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4" d="100"/>
          <a:sy n="74" d="100"/>
        </p:scale>
        <p:origin x="84" y="7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0EABF-092C-467D-B6FD-531A8A03A63C}" type="datetimeFigureOut">
              <a:rPr lang="ru-RU" smtClean="0"/>
              <a:t>09.10.2021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47AF1-3513-4EA6-A120-DC40E1A59C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2461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0EABF-092C-467D-B6FD-531A8A03A63C}" type="datetimeFigureOut">
              <a:rPr lang="ru-RU" smtClean="0"/>
              <a:t>09.10.2021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47AF1-3513-4EA6-A120-DC40E1A59C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753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0EABF-092C-467D-B6FD-531A8A03A63C}" type="datetimeFigureOut">
              <a:rPr lang="ru-RU" smtClean="0"/>
              <a:t>09.10.2021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47AF1-3513-4EA6-A120-DC40E1A59C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0342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0EABF-092C-467D-B6FD-531A8A03A63C}" type="datetimeFigureOut">
              <a:rPr lang="ru-RU" smtClean="0"/>
              <a:t>09.10.2021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47AF1-3513-4EA6-A120-DC40E1A59C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5739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0EABF-092C-467D-B6FD-531A8A03A63C}" type="datetimeFigureOut">
              <a:rPr lang="ru-RU" smtClean="0"/>
              <a:t>09.10.2021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47AF1-3513-4EA6-A120-DC40E1A59C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3672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0EABF-092C-467D-B6FD-531A8A03A63C}" type="datetimeFigureOut">
              <a:rPr lang="ru-RU" smtClean="0"/>
              <a:t>09.10.2021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47AF1-3513-4EA6-A120-DC40E1A59C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2196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0EABF-092C-467D-B6FD-531A8A03A63C}" type="datetimeFigureOut">
              <a:rPr lang="ru-RU" smtClean="0"/>
              <a:t>09.10.2021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47AF1-3513-4EA6-A120-DC40E1A59C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1075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0EABF-092C-467D-B6FD-531A8A03A63C}" type="datetimeFigureOut">
              <a:rPr lang="ru-RU" smtClean="0"/>
              <a:t>09.10.2021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47AF1-3513-4EA6-A120-DC40E1A59C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545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0EABF-092C-467D-B6FD-531A8A03A63C}" type="datetimeFigureOut">
              <a:rPr lang="ru-RU" smtClean="0"/>
              <a:t>09.10.2021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47AF1-3513-4EA6-A120-DC40E1A59C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2160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0EABF-092C-467D-B6FD-531A8A03A63C}" type="datetimeFigureOut">
              <a:rPr lang="ru-RU" smtClean="0"/>
              <a:t>09.10.2021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47AF1-3513-4EA6-A120-DC40E1A59C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4745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0EABF-092C-467D-B6FD-531A8A03A63C}" type="datetimeFigureOut">
              <a:rPr lang="ru-RU" smtClean="0"/>
              <a:t>09.10.2021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47AF1-3513-4EA6-A120-DC40E1A59C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1274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20EABF-092C-467D-B6FD-531A8A03A63C}" type="datetimeFigureOut">
              <a:rPr lang="ru-RU" smtClean="0"/>
              <a:t>09.10.2021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E47AF1-3513-4EA6-A120-DC40E1A59C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8892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78546" y="581450"/>
            <a:ext cx="9144000" cy="500375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КОМУНІКАЦІЇ У ЦИФРОВОМУ МАРКЕТИНГУ</a:t>
            </a:r>
            <a:endParaRPr lang="ru-RU" sz="28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1081" y="1505069"/>
            <a:ext cx="5137379" cy="4927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75479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12124"/>
            <a:ext cx="10515600" cy="5764839"/>
          </a:xfrm>
        </p:spPr>
        <p:txBody>
          <a:bodyPr>
            <a:normAutofit fontScale="40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800" b="1" dirty="0" smtClean="0">
                <a:effectLst/>
                <a:latin typeface="Times New Roman" panose="02020603050405020304" pitchFamily="18" charset="0"/>
                <a:ea typeface="MS Mincho"/>
              </a:rPr>
              <a:t>ОПИС КУРСУ </a:t>
            </a:r>
            <a:endParaRPr lang="ru-RU" sz="3800" dirty="0">
              <a:latin typeface="Times New Roman" panose="02020603050405020304" pitchFamily="18" charset="0"/>
              <a:ea typeface="MS Mincho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800" dirty="0">
                <a:latin typeface="Times New Roman" panose="02020603050405020304" pitchFamily="18" charset="0"/>
                <a:ea typeface="MS Mincho"/>
              </a:rPr>
              <a:t>Набуття студентами теоретичними засадами курсу дозволить сформувати у студентів базові знання інструментів, методів та принципів Інтернет-маркетингу й Інтернет-комунікацій. </a:t>
            </a:r>
            <a:endParaRPr lang="ru-RU" sz="3800" dirty="0">
              <a:latin typeface="Times New Roman" panose="02020603050405020304" pitchFamily="18" charset="0"/>
              <a:ea typeface="MS Mincho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800" b="1" dirty="0">
                <a:latin typeface="Times New Roman" panose="02020603050405020304" pitchFamily="18" charset="0"/>
                <a:ea typeface="MS Mincho"/>
              </a:rPr>
              <a:t>Мета курсу</a:t>
            </a:r>
            <a:r>
              <a:rPr lang="uk-UA" sz="3800" dirty="0">
                <a:latin typeface="Times New Roman" panose="02020603050405020304" pitchFamily="18" charset="0"/>
                <a:ea typeface="MS Mincho"/>
              </a:rPr>
              <a:t> – є набуття у майбутніх бакалаврів теоретичних та практичних навичок, а також сформувати знання та навичок формування маркетингової комунікаційної політики сучасних підприємств, організацій, а також використання ними інструментів маркетингових комунікацій у професійній діяльності. </a:t>
            </a:r>
            <a:endParaRPr lang="ru-RU" sz="3800" dirty="0">
              <a:latin typeface="Times New Roman" panose="02020603050405020304" pitchFamily="18" charset="0"/>
              <a:ea typeface="MS Mincho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800" dirty="0">
                <a:latin typeface="Times New Roman" panose="02020603050405020304" pitchFamily="18" charset="0"/>
                <a:ea typeface="MS Mincho"/>
              </a:rPr>
              <a:t> </a:t>
            </a:r>
            <a:r>
              <a:rPr lang="uk-UA" sz="3800" b="1" dirty="0" smtClean="0">
                <a:effectLst/>
                <a:latin typeface="Times New Roman" panose="02020603050405020304" pitchFamily="18" charset="0"/>
                <a:ea typeface="MS Mincho"/>
              </a:rPr>
              <a:t>ОЧІКУВАНІ РЕЗУЛЬТАТИ НАВЧАННЯ</a:t>
            </a:r>
            <a:endParaRPr lang="ru-RU" sz="3800" dirty="0">
              <a:latin typeface="Times New Roman" panose="02020603050405020304" pitchFamily="18" charset="0"/>
              <a:ea typeface="MS Mincho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Набування студентами компетенцій: </a:t>
            </a:r>
            <a:endParaRPr lang="ru-RU" sz="3800" dirty="0">
              <a:latin typeface="Times New Roman" panose="02020603050405020304" pitchFamily="18" charset="0"/>
              <a:ea typeface="MS Mincho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ЗК4. </a:t>
            </a:r>
            <a:r>
              <a:rPr lang="uk-UA" sz="3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Здатність вчитися і оволодівати сучасними знаннями.</a:t>
            </a:r>
            <a:r>
              <a:rPr lang="uk-UA" sz="3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3800" dirty="0">
              <a:latin typeface="Times New Roman" panose="02020603050405020304" pitchFamily="18" charset="0"/>
              <a:ea typeface="MS Mincho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ЗК7. </a:t>
            </a:r>
            <a:r>
              <a:rPr lang="uk-UA" sz="3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Здатність застосовувати знання у практичних ситуаціях.</a:t>
            </a:r>
            <a:endParaRPr lang="ru-RU" sz="3800" dirty="0">
              <a:latin typeface="Times New Roman" panose="02020603050405020304" pitchFamily="18" charset="0"/>
              <a:ea typeface="MS Mincho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СК7. </a:t>
            </a:r>
            <a:r>
              <a:rPr lang="uk-UA" sz="3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Здатність визначати вплив функціональних областей маркетингу на результати господарської діяльності ринкових суб’єктів</a:t>
            </a:r>
            <a:r>
              <a:rPr lang="uk-UA" sz="3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3800" dirty="0">
              <a:latin typeface="Times New Roman" panose="02020603050405020304" pitchFamily="18" charset="0"/>
              <a:ea typeface="MS Mincho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СК11. </a:t>
            </a:r>
            <a:r>
              <a:rPr lang="uk-UA" sz="3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Здатність аналізувати поведінку ринкових суб’єктів та визначати особливості функціонування ринків</a:t>
            </a:r>
            <a:r>
              <a:rPr lang="uk-UA" sz="3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3800" dirty="0">
              <a:latin typeface="Times New Roman" panose="02020603050405020304" pitchFamily="18" charset="0"/>
              <a:ea typeface="MS Mincho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Забезпечення програмних результатів навчання (ПРН) відповідним компонентам: </a:t>
            </a:r>
            <a:endParaRPr lang="ru-RU" sz="3800" dirty="0">
              <a:latin typeface="Times New Roman" panose="02020603050405020304" pitchFamily="18" charset="0"/>
              <a:ea typeface="MS Mincho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ПРН1. </a:t>
            </a:r>
            <a:r>
              <a:rPr lang="uk-UA" sz="3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Демонструвати знання і розуміння теоретичних основ та принципів провадження маркетингової діяльності.</a:t>
            </a:r>
            <a:r>
              <a:rPr lang="uk-UA" sz="3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3800" dirty="0">
              <a:latin typeface="Times New Roman" panose="02020603050405020304" pitchFamily="18" charset="0"/>
              <a:ea typeface="MS Mincho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ПРН2. </a:t>
            </a:r>
            <a:r>
              <a:rPr lang="uk-UA" sz="3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Аналізувати і прогнозувати ринкові явища та процеси на основі застосування фундаментальних принципів, теоретичних знань і прикладних навичок здійснення маркетингової діяльності.</a:t>
            </a:r>
            <a:endParaRPr lang="ru-RU" sz="3800" dirty="0">
              <a:latin typeface="Times New Roman" panose="02020603050405020304" pitchFamily="18" charset="0"/>
              <a:ea typeface="MS Mincho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ПРН4. </a:t>
            </a:r>
            <a:r>
              <a:rPr lang="uk-UA" sz="3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Збирати та аналізувати необхідну інформацію, розраховувати економічні та маркетингові показники, обґрунтовувати управлінські рішення на основі використання необхідного аналітичного й методичного інструментарію.</a:t>
            </a:r>
            <a:endParaRPr lang="ru-RU" sz="3800" dirty="0">
              <a:latin typeface="Times New Roman" panose="02020603050405020304" pitchFamily="18" charset="0"/>
              <a:ea typeface="MS Mincho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ПРН6. </a:t>
            </a:r>
            <a:r>
              <a:rPr lang="uk-UA" sz="3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Визначати функціональні області маркетингової діяльності ринкового суб’єкта та їх взаємозв’язки в системі управління, розраховувати відповідні показники, які характеризують результативність такої діяльності.</a:t>
            </a:r>
            <a:endParaRPr lang="ru-RU" sz="3800" dirty="0">
              <a:latin typeface="Times New Roman" panose="02020603050405020304" pitchFamily="18" charset="0"/>
              <a:ea typeface="MS Mincho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ПРН.11. </a:t>
            </a:r>
            <a:r>
              <a:rPr lang="uk-UA" sz="3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Демонструвати вміння застосовувати міждисциплінарний підхід та здійснювати маркетингові функції ринкового суб’єкта</a:t>
            </a:r>
            <a:r>
              <a:rPr lang="uk-UA" sz="29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3623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4876464"/>
              </p:ext>
            </p:extLst>
          </p:nvPr>
        </p:nvGraphicFramePr>
        <p:xfrm>
          <a:off x="2318198" y="366458"/>
          <a:ext cx="7469745" cy="6491542"/>
        </p:xfrm>
        <a:graphic>
          <a:graphicData uri="http://schemas.openxmlformats.org/drawingml/2006/table">
            <a:tbl>
              <a:tblPr/>
              <a:tblGrid>
                <a:gridCol w="2403108">
                  <a:extLst>
                    <a:ext uri="{9D8B030D-6E8A-4147-A177-3AD203B41FA5}">
                      <a16:colId xmlns:a16="http://schemas.microsoft.com/office/drawing/2014/main" val="3219120562"/>
                    </a:ext>
                  </a:extLst>
                </a:gridCol>
                <a:gridCol w="2292931">
                  <a:extLst>
                    <a:ext uri="{9D8B030D-6E8A-4147-A177-3AD203B41FA5}">
                      <a16:colId xmlns:a16="http://schemas.microsoft.com/office/drawing/2014/main" val="554138612"/>
                    </a:ext>
                  </a:extLst>
                </a:gridCol>
                <a:gridCol w="1386853">
                  <a:extLst>
                    <a:ext uri="{9D8B030D-6E8A-4147-A177-3AD203B41FA5}">
                      <a16:colId xmlns:a16="http://schemas.microsoft.com/office/drawing/2014/main" val="1058848317"/>
                    </a:ext>
                  </a:extLst>
                </a:gridCol>
                <a:gridCol w="1386853">
                  <a:extLst>
                    <a:ext uri="{9D8B030D-6E8A-4147-A177-3AD203B41FA5}">
                      <a16:colId xmlns:a16="http://schemas.microsoft.com/office/drawing/2014/main" val="1651353894"/>
                    </a:ext>
                  </a:extLst>
                </a:gridCol>
              </a:tblGrid>
              <a:tr h="152263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2694897"/>
                  </a:ext>
                </a:extLst>
              </a:tr>
              <a:tr h="532129">
                <a:tc rowSpan="2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Галузь знань, спеціальність,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освітня програма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рівень вищої освіти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Нормативні показники для планування і розподілу дисципліни на змістові модулі 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Характеристика навчальної дисципліни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9115816"/>
                  </a:ext>
                </a:extLst>
              </a:tr>
              <a:tr h="76131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очна (денна) форма здобуття освіти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заочна (дистанційна)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форма здобуття освіти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57402"/>
                  </a:ext>
                </a:extLst>
              </a:tr>
              <a:tr h="289459">
                <a:tc rowSpan="2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Галузь знань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07-Управління та</a:t>
                      </a:r>
                      <a:r>
                        <a:rPr lang="uk-UA" sz="1400" u="sng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адміністрування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Кількість кредитів – 4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4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0239116"/>
                  </a:ext>
                </a:extLst>
              </a:tr>
              <a:tr h="43379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Цикл вибіркових дисциплін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9610948"/>
                  </a:ext>
                </a:extLst>
              </a:tr>
              <a:tr h="532922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Спеціальність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075-Маркетинг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Загальна кількість годин – 120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Семестр: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0304605"/>
                  </a:ext>
                </a:extLst>
              </a:tr>
              <a:tr h="288666">
                <a:tc rowSpan="2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5 -й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-й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2668040"/>
                  </a:ext>
                </a:extLst>
              </a:tr>
              <a:tr h="2553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Змістових модулів – 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Лекції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0602591"/>
                  </a:ext>
                </a:extLst>
              </a:tr>
              <a:tr h="253772">
                <a:tc rowSpan="2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Освітньо-професійна програма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Маркетинг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28 год.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год.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4235299"/>
                  </a:ext>
                </a:extLst>
              </a:tr>
              <a:tr h="84537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Практичні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4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0353479"/>
                  </a:ext>
                </a:extLst>
              </a:tr>
              <a:tr h="445688">
                <a:tc rowSpan="4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Рівень вищої освіти:</a:t>
                      </a:r>
                      <a:r>
                        <a:rPr lang="uk-UA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бакалаврський 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4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Кількість поточних контрольних заходів – 12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14год.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год.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8590520"/>
                  </a:ext>
                </a:extLst>
              </a:tr>
              <a:tr h="2283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Самостійна робота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3124376"/>
                  </a:ext>
                </a:extLst>
              </a:tr>
              <a:tr h="2283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78 год.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год.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8145742"/>
                  </a:ext>
                </a:extLst>
              </a:tr>
              <a:tr h="8184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Вид підсумкового семестрового контролю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: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залік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2929481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108360" y="0"/>
            <a:ext cx="297825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73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Опис навчальної дисципліни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371385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179</Words>
  <Application>Microsoft Office PowerPoint</Application>
  <PresentationFormat>Широкоэкранный</PresentationFormat>
  <Paragraphs>63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MS Mincho</vt:lpstr>
      <vt:lpstr>Times New Roman</vt:lpstr>
      <vt:lpstr>Тема Office</vt:lpstr>
      <vt:lpstr>КОМУНІКАЦІЇ У ЦИФРОВОМУ МАРКЕТИНГУ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КОМУНІКАЦІЇ У ЦИФРОВОМУ МАРКЕТИНГУ</dc:title>
  <dc:creator>Пользователь Windows</dc:creator>
  <cp:lastModifiedBy>Пользователь Windows</cp:lastModifiedBy>
  <cp:revision>1</cp:revision>
  <dcterms:created xsi:type="dcterms:W3CDTF">2021-10-09T11:01:38Z</dcterms:created>
  <dcterms:modified xsi:type="dcterms:W3CDTF">2021-10-09T11:01:56Z</dcterms:modified>
</cp:coreProperties>
</file>