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" y="6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CBAA0-DF98-4D49-812F-E6CE8830C71C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6B3CD-E4C8-45F4-8D23-08F30EED9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7016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CBAA0-DF98-4D49-812F-E6CE8830C71C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6B3CD-E4C8-45F4-8D23-08F30EED9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639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CBAA0-DF98-4D49-812F-E6CE8830C71C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6B3CD-E4C8-45F4-8D23-08F30EED9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6137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CBAA0-DF98-4D49-812F-E6CE8830C71C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6B3CD-E4C8-45F4-8D23-08F30EED9FAB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14502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CBAA0-DF98-4D49-812F-E6CE8830C71C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6B3CD-E4C8-45F4-8D23-08F30EED9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72807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CBAA0-DF98-4D49-812F-E6CE8830C71C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6B3CD-E4C8-45F4-8D23-08F30EED9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48642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CBAA0-DF98-4D49-812F-E6CE8830C71C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6B3CD-E4C8-45F4-8D23-08F30EED9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30600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CBAA0-DF98-4D49-812F-E6CE8830C71C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6B3CD-E4C8-45F4-8D23-08F30EED9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68018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CBAA0-DF98-4D49-812F-E6CE8830C71C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6B3CD-E4C8-45F4-8D23-08F30EED9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0659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CBAA0-DF98-4D49-812F-E6CE8830C71C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6B3CD-E4C8-45F4-8D23-08F30EED9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043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CBAA0-DF98-4D49-812F-E6CE8830C71C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6B3CD-E4C8-45F4-8D23-08F30EED9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2272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CBAA0-DF98-4D49-812F-E6CE8830C71C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6B3CD-E4C8-45F4-8D23-08F30EED9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2290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CBAA0-DF98-4D49-812F-E6CE8830C71C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6B3CD-E4C8-45F4-8D23-08F30EED9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4319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CBAA0-DF98-4D49-812F-E6CE8830C71C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6B3CD-E4C8-45F4-8D23-08F30EED9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5410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CBAA0-DF98-4D49-812F-E6CE8830C71C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6B3CD-E4C8-45F4-8D23-08F30EED9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4809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CBAA0-DF98-4D49-812F-E6CE8830C71C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6B3CD-E4C8-45F4-8D23-08F30EED9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888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CBAA0-DF98-4D49-812F-E6CE8830C71C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6B3CD-E4C8-45F4-8D23-08F30EED9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6423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D5CBAA0-DF98-4D49-812F-E6CE8830C71C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66B3CD-E4C8-45F4-8D23-08F30EED9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094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  <p:sldLayoutId id="2147483752" r:id="rId14"/>
    <p:sldLayoutId id="2147483753" r:id="rId15"/>
    <p:sldLayoutId id="2147483754" r:id="rId16"/>
    <p:sldLayoutId id="214748375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522913" y="906463"/>
            <a:ext cx="7772400" cy="18288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uk-UA" sz="5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Вакуумна </a:t>
            </a:r>
            <a:br>
              <a:rPr lang="uk-UA" sz="5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електроніка</a:t>
            </a:r>
            <a:endParaRPr lang="uk-UA" sz="54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8914" name="Picture 2" descr="Електровакуумна лампа — Вікіпеді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4002" y="4055864"/>
            <a:ext cx="3800475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922" name="Picture 10" descr="https://i1.wp.com/fb.ru/misc/i/gallery/19663/143067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560" y="1374403"/>
            <a:ext cx="3364484" cy="2340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924" name="Picture 12" descr="Gush Stage Blinder - 2 DMX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7988" y="1792288"/>
            <a:ext cx="2609850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3159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6"/>
          <p:cNvSpPr txBox="1">
            <a:spLocks noChangeArrowheads="1"/>
          </p:cNvSpPr>
          <p:nvPr/>
        </p:nvSpPr>
        <p:spPr bwMode="auto">
          <a:xfrm>
            <a:off x="2135189" y="765176"/>
            <a:ext cx="7489825" cy="2343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ts val="250"/>
              </a:spcBef>
              <a:buClr>
                <a:srgbClr val="FFF40D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ts val="225"/>
              </a:spcBef>
              <a:buClr>
                <a:srgbClr val="FFF40D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ts val="250"/>
              </a:spcBef>
              <a:buClr>
                <a:srgbClr val="9991C7"/>
              </a:buClr>
              <a:buSzPct val="100000"/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9991C7"/>
              </a:buClr>
              <a:buSzPct val="100000"/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9991C7"/>
              </a:buClr>
              <a:buSzPct val="100000"/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9991C7"/>
              </a:buClr>
              <a:buSzPct val="100000"/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9991C7"/>
              </a:buClr>
              <a:buSzPct val="100000"/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1800" dirty="0">
                <a:latin typeface="Arial" panose="020B0604020202020204" pitchFamily="34" charset="0"/>
              </a:rPr>
              <a:t>	</a:t>
            </a:r>
            <a:r>
              <a:rPr lang="uk-UA" altLang="ru-RU" sz="2000" b="1" dirty="0">
                <a:solidFill>
                  <a:srgbClr val="FF0000"/>
                </a:solidFill>
                <a:latin typeface="Arial" panose="020B0604020202020204" pitchFamily="34" charset="0"/>
              </a:rPr>
              <a:t>Вакуумна електроніка</a:t>
            </a:r>
            <a:r>
              <a:rPr lang="uk-UA" altLang="ru-RU" sz="2000" dirty="0">
                <a:latin typeface="Arial" panose="020B0604020202020204" pitchFamily="34" charset="0"/>
              </a:rPr>
              <a:t> – це розділ електроніки, що включає дослідження взаємодії потоку вільних електронів з електричними і магнітними полями у вакуумі, а також методи створення електронних приладів і пристроїв, у яких ця взаємодія використовується.</a:t>
            </a:r>
            <a:endParaRPr lang="ru-RU" altLang="ru-RU" sz="2000" dirty="0">
              <a:latin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35188" y="3356993"/>
            <a:ext cx="7992888" cy="2805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uk-UA" altLang="ru-RU" b="1" dirty="0">
                <a:solidFill>
                  <a:srgbClr val="FF0000"/>
                </a:solidFill>
              </a:rPr>
              <a:t>	</a:t>
            </a:r>
            <a:r>
              <a:rPr lang="uk-UA" alt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Плазмова </a:t>
            </a:r>
            <a:r>
              <a:rPr lang="uk-UA" alt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електроніка </a:t>
            </a:r>
            <a:r>
              <a:rPr lang="uk-UA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– це розділ електроніки, у якому вивчають процеси колективної взаємодії потоків заряджених часток з плазмою та іонізованим газом, що приводять до збудження у системі хвиль і коливань, а також використання ефектів такої взаємодії для створення приладів та пристроїв електроніки</a:t>
            </a:r>
            <a:r>
              <a:rPr lang="uk-UA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k-UA" alt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693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6"/>
          <p:cNvSpPr txBox="1">
            <a:spLocks noChangeArrowheads="1"/>
          </p:cNvSpPr>
          <p:nvPr/>
        </p:nvSpPr>
        <p:spPr bwMode="auto">
          <a:xfrm>
            <a:off x="1416050" y="692150"/>
            <a:ext cx="7848600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ts val="250"/>
              </a:spcBef>
              <a:buClr>
                <a:srgbClr val="FFF40D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ts val="225"/>
              </a:spcBef>
              <a:buClr>
                <a:srgbClr val="FFF40D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ts val="250"/>
              </a:spcBef>
              <a:buClr>
                <a:srgbClr val="9991C7"/>
              </a:buClr>
              <a:buSzPct val="100000"/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9991C7"/>
              </a:buClr>
              <a:buSzPct val="100000"/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9991C7"/>
              </a:buClr>
              <a:buSzPct val="100000"/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9991C7"/>
              </a:buClr>
              <a:buSzPct val="100000"/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9991C7"/>
              </a:buClr>
              <a:buSzPct val="100000"/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None/>
            </a:pPr>
            <a:r>
              <a:rPr lang="uk-UA" altLang="ru-RU" sz="1800" dirty="0">
                <a:latin typeface="Arial" panose="020B0604020202020204" pitchFamily="34" charset="0"/>
              </a:rPr>
              <a:t>	</a:t>
            </a:r>
            <a:r>
              <a:rPr lang="uk-UA" altLang="ru-RU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uk-UA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'ять </a:t>
            </a:r>
            <a:r>
              <a:rPr lang="uk-UA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основних </a:t>
            </a:r>
            <a:r>
              <a:rPr lang="uk-UA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елементів приладу вакуумної електроніки:</a:t>
            </a:r>
            <a:endParaRPr lang="ru-RU" sz="1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uk-UA" alt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1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k-UA" altLang="ru-RU" sz="18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uk-UA" altLang="ru-RU" sz="1800" dirty="0">
                <a:latin typeface="Arial" panose="020B0604020202020204" pitchFamily="34" charset="0"/>
                <a:cs typeface="Arial" panose="020B0604020202020204" pitchFamily="34" charset="0"/>
              </a:rPr>
              <a:t>.  Носій інформаційного сигналу – ансамбль електронів або іонів в залежності </a:t>
            </a:r>
            <a:r>
              <a:rPr lang="uk-UA" altLang="ru-RU" sz="1800" dirty="0">
                <a:latin typeface="Arial" panose="020B0604020202020204" pitchFamily="34" charset="0"/>
              </a:rPr>
              <a:t>від типу приладу.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1800" dirty="0">
                <a:latin typeface="Arial" panose="020B0604020202020204" pitchFamily="34" charset="0"/>
              </a:rPr>
              <a:t>	2. Генератор вільних носіїв зарядів (іонів або електронів). В якості емітерів використовуються як найпростіші катоди так і складні гармати зі своєю власною електронно- (іонно)оптичною системою, що створюють потоки заряджених часток з необхідними параметрами.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1800" dirty="0">
                <a:latin typeface="Arial" panose="020B0604020202020204" pitchFamily="34" charset="0"/>
              </a:rPr>
              <a:t>	3. Континуальне середовище в якому будуть розповсюджуватися носії інформаційного сигналу (вакуум,  розряджений газ, плазма).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1800" dirty="0">
                <a:latin typeface="Arial" panose="020B0604020202020204" pitchFamily="34" charset="0"/>
              </a:rPr>
              <a:t>	4. Пристрої керування потоком носіїв інформаційних сигналів – електронно-оптичні системи, що створюють керуючі поля необхідних конфігурацій.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uk-UA" altLang="ru-RU" sz="1800" dirty="0">
                <a:latin typeface="Arial" panose="020B0604020202020204" pitchFamily="34" charset="0"/>
              </a:rPr>
              <a:t>	5. Детектори інформаційних сигналів або пристрої відбору </a:t>
            </a:r>
            <a:r>
              <a:rPr lang="uk-UA" altLang="ru-RU" sz="1800" dirty="0">
                <a:latin typeface="Arial" panose="020B0604020202020204" pitchFamily="34" charset="0"/>
              </a:rPr>
              <a:t>енергії (анод) </a:t>
            </a:r>
            <a:r>
              <a:rPr lang="uk-UA" altLang="ru-RU" sz="1800" dirty="0">
                <a:latin typeface="Arial" panose="020B0604020202020204" pitchFamily="34" charset="0"/>
              </a:rPr>
              <a:t>від електронного (іонного) потоку.</a:t>
            </a:r>
            <a:endParaRPr lang="ru-RU" altLang="ru-RU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6951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04218" y="217836"/>
            <a:ext cx="8183563" cy="1050925"/>
          </a:xfrm>
        </p:spPr>
        <p:txBody>
          <a:bodyPr/>
          <a:lstStyle/>
          <a:p>
            <a:pPr algn="ctr">
              <a:defRPr/>
            </a:pPr>
            <a:r>
              <a:rPr lang="uk-UA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Модель приладу вакуумної електроніки</a:t>
            </a:r>
            <a:endParaRPr lang="uk-UA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2477" y="963961"/>
            <a:ext cx="7427044" cy="5315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042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106"/>
          <p:cNvGraphicFramePr>
            <a:graphicFrameLocks noGrp="1"/>
          </p:cNvGraphicFramePr>
          <p:nvPr>
            <p:extLst/>
          </p:nvPr>
        </p:nvGraphicFramePr>
        <p:xfrm>
          <a:off x="2207568" y="3356993"/>
          <a:ext cx="7777162" cy="2295525"/>
        </p:xfrm>
        <a:graphic>
          <a:graphicData uri="http://schemas.openxmlformats.org/drawingml/2006/table">
            <a:tbl>
              <a:tblPr/>
              <a:tblGrid>
                <a:gridCol w="1565275"/>
                <a:gridCol w="1544637"/>
                <a:gridCol w="1557338"/>
                <a:gridCol w="1554162"/>
                <a:gridCol w="1555750"/>
              </a:tblGrid>
              <a:tr h="115252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Ступінь вакууму</a:t>
                      </a: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Низький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Середній</a:t>
                      </a: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Високий</a:t>
                      </a: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Надвисокий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</a:t>
                      </a: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</a:t>
                      </a: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–</a:t>
                      </a: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10</a:t>
                      </a:r>
                      <a:r>
                        <a:rPr kumimoji="0" lang="uk-UA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kumimoji="0" lang="uk-UA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 </a:t>
                      </a: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–</a:t>
                      </a: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10</a:t>
                      </a:r>
                      <a:r>
                        <a:rPr kumimoji="0" lang="uk-UA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-3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</a:t>
                      </a: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10</a:t>
                      </a:r>
                      <a:r>
                        <a:rPr kumimoji="0" lang="uk-UA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-3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30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мм рт. ст.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</a:t>
                      </a: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–</a:t>
                      </a: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10</a:t>
                      </a:r>
                      <a:r>
                        <a:rPr kumimoji="0" lang="uk-UA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-3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kumimoji="0" lang="uk-UA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-3 </a:t>
                      </a: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–</a:t>
                      </a: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10</a:t>
                      </a:r>
                      <a:r>
                        <a:rPr kumimoji="0" lang="uk-UA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-7</a:t>
                      </a: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</a:t>
                      </a: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10</a:t>
                      </a:r>
                      <a:r>
                        <a:rPr kumimoji="0" lang="uk-UA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-7</a:t>
                      </a: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639616" y="711987"/>
            <a:ext cx="45739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Під поняттям </a:t>
            </a:r>
            <a:r>
              <a:rPr lang="uk-UA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вакуум</a:t>
            </a:r>
            <a:r>
              <a:rPr lang="uk-UA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(від лат. </a:t>
            </a:r>
            <a:r>
              <a:rPr lang="uk-UA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vacuum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— порожнеча), зазвичай розуміють</a:t>
            </a:r>
            <a:r>
              <a:rPr lang="uk-UA" spc="-33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стан</a:t>
            </a:r>
            <a:r>
              <a:rPr lang="uk-UA" spc="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газу</a:t>
            </a:r>
            <a:r>
              <a:rPr lang="uk-UA" spc="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при</a:t>
            </a:r>
            <a:r>
              <a:rPr lang="uk-UA" spc="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тиску</a:t>
            </a:r>
            <a:r>
              <a:rPr lang="uk-UA" spc="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значно</a:t>
            </a:r>
            <a:r>
              <a:rPr lang="uk-UA" spc="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нижчому</a:t>
            </a:r>
            <a:r>
              <a:rPr lang="uk-UA" spc="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</a:t>
            </a:r>
            <a:r>
              <a:rPr lang="uk-UA" spc="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атмосферний.</a:t>
            </a:r>
            <a:r>
              <a:rPr lang="uk-UA" spc="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62" name="Picture 2" descr="Вакуум — Википеди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7265" y="711987"/>
            <a:ext cx="2584359" cy="2448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1673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52626" y="500063"/>
            <a:ext cx="8215313" cy="857250"/>
          </a:xfrm>
        </p:spPr>
        <p:txBody>
          <a:bodyPr/>
          <a:lstStyle/>
          <a:p>
            <a:pPr algn="ctr">
              <a:defRPr/>
            </a:pPr>
            <a:r>
              <a:rPr lang="ru-RU" sz="2400" b="1" cap="all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ритерій</a:t>
            </a:r>
            <a:r>
              <a:rPr lang="ru-RU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Кнудсена</a:t>
            </a:r>
            <a:r>
              <a:rPr lang="ru-RU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RU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69900" y="1357313"/>
            <a:ext cx="9698039" cy="5310187"/>
          </a:xfrm>
        </p:spPr>
        <p:txBody>
          <a:bodyPr>
            <a:normAutofit fontScale="77500" lnSpcReduction="20000"/>
          </a:bodyPr>
          <a:lstStyle/>
          <a:p>
            <a:pPr marL="265176" indent="-265176" algn="ctr">
              <a:buNone/>
              <a:defRPr/>
            </a:pPr>
            <a:r>
              <a:rPr lang="ru-RU" sz="4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4000" b="1" baseline="-250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40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ru-RU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4000" b="1" baseline="-250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еф</a:t>
            </a:r>
            <a:r>
              <a:rPr lang="ru-RU" sz="4000" b="1" baseline="-25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sz="40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76" indent="-265176" algn="ctr">
              <a:buNone/>
              <a:defRPr/>
            </a:pP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76" indent="-265176">
              <a:lnSpc>
                <a:spcPct val="160000"/>
              </a:lnSpc>
              <a:buNone/>
              <a:defRPr/>
            </a:pPr>
            <a:r>
              <a:rPr lang="ru-RU" sz="29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де</a:t>
            </a:r>
            <a:r>
              <a:rPr lang="ru-RU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i="1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2900" cap="non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довжина</a:t>
            </a:r>
            <a:r>
              <a:rPr lang="ru-RU" sz="29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900" cap="non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вільного</a:t>
            </a:r>
            <a:r>
              <a:rPr lang="ru-RU" sz="29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900" cap="non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пробігу</a:t>
            </a:r>
            <a:r>
              <a:rPr lang="ru-RU" sz="29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молекул; </a:t>
            </a:r>
          </a:p>
          <a:p>
            <a:pPr marL="265176" indent="-265176">
              <a:lnSpc>
                <a:spcPct val="160000"/>
              </a:lnSpc>
              <a:buNone/>
              <a:defRPr/>
            </a:pPr>
            <a:r>
              <a:rPr lang="en-US" sz="2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2900" b="1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еф</a:t>
            </a:r>
            <a:r>
              <a:rPr lang="ru-RU" sz="2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900" cap="non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ефективний</a:t>
            </a:r>
            <a:r>
              <a:rPr lang="ru-RU" sz="29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900" cap="non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розмір</a:t>
            </a:r>
            <a:r>
              <a:rPr lang="ru-RU" sz="29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900" cap="non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вакуумної</a:t>
            </a:r>
            <a:r>
              <a:rPr lang="ru-RU" sz="29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900" cap="non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камери</a:t>
            </a:r>
            <a:r>
              <a:rPr lang="ru-RU" sz="29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900" b="1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76" indent="-265176">
              <a:lnSpc>
                <a:spcPct val="160000"/>
              </a:lnSpc>
              <a:buNone/>
              <a:defRPr/>
            </a:pPr>
            <a:r>
              <a:rPr lang="ru-RU" sz="29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2900" b="1" baseline="-25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29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900" b="1" i="1" dirty="0">
                <a:latin typeface="Arial" panose="020B0604020202020204" pitchFamily="34" charset="0"/>
                <a:cs typeface="Arial" panose="020B0604020202020204" pitchFamily="34" charset="0"/>
              </a:rPr>
              <a:t>&lt;1</a:t>
            </a:r>
            <a:r>
              <a:rPr lang="ru-RU" sz="2900" b="1" dirty="0">
                <a:latin typeface="Arial" panose="020B0604020202020204" pitchFamily="34" charset="0"/>
                <a:cs typeface="Arial" panose="020B0604020202020204" pitchFamily="34" charset="0"/>
              </a:rPr>
              <a:t>  - </a:t>
            </a:r>
            <a:r>
              <a:rPr lang="ru-RU" sz="2900" b="1" cap="none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низький</a:t>
            </a:r>
            <a:r>
              <a:rPr lang="ru-RU" sz="2900" b="1" cap="none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вакуум </a:t>
            </a:r>
            <a:r>
              <a:rPr lang="ru-RU" sz="29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ru-RU" sz="2900" cap="none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9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н/м</a:t>
            </a:r>
            <a:r>
              <a:rPr lang="ru-RU" sz="2900" cap="none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9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(1 мм рт. ст.)</a:t>
            </a:r>
          </a:p>
          <a:p>
            <a:pPr marL="265176" indent="-265176">
              <a:buNone/>
              <a:defRPr/>
            </a:pPr>
            <a:r>
              <a:rPr lang="ru-RU" sz="29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76" indent="-265176">
              <a:buNone/>
              <a:defRPr/>
            </a:pPr>
            <a:r>
              <a:rPr lang="ru-RU" sz="2900" b="1" dirty="0" err="1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2900" b="1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29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900" b="1" dirty="0">
                <a:latin typeface="Arial" panose="020B0604020202020204" pitchFamily="34" charset="0"/>
                <a:cs typeface="Arial" panose="020B0604020202020204" pitchFamily="34" charset="0"/>
              </a:rPr>
              <a:t>~ </a:t>
            </a:r>
            <a:r>
              <a:rPr lang="ru-RU" sz="2900" b="1" i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900" b="1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2900" b="1" cap="none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середній</a:t>
            </a:r>
            <a:r>
              <a:rPr lang="ru-RU" sz="2900" b="1" cap="none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вакуум </a:t>
            </a:r>
            <a:r>
              <a:rPr lang="ru-RU" sz="2900" cap="non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29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10</a:t>
            </a:r>
            <a:r>
              <a:rPr lang="ru-RU" sz="2900" cap="none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9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до 10</a:t>
            </a:r>
            <a:r>
              <a:rPr lang="ru-RU" sz="2900" cap="none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–1</a:t>
            </a:r>
            <a:r>
              <a:rPr lang="ru-RU" sz="29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н/</a:t>
            </a:r>
            <a:r>
              <a:rPr lang="ru-RU" sz="2900" i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ru-RU" sz="2900" cap="none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9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65176" indent="-265176">
              <a:buNone/>
              <a:defRPr/>
            </a:pPr>
            <a:r>
              <a:rPr lang="ru-RU" sz="29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900" cap="non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29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1 до 10</a:t>
            </a:r>
            <a:r>
              <a:rPr lang="ru-RU" sz="2900" cap="none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–3 </a:t>
            </a:r>
            <a:r>
              <a:rPr lang="ru-RU" sz="29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мм рт. </a:t>
            </a:r>
            <a:r>
              <a:rPr lang="ru-RU" sz="2900" cap="non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ст</a:t>
            </a:r>
            <a:r>
              <a:rPr lang="ru-RU" sz="29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65176" indent="-265176">
              <a:buNone/>
              <a:defRPr/>
            </a:pPr>
            <a:r>
              <a:rPr lang="ru-RU" sz="29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76" indent="-265176">
              <a:buNone/>
              <a:defRPr/>
            </a:pPr>
            <a:r>
              <a:rPr lang="ru-RU" sz="2900" b="1" dirty="0" err="1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2900" b="1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2900" b="1" dirty="0">
                <a:latin typeface="Arial" panose="020B0604020202020204" pitchFamily="34" charset="0"/>
                <a:cs typeface="Arial" panose="020B0604020202020204" pitchFamily="34" charset="0"/>
              </a:rPr>
              <a:t> &gt; </a:t>
            </a:r>
            <a:r>
              <a:rPr lang="ru-RU" sz="2900" b="1" i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900" b="1" dirty="0">
                <a:latin typeface="Arial" panose="020B0604020202020204" pitchFamily="34" charset="0"/>
                <a:cs typeface="Arial" panose="020B0604020202020204" pitchFamily="34" charset="0"/>
              </a:rPr>
              <a:t>  - </a:t>
            </a:r>
            <a:r>
              <a:rPr lang="ru-RU" sz="2900" b="1" cap="none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високий</a:t>
            </a:r>
            <a:r>
              <a:rPr lang="ru-RU" sz="2900" b="1" cap="none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вакуум </a:t>
            </a:r>
            <a:r>
              <a:rPr lang="ru-RU" sz="29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0,1 </a:t>
            </a:r>
            <a:r>
              <a:rPr lang="ru-RU" sz="2900" i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9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2900" i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ru-RU" sz="2900" cap="none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9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(10</a:t>
            </a:r>
            <a:r>
              <a:rPr lang="ru-RU" sz="2900" cap="none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–8</a:t>
            </a:r>
            <a:r>
              <a:rPr lang="ru-RU" sz="2900" i="1" cap="none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9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мм рт. </a:t>
            </a:r>
            <a:r>
              <a:rPr lang="ru-RU" sz="2900" cap="non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ст</a:t>
            </a:r>
            <a:r>
              <a:rPr lang="ru-RU" sz="29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65176" indent="-265176">
              <a:buFont typeface="Wingdings 2"/>
              <a:buChar char=""/>
              <a:defRPr/>
            </a:pPr>
            <a:endParaRPr lang="ru-RU" dirty="0"/>
          </a:p>
        </p:txBody>
      </p:sp>
      <p:pic>
        <p:nvPicPr>
          <p:cNvPr id="1026" name="Picture 2" descr="Как устроен вакуум? Рассказывает физик Александр Зайцев - YouTub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6800" y="2417764"/>
            <a:ext cx="4016374" cy="2259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2800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Тема1" id="{86BDBA15-A9B2-4589-9900-B20B7CB6458F}" vid="{64ED899E-DB56-4711-9C21-DCE9F1EBCEE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9</TotalTime>
  <Words>99</Words>
  <Application>Microsoft Office PowerPoint</Application>
  <PresentationFormat>Широкоэкранный</PresentationFormat>
  <Paragraphs>43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Symbol</vt:lpstr>
      <vt:lpstr>Times New Roman</vt:lpstr>
      <vt:lpstr>Tw Cen MT</vt:lpstr>
      <vt:lpstr>Wingdings 2</vt:lpstr>
      <vt:lpstr>Тема1</vt:lpstr>
      <vt:lpstr>Вакуумна  електроніка</vt:lpstr>
      <vt:lpstr>Презентация PowerPoint</vt:lpstr>
      <vt:lpstr>Презентация PowerPoint</vt:lpstr>
      <vt:lpstr>Модель приладу вакуумної електроніки</vt:lpstr>
      <vt:lpstr>Презентация PowerPoint</vt:lpstr>
      <vt:lpstr>критерій Кнудсена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Вакуумна  електроніка</dc:title>
  <dc:creator>User</dc:creator>
  <cp:lastModifiedBy>User</cp:lastModifiedBy>
  <cp:revision>2</cp:revision>
  <dcterms:created xsi:type="dcterms:W3CDTF">2022-08-04T17:25:43Z</dcterms:created>
  <dcterms:modified xsi:type="dcterms:W3CDTF">2022-08-04T17:35:09Z</dcterms:modified>
</cp:coreProperties>
</file>