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2/6/2023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2/6/2023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2/6/2023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2/6/2023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2/6/2023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7744" y="429768"/>
            <a:ext cx="7315200" cy="3255264"/>
          </a:xfrm>
        </p:spPr>
        <p:txBody>
          <a:bodyPr/>
          <a:lstStyle/>
          <a:p>
            <a:r>
              <a:rPr lang="uk-UA" dirty="0" smtClean="0"/>
              <a:t>Фізика тонких плівок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50807" y="5602934"/>
            <a:ext cx="3993193" cy="914400"/>
          </a:xfrm>
        </p:spPr>
        <p:txBody>
          <a:bodyPr/>
          <a:lstStyle/>
          <a:p>
            <a:r>
              <a:rPr lang="uk-UA" dirty="0" smtClean="0"/>
              <a:t>Ніконова Аліна Олександрівна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1998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газофазної</a:t>
            </a:r>
            <a:r>
              <a:rPr lang="ru-RU" dirty="0"/>
              <a:t> </a:t>
            </a:r>
            <a:r>
              <a:rPr lang="ru-RU" dirty="0" err="1" smtClean="0"/>
              <a:t>епітаксії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6155" y="1123837"/>
            <a:ext cx="5505450" cy="435292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192766" y="1439269"/>
            <a:ext cx="259384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Схематичне</a:t>
            </a:r>
            <a:r>
              <a:rPr lang="ru-RU" dirty="0"/>
              <a:t> </a:t>
            </a:r>
            <a:r>
              <a:rPr lang="ru-RU" dirty="0" err="1"/>
              <a:t>зображення</a:t>
            </a:r>
            <a:r>
              <a:rPr lang="ru-RU" dirty="0"/>
              <a:t> вертикального реактора для ГФЕ МОС. </a:t>
            </a:r>
            <a:endParaRPr lang="en-US" dirty="0" smtClean="0"/>
          </a:p>
          <a:p>
            <a:r>
              <a:rPr lang="ru-RU" dirty="0" smtClean="0"/>
              <a:t>1 </a:t>
            </a:r>
            <a:r>
              <a:rPr lang="ru-RU" dirty="0"/>
              <a:t>– </a:t>
            </a:r>
            <a:r>
              <a:rPr lang="ru-RU" dirty="0" err="1"/>
              <a:t>кварцовий</a:t>
            </a:r>
            <a:r>
              <a:rPr lang="ru-RU" dirty="0"/>
              <a:t> реактор, </a:t>
            </a:r>
            <a:endParaRPr lang="en-US" dirty="0" smtClean="0"/>
          </a:p>
          <a:p>
            <a:r>
              <a:rPr lang="ru-RU" dirty="0" smtClean="0"/>
              <a:t>2 </a:t>
            </a:r>
            <a:r>
              <a:rPr lang="ru-RU" dirty="0"/>
              <a:t>– </a:t>
            </a:r>
            <a:r>
              <a:rPr lang="ru-RU" dirty="0" err="1"/>
              <a:t>високо-частотний</a:t>
            </a:r>
            <a:r>
              <a:rPr lang="ru-RU" dirty="0"/>
              <a:t> </a:t>
            </a:r>
            <a:r>
              <a:rPr lang="ru-RU" dirty="0" err="1"/>
              <a:t>нагрівач</a:t>
            </a:r>
            <a:r>
              <a:rPr lang="ru-RU" dirty="0"/>
              <a:t>, </a:t>
            </a:r>
            <a:endParaRPr lang="en-US" dirty="0" smtClean="0"/>
          </a:p>
          <a:p>
            <a:r>
              <a:rPr lang="ru-RU" dirty="0" smtClean="0"/>
              <a:t>3 </a:t>
            </a:r>
            <a:r>
              <a:rPr lang="ru-RU" dirty="0"/>
              <a:t>– </a:t>
            </a:r>
            <a:r>
              <a:rPr lang="ru-RU" dirty="0" err="1"/>
              <a:t>підкладка</a:t>
            </a:r>
            <a:r>
              <a:rPr lang="ru-RU" dirty="0"/>
              <a:t>, </a:t>
            </a:r>
            <a:endParaRPr lang="en-US" dirty="0" smtClean="0"/>
          </a:p>
          <a:p>
            <a:r>
              <a:rPr lang="ru-RU" dirty="0" smtClean="0"/>
              <a:t>4 </a:t>
            </a:r>
            <a:r>
              <a:rPr lang="ru-RU" dirty="0"/>
              <a:t>– </a:t>
            </a:r>
            <a:r>
              <a:rPr lang="ru-RU" dirty="0" err="1"/>
              <a:t>графітовий</a:t>
            </a:r>
            <a:r>
              <a:rPr lang="ru-RU" dirty="0"/>
              <a:t> </a:t>
            </a:r>
            <a:r>
              <a:rPr lang="ru-RU" dirty="0" err="1"/>
              <a:t>тримач</a:t>
            </a:r>
            <a:r>
              <a:rPr lang="ru-RU" dirty="0"/>
              <a:t>, 5 –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металоорганічних</a:t>
            </a:r>
            <a:r>
              <a:rPr lang="ru-RU" dirty="0"/>
              <a:t> </a:t>
            </a:r>
            <a:r>
              <a:rPr lang="ru-RU" dirty="0" err="1"/>
              <a:t>сполук</a:t>
            </a:r>
            <a:r>
              <a:rPr lang="ru-RU" dirty="0"/>
              <a:t>, </a:t>
            </a:r>
            <a:endParaRPr lang="en-US" dirty="0" smtClean="0"/>
          </a:p>
          <a:p>
            <a:r>
              <a:rPr lang="ru-RU" dirty="0" smtClean="0"/>
              <a:t>6 </a:t>
            </a:r>
            <a:r>
              <a:rPr lang="ru-RU" dirty="0"/>
              <a:t>– датчики потоку</a:t>
            </a:r>
            <a:r>
              <a:rPr lang="ru-RU" dirty="0" smtClean="0"/>
              <a:t>,</a:t>
            </a:r>
            <a:endParaRPr lang="en-US" dirty="0" smtClean="0"/>
          </a:p>
          <a:p>
            <a:r>
              <a:rPr lang="ru-RU" dirty="0" smtClean="0"/>
              <a:t>7 </a:t>
            </a:r>
            <a:r>
              <a:rPr lang="ru-RU" dirty="0"/>
              <a:t>– </a:t>
            </a:r>
            <a:r>
              <a:rPr lang="ru-RU" dirty="0" err="1"/>
              <a:t>вентелі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6958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</a:t>
            </a:r>
            <a:r>
              <a:rPr lang="ru-RU" dirty="0" smtClean="0"/>
              <a:t>ЕКЦІЯ </a:t>
            </a:r>
            <a:r>
              <a:rPr lang="ru-RU" sz="4800" dirty="0" smtClean="0"/>
              <a:t>5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ru-RU" dirty="0"/>
              <a:t>РІДИННО- ТА ГАЗОФАЗНА ЕПІТАКСІЯ </a:t>
            </a: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err="1"/>
              <a:t>Рідиннофазна</a:t>
            </a:r>
            <a:r>
              <a:rPr lang="ru-RU" dirty="0"/>
              <a:t> </a:t>
            </a:r>
            <a:r>
              <a:rPr lang="ru-RU" dirty="0" err="1"/>
              <a:t>епітаксія</a:t>
            </a:r>
            <a:r>
              <a:rPr lang="ru-RU" dirty="0"/>
              <a:t> </a:t>
            </a: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smtClean="0"/>
              <a:t> </a:t>
            </a:r>
            <a:r>
              <a:rPr lang="ru-RU" dirty="0" err="1"/>
              <a:t>Газофазна</a:t>
            </a:r>
            <a:r>
              <a:rPr lang="ru-RU" dirty="0"/>
              <a:t> </a:t>
            </a:r>
            <a:r>
              <a:rPr lang="ru-RU" dirty="0" err="1" smtClean="0"/>
              <a:t>епітаксія</a:t>
            </a: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газофазної</a:t>
            </a:r>
            <a:r>
              <a:rPr lang="ru-RU" dirty="0"/>
              <a:t> </a:t>
            </a:r>
            <a:r>
              <a:rPr lang="ru-RU" dirty="0" err="1"/>
              <a:t>епітаксії</a:t>
            </a:r>
            <a:r>
              <a:rPr lang="ru-RU" dirty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6777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 </a:t>
            </a:r>
            <a:r>
              <a:rPr lang="ru-RU" dirty="0" err="1"/>
              <a:t>рідиннофазної</a:t>
            </a:r>
            <a:r>
              <a:rPr lang="ru-RU" dirty="0"/>
              <a:t> </a:t>
            </a:r>
            <a:r>
              <a:rPr lang="ru-RU" dirty="0" err="1"/>
              <a:t>епітаксії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56000" y="723543"/>
            <a:ext cx="8077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Метод </a:t>
            </a:r>
            <a:r>
              <a:rPr lang="ru-RU" dirty="0" err="1">
                <a:solidFill>
                  <a:srgbClr val="FF0000"/>
                </a:solidFill>
              </a:rPr>
              <a:t>рідиннофазної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епітаксії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(РФЕ) разом з методом </a:t>
            </a:r>
            <a:r>
              <a:rPr lang="ru-RU" dirty="0" err="1"/>
              <a:t>газофазної</a:t>
            </a:r>
            <a:r>
              <a:rPr lang="ru-RU" dirty="0"/>
              <a:t> </a:t>
            </a:r>
            <a:r>
              <a:rPr lang="ru-RU" dirty="0" err="1"/>
              <a:t>епітаксії</a:t>
            </a:r>
            <a:r>
              <a:rPr lang="ru-RU" dirty="0"/>
              <a:t> (ГФЕ) </a:t>
            </a:r>
            <a:r>
              <a:rPr lang="ru-RU" dirty="0" err="1"/>
              <a:t>знайшов</a:t>
            </a:r>
            <a:r>
              <a:rPr lang="ru-RU" dirty="0"/>
              <a:t> у </a:t>
            </a:r>
            <a:r>
              <a:rPr lang="ru-RU" dirty="0" err="1"/>
              <a:t>минулому</a:t>
            </a:r>
            <a:r>
              <a:rPr lang="ru-RU" dirty="0"/>
              <a:t> </a:t>
            </a:r>
            <a:r>
              <a:rPr lang="ru-RU" dirty="0" err="1"/>
              <a:t>широке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для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плівок</a:t>
            </a:r>
            <a:r>
              <a:rPr lang="ru-RU" dirty="0"/>
              <a:t>. </a:t>
            </a:r>
            <a:r>
              <a:rPr lang="ru-RU" dirty="0" err="1"/>
              <a:t>Цим</a:t>
            </a:r>
            <a:r>
              <a:rPr lang="ru-RU" dirty="0"/>
              <a:t> методом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отримано</a:t>
            </a:r>
            <a:r>
              <a:rPr lang="ru-RU" dirty="0"/>
              <a:t> ряд </a:t>
            </a:r>
            <a:r>
              <a:rPr lang="ru-RU" dirty="0" err="1"/>
              <a:t>твердих</a:t>
            </a:r>
            <a:r>
              <a:rPr lang="ru-RU" dirty="0"/>
              <a:t> </a:t>
            </a:r>
            <a:r>
              <a:rPr lang="ru-RU" dirty="0" err="1"/>
              <a:t>розчинів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могли бути </a:t>
            </a:r>
            <a:r>
              <a:rPr lang="ru-RU" dirty="0" err="1"/>
              <a:t>отримані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 методом. У </a:t>
            </a:r>
            <a:r>
              <a:rPr lang="ru-RU" dirty="0" err="1"/>
              <a:t>зв’язку</a:t>
            </a:r>
            <a:r>
              <a:rPr lang="ru-RU" dirty="0"/>
              <a:t> з широким </a:t>
            </a:r>
            <a:r>
              <a:rPr lang="ru-RU" dirty="0" err="1"/>
              <a:t>застосуванням</a:t>
            </a:r>
            <a:r>
              <a:rPr lang="ru-RU" dirty="0"/>
              <a:t> молекулярно-</a:t>
            </a:r>
            <a:r>
              <a:rPr lang="ru-RU" dirty="0" err="1"/>
              <a:t>променевої</a:t>
            </a:r>
            <a:r>
              <a:rPr lang="ru-RU" dirty="0"/>
              <a:t> </a:t>
            </a:r>
            <a:r>
              <a:rPr lang="ru-RU" dirty="0" err="1"/>
              <a:t>епітаксії</a:t>
            </a:r>
            <a:r>
              <a:rPr lang="ru-RU" dirty="0"/>
              <a:t> методу РФЕ почали </a:t>
            </a:r>
            <a:r>
              <a:rPr lang="ru-RU" dirty="0" err="1"/>
              <a:t>приділяти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уваги</a:t>
            </a:r>
            <a:r>
              <a:rPr lang="ru-RU" dirty="0"/>
              <a:t>.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метод </a:t>
            </a:r>
            <a:r>
              <a:rPr lang="ru-RU" dirty="0" err="1"/>
              <a:t>унаслідок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простоти</a:t>
            </a:r>
            <a:r>
              <a:rPr lang="ru-RU" dirty="0"/>
              <a:t> не </a:t>
            </a:r>
            <a:r>
              <a:rPr lang="ru-RU" dirty="0" err="1"/>
              <a:t>втратив</a:t>
            </a:r>
            <a:r>
              <a:rPr lang="ru-RU" dirty="0"/>
              <a:t> </a:t>
            </a:r>
            <a:r>
              <a:rPr lang="ru-RU" dirty="0" err="1"/>
              <a:t>актуальності</a:t>
            </a:r>
            <a:r>
              <a:rPr lang="ru-RU" dirty="0"/>
              <a:t> і в </a:t>
            </a:r>
            <a:r>
              <a:rPr lang="ru-RU" dirty="0" err="1"/>
              <a:t>сьогодення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, у </a:t>
            </a:r>
            <a:r>
              <a:rPr lang="ru-RU" dirty="0" err="1"/>
              <a:t>вирішенні</a:t>
            </a:r>
            <a:r>
              <a:rPr lang="ru-RU" dirty="0"/>
              <a:t> проблем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квантоворозмірних</a:t>
            </a:r>
            <a:r>
              <a:rPr lang="ru-RU" dirty="0"/>
              <a:t> структур. До </a:t>
            </a:r>
            <a:r>
              <a:rPr lang="ru-RU" dirty="0" err="1"/>
              <a:t>технологічних</a:t>
            </a:r>
            <a:r>
              <a:rPr lang="ru-RU" dirty="0"/>
              <a:t> </a:t>
            </a:r>
            <a:r>
              <a:rPr lang="ru-RU" dirty="0" err="1"/>
              <a:t>переваг</a:t>
            </a:r>
            <a:r>
              <a:rPr lang="ru-RU" dirty="0"/>
              <a:t> методу </a:t>
            </a:r>
            <a:r>
              <a:rPr lang="ru-RU" dirty="0" err="1"/>
              <a:t>рідиннофазної</a:t>
            </a:r>
            <a:r>
              <a:rPr lang="ru-RU" dirty="0"/>
              <a:t> </a:t>
            </a:r>
            <a:r>
              <a:rPr lang="ru-RU" dirty="0" err="1"/>
              <a:t>епітаксії</a:t>
            </a:r>
            <a:r>
              <a:rPr lang="ru-RU" dirty="0"/>
              <a:t> в </a:t>
            </a:r>
            <a:r>
              <a:rPr lang="ru-RU" dirty="0" err="1"/>
              <a:t>порівнянні</a:t>
            </a:r>
            <a:r>
              <a:rPr lang="ru-RU" dirty="0"/>
              <a:t> з </a:t>
            </a:r>
            <a:r>
              <a:rPr lang="ru-RU" dirty="0" err="1"/>
              <a:t>конкуруючим</a:t>
            </a:r>
            <a:r>
              <a:rPr lang="ru-RU" dirty="0"/>
              <a:t> методом </a:t>
            </a:r>
            <a:r>
              <a:rPr lang="ru-RU" dirty="0" err="1"/>
              <a:t>газофазної</a:t>
            </a:r>
            <a:r>
              <a:rPr lang="ru-RU" dirty="0"/>
              <a:t> </a:t>
            </a:r>
            <a:r>
              <a:rPr lang="ru-RU" dirty="0" err="1"/>
              <a:t>епітаксії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віднести</a:t>
            </a:r>
            <a:r>
              <a:rPr lang="ru-RU" dirty="0"/>
              <a:t>: </a:t>
            </a: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smtClean="0"/>
              <a:t>простоту </a:t>
            </a:r>
            <a:r>
              <a:rPr lang="ru-RU" dirty="0" err="1"/>
              <a:t>апаратурного</a:t>
            </a:r>
            <a:r>
              <a:rPr lang="ru-RU" dirty="0"/>
              <a:t> </a:t>
            </a:r>
            <a:r>
              <a:rPr lang="ru-RU" dirty="0" err="1"/>
              <a:t>оформлення</a:t>
            </a:r>
            <a:r>
              <a:rPr lang="ru-RU" dirty="0"/>
              <a:t>; </a:t>
            </a: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/>
              <a:t>токсичних</a:t>
            </a:r>
            <a:r>
              <a:rPr lang="ru-RU" dirty="0"/>
              <a:t> </a:t>
            </a:r>
            <a:r>
              <a:rPr lang="ru-RU" dirty="0" err="1"/>
              <a:t>реагентів</a:t>
            </a:r>
            <a:r>
              <a:rPr lang="ru-RU" dirty="0"/>
              <a:t>; </a:t>
            </a: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err="1" smtClean="0"/>
              <a:t>високу</a:t>
            </a:r>
            <a:r>
              <a:rPr lang="ru-RU" dirty="0"/>
              <a:t>, </a:t>
            </a:r>
            <a:r>
              <a:rPr lang="ru-RU" dirty="0" err="1"/>
              <a:t>обумовлену</a:t>
            </a:r>
            <a:r>
              <a:rPr lang="ru-RU" dirty="0"/>
              <a:t> великими </a:t>
            </a:r>
            <a:r>
              <a:rPr lang="ru-RU" dirty="0" err="1"/>
              <a:t>швидкостями</a:t>
            </a:r>
            <a:r>
              <a:rPr lang="ru-RU" dirty="0"/>
              <a:t> </a:t>
            </a:r>
            <a:r>
              <a:rPr lang="ru-RU" dirty="0" err="1"/>
              <a:t>кристалізації</a:t>
            </a:r>
            <a:r>
              <a:rPr lang="ru-RU" dirty="0"/>
              <a:t> </a:t>
            </a:r>
            <a:r>
              <a:rPr lang="ru-RU" dirty="0" err="1"/>
              <a:t>продуктивність</a:t>
            </a:r>
            <a:r>
              <a:rPr lang="ru-RU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/>
              <a:t>регулювання</a:t>
            </a:r>
            <a:r>
              <a:rPr lang="ru-RU" dirty="0"/>
              <a:t> в </a:t>
            </a:r>
            <a:r>
              <a:rPr lang="ru-RU" dirty="0" err="1"/>
              <a:t>певних</a:t>
            </a:r>
            <a:r>
              <a:rPr lang="ru-RU" dirty="0"/>
              <a:t> межах </a:t>
            </a:r>
            <a:r>
              <a:rPr lang="ru-RU" dirty="0" err="1"/>
              <a:t>відхилення</a:t>
            </a:r>
            <a:r>
              <a:rPr lang="ru-RU" dirty="0"/>
              <a:t> складу </a:t>
            </a:r>
            <a:r>
              <a:rPr lang="ru-RU" dirty="0" err="1"/>
              <a:t>епітаксійної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 від </a:t>
            </a:r>
            <a:r>
              <a:rPr lang="ru-RU" dirty="0" err="1"/>
              <a:t>стехіометричного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56227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 </a:t>
            </a:r>
            <a:r>
              <a:rPr lang="ru-RU" dirty="0" err="1"/>
              <a:t>рідиннофазної</a:t>
            </a:r>
            <a:r>
              <a:rPr lang="ru-RU" dirty="0"/>
              <a:t> </a:t>
            </a:r>
            <a:r>
              <a:rPr lang="ru-RU" dirty="0" err="1"/>
              <a:t>епітаксії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56432" y="371315"/>
            <a:ext cx="8311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Суть методу </a:t>
            </a:r>
            <a:r>
              <a:rPr lang="ru-RU" dirty="0" err="1"/>
              <a:t>рідиннофазної</a:t>
            </a:r>
            <a:r>
              <a:rPr lang="ru-RU" dirty="0"/>
              <a:t> </a:t>
            </a:r>
            <a:r>
              <a:rPr lang="ru-RU" dirty="0" err="1"/>
              <a:t>епітаксії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</a:t>
            </a:r>
            <a:r>
              <a:rPr lang="ru-RU" dirty="0" err="1"/>
              <a:t>приведенні</a:t>
            </a:r>
            <a:r>
              <a:rPr lang="ru-RU" dirty="0"/>
              <a:t> в контакт </a:t>
            </a:r>
            <a:r>
              <a:rPr lang="ru-RU" dirty="0" err="1"/>
              <a:t>підкладки</a:t>
            </a:r>
            <a:r>
              <a:rPr lang="ru-RU" dirty="0"/>
              <a:t> з </a:t>
            </a:r>
            <a:r>
              <a:rPr lang="ru-RU" dirty="0" err="1"/>
              <a:t>пересиченим</a:t>
            </a:r>
            <a:r>
              <a:rPr lang="ru-RU" dirty="0"/>
              <a:t> </a:t>
            </a:r>
            <a:r>
              <a:rPr lang="ru-RU" dirty="0" err="1"/>
              <a:t>розчином</a:t>
            </a:r>
            <a:r>
              <a:rPr lang="ru-RU" dirty="0"/>
              <a:t> напівпровідника в легкоплавкому </a:t>
            </a:r>
            <a:r>
              <a:rPr lang="ru-RU" dirty="0" err="1"/>
              <a:t>матеріалі</a:t>
            </a:r>
            <a:r>
              <a:rPr lang="ru-RU" dirty="0"/>
              <a:t> – </a:t>
            </a:r>
            <a:r>
              <a:rPr lang="ru-RU" dirty="0" err="1"/>
              <a:t>розчиннику</a:t>
            </a:r>
            <a:r>
              <a:rPr lang="ru-RU" dirty="0"/>
              <a:t>. На </a:t>
            </a:r>
            <a:r>
              <a:rPr lang="ru-RU" dirty="0" err="1"/>
              <a:t>якість</a:t>
            </a:r>
            <a:r>
              <a:rPr lang="ru-RU" dirty="0"/>
              <a:t> і </a:t>
            </a:r>
            <a:r>
              <a:rPr lang="ru-RU" dirty="0" err="1"/>
              <a:t>електрофізичні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епітаксійних</a:t>
            </a:r>
            <a:r>
              <a:rPr lang="ru-RU" dirty="0"/>
              <a:t> </a:t>
            </a:r>
            <a:r>
              <a:rPr lang="ru-RU" dirty="0" err="1"/>
              <a:t>плівок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вирощуються</a:t>
            </a:r>
            <a:r>
              <a:rPr lang="ru-RU" dirty="0"/>
              <a:t> з </a:t>
            </a:r>
            <a:r>
              <a:rPr lang="ru-RU" dirty="0" err="1"/>
              <a:t>рідкої</a:t>
            </a:r>
            <a:r>
              <a:rPr lang="ru-RU" dirty="0"/>
              <a:t> </a:t>
            </a:r>
            <a:r>
              <a:rPr lang="ru-RU" dirty="0" err="1"/>
              <a:t>фази</a:t>
            </a:r>
            <a:r>
              <a:rPr lang="ru-RU" dirty="0"/>
              <a:t>, </a:t>
            </a:r>
            <a:r>
              <a:rPr lang="ru-RU" dirty="0" err="1"/>
              <a:t>впливають</a:t>
            </a:r>
            <a:r>
              <a:rPr lang="ru-RU" dirty="0"/>
              <a:t>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ru-RU" dirty="0" err="1" smtClean="0"/>
              <a:t>швидкість</a:t>
            </a:r>
            <a:r>
              <a:rPr lang="ru-RU" dirty="0" smtClean="0"/>
              <a:t> </a:t>
            </a:r>
            <a:r>
              <a:rPr lang="ru-RU" dirty="0" err="1"/>
              <a:t>охолодження</a:t>
            </a:r>
            <a:r>
              <a:rPr lang="ru-RU" dirty="0"/>
              <a:t> </a:t>
            </a:r>
            <a:r>
              <a:rPr lang="ru-RU" dirty="0" err="1"/>
              <a:t>розчину-розплаву</a:t>
            </a:r>
            <a:r>
              <a:rPr lang="ru-RU" dirty="0"/>
              <a:t>; </a:t>
            </a: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smtClean="0"/>
              <a:t>початкова </a:t>
            </a:r>
            <a:r>
              <a:rPr lang="ru-RU" dirty="0" err="1"/>
              <a:t>рівноважна</a:t>
            </a:r>
            <a:r>
              <a:rPr lang="ru-RU" dirty="0"/>
              <a:t> температура </a:t>
            </a:r>
            <a:r>
              <a:rPr lang="ru-RU" dirty="0" err="1"/>
              <a:t>розчину-розплаву</a:t>
            </a:r>
            <a:r>
              <a:rPr lang="ru-RU" dirty="0"/>
              <a:t>; </a:t>
            </a: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/>
              <a:t>ваги </a:t>
            </a:r>
            <a:r>
              <a:rPr lang="ru-RU" dirty="0" err="1"/>
              <a:t>розчинника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</a:t>
            </a:r>
            <a:r>
              <a:rPr lang="ru-RU" dirty="0" err="1"/>
              <a:t>рівноважне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ru-RU" dirty="0" err="1" smtClean="0"/>
              <a:t>співвідношення</a:t>
            </a:r>
            <a:r>
              <a:rPr lang="ru-RU" dirty="0" smtClean="0"/>
              <a:t> </a:t>
            </a:r>
            <a:r>
              <a:rPr lang="ru-RU" dirty="0" err="1"/>
              <a:t>об’єму</a:t>
            </a:r>
            <a:r>
              <a:rPr lang="ru-RU" dirty="0"/>
              <a:t> </a:t>
            </a:r>
            <a:r>
              <a:rPr lang="ru-RU" dirty="0" err="1"/>
              <a:t>розплаву</a:t>
            </a:r>
            <a:r>
              <a:rPr lang="ru-RU" dirty="0"/>
              <a:t> і </a:t>
            </a:r>
            <a:r>
              <a:rPr lang="ru-RU" dirty="0" err="1"/>
              <a:t>контактуючої</a:t>
            </a:r>
            <a:r>
              <a:rPr lang="ru-RU" dirty="0"/>
              <a:t> </a:t>
            </a:r>
            <a:r>
              <a:rPr lang="ru-RU" dirty="0" err="1"/>
              <a:t>площі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підкладки</a:t>
            </a:r>
            <a:r>
              <a:rPr lang="ru-RU" dirty="0"/>
              <a:t> з </a:t>
            </a:r>
            <a:r>
              <a:rPr lang="ru-RU" dirty="0" err="1"/>
              <a:t>розплавом</a:t>
            </a:r>
            <a:r>
              <a:rPr lang="ru-RU" dirty="0"/>
              <a:t>; </a:t>
            </a: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err="1" smtClean="0"/>
              <a:t>фізико-хімічна</a:t>
            </a:r>
            <a:r>
              <a:rPr lang="ru-RU" dirty="0" smtClean="0"/>
              <a:t> </a:t>
            </a:r>
            <a:r>
              <a:rPr lang="ru-RU" dirty="0"/>
              <a:t>природа </a:t>
            </a:r>
            <a:r>
              <a:rPr lang="ru-RU" dirty="0" err="1"/>
              <a:t>розчинника</a:t>
            </a:r>
            <a:r>
              <a:rPr lang="ru-RU" dirty="0"/>
              <a:t> і </a:t>
            </a:r>
            <a:r>
              <a:rPr lang="ru-RU" dirty="0" err="1"/>
              <a:t>розчиненої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; </a:t>
            </a: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err="1" smtClean="0"/>
              <a:t>металографічний</a:t>
            </a:r>
            <a:r>
              <a:rPr lang="ru-RU" dirty="0" smtClean="0"/>
              <a:t> </a:t>
            </a:r>
            <a:r>
              <a:rPr lang="ru-RU" dirty="0"/>
              <a:t>стан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підкладки</a:t>
            </a:r>
            <a:r>
              <a:rPr lang="ru-RU" dirty="0"/>
              <a:t>; </a:t>
            </a: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smtClean="0"/>
              <a:t>чистота </a:t>
            </a:r>
            <a:r>
              <a:rPr lang="ru-RU" dirty="0" err="1"/>
              <a:t>речовин</a:t>
            </a:r>
            <a:r>
              <a:rPr lang="ru-RU" dirty="0"/>
              <a:t> і </a:t>
            </a:r>
            <a:r>
              <a:rPr lang="ru-RU" dirty="0" err="1"/>
              <a:t>конструкційних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в </a:t>
            </a:r>
            <a:r>
              <a:rPr lang="ru-RU" dirty="0" err="1"/>
              <a:t>процесі</a:t>
            </a:r>
            <a:r>
              <a:rPr lang="ru-RU" dirty="0"/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5291" y="3867912"/>
            <a:ext cx="4399521" cy="2884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687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5800"/>
            <a:ext cx="7098688" cy="546811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29682" y="190238"/>
            <a:ext cx="49341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Зміни</a:t>
            </a:r>
            <a:r>
              <a:rPr lang="ru-RU" dirty="0"/>
              <a:t> з часом </a:t>
            </a:r>
            <a:r>
              <a:rPr lang="ru-RU" dirty="0" err="1"/>
              <a:t>розподілу</a:t>
            </a:r>
            <a:r>
              <a:rPr lang="ru-RU" dirty="0"/>
              <a:t> </a:t>
            </a:r>
            <a:r>
              <a:rPr lang="ru-RU" dirty="0" err="1"/>
              <a:t>концентрації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351607" y="685800"/>
            <a:ext cx="36088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 </a:t>
            </a:r>
            <a:r>
              <a:rPr lang="ru-RU" dirty="0" err="1"/>
              <a:t>вирощуванні</a:t>
            </a:r>
            <a:r>
              <a:rPr lang="ru-RU" dirty="0"/>
              <a:t> </a:t>
            </a:r>
            <a:r>
              <a:rPr lang="ru-RU" dirty="0" err="1"/>
              <a:t>епітаксійних</a:t>
            </a:r>
            <a:r>
              <a:rPr lang="ru-RU" dirty="0"/>
              <a:t> </a:t>
            </a:r>
            <a:r>
              <a:rPr lang="ru-RU" dirty="0" err="1"/>
              <a:t>плівок</a:t>
            </a:r>
            <a:r>
              <a:rPr lang="ru-RU" dirty="0"/>
              <a:t> в </a:t>
            </a:r>
            <a:r>
              <a:rPr lang="ru-RU" dirty="0" err="1"/>
              <a:t>приграничний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 </a:t>
            </a:r>
            <a:r>
              <a:rPr lang="ru-RU" dirty="0" err="1"/>
              <a:t>з’являється</a:t>
            </a:r>
            <a:r>
              <a:rPr lang="ru-RU" dirty="0"/>
              <a:t> </a:t>
            </a:r>
            <a:r>
              <a:rPr lang="ru-RU" dirty="0" err="1"/>
              <a:t>градієнт</a:t>
            </a:r>
            <a:r>
              <a:rPr lang="ru-RU" dirty="0"/>
              <a:t> </a:t>
            </a:r>
            <a:r>
              <a:rPr lang="ru-RU" dirty="0" err="1"/>
              <a:t>концентрації</a:t>
            </a:r>
            <a:r>
              <a:rPr lang="ru-RU" dirty="0"/>
              <a:t> компонент,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поступово</a:t>
            </a:r>
            <a:r>
              <a:rPr lang="ru-RU" dirty="0"/>
              <a:t> </a:t>
            </a:r>
            <a:r>
              <a:rPr lang="ru-RU" dirty="0" err="1"/>
              <a:t>збільшується</a:t>
            </a:r>
            <a:r>
              <a:rPr lang="ru-RU" dirty="0"/>
              <a:t> в </a:t>
            </a:r>
            <a:r>
              <a:rPr lang="ru-RU" dirty="0" err="1"/>
              <a:t>процесі</a:t>
            </a:r>
            <a:r>
              <a:rPr lang="ru-RU" dirty="0"/>
              <a:t> росту </a:t>
            </a:r>
            <a:r>
              <a:rPr lang="ru-RU" dirty="0" err="1"/>
              <a:t>плівки</a:t>
            </a:r>
            <a:r>
              <a:rPr lang="ru-RU" dirty="0"/>
              <a:t>,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-за </a:t>
            </a:r>
            <a:r>
              <a:rPr lang="ru-RU" dirty="0" err="1"/>
              <a:t>достатньо</a:t>
            </a:r>
            <a:r>
              <a:rPr lang="ru-RU" dirty="0"/>
              <a:t>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товщину</a:t>
            </a:r>
            <a:r>
              <a:rPr lang="ru-RU" dirty="0"/>
              <a:t> </a:t>
            </a:r>
            <a:r>
              <a:rPr lang="ru-RU" dirty="0" err="1"/>
              <a:t>розчину-розплаву</a:t>
            </a:r>
            <a:r>
              <a:rPr lang="ru-RU" dirty="0"/>
              <a:t> 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концентрації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в </a:t>
            </a:r>
            <a:r>
              <a:rPr lang="ru-RU" dirty="0" err="1"/>
              <a:t>приграничній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351607" y="3419856"/>
            <a:ext cx="40506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 </a:t>
            </a:r>
            <a:r>
              <a:rPr lang="ru-RU" dirty="0" err="1"/>
              <a:t>достатньо</a:t>
            </a:r>
            <a:r>
              <a:rPr lang="ru-RU" dirty="0"/>
              <a:t> </a:t>
            </a:r>
            <a:r>
              <a:rPr lang="ru-RU" dirty="0" err="1"/>
              <a:t>малих</a:t>
            </a:r>
            <a:r>
              <a:rPr lang="ru-RU" dirty="0"/>
              <a:t> </a:t>
            </a:r>
            <a:r>
              <a:rPr lang="ru-RU" dirty="0" err="1"/>
              <a:t>швидкостях</a:t>
            </a:r>
            <a:r>
              <a:rPr lang="ru-RU" dirty="0"/>
              <a:t> росту (</a:t>
            </a:r>
            <a:r>
              <a:rPr lang="ru-RU" dirty="0" err="1"/>
              <a:t>менших</a:t>
            </a:r>
            <a:r>
              <a:rPr lang="ru-RU" dirty="0"/>
              <a:t>, ніж </a:t>
            </a:r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ru-RU" dirty="0" err="1"/>
              <a:t>дифузії</a:t>
            </a:r>
            <a:r>
              <a:rPr lang="ru-RU" dirty="0"/>
              <a:t> компоненту,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кристалізується</a:t>
            </a:r>
            <a:r>
              <a:rPr lang="ru-RU" dirty="0"/>
              <a:t>, від </a:t>
            </a:r>
            <a:r>
              <a:rPr lang="ru-RU" dirty="0" err="1"/>
              <a:t>верхньої</a:t>
            </a:r>
            <a:r>
              <a:rPr lang="ru-RU" dirty="0"/>
              <a:t> </a:t>
            </a:r>
            <a:r>
              <a:rPr lang="ru-RU" dirty="0" err="1"/>
              <a:t>межі</a:t>
            </a:r>
            <a:r>
              <a:rPr lang="ru-RU" dirty="0"/>
              <a:t> расплаву до фронту </a:t>
            </a:r>
            <a:r>
              <a:rPr lang="ru-RU" dirty="0" err="1"/>
              <a:t>кристалізації</a:t>
            </a:r>
            <a:r>
              <a:rPr lang="ru-RU" dirty="0"/>
              <a:t>) </a:t>
            </a:r>
            <a:r>
              <a:rPr lang="ru-RU" dirty="0" err="1"/>
              <a:t>концентрація</a:t>
            </a:r>
            <a:r>
              <a:rPr lang="ru-RU" dirty="0"/>
              <a:t> компонента,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кристалізується</a:t>
            </a:r>
            <a:r>
              <a:rPr lang="ru-RU" dirty="0"/>
              <a:t> по </a:t>
            </a:r>
            <a:r>
              <a:rPr lang="ru-RU" dirty="0" err="1"/>
              <a:t>товщині</a:t>
            </a:r>
            <a:r>
              <a:rPr lang="ru-RU" dirty="0"/>
              <a:t> </a:t>
            </a:r>
            <a:r>
              <a:rPr lang="ru-RU" dirty="0" err="1"/>
              <a:t>рідкої</a:t>
            </a:r>
            <a:r>
              <a:rPr lang="ru-RU" dirty="0"/>
              <a:t> </a:t>
            </a:r>
            <a:r>
              <a:rPr lang="ru-RU" dirty="0" err="1"/>
              <a:t>фази</a:t>
            </a:r>
            <a:r>
              <a:rPr lang="ru-RU" dirty="0"/>
              <a:t> буде практично </a:t>
            </a:r>
            <a:r>
              <a:rPr lang="ru-RU" dirty="0" err="1"/>
              <a:t>однорідною</a:t>
            </a:r>
            <a:r>
              <a:rPr lang="ru-RU" dirty="0"/>
              <a:t> (рис</a:t>
            </a:r>
            <a:r>
              <a:rPr lang="ru-RU" dirty="0" smtClean="0"/>
              <a:t>. б).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9718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Газофазна</a:t>
            </a:r>
            <a:r>
              <a:rPr lang="ru-RU" dirty="0" smtClean="0"/>
              <a:t> </a:t>
            </a:r>
            <a:r>
              <a:rPr lang="ru-RU" dirty="0" err="1" smtClean="0"/>
              <a:t>епітаксія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000" dirty="0"/>
              <a:t>В </a:t>
            </a:r>
            <a:r>
              <a:rPr lang="ru-RU" sz="2000" dirty="0" err="1"/>
              <a:t>основі</a:t>
            </a:r>
            <a:r>
              <a:rPr lang="ru-RU" sz="2000" dirty="0"/>
              <a:t> </a:t>
            </a:r>
            <a:r>
              <a:rPr lang="ru-RU" sz="2000" dirty="0" err="1"/>
              <a:t>методів</a:t>
            </a:r>
            <a:r>
              <a:rPr lang="ru-RU" sz="2000" dirty="0"/>
              <a:t> </a:t>
            </a:r>
            <a:r>
              <a:rPr lang="ru-RU" sz="2000" dirty="0" err="1"/>
              <a:t>газофазної</a:t>
            </a:r>
            <a:r>
              <a:rPr lang="ru-RU" sz="2000" dirty="0"/>
              <a:t> </a:t>
            </a:r>
            <a:r>
              <a:rPr lang="ru-RU" sz="2000" dirty="0" err="1"/>
              <a:t>епітаксії</a:t>
            </a:r>
            <a:r>
              <a:rPr lang="ru-RU" sz="2000" dirty="0"/>
              <a:t> лежать </a:t>
            </a:r>
            <a:r>
              <a:rPr lang="ru-RU" sz="2000" dirty="0" err="1"/>
              <a:t>процеси</a:t>
            </a:r>
            <a:r>
              <a:rPr lang="ru-RU" sz="2000" dirty="0"/>
              <a:t> переносу </a:t>
            </a:r>
            <a:r>
              <a:rPr lang="ru-RU" sz="2000" dirty="0" err="1"/>
              <a:t>осаджуваних</a:t>
            </a:r>
            <a:r>
              <a:rPr lang="ru-RU" sz="2000" dirty="0"/>
              <a:t> </a:t>
            </a:r>
            <a:r>
              <a:rPr lang="ru-RU" sz="2000" dirty="0" err="1"/>
              <a:t>матеріалів</a:t>
            </a:r>
            <a:r>
              <a:rPr lang="ru-RU" sz="2000" dirty="0"/>
              <a:t> у </a:t>
            </a:r>
            <a:r>
              <a:rPr lang="ru-RU" sz="2000" dirty="0" err="1"/>
              <a:t>вигляді</a:t>
            </a:r>
            <a:r>
              <a:rPr lang="ru-RU" sz="2000" dirty="0"/>
              <a:t> </a:t>
            </a:r>
            <a:r>
              <a:rPr lang="ru-RU" sz="2000" dirty="0" err="1"/>
              <a:t>летючих</a:t>
            </a:r>
            <a:r>
              <a:rPr lang="ru-RU" sz="2000" dirty="0"/>
              <a:t> </a:t>
            </a:r>
            <a:r>
              <a:rPr lang="ru-RU" sz="2000" dirty="0" err="1"/>
              <a:t>сполук</a:t>
            </a:r>
            <a:r>
              <a:rPr lang="ru-RU" sz="2000" dirty="0"/>
              <a:t> до </a:t>
            </a:r>
            <a:r>
              <a:rPr lang="ru-RU" sz="2000" dirty="0" err="1"/>
              <a:t>поверхні</a:t>
            </a:r>
            <a:r>
              <a:rPr lang="ru-RU" sz="2000" dirty="0"/>
              <a:t> </a:t>
            </a:r>
            <a:r>
              <a:rPr lang="ru-RU" sz="2000" dirty="0" err="1"/>
              <a:t>підкладки</a:t>
            </a:r>
            <a:r>
              <a:rPr lang="ru-RU" sz="2000" dirty="0"/>
              <a:t>, на </a:t>
            </a:r>
            <a:r>
              <a:rPr lang="ru-RU" sz="2000" dirty="0" err="1"/>
              <a:t>якій</a:t>
            </a:r>
            <a:r>
              <a:rPr lang="ru-RU" sz="2000" dirty="0"/>
              <a:t> </a:t>
            </a:r>
            <a:r>
              <a:rPr lang="ru-RU" sz="2000" dirty="0" err="1"/>
              <a:t>відбувається</a:t>
            </a:r>
            <a:r>
              <a:rPr lang="ru-RU" sz="2000" dirty="0"/>
              <a:t> </a:t>
            </a:r>
            <a:r>
              <a:rPr lang="ru-RU" sz="2000" dirty="0" err="1"/>
              <a:t>розклад</a:t>
            </a:r>
            <a:r>
              <a:rPr lang="ru-RU" sz="2000" dirty="0"/>
              <a:t> </a:t>
            </a:r>
            <a:r>
              <a:rPr lang="ru-RU" sz="2000" dirty="0" err="1"/>
              <a:t>цих</a:t>
            </a:r>
            <a:r>
              <a:rPr lang="ru-RU" sz="2000" dirty="0"/>
              <a:t> </a:t>
            </a:r>
            <a:r>
              <a:rPr lang="ru-RU" sz="2000" dirty="0" err="1"/>
              <a:t>сполук</a:t>
            </a:r>
            <a:r>
              <a:rPr lang="ru-RU" sz="2000" dirty="0"/>
              <a:t> з </a:t>
            </a:r>
            <a:r>
              <a:rPr lang="ru-RU" sz="2000" dirty="0" err="1"/>
              <a:t>виділенням</a:t>
            </a:r>
            <a:r>
              <a:rPr lang="ru-RU" sz="2000" dirty="0"/>
              <a:t> </a:t>
            </a:r>
            <a:r>
              <a:rPr lang="ru-RU" sz="2000" dirty="0" err="1"/>
              <a:t>необхідного</a:t>
            </a:r>
            <a:r>
              <a:rPr lang="ru-RU" sz="2000" dirty="0"/>
              <a:t> продукту.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38728" y="228600"/>
            <a:ext cx="8266176" cy="68305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err="1" smtClean="0"/>
              <a:t>Переваги</a:t>
            </a:r>
            <a:r>
              <a:rPr lang="ru-RU" dirty="0" smtClean="0"/>
              <a:t> </a:t>
            </a:r>
            <a:r>
              <a:rPr lang="ru-RU" dirty="0" err="1"/>
              <a:t>газофазної</a:t>
            </a:r>
            <a:r>
              <a:rPr lang="ru-RU" dirty="0"/>
              <a:t> </a:t>
            </a:r>
            <a:r>
              <a:rPr lang="ru-RU" dirty="0" err="1"/>
              <a:t>епітаксії</a:t>
            </a:r>
            <a:r>
              <a:rPr lang="ru-RU" dirty="0"/>
              <a:t>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 err="1" smtClean="0"/>
              <a:t>неперервна</a:t>
            </a:r>
            <a:r>
              <a:rPr lang="ru-RU" dirty="0" smtClean="0"/>
              <a:t> </a:t>
            </a:r>
            <a:r>
              <a:rPr lang="ru-RU" dirty="0"/>
              <a:t>подача </a:t>
            </a:r>
            <a:r>
              <a:rPr lang="ru-RU" dirty="0" err="1"/>
              <a:t>реагентів</a:t>
            </a:r>
            <a:r>
              <a:rPr lang="ru-RU" dirty="0"/>
              <a:t>; </a:t>
            </a:r>
            <a:endParaRPr lang="ru-RU" dirty="0" smtClean="0"/>
          </a:p>
          <a:p>
            <a:pPr marL="0" indent="0">
              <a:buNone/>
            </a:pPr>
            <a:r>
              <a:rPr lang="uk-UA" dirty="0"/>
              <a:t>-</a:t>
            </a:r>
            <a:r>
              <a:rPr lang="en-US" dirty="0" smtClean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гранично</a:t>
            </a:r>
            <a:r>
              <a:rPr lang="ru-RU" dirty="0"/>
              <a:t> </a:t>
            </a:r>
            <a:r>
              <a:rPr lang="ru-RU" dirty="0" err="1"/>
              <a:t>високих</a:t>
            </a:r>
            <a:r>
              <a:rPr lang="ru-RU" dirty="0"/>
              <a:t> температур </a:t>
            </a:r>
            <a:r>
              <a:rPr lang="ru-RU" dirty="0" err="1"/>
              <a:t>вирощування</a:t>
            </a:r>
            <a:r>
              <a:rPr lang="ru-RU" dirty="0"/>
              <a:t>;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простота </a:t>
            </a:r>
            <a:r>
              <a:rPr lang="ru-RU" dirty="0"/>
              <a:t>контролю </a:t>
            </a:r>
            <a:r>
              <a:rPr lang="ru-RU" dirty="0" err="1"/>
              <a:t>витрати</a:t>
            </a:r>
            <a:r>
              <a:rPr lang="ru-RU" dirty="0"/>
              <a:t> </a:t>
            </a:r>
            <a:r>
              <a:rPr lang="ru-RU" dirty="0" err="1"/>
              <a:t>реагентів</a:t>
            </a:r>
            <a:r>
              <a:rPr lang="ru-RU" dirty="0"/>
              <a:t> (і, </a:t>
            </a:r>
            <a:r>
              <a:rPr lang="ru-RU" dirty="0" err="1"/>
              <a:t>тим</a:t>
            </a:r>
            <a:r>
              <a:rPr lang="ru-RU" dirty="0"/>
              <a:t> самим, </a:t>
            </a:r>
            <a:r>
              <a:rPr lang="ru-RU" dirty="0" err="1"/>
              <a:t>швидкості</a:t>
            </a:r>
            <a:r>
              <a:rPr lang="ru-RU" dirty="0"/>
              <a:t> росту) в широкому </a:t>
            </a:r>
            <a:r>
              <a:rPr lang="ru-RU" dirty="0" err="1"/>
              <a:t>діапазоні</a:t>
            </a:r>
            <a:r>
              <a:rPr lang="ru-RU" dirty="0"/>
              <a:t>; </a:t>
            </a:r>
            <a:endParaRPr lang="ru-RU" dirty="0" smtClean="0"/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вирощування</a:t>
            </a:r>
            <a:r>
              <a:rPr lang="ru-RU" dirty="0"/>
              <a:t> квантово-</a:t>
            </a:r>
            <a:r>
              <a:rPr lang="ru-RU" dirty="0" err="1"/>
              <a:t>розмірних</a:t>
            </a:r>
            <a:r>
              <a:rPr lang="ru-RU" dirty="0"/>
              <a:t> структур.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Комбінація</a:t>
            </a:r>
            <a:r>
              <a:rPr lang="ru-RU" dirty="0" smtClean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 smtClean="0"/>
              <a:t>переваг</a:t>
            </a:r>
            <a:r>
              <a:rPr lang="ru-RU" dirty="0" smtClean="0"/>
              <a:t> </a:t>
            </a:r>
            <a:r>
              <a:rPr lang="ru-RU" dirty="0"/>
              <a:t>привела до того,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газофазна</a:t>
            </a:r>
            <a:r>
              <a:rPr lang="ru-RU" dirty="0"/>
              <a:t> </a:t>
            </a:r>
            <a:r>
              <a:rPr lang="ru-RU" dirty="0" err="1"/>
              <a:t>епітаксія</a:t>
            </a:r>
            <a:r>
              <a:rPr lang="ru-RU" dirty="0"/>
              <a:t>, на </a:t>
            </a:r>
            <a:r>
              <a:rPr lang="ru-RU" dirty="0" err="1"/>
              <a:t>сьогоднішній</a:t>
            </a:r>
            <a:r>
              <a:rPr lang="ru-RU" dirty="0"/>
              <a:t> день, є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поширеною</a:t>
            </a:r>
            <a:r>
              <a:rPr lang="ru-RU" dirty="0"/>
              <a:t> </a:t>
            </a:r>
            <a:r>
              <a:rPr lang="ru-RU" dirty="0" err="1"/>
              <a:t>епітаксіальною</a:t>
            </a:r>
            <a:r>
              <a:rPr lang="ru-RU" dirty="0"/>
              <a:t> </a:t>
            </a:r>
            <a:r>
              <a:rPr lang="ru-RU" dirty="0" err="1"/>
              <a:t>технологією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Недоліки</a:t>
            </a:r>
            <a:r>
              <a:rPr lang="ru-RU" dirty="0" smtClean="0"/>
              <a:t> </a:t>
            </a:r>
            <a:r>
              <a:rPr lang="ru-RU" dirty="0" err="1"/>
              <a:t>газофазної</a:t>
            </a:r>
            <a:r>
              <a:rPr lang="ru-RU" dirty="0"/>
              <a:t> </a:t>
            </a:r>
            <a:r>
              <a:rPr lang="ru-RU" dirty="0" err="1"/>
              <a:t>епітаксії</a:t>
            </a:r>
            <a:r>
              <a:rPr lang="ru-RU" dirty="0" smtClean="0"/>
              <a:t>: </a:t>
            </a:r>
          </a:p>
          <a:p>
            <a:pPr>
              <a:buFontTx/>
              <a:buChar char="-"/>
            </a:pPr>
            <a:r>
              <a:rPr lang="ru-RU" dirty="0" err="1" smtClean="0"/>
              <a:t>трудності</a:t>
            </a:r>
            <a:r>
              <a:rPr lang="ru-RU" dirty="0" smtClean="0"/>
              <a:t>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різких</a:t>
            </a:r>
            <a:r>
              <a:rPr lang="ru-RU" dirty="0"/>
              <a:t> </a:t>
            </a:r>
            <a:r>
              <a:rPr lang="ru-RU" dirty="0" err="1"/>
              <a:t>профілів</a:t>
            </a:r>
            <a:r>
              <a:rPr lang="ru-RU" dirty="0"/>
              <a:t> </a:t>
            </a:r>
            <a:r>
              <a:rPr lang="ru-RU" dirty="0" err="1"/>
              <a:t>легування</a:t>
            </a:r>
            <a:r>
              <a:rPr lang="ru-RU" dirty="0"/>
              <a:t> і, в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, складу в </a:t>
            </a:r>
            <a:r>
              <a:rPr lang="ru-RU" dirty="0" err="1"/>
              <a:t>приладових</a:t>
            </a:r>
            <a:r>
              <a:rPr lang="ru-RU" dirty="0"/>
              <a:t> структурах; </a:t>
            </a:r>
            <a:endParaRPr lang="ru-RU" dirty="0" smtClean="0"/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ru-RU" dirty="0" err="1"/>
              <a:t>складні</a:t>
            </a:r>
            <a:r>
              <a:rPr lang="ru-RU" dirty="0"/>
              <a:t> і </a:t>
            </a:r>
            <a:r>
              <a:rPr lang="ru-RU" dirty="0" err="1"/>
              <a:t>дорогі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 і </a:t>
            </a:r>
            <a:r>
              <a:rPr lang="ru-RU" dirty="0" err="1"/>
              <a:t>утилізації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реакцій</a:t>
            </a:r>
            <a:r>
              <a:rPr lang="ru-RU" dirty="0"/>
              <a:t> (</a:t>
            </a:r>
            <a:r>
              <a:rPr lang="ru-RU" dirty="0" err="1"/>
              <a:t>економічний</a:t>
            </a:r>
            <a:r>
              <a:rPr lang="ru-RU" dirty="0"/>
              <a:t> </a:t>
            </a:r>
            <a:r>
              <a:rPr lang="ru-RU" dirty="0" err="1"/>
              <a:t>чинник</a:t>
            </a:r>
            <a:r>
              <a:rPr lang="ru-RU" dirty="0"/>
              <a:t>); </a:t>
            </a:r>
            <a:endParaRPr lang="ru-RU" dirty="0" smtClean="0"/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ru-RU" dirty="0"/>
              <a:t>трудно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різкі</a:t>
            </a:r>
            <a:r>
              <a:rPr lang="ru-RU" dirty="0"/>
              <a:t> </a:t>
            </a:r>
            <a:r>
              <a:rPr lang="ru-RU" dirty="0" err="1"/>
              <a:t>профілі</a:t>
            </a:r>
            <a:r>
              <a:rPr lang="ru-RU" dirty="0"/>
              <a:t> </a:t>
            </a:r>
            <a:r>
              <a:rPr lang="ru-RU" dirty="0" err="1"/>
              <a:t>легування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необхідні</a:t>
            </a:r>
            <a:r>
              <a:rPr lang="ru-RU" dirty="0"/>
              <a:t> для ряду </a:t>
            </a:r>
            <a:r>
              <a:rPr lang="ru-RU" dirty="0" err="1"/>
              <a:t>приладів</a:t>
            </a:r>
            <a:r>
              <a:rPr lang="ru-RU" dirty="0"/>
              <a:t> </a:t>
            </a:r>
            <a:r>
              <a:rPr lang="ru-RU" dirty="0" err="1"/>
              <a:t>мікроелектроніки</a:t>
            </a:r>
            <a:r>
              <a:rPr lang="ru-RU" dirty="0"/>
              <a:t> (транзисторах).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Можлива</a:t>
            </a:r>
            <a:r>
              <a:rPr lang="ru-RU" dirty="0" smtClean="0"/>
              <a:t> </a:t>
            </a:r>
            <a:r>
              <a:rPr lang="ru-RU" dirty="0" err="1"/>
              <a:t>класифікація</a:t>
            </a:r>
            <a:r>
              <a:rPr lang="ru-RU" dirty="0"/>
              <a:t> ГФЕ </a:t>
            </a:r>
            <a:r>
              <a:rPr lang="ru-RU" dirty="0" err="1"/>
              <a:t>технологій</a:t>
            </a:r>
            <a:r>
              <a:rPr lang="ru-RU" dirty="0"/>
              <a:t>: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за </a:t>
            </a:r>
            <a:r>
              <a:rPr lang="ru-RU" dirty="0"/>
              <a:t>природою </a:t>
            </a:r>
            <a:r>
              <a:rPr lang="ru-RU" dirty="0" err="1"/>
              <a:t>процесу</a:t>
            </a:r>
            <a:r>
              <a:rPr lang="ru-RU" dirty="0"/>
              <a:t>: </a:t>
            </a:r>
            <a:r>
              <a:rPr lang="ru-RU" dirty="0" err="1"/>
              <a:t>фізична</a:t>
            </a:r>
            <a:r>
              <a:rPr lang="ru-RU" dirty="0"/>
              <a:t> ГФЕ або </a:t>
            </a:r>
            <a:r>
              <a:rPr lang="ru-RU" dirty="0" err="1"/>
              <a:t>хімічна</a:t>
            </a:r>
            <a:r>
              <a:rPr lang="ru-RU" dirty="0"/>
              <a:t> ГФЕ; </a:t>
            </a:r>
            <a:endParaRPr lang="ru-RU" dirty="0" smtClean="0"/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ru-RU" dirty="0"/>
              <a:t>по </a:t>
            </a:r>
            <a:r>
              <a:rPr lang="ru-RU" dirty="0" err="1"/>
              <a:t>замкнутості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: ГФЕ в </a:t>
            </a:r>
            <a:r>
              <a:rPr lang="ru-RU" dirty="0" err="1"/>
              <a:t>закритому</a:t>
            </a:r>
            <a:r>
              <a:rPr lang="ru-RU" dirty="0"/>
              <a:t> або проточному </a:t>
            </a:r>
            <a:r>
              <a:rPr lang="ru-RU" dirty="0" err="1"/>
              <a:t>реакторі</a:t>
            </a:r>
            <a:r>
              <a:rPr lang="ru-RU" dirty="0"/>
              <a:t>; </a:t>
            </a:r>
            <a:endParaRPr lang="ru-RU" dirty="0" smtClean="0"/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ru-RU" dirty="0"/>
              <a:t>по </a:t>
            </a:r>
            <a:r>
              <a:rPr lang="ru-RU" dirty="0" err="1"/>
              <a:t>оборотності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: </a:t>
            </a:r>
            <a:r>
              <a:rPr lang="ru-RU" dirty="0" err="1"/>
              <a:t>оборотний</a:t>
            </a:r>
            <a:r>
              <a:rPr lang="ru-RU" dirty="0"/>
              <a:t> або </a:t>
            </a:r>
            <a:r>
              <a:rPr lang="ru-RU" dirty="0" err="1" smtClean="0"/>
              <a:t>необоротний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за </a:t>
            </a:r>
            <a:r>
              <a:rPr lang="ru-RU" dirty="0"/>
              <a:t>типом </a:t>
            </a:r>
            <a:r>
              <a:rPr lang="ru-RU" dirty="0" err="1"/>
              <a:t>використовуваних</a:t>
            </a:r>
            <a:r>
              <a:rPr lang="ru-RU" dirty="0"/>
              <a:t> </a:t>
            </a:r>
            <a:r>
              <a:rPr lang="ru-RU" dirty="0" err="1"/>
              <a:t>реагентів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Розділення</a:t>
            </a:r>
            <a:r>
              <a:rPr lang="ru-RU" dirty="0" smtClean="0"/>
              <a:t> </a:t>
            </a:r>
            <a:r>
              <a:rPr lang="ru-RU" dirty="0"/>
              <a:t>по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критеріях</a:t>
            </a:r>
            <a:r>
              <a:rPr lang="ru-RU" dirty="0"/>
              <a:t> – вельми </a:t>
            </a:r>
            <a:r>
              <a:rPr lang="ru-RU" dirty="0" err="1"/>
              <a:t>умовні</a:t>
            </a:r>
            <a:r>
              <a:rPr lang="ru-RU" dirty="0"/>
              <a:t>;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безліч</a:t>
            </a:r>
            <a:r>
              <a:rPr lang="ru-RU" dirty="0"/>
              <a:t> </a:t>
            </a:r>
            <a:r>
              <a:rPr lang="ru-RU" dirty="0" err="1"/>
              <a:t>прикордонних</a:t>
            </a:r>
            <a:r>
              <a:rPr lang="ru-RU" dirty="0"/>
              <a:t> і </a:t>
            </a:r>
            <a:r>
              <a:rPr lang="ru-RU" dirty="0" err="1"/>
              <a:t>змішаних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. </a:t>
            </a:r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газофазної</a:t>
            </a:r>
            <a:r>
              <a:rPr lang="ru-RU" dirty="0"/>
              <a:t> </a:t>
            </a:r>
            <a:r>
              <a:rPr lang="ru-RU" dirty="0" err="1"/>
              <a:t>епітаксії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59856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газофазної</a:t>
            </a:r>
            <a:r>
              <a:rPr lang="ru-RU" dirty="0"/>
              <a:t> </a:t>
            </a:r>
            <a:r>
              <a:rPr lang="ru-RU" dirty="0" err="1" smtClean="0"/>
              <a:t>епітаксії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51504" y="567589"/>
            <a:ext cx="76413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rgbClr val="FF0000"/>
                </a:solidFill>
              </a:rPr>
              <a:t>Сублімаційний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ріст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високими</a:t>
            </a:r>
            <a:r>
              <a:rPr lang="ru-RU" dirty="0"/>
              <a:t> </a:t>
            </a:r>
            <a:r>
              <a:rPr lang="ru-RU" dirty="0" err="1"/>
              <a:t>швидкостями</a:t>
            </a:r>
            <a:r>
              <a:rPr lang="ru-RU" dirty="0"/>
              <a:t> росту (до ~1 мм/годину), </a:t>
            </a:r>
            <a:r>
              <a:rPr lang="ru-RU" dirty="0" err="1"/>
              <a:t>застосовується</a:t>
            </a:r>
            <a:r>
              <a:rPr lang="ru-RU" dirty="0"/>
              <a:t>, в основному, для </a:t>
            </a:r>
            <a:r>
              <a:rPr lang="ru-RU" dirty="0" err="1"/>
              <a:t>вирощування</a:t>
            </a:r>
            <a:r>
              <a:rPr lang="ru-RU" dirty="0"/>
              <a:t> </a:t>
            </a:r>
            <a:r>
              <a:rPr lang="ru-RU" dirty="0" err="1"/>
              <a:t>об’ємних</a:t>
            </a:r>
            <a:r>
              <a:rPr lang="ru-RU" dirty="0"/>
              <a:t> </a:t>
            </a:r>
            <a:r>
              <a:rPr lang="ru-RU" dirty="0" err="1"/>
              <a:t>кристалів</a:t>
            </a:r>
            <a:r>
              <a:rPr lang="ru-RU" dirty="0"/>
              <a:t> </a:t>
            </a:r>
            <a:r>
              <a:rPr lang="ru-RU" dirty="0" err="1"/>
              <a:t>широкозонных</a:t>
            </a:r>
            <a:r>
              <a:rPr lang="ru-RU" dirty="0"/>
              <a:t> </a:t>
            </a:r>
            <a:r>
              <a:rPr lang="ru-RU" dirty="0" err="1"/>
              <a:t>напівпровідників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високу</a:t>
            </a:r>
            <a:r>
              <a:rPr lang="ru-RU" dirty="0"/>
              <a:t> температуру </a:t>
            </a:r>
            <a:r>
              <a:rPr lang="ru-RU" dirty="0" err="1"/>
              <a:t>плавлення</a:t>
            </a:r>
            <a:r>
              <a:rPr lang="ru-RU" dirty="0"/>
              <a:t>, і для </a:t>
            </a:r>
            <a:r>
              <a:rPr lang="ru-RU" dirty="0" err="1"/>
              <a:t>епітаксії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протікає</a:t>
            </a:r>
            <a:r>
              <a:rPr lang="ru-RU" dirty="0"/>
              <a:t> з </a:t>
            </a:r>
            <a:r>
              <a:rPr lang="ru-RU" dirty="0" err="1"/>
              <a:t>високими</a:t>
            </a:r>
            <a:r>
              <a:rPr lang="ru-RU" dirty="0"/>
              <a:t> </a:t>
            </a:r>
            <a:r>
              <a:rPr lang="ru-RU" dirty="0" err="1"/>
              <a:t>швидкостями</a:t>
            </a:r>
            <a:r>
              <a:rPr lang="ru-RU" dirty="0"/>
              <a:t> росту.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1504" y="2762440"/>
            <a:ext cx="3038475" cy="246697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961632" y="3040487"/>
            <a:ext cx="43312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Схема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SiC</a:t>
            </a:r>
            <a:r>
              <a:rPr lang="ru-RU" dirty="0"/>
              <a:t> методом </a:t>
            </a:r>
            <a:r>
              <a:rPr lang="ru-RU" dirty="0" err="1"/>
              <a:t>сублімаційного</a:t>
            </a:r>
            <a:r>
              <a:rPr lang="ru-RU" dirty="0"/>
              <a:t> росту. Температура </a:t>
            </a:r>
            <a:r>
              <a:rPr lang="ru-RU" dirty="0" err="1"/>
              <a:t>підкладки</a:t>
            </a:r>
            <a:r>
              <a:rPr lang="ru-RU" dirty="0"/>
              <a:t> – 2100– 2500°С. 1 – </a:t>
            </a:r>
            <a:r>
              <a:rPr lang="ru-RU" dirty="0" err="1"/>
              <a:t>підкладка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SiC</a:t>
            </a:r>
            <a:r>
              <a:rPr lang="ru-RU" dirty="0"/>
              <a:t>, 2 – </a:t>
            </a:r>
            <a:r>
              <a:rPr lang="ru-RU" dirty="0" err="1"/>
              <a:t>спіраль</a:t>
            </a:r>
            <a:r>
              <a:rPr lang="ru-RU" dirty="0"/>
              <a:t> </a:t>
            </a:r>
            <a:r>
              <a:rPr lang="ru-RU" dirty="0" err="1"/>
              <a:t>індуктора</a:t>
            </a:r>
            <a:r>
              <a:rPr lang="ru-RU" dirty="0"/>
              <a:t>, </a:t>
            </a:r>
            <a:r>
              <a:rPr lang="ru-RU" dirty="0" err="1"/>
              <a:t>закритий</a:t>
            </a:r>
            <a:r>
              <a:rPr lang="ru-RU" dirty="0"/>
              <a:t> </a:t>
            </a:r>
            <a:r>
              <a:rPr lang="ru-RU" dirty="0" err="1"/>
              <a:t>графітовий</a:t>
            </a:r>
            <a:r>
              <a:rPr lang="ru-RU" dirty="0"/>
              <a:t> тигель </a:t>
            </a:r>
          </a:p>
        </p:txBody>
      </p:sp>
    </p:spTree>
    <p:extLst>
      <p:ext uri="{BB962C8B-B14F-4D97-AF65-F5344CB8AC3E}">
        <p14:creationId xmlns:p14="http://schemas.microsoft.com/office/powerpoint/2010/main" val="1969947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газофазної</a:t>
            </a:r>
            <a:r>
              <a:rPr lang="ru-RU" dirty="0"/>
              <a:t> </a:t>
            </a:r>
            <a:r>
              <a:rPr lang="ru-RU" dirty="0" err="1" smtClean="0"/>
              <a:t>епітаксії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33216" y="385173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>
                <a:solidFill>
                  <a:srgbClr val="FF0000"/>
                </a:solidFill>
              </a:rPr>
              <a:t>Осадження</a:t>
            </a:r>
            <a:r>
              <a:rPr lang="ru-RU" dirty="0">
                <a:solidFill>
                  <a:srgbClr val="FF0000"/>
                </a:solidFill>
              </a:rPr>
              <a:t> з </a:t>
            </a:r>
            <a:r>
              <a:rPr lang="ru-RU" dirty="0" err="1">
                <a:solidFill>
                  <a:srgbClr val="FF0000"/>
                </a:solidFill>
              </a:rPr>
              <a:t>хімічно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реакційної</a:t>
            </a:r>
            <a:r>
              <a:rPr lang="ru-RU" dirty="0">
                <a:solidFill>
                  <a:srgbClr val="FF0000"/>
                </a:solidFill>
              </a:rPr>
              <a:t> пари </a:t>
            </a:r>
            <a:r>
              <a:rPr lang="ru-RU" dirty="0" err="1"/>
              <a:t>відбувається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реакцій</a:t>
            </a:r>
            <a:r>
              <a:rPr lang="ru-RU" dirty="0"/>
              <a:t>, </a:t>
            </a:r>
            <a:r>
              <a:rPr lang="ru-RU" dirty="0" err="1"/>
              <a:t>найчастіше</a:t>
            </a:r>
            <a:r>
              <a:rPr lang="ru-RU" dirty="0"/>
              <a:t>, </a:t>
            </a:r>
            <a:r>
              <a:rPr lang="ru-RU" dirty="0" err="1"/>
              <a:t>необоротних</a:t>
            </a:r>
            <a:r>
              <a:rPr lang="ru-RU" dirty="0"/>
              <a:t>, таких,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протікають</a:t>
            </a:r>
            <a:r>
              <a:rPr lang="ru-RU" dirty="0"/>
              <a:t> на </a:t>
            </a:r>
            <a:r>
              <a:rPr lang="ru-RU" dirty="0" err="1"/>
              <a:t>ростовій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,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початкові</a:t>
            </a:r>
            <a:r>
              <a:rPr lang="ru-RU" dirty="0"/>
              <a:t> </a:t>
            </a:r>
            <a:r>
              <a:rPr lang="ru-RU" dirty="0" err="1"/>
              <a:t>реагенти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зазнавати</a:t>
            </a:r>
            <a:r>
              <a:rPr lang="ru-RU" dirty="0"/>
              <a:t>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перетворень</a:t>
            </a:r>
            <a:r>
              <a:rPr lang="ru-RU" dirty="0"/>
              <a:t> в </a:t>
            </a:r>
            <a:r>
              <a:rPr lang="ru-RU" dirty="0" err="1"/>
              <a:t>газовій</a:t>
            </a:r>
            <a:r>
              <a:rPr lang="ru-RU" dirty="0"/>
              <a:t> </a:t>
            </a:r>
            <a:r>
              <a:rPr lang="ru-RU" dirty="0" err="1"/>
              <a:t>фазі</a:t>
            </a:r>
            <a:r>
              <a:rPr lang="ru-RU" dirty="0"/>
              <a:t> на шляху до </a:t>
            </a:r>
            <a:r>
              <a:rPr lang="ru-RU" dirty="0" err="1"/>
              <a:t>підкладки</a:t>
            </a:r>
            <a:r>
              <a:rPr lang="ru-RU" dirty="0"/>
              <a:t>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3216" y="2084451"/>
            <a:ext cx="5572125" cy="230505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633216" y="4755541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Схема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плівок</a:t>
            </a:r>
            <a:r>
              <a:rPr lang="ru-RU" dirty="0"/>
              <a:t> </a:t>
            </a:r>
            <a:r>
              <a:rPr lang="ru-RU" dirty="0" err="1"/>
              <a:t>осадженням</a:t>
            </a:r>
            <a:r>
              <a:rPr lang="ru-RU" dirty="0"/>
              <a:t> з </a:t>
            </a:r>
            <a:r>
              <a:rPr lang="ru-RU" dirty="0" err="1"/>
              <a:t>хімічно</a:t>
            </a:r>
            <a:r>
              <a:rPr lang="ru-RU" dirty="0"/>
              <a:t> </a:t>
            </a:r>
            <a:r>
              <a:rPr lang="ru-RU" dirty="0" err="1"/>
              <a:t>реакційної</a:t>
            </a:r>
            <a:r>
              <a:rPr lang="ru-RU" dirty="0"/>
              <a:t> пари: 1 – реактор (</a:t>
            </a:r>
            <a:r>
              <a:rPr lang="ru-RU" dirty="0" err="1"/>
              <a:t>кварцова</a:t>
            </a:r>
            <a:r>
              <a:rPr lang="ru-RU" dirty="0"/>
              <a:t> трубка), 2 – катушка ВЧ генератора,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для </a:t>
            </a:r>
            <a:r>
              <a:rPr lang="ru-RU" dirty="0" err="1"/>
              <a:t>нагрівання</a:t>
            </a:r>
            <a:r>
              <a:rPr lang="ru-RU" dirty="0"/>
              <a:t> </a:t>
            </a:r>
            <a:r>
              <a:rPr lang="ru-RU" dirty="0" err="1"/>
              <a:t>тримача</a:t>
            </a:r>
            <a:r>
              <a:rPr lang="ru-RU" dirty="0"/>
              <a:t> </a:t>
            </a:r>
            <a:r>
              <a:rPr lang="ru-RU" dirty="0" err="1"/>
              <a:t>зразків</a:t>
            </a:r>
            <a:r>
              <a:rPr lang="ru-RU" dirty="0"/>
              <a:t>, 3 – </a:t>
            </a:r>
            <a:r>
              <a:rPr lang="ru-RU" dirty="0" err="1"/>
              <a:t>тримача</a:t>
            </a:r>
            <a:r>
              <a:rPr lang="ru-RU" dirty="0"/>
              <a:t> </a:t>
            </a:r>
            <a:r>
              <a:rPr lang="ru-RU" dirty="0" err="1"/>
              <a:t>зразків</a:t>
            </a:r>
            <a:r>
              <a:rPr lang="ru-RU" dirty="0"/>
              <a:t>, 4 – </a:t>
            </a:r>
            <a:r>
              <a:rPr lang="ru-RU" dirty="0" err="1"/>
              <a:t>підкладки</a:t>
            </a:r>
            <a:r>
              <a:rPr lang="ru-RU" dirty="0"/>
              <a:t>, 5 – </a:t>
            </a:r>
            <a:r>
              <a:rPr lang="ru-RU" dirty="0" err="1"/>
              <a:t>потік</a:t>
            </a:r>
            <a:r>
              <a:rPr lang="ru-RU" dirty="0"/>
              <a:t> </a:t>
            </a:r>
            <a:r>
              <a:rPr lang="ru-RU" dirty="0" err="1"/>
              <a:t>газів</a:t>
            </a:r>
            <a:r>
              <a:rPr lang="ru-RU" dirty="0"/>
              <a:t> </a:t>
            </a:r>
            <a:r>
              <a:rPr lang="ru-RU" dirty="0" err="1"/>
              <a:t>прекурсорів</a:t>
            </a:r>
            <a:r>
              <a:rPr lang="ru-RU" dirty="0"/>
              <a:t>, 6 – </a:t>
            </a:r>
            <a:r>
              <a:rPr lang="ru-RU" dirty="0" err="1"/>
              <a:t>потік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 </a:t>
            </a:r>
            <a:r>
              <a:rPr lang="ru-RU" dirty="0" err="1"/>
              <a:t>реакцій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виходять</a:t>
            </a:r>
            <a:r>
              <a:rPr lang="ru-RU" dirty="0"/>
              <a:t> з реактора</a:t>
            </a:r>
          </a:p>
        </p:txBody>
      </p:sp>
    </p:spTree>
    <p:extLst>
      <p:ext uri="{BB962C8B-B14F-4D97-AF65-F5344CB8AC3E}">
        <p14:creationId xmlns:p14="http://schemas.microsoft.com/office/powerpoint/2010/main" val="2101349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газофазної</a:t>
            </a:r>
            <a:r>
              <a:rPr lang="ru-RU" dirty="0"/>
              <a:t> </a:t>
            </a:r>
            <a:r>
              <a:rPr lang="ru-RU" dirty="0" err="1" smtClean="0"/>
              <a:t>епітаксії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96640" y="862876"/>
            <a:ext cx="73487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Хлоридно-</a:t>
            </a:r>
            <a:r>
              <a:rPr lang="ru-RU" dirty="0" err="1">
                <a:solidFill>
                  <a:srgbClr val="FF0000"/>
                </a:solidFill>
              </a:rPr>
              <a:t>гідридна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епітаксія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відносно</a:t>
            </a:r>
            <a:r>
              <a:rPr lang="ru-RU" dirty="0"/>
              <a:t> </a:t>
            </a:r>
            <a:r>
              <a:rPr lang="ru-RU" dirty="0" err="1"/>
              <a:t>високими</a:t>
            </a:r>
            <a:r>
              <a:rPr lang="ru-RU" dirty="0"/>
              <a:t> </a:t>
            </a:r>
            <a:r>
              <a:rPr lang="ru-RU" dirty="0" err="1"/>
              <a:t>швидкостями</a:t>
            </a:r>
            <a:r>
              <a:rPr lang="ru-RU" dirty="0"/>
              <a:t> росту (до </a:t>
            </a:r>
            <a:r>
              <a:rPr lang="ru-RU" dirty="0" err="1"/>
              <a:t>декількох</a:t>
            </a:r>
            <a:r>
              <a:rPr lang="ru-RU" dirty="0"/>
              <a:t> </a:t>
            </a:r>
            <a:r>
              <a:rPr lang="ru-RU" dirty="0" err="1"/>
              <a:t>сотень</a:t>
            </a:r>
            <a:r>
              <a:rPr lang="ru-RU" dirty="0"/>
              <a:t> </a:t>
            </a:r>
            <a:r>
              <a:rPr lang="ru-RU" dirty="0" err="1"/>
              <a:t>мікрон</a:t>
            </a:r>
            <a:r>
              <a:rPr lang="ru-RU" dirty="0"/>
              <a:t> в годину) </a:t>
            </a:r>
            <a:r>
              <a:rPr lang="ru-RU" dirty="0" err="1"/>
              <a:t>початкові</a:t>
            </a:r>
            <a:r>
              <a:rPr lang="ru-RU" dirty="0"/>
              <a:t> </a:t>
            </a:r>
            <a:r>
              <a:rPr lang="ru-RU" dirty="0" err="1"/>
              <a:t>реагенти</a:t>
            </a:r>
            <a:r>
              <a:rPr lang="ru-RU" dirty="0"/>
              <a:t> – </a:t>
            </a:r>
            <a:r>
              <a:rPr lang="ru-RU" dirty="0" err="1"/>
              <a:t>хлориди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</a:t>
            </a:r>
            <a:r>
              <a:rPr lang="en-US" dirty="0"/>
              <a:t>III </a:t>
            </a:r>
            <a:r>
              <a:rPr lang="ru-RU" dirty="0" err="1"/>
              <a:t>групи</a:t>
            </a:r>
            <a:r>
              <a:rPr lang="ru-RU" dirty="0"/>
              <a:t> і </a:t>
            </a:r>
            <a:r>
              <a:rPr lang="ru-RU" dirty="0" err="1"/>
              <a:t>гідриди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</a:t>
            </a:r>
            <a:r>
              <a:rPr lang="en-US" dirty="0"/>
              <a:t>V </a:t>
            </a:r>
            <a:r>
              <a:rPr lang="ru-RU" dirty="0" err="1"/>
              <a:t>групи</a:t>
            </a:r>
            <a:r>
              <a:rPr lang="ru-RU" dirty="0"/>
              <a:t>. </a:t>
            </a:r>
            <a:r>
              <a:rPr lang="ru-RU" dirty="0" err="1"/>
              <a:t>Застосовується</a:t>
            </a:r>
            <a:r>
              <a:rPr lang="ru-RU" dirty="0"/>
              <a:t>, в </a:t>
            </a:r>
            <a:r>
              <a:rPr lang="ru-RU" dirty="0" smtClean="0"/>
              <a:t> </a:t>
            </a:r>
            <a:r>
              <a:rPr lang="ru-RU" dirty="0"/>
              <a:t>основному для </a:t>
            </a:r>
            <a:r>
              <a:rPr lang="ru-RU" dirty="0" err="1"/>
              <a:t>швидкого</a:t>
            </a:r>
            <a:r>
              <a:rPr lang="ru-RU" dirty="0"/>
              <a:t> </a:t>
            </a:r>
            <a:r>
              <a:rPr lang="ru-RU" dirty="0" err="1"/>
              <a:t>вирощування</a:t>
            </a:r>
            <a:r>
              <a:rPr lang="ru-RU" dirty="0"/>
              <a:t> </a:t>
            </a:r>
            <a:r>
              <a:rPr lang="ru-RU" dirty="0" err="1"/>
              <a:t>товстих</a:t>
            </a:r>
            <a:r>
              <a:rPr lang="ru-RU" dirty="0"/>
              <a:t> </a:t>
            </a:r>
            <a:r>
              <a:rPr lang="ru-RU" dirty="0" err="1"/>
              <a:t>епітаксіних</a:t>
            </a:r>
            <a:r>
              <a:rPr lang="ru-RU" dirty="0"/>
              <a:t> </a:t>
            </a:r>
            <a:r>
              <a:rPr lang="ru-RU" dirty="0" err="1"/>
              <a:t>плівок</a:t>
            </a:r>
            <a:r>
              <a:rPr lang="ru-RU" dirty="0"/>
              <a:t>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96640" y="2224099"/>
            <a:ext cx="78882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МОС-</a:t>
            </a:r>
            <a:r>
              <a:rPr lang="ru-RU" dirty="0" err="1">
                <a:solidFill>
                  <a:srgbClr val="FF0000"/>
                </a:solidFill>
              </a:rPr>
              <a:t>гідридна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епітаксія</a:t>
            </a:r>
            <a:r>
              <a:rPr lang="ru-RU" dirty="0"/>
              <a:t>. </a:t>
            </a:r>
            <a:r>
              <a:rPr lang="ru-RU" dirty="0" err="1"/>
              <a:t>Початкові</a:t>
            </a:r>
            <a:r>
              <a:rPr lang="ru-RU" dirty="0"/>
              <a:t> </a:t>
            </a:r>
            <a:r>
              <a:rPr lang="ru-RU" dirty="0" err="1"/>
              <a:t>реагенти</a:t>
            </a:r>
            <a:r>
              <a:rPr lang="ru-RU" dirty="0"/>
              <a:t> – </a:t>
            </a:r>
            <a:r>
              <a:rPr lang="ru-RU" dirty="0" err="1"/>
              <a:t>металоорганічні</a:t>
            </a:r>
            <a:r>
              <a:rPr lang="ru-RU" dirty="0"/>
              <a:t> </a:t>
            </a:r>
            <a:r>
              <a:rPr lang="ru-RU" dirty="0" err="1"/>
              <a:t>сполуки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</a:t>
            </a:r>
            <a:r>
              <a:rPr lang="en-US" dirty="0"/>
              <a:t>III </a:t>
            </a:r>
            <a:r>
              <a:rPr lang="ru-RU" dirty="0" err="1"/>
              <a:t>групи</a:t>
            </a:r>
            <a:r>
              <a:rPr lang="ru-RU" dirty="0"/>
              <a:t> і </a:t>
            </a:r>
            <a:r>
              <a:rPr lang="ru-RU" dirty="0" err="1"/>
              <a:t>гідриди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</a:t>
            </a:r>
            <a:r>
              <a:rPr lang="en-US" dirty="0"/>
              <a:t>V </a:t>
            </a:r>
            <a:r>
              <a:rPr lang="ru-RU" dirty="0" err="1"/>
              <a:t>групи</a:t>
            </a:r>
            <a:r>
              <a:rPr lang="ru-RU" dirty="0"/>
              <a:t>.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відносно</a:t>
            </a:r>
            <a:r>
              <a:rPr lang="ru-RU" dirty="0"/>
              <a:t> </a:t>
            </a:r>
            <a:r>
              <a:rPr lang="ru-RU" dirty="0" err="1"/>
              <a:t>низькими</a:t>
            </a:r>
            <a:r>
              <a:rPr lang="ru-RU" dirty="0"/>
              <a:t> </a:t>
            </a:r>
            <a:r>
              <a:rPr lang="ru-RU" dirty="0" err="1"/>
              <a:t>швидкостями</a:t>
            </a:r>
            <a:r>
              <a:rPr lang="ru-RU" dirty="0"/>
              <a:t> росту (0,01– 3,0 мкм/год) – </a:t>
            </a:r>
            <a:r>
              <a:rPr lang="ru-RU" dirty="0" err="1"/>
              <a:t>зручна</a:t>
            </a:r>
            <a:r>
              <a:rPr lang="ru-RU" dirty="0"/>
              <a:t> для </a:t>
            </a:r>
            <a:r>
              <a:rPr lang="ru-RU" dirty="0" err="1"/>
              <a:t>вирощування</a:t>
            </a:r>
            <a:r>
              <a:rPr lang="ru-RU" dirty="0"/>
              <a:t> квантово-</a:t>
            </a:r>
            <a:r>
              <a:rPr lang="ru-RU" dirty="0" err="1"/>
              <a:t>розмірних</a:t>
            </a:r>
            <a:r>
              <a:rPr lang="ru-RU" dirty="0"/>
              <a:t> </a:t>
            </a:r>
            <a:r>
              <a:rPr lang="ru-RU" dirty="0" err="1"/>
              <a:t>приладових</a:t>
            </a:r>
            <a:r>
              <a:rPr lang="ru-RU" dirty="0"/>
              <a:t> </a:t>
            </a:r>
            <a:r>
              <a:rPr lang="ru-RU" dirty="0" err="1"/>
              <a:t>гетероструктур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24656" y="3741896"/>
            <a:ext cx="74401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За </a:t>
            </a:r>
            <a:r>
              <a:rPr lang="ru-RU" dirty="0" err="1"/>
              <a:t>допомогою</a:t>
            </a:r>
            <a:r>
              <a:rPr lang="ru-RU" dirty="0"/>
              <a:t> ГФЕ МОС </a:t>
            </a:r>
            <a:r>
              <a:rPr lang="ru-RU" dirty="0" err="1"/>
              <a:t>вирощують</a:t>
            </a:r>
            <a:r>
              <a:rPr lang="ru-RU" dirty="0"/>
              <a:t>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напівпровідникових</a:t>
            </a:r>
            <a:r>
              <a:rPr lang="ru-RU" dirty="0"/>
              <a:t> </a:t>
            </a:r>
            <a:r>
              <a:rPr lang="ru-RU" dirty="0" err="1"/>
              <a:t>сполук</a:t>
            </a:r>
            <a:r>
              <a:rPr lang="ru-RU" dirty="0"/>
              <a:t> </a:t>
            </a:r>
            <a:r>
              <a:rPr lang="en-US" dirty="0"/>
              <a:t>AIIIB V , AIIB VI </a:t>
            </a:r>
            <a:r>
              <a:rPr lang="ru-RU" dirty="0"/>
              <a:t>і </a:t>
            </a:r>
            <a:r>
              <a:rPr lang="en-US" dirty="0"/>
              <a:t>AIVB VI , </a:t>
            </a:r>
            <a:r>
              <a:rPr lang="ru-RU" dirty="0"/>
              <a:t>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важливих</a:t>
            </a:r>
            <a:r>
              <a:rPr lang="ru-RU" dirty="0"/>
              <a:t> </a:t>
            </a:r>
            <a:r>
              <a:rPr lang="ru-RU" dirty="0" err="1"/>
              <a:t>потрійних</a:t>
            </a:r>
            <a:r>
              <a:rPr lang="ru-RU" dirty="0"/>
              <a:t> і </a:t>
            </a:r>
            <a:r>
              <a:rPr lang="ru-RU" dirty="0" err="1"/>
              <a:t>четверних</a:t>
            </a:r>
            <a:r>
              <a:rPr lang="ru-RU" dirty="0"/>
              <a:t> </a:t>
            </a:r>
            <a:r>
              <a:rPr lang="ru-RU" dirty="0" err="1"/>
              <a:t>сполук</a:t>
            </a:r>
            <a:r>
              <a:rPr lang="ru-RU" dirty="0"/>
              <a:t> </a:t>
            </a:r>
            <a:r>
              <a:rPr lang="en-US" dirty="0"/>
              <a:t>AIIIB V .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сполуки</a:t>
            </a:r>
            <a:r>
              <a:rPr lang="ru-RU" dirty="0"/>
              <a:t> </a:t>
            </a:r>
            <a:r>
              <a:rPr lang="en-US" dirty="0"/>
              <a:t>AlxGa1-xAs </a:t>
            </a:r>
            <a:r>
              <a:rPr lang="ru-RU" dirty="0" err="1"/>
              <a:t>звичайно</a:t>
            </a:r>
            <a:r>
              <a:rPr lang="ru-RU" dirty="0"/>
              <a:t> </a:t>
            </a:r>
            <a:r>
              <a:rPr lang="ru-RU" dirty="0" err="1"/>
              <a:t>вирощують</a:t>
            </a:r>
            <a:r>
              <a:rPr lang="ru-RU" dirty="0"/>
              <a:t>, </a:t>
            </a:r>
            <a:r>
              <a:rPr lang="ru-RU" dirty="0" err="1"/>
              <a:t>використовуючи</a:t>
            </a:r>
            <a:r>
              <a:rPr lang="ru-RU" dirty="0"/>
              <a:t> </a:t>
            </a:r>
            <a:r>
              <a:rPr lang="ru-RU" dirty="0" err="1"/>
              <a:t>наступний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: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7239" y="5391645"/>
            <a:ext cx="5124450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183108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ка">
  <a:themeElements>
    <a:clrScheme name="Frame">
      <a:dk1>
        <a:sysClr val="windowText" lastClr="000000"/>
      </a:dk1>
      <a:lt1>
        <a:sysClr val="window" lastClr="FFFFFF"/>
      </a:lt1>
      <a:dk2>
        <a:srgbClr val="4A3F38"/>
      </a:dk2>
      <a:lt2>
        <a:srgbClr val="EEEDCB"/>
      </a:lt2>
      <a:accent1>
        <a:srgbClr val="818E9F"/>
      </a:accent1>
      <a:accent2>
        <a:srgbClr val="D26400"/>
      </a:accent2>
      <a:accent3>
        <a:srgbClr val="C3BA45"/>
      </a:accent3>
      <a:accent4>
        <a:srgbClr val="8A8552"/>
      </a:accent4>
      <a:accent5>
        <a:srgbClr val="F3B843"/>
      </a:accent5>
      <a:accent6>
        <a:srgbClr val="786C71"/>
      </a:accent6>
      <a:hlink>
        <a:srgbClr val="46A7CA"/>
      </a:hlink>
      <a:folHlink>
        <a:srgbClr val="B2B2B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779</TotalTime>
  <Words>820</Words>
  <Application>Microsoft Office PowerPoint</Application>
  <PresentationFormat>Широкоэкранный</PresentationFormat>
  <Paragraphs>60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Corbel</vt:lpstr>
      <vt:lpstr>Wingdings 2</vt:lpstr>
      <vt:lpstr>Рамка</vt:lpstr>
      <vt:lpstr>Фізика тонких плівок</vt:lpstr>
      <vt:lpstr>ЛЕКЦІЯ 5</vt:lpstr>
      <vt:lpstr>Метод рідиннофазної епітаксії</vt:lpstr>
      <vt:lpstr>Метод рідиннофазної епітаксії</vt:lpstr>
      <vt:lpstr>Презентация PowerPoint</vt:lpstr>
      <vt:lpstr>Газофазна епітаксія  В основі методів газофазної епітаксії лежать процеси переносу осаджуваних матеріалів у вигляді летючих сполук до поверхні підкладки, на якій відбувається розклад цих сполук з виділенням необхідного продукту.</vt:lpstr>
      <vt:lpstr>Типи газофазної епітаксії</vt:lpstr>
      <vt:lpstr>Типи газофазної епітаксії</vt:lpstr>
      <vt:lpstr>Типи газофазної епітаксії</vt:lpstr>
      <vt:lpstr>Типи газофазної епітаксії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Фізика тонких плівок</dc:title>
  <dc:creator>Алина</dc:creator>
  <cp:lastModifiedBy>Алина</cp:lastModifiedBy>
  <cp:revision>41</cp:revision>
  <dcterms:created xsi:type="dcterms:W3CDTF">2023-02-01T10:01:52Z</dcterms:created>
  <dcterms:modified xsi:type="dcterms:W3CDTF">2023-02-06T11:57:42Z</dcterms:modified>
</cp:coreProperties>
</file>