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6" r:id="rId6"/>
    <p:sldId id="263" r:id="rId7"/>
    <p:sldId id="268" r:id="rId8"/>
    <p:sldId id="269" r:id="rId9"/>
    <p:sldId id="260" r:id="rId10"/>
    <p:sldId id="261" r:id="rId11"/>
    <p:sldId id="265" r:id="rId12"/>
    <p:sldId id="271" r:id="rId13"/>
    <p:sldId id="272" r:id="rId14"/>
    <p:sldId id="278" r:id="rId15"/>
    <p:sldId id="273" r:id="rId16"/>
    <p:sldId id="279" r:id="rId17"/>
    <p:sldId id="276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2" d="100"/>
          <a:sy n="82" d="100"/>
        </p:scale>
        <p:origin x="-147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31EF-31D6-4FDA-ACC2-3DA46F157420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4FA44-9D78-4FBC-9E23-91B28C5D6A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4003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FA44-9D78-4FBC-9E23-91B28C5D6A69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416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0B5-A556-43F6-8D61-D2AE1BDCEB38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C6E6-0B32-408B-897A-BF664B2E9F2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6474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0B5-A556-43F6-8D61-D2AE1BDCEB38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C6E6-0B32-408B-897A-BF664B2E9F2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4512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0B5-A556-43F6-8D61-D2AE1BDCEB38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C6E6-0B32-408B-897A-BF664B2E9F2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515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0B5-A556-43F6-8D61-D2AE1BDCEB38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C6E6-0B32-408B-897A-BF664B2E9F2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415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0B5-A556-43F6-8D61-D2AE1BDCEB38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C6E6-0B32-408B-897A-BF664B2E9F2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896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0B5-A556-43F6-8D61-D2AE1BDCEB38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C6E6-0B32-408B-897A-BF664B2E9F2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6163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0B5-A556-43F6-8D61-D2AE1BDCEB38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C6E6-0B32-408B-897A-BF664B2E9F2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1654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0B5-A556-43F6-8D61-D2AE1BDCEB38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C6E6-0B32-408B-897A-BF664B2E9F2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9887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0B5-A556-43F6-8D61-D2AE1BDCEB38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C6E6-0B32-408B-897A-BF664B2E9F2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9189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0B5-A556-43F6-8D61-D2AE1BDCEB38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C6E6-0B32-408B-897A-BF664B2E9F2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817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0B5-A556-43F6-8D61-D2AE1BDCEB38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C6E6-0B32-408B-897A-BF664B2E9F2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1644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EA0B5-A556-43F6-8D61-D2AE1BDCEB38}" type="datetimeFigureOut">
              <a:rPr lang="uk-UA" smtClean="0"/>
              <a:pPr/>
              <a:t>10.04.2023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9C6E6-0B32-408B-897A-BF664B2E9F2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4370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1266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1266"/>
            <a:ext cx="612068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lexandra Zeferino Three" pitchFamily="66" charset="0"/>
              </a:rPr>
              <a:t>Мандала-</a:t>
            </a:r>
            <a:r>
              <a:rPr lang="ru-RU" sz="4800" b="1" dirty="0" err="1">
                <a:solidFill>
                  <a:schemeClr val="bg1"/>
                </a:solidFill>
                <a:latin typeface="Alexandra Zeferino Three" pitchFamily="66" charset="0"/>
              </a:rPr>
              <a:t>терапія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endParaRPr lang="uk-UA" sz="9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132856"/>
            <a:ext cx="4752528" cy="3168352"/>
          </a:xfrm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Інструмент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зняття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психоемоційної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напруги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endParaRPr lang="uk-UA" sz="4400" b="1" dirty="0">
              <a:solidFill>
                <a:schemeClr val="tx1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96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2491" y="3429000"/>
            <a:ext cx="8064896" cy="26776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Прикладом </a:t>
            </a:r>
            <a:r>
              <a:rPr lang="ru-RU" sz="2800" dirty="0" err="1" smtClean="0"/>
              <a:t>об'ємної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мандали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найбільша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пам'ятка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 — </a:t>
            </a:r>
            <a:r>
              <a:rPr lang="ru-RU" sz="2800" dirty="0" err="1" smtClean="0"/>
              <a:t>буддистський</a:t>
            </a:r>
            <a:r>
              <a:rPr lang="ru-RU" sz="2800" dirty="0" smtClean="0"/>
              <a:t> храм </a:t>
            </a:r>
            <a:r>
              <a:rPr lang="ru-RU" sz="2800" dirty="0" err="1" smtClean="0"/>
              <a:t>Боробудур</a:t>
            </a:r>
            <a:r>
              <a:rPr lang="ru-RU" sz="2800" dirty="0" smtClean="0"/>
              <a:t>, на </a:t>
            </a:r>
            <a:r>
              <a:rPr lang="ru-RU" sz="2800" dirty="0" err="1" smtClean="0"/>
              <a:t>острові</a:t>
            </a:r>
            <a:r>
              <a:rPr lang="ru-RU" sz="2800" dirty="0" smtClean="0"/>
              <a:t> Ява в </a:t>
            </a:r>
            <a:r>
              <a:rPr lang="ru-RU" sz="2800" dirty="0" err="1" smtClean="0"/>
              <a:t>Індонезії</a:t>
            </a:r>
            <a:r>
              <a:rPr lang="ru-RU" sz="2800" dirty="0" smtClean="0"/>
              <a:t>, </a:t>
            </a:r>
            <a:r>
              <a:rPr lang="ru-RU" sz="2800" dirty="0" err="1" smtClean="0"/>
              <a:t>матеріалом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став </a:t>
            </a:r>
            <a:r>
              <a:rPr lang="ru-RU" sz="2800" dirty="0" err="1" smtClean="0"/>
              <a:t>камінь</a:t>
            </a:r>
            <a:r>
              <a:rPr lang="ru-RU" sz="2800" dirty="0" smtClean="0"/>
              <a:t>.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ж кола на полях,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знаходять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всьому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,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тривимірними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мандалами</a:t>
            </a:r>
            <a:r>
              <a:rPr lang="ru-RU" sz="2800" dirty="0" smtClean="0"/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1520" y="221590"/>
            <a:ext cx="2915816" cy="2568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47231" y="202098"/>
            <a:ext cx="2655416" cy="2568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40151" y="202098"/>
            <a:ext cx="3156829" cy="25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97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ompas.si/gallery/25931/cathedral%20of%20notre%20dam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38318" y="3724276"/>
            <a:ext cx="4756666" cy="31156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7852" y="618094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err="1" smtClean="0"/>
              <a:t>Мандали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несуть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сакральний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люди </a:t>
            </a:r>
            <a:r>
              <a:rPr lang="ru-RU" sz="2400" dirty="0" err="1" smtClean="0"/>
              <a:t>наділяють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гармонізувати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оберігати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Вітражні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вікна</a:t>
            </a:r>
            <a:r>
              <a:rPr lang="ru-RU" sz="2400" dirty="0" smtClean="0"/>
              <a:t> </a:t>
            </a:r>
            <a:r>
              <a:rPr lang="ru-RU" sz="2400" dirty="0" err="1" smtClean="0"/>
              <a:t>готичних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католицьких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соборів</a:t>
            </a:r>
            <a:r>
              <a:rPr lang="ru-RU" sz="2400" dirty="0" smtClean="0"/>
              <a:t> – </a:t>
            </a:r>
            <a:r>
              <a:rPr lang="pl-PL" sz="2400" dirty="0" smtClean="0"/>
              <a:t>rose windows – </a:t>
            </a:r>
            <a:r>
              <a:rPr lang="ru-RU" sz="2400" dirty="0" err="1" smtClean="0"/>
              <a:t>типові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мандали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симетричність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барвистість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символізм</a:t>
            </a:r>
            <a:r>
              <a:rPr lang="ru-RU" sz="2400" dirty="0" smtClean="0"/>
              <a:t>. Ось,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вітраж</a:t>
            </a:r>
            <a:r>
              <a:rPr lang="ru-RU" sz="2400" dirty="0" smtClean="0"/>
              <a:t> собору </a:t>
            </a:r>
            <a:r>
              <a:rPr lang="ru-RU" sz="2400" dirty="0" err="1" smtClean="0"/>
              <a:t>Нотр-Дам</a:t>
            </a:r>
            <a:r>
              <a:rPr lang="ru-RU" sz="2400" dirty="0" smtClean="0"/>
              <a:t> у </a:t>
            </a:r>
            <a:r>
              <a:rPr lang="ru-RU" sz="2400" dirty="0" err="1" smtClean="0"/>
              <a:t>Парижі</a:t>
            </a:r>
            <a:r>
              <a:rPr lang="ru-RU" sz="2400" dirty="0" smtClean="0"/>
              <a:t>.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5116" y="3639425"/>
            <a:ext cx="300467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5" descr="Marsh-chapel-Round-window-510x5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5547" y="3567147"/>
            <a:ext cx="3234577" cy="321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5498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115212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 smtClean="0"/>
              <a:t>Відкрив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таємницю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мандали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австрійський</a:t>
            </a:r>
            <a:r>
              <a:rPr lang="ru-RU" sz="3600" b="1" dirty="0" smtClean="0"/>
              <a:t> психолог XX </a:t>
            </a:r>
            <a:r>
              <a:rPr lang="ru-RU" sz="3600" b="1" dirty="0" err="1" smtClean="0"/>
              <a:t>століття</a:t>
            </a:r>
            <a:r>
              <a:rPr lang="ru-RU" sz="3600" b="1" dirty="0" smtClean="0"/>
              <a:t> Карл Юнг.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1"/>
            <a:ext cx="5026572" cy="40324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споглядання</a:t>
            </a:r>
            <a:r>
              <a:rPr lang="ru-RU" dirty="0" smtClean="0"/>
              <a:t> </a:t>
            </a:r>
            <a:r>
              <a:rPr lang="ru-RU" dirty="0" err="1" smtClean="0"/>
              <a:t>мандали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малювання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 </a:t>
            </a:r>
            <a:r>
              <a:rPr lang="ru-RU" dirty="0" err="1" smtClean="0"/>
              <a:t>втілення</a:t>
            </a:r>
            <a:r>
              <a:rPr lang="ru-RU" dirty="0" smtClean="0"/>
              <a:t> служить </a:t>
            </a:r>
            <a:r>
              <a:rPr lang="ru-RU" dirty="0" err="1" smtClean="0"/>
              <a:t>вдосконаленню</a:t>
            </a:r>
            <a:r>
              <a:rPr lang="ru-RU" dirty="0" smtClean="0"/>
              <a:t> душевного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гармонізації</a:t>
            </a:r>
            <a:r>
              <a:rPr lang="ru-RU" dirty="0" smtClean="0"/>
              <a:t>, </a:t>
            </a:r>
            <a:r>
              <a:rPr lang="ru-RU" dirty="0" err="1" smtClean="0"/>
              <a:t>здоров'ю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Вона </a:t>
            </a:r>
            <a:r>
              <a:rPr lang="ru-RU" dirty="0" err="1" smtClean="0"/>
              <a:t>відбиває</a:t>
            </a:r>
            <a:r>
              <a:rPr lang="ru-RU" dirty="0" smtClean="0"/>
              <a:t> центр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5671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015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4" y="0"/>
            <a:ext cx="5256584" cy="928291"/>
          </a:xfrm>
        </p:spPr>
        <p:txBody>
          <a:bodyPr/>
          <a:lstStyle/>
          <a:p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Мандалотерапія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59832" y="1340768"/>
            <a:ext cx="59766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–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 </a:t>
            </a:r>
            <a:r>
              <a:rPr lang="ru-RU" dirty="0" err="1" smtClean="0"/>
              <a:t>арт-терапії</a:t>
            </a:r>
            <a:r>
              <a:rPr lang="ru-RU" dirty="0" smtClean="0"/>
              <a:t> (</a:t>
            </a:r>
            <a:r>
              <a:rPr lang="ru-RU" dirty="0" err="1" smtClean="0"/>
              <a:t>зцілення</a:t>
            </a:r>
            <a:r>
              <a:rPr lang="ru-RU" dirty="0" smtClean="0"/>
              <a:t> </a:t>
            </a:r>
            <a:r>
              <a:rPr lang="ru-RU" dirty="0" err="1" smtClean="0"/>
              <a:t>мистецтвом</a:t>
            </a:r>
            <a:r>
              <a:rPr lang="ru-RU" dirty="0" smtClean="0"/>
              <a:t>). </a:t>
            </a:r>
            <a:r>
              <a:rPr lang="ru-RU" dirty="0" err="1" smtClean="0"/>
              <a:t>Це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для </a:t>
            </a:r>
            <a:r>
              <a:rPr lang="ru-RU" dirty="0" err="1" smtClean="0"/>
              <a:t>оздоровлення</a:t>
            </a:r>
            <a:r>
              <a:rPr lang="ru-RU" dirty="0" smtClean="0"/>
              <a:t> та </a:t>
            </a:r>
            <a:r>
              <a:rPr lang="ru-RU" dirty="0" err="1" smtClean="0"/>
              <a:t>зцілення</a:t>
            </a:r>
            <a:r>
              <a:rPr lang="ru-RU" dirty="0" smtClean="0"/>
              <a:t> </a:t>
            </a:r>
            <a:r>
              <a:rPr lang="ru-RU" dirty="0" err="1" smtClean="0"/>
              <a:t>психіки</a:t>
            </a:r>
            <a:r>
              <a:rPr lang="ru-RU" dirty="0" smtClean="0"/>
              <a:t>,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радісний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емоційного</a:t>
            </a:r>
            <a:r>
              <a:rPr lang="ru-RU" dirty="0" smtClean="0"/>
              <a:t> стану, </a:t>
            </a:r>
            <a:r>
              <a:rPr lang="ru-RU" dirty="0" err="1" smtClean="0"/>
              <a:t>зняття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, </a:t>
            </a:r>
            <a:r>
              <a:rPr lang="ru-RU" dirty="0" err="1" smtClean="0"/>
              <a:t>вираження</a:t>
            </a:r>
            <a:r>
              <a:rPr lang="ru-RU" dirty="0" smtClean="0"/>
              <a:t> </a:t>
            </a:r>
            <a:r>
              <a:rPr lang="ru-RU" dirty="0" err="1" smtClean="0"/>
              <a:t>почуттів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, </a:t>
            </a:r>
            <a:r>
              <a:rPr lang="ru-RU" dirty="0" err="1" smtClean="0"/>
              <a:t>художньому</a:t>
            </a:r>
            <a:r>
              <a:rPr lang="ru-RU" dirty="0" smtClean="0"/>
              <a:t> та духовному </a:t>
            </a:r>
            <a:r>
              <a:rPr lang="ru-RU" dirty="0" err="1" smtClean="0"/>
              <a:t>самовираженню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та </a:t>
            </a:r>
            <a:r>
              <a:rPr lang="ru-RU" dirty="0" err="1" smtClean="0"/>
              <a:t>дорослих</a:t>
            </a:r>
            <a:r>
              <a:rPr lang="ru-RU" dirty="0" smtClean="0"/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	 </a:t>
            </a:r>
          </a:p>
          <a:p>
            <a:pPr>
              <a:buFont typeface="Arial" pitchFamily="34" charset="0"/>
              <a:buNone/>
            </a:pPr>
            <a:endParaRPr lang="ru-RU" sz="7400" dirty="0"/>
          </a:p>
          <a:p>
            <a:pPr>
              <a:buFont typeface="Arial" pitchFamily="34" charset="0"/>
              <a:buNone/>
            </a:pPr>
            <a:endParaRPr lang="ru-RU" sz="8000" dirty="0"/>
          </a:p>
          <a:p>
            <a:endParaRPr lang="ru-RU" sz="7400" dirty="0"/>
          </a:p>
          <a:p>
            <a:endParaRPr lang="ru-RU" sz="7400" dirty="0"/>
          </a:p>
          <a:p>
            <a:endParaRPr lang="ru-RU" sz="2000" dirty="0"/>
          </a:p>
          <a:p>
            <a:pPr>
              <a:buFont typeface="Arial" pitchFamily="34" charset="0"/>
              <a:buNone/>
            </a:pPr>
            <a:endParaRPr lang="ru-RU" sz="2000" dirty="0"/>
          </a:p>
          <a:p>
            <a:pPr>
              <a:buFont typeface="Arial" pitchFamily="34" charset="0"/>
              <a:buNone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589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519416"/>
            <a:ext cx="85914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err="1" smtClean="0"/>
              <a:t>Мандалотерапія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обмежень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ні</a:t>
            </a:r>
            <a:r>
              <a:rPr lang="ru-RU" sz="2800" dirty="0" smtClean="0"/>
              <a:t> у </a:t>
            </a:r>
            <a:r>
              <a:rPr lang="ru-RU" sz="2800" dirty="0" err="1" smtClean="0"/>
              <a:t>віці</a:t>
            </a:r>
            <a:r>
              <a:rPr lang="ru-RU" sz="2800" dirty="0" smtClean="0"/>
              <a:t>, </a:t>
            </a:r>
            <a:r>
              <a:rPr lang="ru-RU" sz="2800" dirty="0" err="1" smtClean="0"/>
              <a:t>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стані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здоров'я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просто – </a:t>
            </a:r>
            <a:r>
              <a:rPr lang="ru-RU" sz="2800" dirty="0" err="1" smtClean="0"/>
              <a:t>взяти</a:t>
            </a:r>
            <a:r>
              <a:rPr lang="ru-RU" sz="2800" dirty="0" smtClean="0"/>
              <a:t> в руки </a:t>
            </a:r>
            <a:r>
              <a:rPr lang="ru-RU" sz="2800" dirty="0" err="1" smtClean="0"/>
              <a:t>крейди</a:t>
            </a:r>
            <a:r>
              <a:rPr lang="ru-RU" sz="2800" dirty="0" smtClean="0"/>
              <a:t>, </a:t>
            </a:r>
            <a:r>
              <a:rPr lang="ru-RU" sz="2800" dirty="0" err="1" smtClean="0"/>
              <a:t>фарби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каранлаші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почати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малювати</a:t>
            </a:r>
            <a:r>
              <a:rPr lang="ru-RU" sz="2800" dirty="0" smtClean="0"/>
              <a:t>. Тому </a:t>
            </a:r>
            <a:r>
              <a:rPr lang="ru-RU" sz="2800" dirty="0" err="1" smtClean="0"/>
              <a:t>ця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техніка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використана</a:t>
            </a:r>
            <a:r>
              <a:rPr lang="ru-RU" sz="2800" dirty="0" smtClean="0"/>
              <a:t> без </a:t>
            </a:r>
            <a:r>
              <a:rPr lang="ru-RU" sz="2800" dirty="0" err="1" smtClean="0"/>
              <a:t>обмежень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дітьми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дорослими</a:t>
            </a:r>
            <a:r>
              <a:rPr lang="ru-RU" sz="2800" dirty="0" smtClean="0"/>
              <a:t>.</a:t>
            </a:r>
            <a:endParaRPr lang="ru-RU" sz="1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70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/>
              </a:rPr>
              <a:t>Мандалотерапія</a:t>
            </a:r>
            <a:r>
              <a:rPr lang="ru-RU" sz="4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/>
              </a:rPr>
              <a:t>: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04759"/>
            <a:ext cx="8352928" cy="4525963"/>
          </a:xfrm>
        </p:spPr>
        <p:txBody>
          <a:bodyPr>
            <a:normAutofit/>
          </a:bodyPr>
          <a:lstStyle/>
          <a:p>
            <a:pPr marL="448056" lvl="0" indent="-384048">
              <a:buClr>
                <a:srgbClr val="4F81BD"/>
              </a:buClr>
              <a:buSzPct val="80000"/>
              <a:buFont typeface="Wingdings 2"/>
              <a:buChar char=""/>
            </a:pPr>
            <a:r>
              <a:rPr lang="ru-RU" sz="2000" dirty="0" err="1" smtClean="0"/>
              <a:t>Споглядання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мандали</a:t>
            </a:r>
            <a:r>
              <a:rPr lang="ru-RU" sz="2000" dirty="0" smtClean="0"/>
              <a:t>.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при систематичному </a:t>
            </a:r>
            <a:r>
              <a:rPr lang="ru-RU" sz="2000" dirty="0" err="1" smtClean="0"/>
              <a:t>спогляданні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мандал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говорити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. </a:t>
            </a:r>
            <a:r>
              <a:rPr lang="ru-RU" sz="2000" dirty="0" err="1" smtClean="0"/>
              <a:t>Систематичних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щонайменше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щодня</a:t>
            </a:r>
            <a:r>
              <a:rPr lang="ru-RU" sz="2000" dirty="0" smtClean="0"/>
              <a:t> по 15-20 </a:t>
            </a:r>
            <a:r>
              <a:rPr lang="ru-RU" sz="2000" dirty="0" err="1" smtClean="0"/>
              <a:t>хвилин</a:t>
            </a:r>
            <a:r>
              <a:rPr lang="ru-RU" sz="2000" dirty="0" smtClean="0"/>
              <a:t> 30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поспіль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marL="448056" lvl="0" indent="-384048">
              <a:buClr>
                <a:srgbClr val="4F81BD"/>
              </a:buClr>
              <a:buSzPct val="80000"/>
              <a:buFont typeface="Wingdings 2"/>
              <a:buChar char=""/>
            </a:pPr>
            <a:endParaRPr lang="ru-RU" sz="2000" dirty="0" smtClean="0"/>
          </a:p>
          <a:p>
            <a:pPr marL="448056" lvl="0" indent="-384048">
              <a:buClr>
                <a:srgbClr val="4F81BD"/>
              </a:buClr>
              <a:buSzPct val="80000"/>
              <a:buFont typeface="Wingdings 2"/>
              <a:buChar char=""/>
            </a:pPr>
            <a:r>
              <a:rPr lang="ru-RU" sz="2000" dirty="0" err="1" smtClean="0"/>
              <a:t>Розфарбовування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мандал</a:t>
            </a:r>
            <a:r>
              <a:rPr lang="ru-RU" sz="2000" dirty="0" smtClean="0"/>
              <a:t> (</a:t>
            </a:r>
            <a:r>
              <a:rPr lang="ru-RU" sz="2000" dirty="0" err="1" smtClean="0"/>
              <a:t>починаючи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візерунків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закінчуючи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складнішими</a:t>
            </a:r>
            <a:r>
              <a:rPr lang="ru-RU" sz="2000" dirty="0" smtClean="0"/>
              <a:t>). Одну </a:t>
            </a:r>
            <a:r>
              <a:rPr lang="ru-RU" sz="2000" dirty="0" err="1" smtClean="0"/>
              <a:t>і</a:t>
            </a:r>
            <a:r>
              <a:rPr lang="ru-RU" sz="2000" dirty="0" smtClean="0"/>
              <a:t> ту ж </a:t>
            </a:r>
            <a:r>
              <a:rPr lang="ru-RU" sz="2000" dirty="0" err="1" smtClean="0"/>
              <a:t>мандалу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розфарбувати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по-різному</a:t>
            </a:r>
            <a:r>
              <a:rPr lang="ru-RU" sz="2000" dirty="0" smtClean="0"/>
              <a:t>,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разів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виглядатимуть</a:t>
            </a:r>
            <a:r>
              <a:rPr lang="ru-RU" sz="2000" dirty="0" smtClean="0"/>
              <a:t> абсолютно </a:t>
            </a:r>
            <a:r>
              <a:rPr lang="ru-RU" sz="2000" dirty="0" err="1" smtClean="0"/>
              <a:t>по-різному</a:t>
            </a:r>
            <a:r>
              <a:rPr lang="ru-RU" sz="2000" dirty="0" smtClean="0"/>
              <a:t>.</a:t>
            </a:r>
          </a:p>
          <a:p>
            <a:pPr marL="448056" lvl="0" indent="-384048">
              <a:buClr>
                <a:srgbClr val="4F81BD"/>
              </a:buClr>
              <a:buSzPct val="80000"/>
              <a:buFont typeface="Wingdings 2"/>
              <a:buChar char=""/>
            </a:pPr>
            <a:endParaRPr lang="ru-RU" sz="2000" dirty="0" smtClean="0"/>
          </a:p>
          <a:p>
            <a:pPr marL="448056" lvl="0" indent="-384048">
              <a:buClr>
                <a:srgbClr val="4F81BD"/>
              </a:buClr>
              <a:buSzPct val="80000"/>
              <a:buFont typeface="Wingdings 2"/>
              <a:buChar char=""/>
            </a:pPr>
            <a:r>
              <a:rPr lang="ru-RU" sz="2000" dirty="0" err="1" smtClean="0"/>
              <a:t>Малювання</a:t>
            </a:r>
            <a:r>
              <a:rPr lang="ru-RU" sz="2000" dirty="0" smtClean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мандал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ниток, </a:t>
            </a:r>
            <a:r>
              <a:rPr lang="ru-RU" sz="2000" dirty="0" err="1" smtClean="0"/>
              <a:t>кольорового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піску</a:t>
            </a:r>
            <a:r>
              <a:rPr lang="ru-RU" sz="2000" dirty="0" smtClean="0"/>
              <a:t>, декоративного </a:t>
            </a:r>
            <a:r>
              <a:rPr lang="ru-RU" sz="2000" dirty="0" err="1" smtClean="0"/>
              <a:t>дрібного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каміння</a:t>
            </a:r>
            <a:r>
              <a:rPr lang="ru-RU" sz="2000" dirty="0" smtClean="0"/>
              <a:t>, природного </a:t>
            </a:r>
            <a:r>
              <a:rPr lang="ru-RU" sz="2000" dirty="0" err="1" smtClean="0"/>
              <a:t>матеріалу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179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Правила </a:t>
            </a:r>
            <a:r>
              <a:rPr lang="ru-RU" sz="3200" b="1" dirty="0" err="1" smtClean="0"/>
              <a:t>роботи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готовими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мандалами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>1. </a:t>
            </a:r>
            <a:r>
              <a:rPr lang="ru-RU" sz="2000" dirty="0" err="1" smtClean="0"/>
              <a:t>Пропонується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мандал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вибір</a:t>
            </a:r>
            <a:r>
              <a:rPr lang="ru-RU" sz="2000" dirty="0" smtClean="0"/>
              <a:t> (те,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ближче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настроєм</a:t>
            </a:r>
            <a:r>
              <a:rPr lang="ru-RU" sz="2000" dirty="0" smtClean="0"/>
              <a:t>). </a:t>
            </a:r>
            <a:r>
              <a:rPr lang="ru-RU" sz="2000" dirty="0" err="1" smtClean="0"/>
              <a:t>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чітка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інструкція</a:t>
            </a:r>
            <a:r>
              <a:rPr lang="ru-RU" sz="2000" dirty="0" smtClean="0"/>
              <a:t> про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потрібно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одне</a:t>
            </a:r>
            <a:r>
              <a:rPr lang="ru-RU" sz="2000" dirty="0" smtClean="0"/>
              <a:t> «</a:t>
            </a:r>
            <a:r>
              <a:rPr lang="ru-RU" sz="2000" dirty="0" err="1" smtClean="0"/>
              <a:t>чарівне</a:t>
            </a:r>
            <a:r>
              <a:rPr lang="ru-RU" sz="2000" dirty="0" smtClean="0"/>
              <a:t> коло».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</a:t>
            </a:r>
            <a:r>
              <a:rPr lang="ru-RU" sz="2000" dirty="0" smtClean="0"/>
              <a:t>. </a:t>
            </a:r>
            <a:r>
              <a:rPr lang="ru-RU" sz="2000" dirty="0" smtClean="0"/>
              <a:t>Людина </a:t>
            </a:r>
            <a:r>
              <a:rPr lang="ru-RU" sz="2000" dirty="0" err="1" smtClean="0"/>
              <a:t>самостійно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вибирає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кольорову</a:t>
            </a:r>
            <a:r>
              <a:rPr lang="ru-RU" sz="2000" dirty="0" smtClean="0"/>
              <a:t> гаму.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</a:t>
            </a:r>
            <a:r>
              <a:rPr lang="ru-RU" sz="2000" dirty="0" smtClean="0"/>
              <a:t>. На одному </a:t>
            </a:r>
            <a:r>
              <a:rPr lang="ru-RU" sz="2000" dirty="0" err="1" smtClean="0"/>
              <a:t>занятті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пропонується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одна </a:t>
            </a:r>
            <a:r>
              <a:rPr lang="ru-RU" sz="2000" dirty="0" err="1" smtClean="0"/>
              <a:t>мандала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4</a:t>
            </a:r>
            <a:r>
              <a:rPr lang="ru-RU" sz="2000" dirty="0" smtClean="0"/>
              <a:t>. </a:t>
            </a:r>
            <a:r>
              <a:rPr lang="ru-RU" sz="2000" dirty="0" err="1" smtClean="0"/>
              <a:t>Практикується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супроводу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5</a:t>
            </a:r>
            <a:r>
              <a:rPr lang="ru-RU" sz="2000" dirty="0" smtClean="0"/>
              <a:t>. </a:t>
            </a:r>
            <a:r>
              <a:rPr lang="ru-RU" sz="2000" dirty="0" smtClean="0"/>
              <a:t>Тренер не </a:t>
            </a:r>
            <a:r>
              <a:rPr lang="ru-RU" sz="2000" dirty="0" err="1" smtClean="0"/>
              <a:t>втручається</a:t>
            </a:r>
            <a:r>
              <a:rPr lang="ru-RU" sz="2000" dirty="0" smtClean="0"/>
              <a:t> у </a:t>
            </a:r>
            <a:r>
              <a:rPr lang="ru-RU" sz="2000" dirty="0" smtClean="0"/>
              <a:t>роботу </a:t>
            </a:r>
            <a:r>
              <a:rPr lang="ru-RU" sz="2000" dirty="0" err="1" smtClean="0"/>
              <a:t>учасника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згоди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6.Слідкує </a:t>
            </a:r>
            <a:r>
              <a:rPr lang="ru-RU" sz="2000" dirty="0" smtClean="0"/>
              <a:t>за станом </a:t>
            </a:r>
            <a:r>
              <a:rPr lang="ru-RU" sz="2000" dirty="0" err="1" smtClean="0"/>
              <a:t>напруги</a:t>
            </a:r>
            <a:r>
              <a:rPr lang="ru-RU" sz="2000" dirty="0" smtClean="0"/>
              <a:t>/</a:t>
            </a:r>
            <a:r>
              <a:rPr lang="ru-RU" sz="2000" dirty="0" err="1" smtClean="0"/>
              <a:t>розслабленості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7</a:t>
            </a:r>
            <a:r>
              <a:rPr lang="ru-RU" sz="2000" dirty="0" smtClean="0"/>
              <a:t>. Не </a:t>
            </a:r>
            <a:r>
              <a:rPr lang="ru-RU" sz="2000" dirty="0" err="1" smtClean="0"/>
              <a:t>висловлюються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оціночні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коментарі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8</a:t>
            </a:r>
            <a:r>
              <a:rPr lang="ru-RU" sz="2000" dirty="0" smtClean="0"/>
              <a:t>.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пропонується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мандалі</a:t>
            </a:r>
            <a:r>
              <a:rPr lang="ru-RU" sz="2000" dirty="0" smtClean="0"/>
              <a:t>, проводиться </a:t>
            </a:r>
            <a:r>
              <a:rPr lang="ru-RU" sz="2000" dirty="0" err="1" smtClean="0"/>
              <a:t>бесіда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приводу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аналіз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допускаються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коректні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наводять</a:t>
            </a:r>
            <a:r>
              <a:rPr lang="ru-RU" sz="2000" dirty="0" smtClean="0"/>
              <a:t>). </a:t>
            </a:r>
            <a:r>
              <a:rPr lang="ru-RU" sz="2000" dirty="0" err="1" smtClean="0"/>
              <a:t>Важливо</a:t>
            </a:r>
            <a:r>
              <a:rPr lang="ru-RU" sz="2000" dirty="0" smtClean="0"/>
              <a:t> </a:t>
            </a:r>
            <a:r>
              <a:rPr lang="ru-RU" sz="2000" dirty="0" err="1" smtClean="0"/>
              <a:t>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проговорити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почуття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переживання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9. </a:t>
            </a:r>
            <a:r>
              <a:rPr lang="ru-RU" sz="2000" dirty="0" err="1" smtClean="0"/>
              <a:t>Розмальовування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мандали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приносити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радість</a:t>
            </a:r>
            <a:r>
              <a:rPr lang="ru-RU" sz="2000" dirty="0" smtClean="0"/>
              <a:t>. 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xmlns="" val="173790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539552" y="-4967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err="1" smtClean="0"/>
              <a:t>Значення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кольору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мандалі</a:t>
            </a:r>
            <a:endParaRPr lang="ru-RU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2660119"/>
              </p:ext>
            </p:extLst>
          </p:nvPr>
        </p:nvGraphicFramePr>
        <p:xfrm>
          <a:off x="323528" y="980728"/>
          <a:ext cx="8137525" cy="5649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3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187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</a:p>
                  </a:txBody>
                  <a:tcPr marL="91447" marR="91447"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</a:p>
                  </a:txBody>
                  <a:tcPr marL="91447" marR="91447" marT="45714" marB="4571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r>
                        <a:rPr lang="ru-RU" sz="1800" dirty="0"/>
                        <a:t>          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Енергія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перетворення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очищення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збудження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Підвищена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чутливість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потреба 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турботі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Віра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волю та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амбіції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Товариськість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Розвиток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визволення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пошук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нового,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незалежність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Стабільність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самоповагу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твердість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цінностей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Співчуття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почуття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материнства та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беззавітного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кохання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Спокій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мир 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душі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задоволення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розслабленість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5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Духовне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оновлення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втеча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реальності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Ностальгія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прагнення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духовності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допитливість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Відсутність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придушення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емоцій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байдужість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інерція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Духовність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чистота та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світло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емоційної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безпеки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Порожнеча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інтуїція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відродження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заперечення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84213" y="1557338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4213" y="1916113"/>
            <a:ext cx="215900" cy="217487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4213" y="2276475"/>
            <a:ext cx="215900" cy="2159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4213" y="2708275"/>
            <a:ext cx="215900" cy="215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4213" y="3141663"/>
            <a:ext cx="215900" cy="2159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4213" y="3500438"/>
            <a:ext cx="215900" cy="215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4213" y="3933825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4213" y="4292600"/>
            <a:ext cx="215900" cy="215900"/>
          </a:xfrm>
          <a:prstGeom prst="ellipse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4213" y="4724400"/>
            <a:ext cx="215900" cy="21748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4213" y="6308725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4213" y="5949950"/>
            <a:ext cx="215900" cy="215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4213" y="5084763"/>
            <a:ext cx="215900" cy="21590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4213" y="5516563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48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66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693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47" y="0"/>
            <a:ext cx="91427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2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1080120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cs typeface="Times New Roman" pitchFamily="18" charset="0"/>
              </a:rPr>
              <a:t>Мета: </a:t>
            </a:r>
            <a:r>
              <a:rPr lang="ru-RU" sz="2400" dirty="0" err="1" smtClean="0"/>
              <a:t>зняття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психоемоційного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напруги</a:t>
            </a:r>
            <a:r>
              <a:rPr lang="ru-RU" sz="2400" dirty="0" smtClean="0"/>
              <a:t>.</a:t>
            </a:r>
            <a:endParaRPr lang="uk-UA" sz="3200" i="1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84618"/>
            <a:ext cx="7776865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Задачі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 err="1" smtClean="0"/>
              <a:t>Ознайомити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мандали</a:t>
            </a:r>
            <a:r>
              <a:rPr lang="ru-RU" sz="2400" dirty="0" smtClean="0"/>
              <a:t>,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особливостей</a:t>
            </a:r>
            <a:r>
              <a:rPr lang="ru-RU" sz="2400" dirty="0" smtClean="0"/>
              <a:t> у </a:t>
            </a:r>
            <a:r>
              <a:rPr lang="ru-RU" sz="2400" dirty="0" err="1" smtClean="0"/>
              <a:t>життєдіяльності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 err="1" smtClean="0"/>
              <a:t>Сформувати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мандала-терапії</a:t>
            </a:r>
            <a:r>
              <a:rPr lang="ru-RU" sz="2400" dirty="0" smtClean="0"/>
              <a:t> як методу </a:t>
            </a:r>
            <a:r>
              <a:rPr lang="ru-RU" sz="2400" dirty="0" err="1" smtClean="0"/>
              <a:t>саморозвитку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профілактики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психологічного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здоров'я</a:t>
            </a:r>
            <a:r>
              <a:rPr lang="ru-RU" sz="2400" dirty="0" smtClean="0"/>
              <a:t>.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 smtClean="0"/>
              <a:t>Практично </a:t>
            </a:r>
            <a:r>
              <a:rPr lang="ru-RU" sz="2400" dirty="0" err="1" smtClean="0"/>
              <a:t>навчити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техніку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самостійного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мандала-терапії</a:t>
            </a:r>
            <a:r>
              <a:rPr lang="ru-RU" sz="2400" dirty="0" smtClean="0"/>
              <a:t>.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 err="1" smtClean="0"/>
              <a:t>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психотерапевтичну</a:t>
            </a:r>
            <a:r>
              <a:rPr lang="ru-RU" sz="2400" dirty="0" smtClean="0"/>
              <a:t> характеристику </a:t>
            </a:r>
            <a:r>
              <a:rPr lang="ru-RU" sz="2400" dirty="0" err="1" smtClean="0"/>
              <a:t>особистісної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мандали</a:t>
            </a:r>
            <a:r>
              <a:rPr lang="ru-RU" sz="2400" dirty="0" smtClean="0"/>
              <a:t> кожному </a:t>
            </a:r>
            <a:r>
              <a:rPr lang="ru-RU" sz="2400" dirty="0" err="1" smtClean="0"/>
              <a:t>охочому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бере</a:t>
            </a:r>
            <a:r>
              <a:rPr lang="ru-RU" sz="2400" dirty="0" smtClean="0"/>
              <a:t> участь у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розфарбовування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мандала-шаблону</a:t>
            </a:r>
            <a:r>
              <a:rPr lang="ru-RU" sz="2400" dirty="0" smtClean="0"/>
              <a:t>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38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err="1">
                <a:ln w="6350">
                  <a:solidFill>
                    <a:srgbClr val="4F81BD">
                      <a:shade val="43000"/>
                    </a:srgbClr>
                  </a:solidFill>
                </a:ln>
                <a:solidFill>
                  <a:prstClr val="white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Мандала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56792"/>
            <a:ext cx="70689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/>
              <a:t>Мандала</a:t>
            </a:r>
            <a:r>
              <a:rPr lang="ru-RU" sz="2800" dirty="0" smtClean="0"/>
              <a:t> — точно </a:t>
            </a:r>
            <a:r>
              <a:rPr lang="ru-RU" sz="2800" dirty="0" err="1" smtClean="0"/>
              <a:t>крапля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крові</a:t>
            </a:r>
            <a:r>
              <a:rPr lang="ru-RU" sz="2800" dirty="0" smtClean="0"/>
              <a:t>, жива </a:t>
            </a:r>
            <a:r>
              <a:rPr lang="ru-RU" sz="2800" dirty="0" err="1" smtClean="0"/>
              <a:t>клітина</a:t>
            </a:r>
            <a:r>
              <a:rPr lang="ru-RU" sz="2800" dirty="0" smtClean="0"/>
              <a:t>, </a:t>
            </a:r>
            <a:r>
              <a:rPr lang="ru-RU" sz="2800" dirty="0" err="1" smtClean="0"/>
              <a:t>аналізуючи</a:t>
            </a:r>
            <a:r>
              <a:rPr lang="ru-RU" sz="2800" dirty="0" smtClean="0"/>
              <a:t> яку,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сказати</a:t>
            </a:r>
            <a:r>
              <a:rPr lang="ru-RU" sz="2800" dirty="0" smtClean="0"/>
              <a:t>, в 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перебуває</a:t>
            </a:r>
            <a:r>
              <a:rPr lang="ru-RU" sz="2800" dirty="0" smtClean="0"/>
              <a:t> </a:t>
            </a:r>
            <a:r>
              <a:rPr lang="ru-RU" sz="2800" dirty="0" err="1" smtClean="0"/>
              <a:t>здоров'я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							Дж. Келлог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691461"/>
            <a:ext cx="3140968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95717" y="5064377"/>
            <a:ext cx="1828800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83976" y="4221088"/>
            <a:ext cx="2863205" cy="28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304567"/>
      </p:ext>
    </p:extLst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57592" cy="2636912"/>
          </a:xfr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Mandala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400" dirty="0" smtClean="0"/>
              <a:t>у </a:t>
            </a:r>
            <a:r>
              <a:rPr lang="ru-RU" sz="2400" dirty="0" err="1" smtClean="0"/>
              <a:t>перекладі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санскриту «коло»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«центр». У широкому </a:t>
            </a:r>
            <a:r>
              <a:rPr lang="ru-RU" sz="2400" dirty="0" err="1" smtClean="0"/>
              <a:t>значенні</a:t>
            </a:r>
            <a:r>
              <a:rPr lang="ru-RU" sz="2400" dirty="0" smtClean="0"/>
              <a:t> слова, </a:t>
            </a:r>
            <a:r>
              <a:rPr lang="ru-RU" sz="2400" dirty="0" err="1" smtClean="0"/>
              <a:t>мандала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закономірність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симетричну</a:t>
            </a:r>
            <a:r>
              <a:rPr lang="ru-RU" sz="2400" dirty="0" smtClean="0"/>
              <a:t> структуру, </a:t>
            </a:r>
            <a:r>
              <a:rPr lang="ru-RU" sz="2400" dirty="0" err="1" smtClean="0"/>
              <a:t>розташовану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центру,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об'єднує</a:t>
            </a:r>
            <a:r>
              <a:rPr lang="ru-RU" sz="2400" dirty="0" smtClean="0"/>
              <a:t>. У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культурах коло </a:t>
            </a:r>
            <a:r>
              <a:rPr lang="ru-RU" sz="2400" dirty="0" err="1" smtClean="0"/>
              <a:t>є</a:t>
            </a:r>
            <a:r>
              <a:rPr lang="ru-RU" sz="2400" dirty="0" smtClean="0"/>
              <a:t> символом </a:t>
            </a:r>
            <a:r>
              <a:rPr lang="ru-RU" sz="2400" dirty="0" err="1" smtClean="0"/>
              <a:t>єдності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цілісності</a:t>
            </a:r>
            <a:r>
              <a:rPr lang="ru-RU" sz="2400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4544" y="1988840"/>
            <a:ext cx="3240360" cy="3240360"/>
          </a:xfrm>
          <a:prstGeom prst="rect">
            <a:avLst/>
          </a:prstGeom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3456384" cy="325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1E7E9"/>
              </a:clrFrom>
              <a:clrTo>
                <a:srgbClr val="F1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73062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606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Мандали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як </a:t>
            </a:r>
            <a:r>
              <a:rPr lang="ru-RU" dirty="0" err="1" smtClean="0"/>
              <a:t>творами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формами, </a:t>
            </a:r>
            <a:r>
              <a:rPr lang="ru-RU" dirty="0" err="1" smtClean="0"/>
              <a:t>створеними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природою. </a:t>
            </a:r>
            <a:r>
              <a:rPr lang="ru-RU" dirty="0" err="1" smtClean="0"/>
              <a:t>Малюнки</a:t>
            </a:r>
            <a:r>
              <a:rPr lang="ru-RU" dirty="0" smtClean="0"/>
              <a:t> в </a:t>
            </a:r>
            <a:r>
              <a:rPr lang="ru-RU" dirty="0" err="1" smtClean="0"/>
              <a:t>околицях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цивілізаціях</a:t>
            </a:r>
            <a:r>
              <a:rPr lang="ru-RU" dirty="0" smtClean="0"/>
              <a:t> та </a:t>
            </a:r>
            <a:r>
              <a:rPr lang="ru-RU" dirty="0" err="1" smtClean="0"/>
              <a:t>присутні</a:t>
            </a:r>
            <a:r>
              <a:rPr lang="ru-RU" dirty="0" smtClean="0"/>
              <a:t> 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29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11022" y="1134081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Бубни </a:t>
            </a:r>
            <a:r>
              <a:rPr kumimoji="0" lang="ru-RU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сибірських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шаманів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1022" y="2852936"/>
            <a:ext cx="2362001" cy="3149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4811" y="2600708"/>
            <a:ext cx="2777824" cy="3437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41860" y="3212976"/>
            <a:ext cx="2956987" cy="3052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01643" y="404664"/>
            <a:ext cx="3390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МАНДАЛА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277576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1549" y="90872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Схеми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лабіринтів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9526" y="1969230"/>
            <a:ext cx="4191076" cy="27755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549" y="2113223"/>
            <a:ext cx="3942403" cy="26315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51583" y="4330966"/>
            <a:ext cx="3915986" cy="25270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11013" y="260648"/>
            <a:ext cx="33906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МАНДАЛА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297972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175" y="836712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Сніжинки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мікроскопом</a:t>
            </a:r>
            <a:endParaRPr lang="uk-UA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6175" y="2060848"/>
            <a:ext cx="8229600" cy="444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95123" y="1521"/>
            <a:ext cx="40290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408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3600399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мандал</a:t>
            </a:r>
            <a:r>
              <a:rPr lang="ru-RU" dirty="0" smtClean="0"/>
              <a:t>: </a:t>
            </a:r>
            <a:r>
              <a:rPr lang="ru-RU" dirty="0" err="1" smtClean="0"/>
              <a:t>круглі</a:t>
            </a:r>
            <a:r>
              <a:rPr lang="ru-RU" dirty="0" smtClean="0"/>
              <a:t>, </a:t>
            </a:r>
            <a:r>
              <a:rPr lang="ru-RU" dirty="0" err="1" smtClean="0"/>
              <a:t>квадратні</a:t>
            </a:r>
            <a:r>
              <a:rPr lang="ru-RU" dirty="0" smtClean="0"/>
              <a:t>, </a:t>
            </a:r>
            <a:r>
              <a:rPr lang="ru-RU" dirty="0" err="1" smtClean="0"/>
              <a:t>лабіринти</a:t>
            </a:r>
            <a:r>
              <a:rPr lang="ru-RU" dirty="0" smtClean="0"/>
              <a:t>, </a:t>
            </a:r>
            <a:r>
              <a:rPr lang="ru-RU" dirty="0" err="1" smtClean="0"/>
              <a:t>багатокутники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Мандали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як </a:t>
            </a:r>
            <a:r>
              <a:rPr lang="ru-RU" dirty="0" err="1" smtClean="0"/>
              <a:t>двомірними</a:t>
            </a:r>
            <a:r>
              <a:rPr lang="ru-RU" dirty="0" smtClean="0"/>
              <a:t> - </a:t>
            </a:r>
            <a:r>
              <a:rPr lang="ru-RU" dirty="0" err="1" smtClean="0"/>
              <a:t>зображеними</a:t>
            </a:r>
            <a:r>
              <a:rPr lang="ru-RU" dirty="0" smtClean="0"/>
              <a:t> на </a:t>
            </a:r>
            <a:r>
              <a:rPr lang="ru-RU" dirty="0" err="1" smtClean="0"/>
              <a:t>площині</a:t>
            </a:r>
            <a:r>
              <a:rPr lang="ru-RU" dirty="0" smtClean="0"/>
              <a:t> - </a:t>
            </a:r>
            <a:r>
              <a:rPr lang="ru-RU" dirty="0" err="1" smtClean="0"/>
              <a:t>виконаними</a:t>
            </a:r>
            <a:r>
              <a:rPr lang="ru-RU" dirty="0" smtClean="0"/>
              <a:t> </a:t>
            </a:r>
            <a:r>
              <a:rPr lang="ru-RU" dirty="0" err="1" smtClean="0"/>
              <a:t>фарбами</a:t>
            </a:r>
            <a:r>
              <a:rPr lang="ru-RU" dirty="0" smtClean="0"/>
              <a:t>, </a:t>
            </a:r>
            <a:r>
              <a:rPr lang="ru-RU" dirty="0" err="1" smtClean="0"/>
              <a:t>різнокольоровим</a:t>
            </a:r>
            <a:r>
              <a:rPr lang="ru-RU" dirty="0" smtClean="0"/>
              <a:t> </a:t>
            </a:r>
            <a:r>
              <a:rPr lang="ru-RU" dirty="0" err="1" smtClean="0"/>
              <a:t>піском</a:t>
            </a:r>
            <a:r>
              <a:rPr lang="ru-RU" dirty="0" smtClean="0"/>
              <a:t>, </a:t>
            </a:r>
            <a:r>
              <a:rPr lang="ru-RU" dirty="0" err="1" smtClean="0"/>
              <a:t>вишиті</a:t>
            </a:r>
            <a:r>
              <a:rPr lang="ru-RU" dirty="0" smtClean="0"/>
              <a:t> нитками, а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об'ємними</a:t>
            </a:r>
            <a:r>
              <a:rPr lang="ru-RU" dirty="0" smtClean="0"/>
              <a:t>, </a:t>
            </a:r>
            <a:r>
              <a:rPr lang="ru-RU" dirty="0" err="1" smtClean="0"/>
              <a:t>тривимірними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endParaRPr lang="uk-U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3387" y="4405365"/>
            <a:ext cx="2880319" cy="215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405365"/>
            <a:ext cx="3241792" cy="21349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57648" y="4387318"/>
            <a:ext cx="2886352" cy="21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81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602</Words>
  <Application>Microsoft Office PowerPoint</Application>
  <PresentationFormat>Экран (4:3)</PresentationFormat>
  <Paragraphs>67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Мандала-терапія </vt:lpstr>
      <vt:lpstr>Мета: зняття психоемоційного напруги.</vt:lpstr>
      <vt:lpstr>Мандала</vt:lpstr>
      <vt:lpstr>Мандала (Mandala) - у перекладі із санскриту «коло» або «центр». У широкому значенні слова, мандала означає закономірність чи симетричну структуру, розташовану навколо центру, який і об'єднує. У багатьох культурах коло є символом єдності та цілісності.</vt:lpstr>
      <vt:lpstr>Слайд 5</vt:lpstr>
      <vt:lpstr>Слайд 6</vt:lpstr>
      <vt:lpstr>Слайд 7</vt:lpstr>
      <vt:lpstr>Сніжинки під мікроскопом</vt:lpstr>
      <vt:lpstr>Слайд 9</vt:lpstr>
      <vt:lpstr>Слайд 10</vt:lpstr>
      <vt:lpstr>Слайд 11</vt:lpstr>
      <vt:lpstr>Відкрив таємницю мандали австрійський психолог XX століття Карл Юнг.</vt:lpstr>
      <vt:lpstr>Мандалотерапія</vt:lpstr>
      <vt:lpstr>Слайд 14</vt:lpstr>
      <vt:lpstr>Мандалотерапія:</vt:lpstr>
      <vt:lpstr>Правила роботи з готовими мандалами</vt:lpstr>
      <vt:lpstr>Значення кольору в мандалі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Ольга Широбокова</cp:lastModifiedBy>
  <cp:revision>41</cp:revision>
  <dcterms:created xsi:type="dcterms:W3CDTF">2017-11-21T18:05:22Z</dcterms:created>
  <dcterms:modified xsi:type="dcterms:W3CDTF">2023-04-10T07:00:17Z</dcterms:modified>
</cp:coreProperties>
</file>