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2" r:id="rId25"/>
    <p:sldId id="283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EEA7-42DE-46B4-AD30-DA50D4AD7248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F011-7721-4564-8F22-054BF4AE0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529F-9D5E-4B9A-BF9F-B6676221E9C5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AC9F-9454-4651-9FC2-16FF54EC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31B4-F75D-40B1-8B86-0536254E7B08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74D1-3DCE-4ACD-9B95-2FDBADACD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1179-0E6E-4EC6-B35A-C1AF61F69C7D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7916-4A04-4A10-9144-B96F4FBAB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021D-83D3-4D7F-8FEB-45CF52DB4F85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0C1E-0FA8-499A-929F-1BFF936A7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D18F-0A61-43D0-8F87-B39F5FD426BD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87B4-EDD2-4593-8EB2-7C0D34935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A847-B9EB-4AE1-9589-8ED16BAAADF8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5ABE-50EB-430E-B495-E48EA99CE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1328-1DA5-46C5-8D19-51B46FBAD2A3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4E89-E909-4158-801A-CECD6A18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5B05-D280-442E-B00C-403ECE810570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BA13-719F-4F14-87D9-0BB8DE02A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7C4C-41BB-4557-BE15-67EAB1DF128F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A751-C7CA-4A11-8FAC-613E2DC8E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7DA9-3B59-411D-B1D7-AE558159427F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B710-04A4-44C9-8E0B-21965804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161EA0-C528-483B-9936-617D57310C67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B8CB45-07C7-49D6-97CB-EC7F2BA08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611188" y="1052513"/>
            <a:ext cx="6337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uk-UA" sz="2800" b="1"/>
              <a:t>ЛЕКЦІЯ № </a:t>
            </a:r>
            <a:r>
              <a:rPr lang="en-US" sz="2800" b="1"/>
              <a:t>2</a:t>
            </a:r>
            <a:r>
              <a:rPr lang="uk-UA" sz="2800" b="1"/>
              <a:t/>
            </a:r>
            <a:br>
              <a:rPr lang="uk-UA" sz="2800" b="1"/>
            </a:br>
            <a:r>
              <a:rPr lang="uk-UA" sz="2800" b="1"/>
              <a:t> з курсу “Гематологія”</a:t>
            </a:r>
            <a:r>
              <a:rPr lang="en-US" sz="2800" b="1"/>
              <a:t> </a:t>
            </a:r>
            <a:r>
              <a:rPr lang="uk-UA" sz="2800" b="1"/>
              <a:t>на тему</a:t>
            </a:r>
            <a:r>
              <a:rPr lang="uk-UA" sz="2800" b="1">
                <a:solidFill>
                  <a:srgbClr val="C0C0C0"/>
                </a:solidFill>
              </a:rPr>
              <a:t> </a:t>
            </a:r>
            <a:r>
              <a:rPr lang="en-US" sz="2800" b="1">
                <a:solidFill>
                  <a:srgbClr val="C0C0C0"/>
                </a:solidFill>
              </a:rPr>
              <a:t>                 </a:t>
            </a:r>
            <a:r>
              <a:rPr lang="en-US" sz="2800" b="1">
                <a:solidFill>
                  <a:schemeClr val="accent2"/>
                </a:solidFill>
              </a:rPr>
              <a:t>“C</a:t>
            </a:r>
            <a:r>
              <a:rPr lang="uk-UA" sz="2800" b="1">
                <a:solidFill>
                  <a:schemeClr val="accent2"/>
                </a:solidFill>
              </a:rPr>
              <a:t>клад плазми </a:t>
            </a:r>
            <a:r>
              <a:rPr lang="ru-RU" sz="2800" b="1">
                <a:solidFill>
                  <a:schemeClr val="accent2"/>
                </a:solidFill>
              </a:rPr>
              <a:t>крові та значення  її елементів</a:t>
            </a:r>
            <a:r>
              <a:rPr lang="en-US" sz="2800" b="1">
                <a:solidFill>
                  <a:schemeClr val="accent2"/>
                </a:solidFill>
              </a:rPr>
              <a:t>”</a:t>
            </a:r>
            <a:endParaRPr lang="en-US" altLang="ko-KR" sz="2800" b="1">
              <a:solidFill>
                <a:schemeClr val="accent2"/>
              </a:solidFill>
            </a:endParaRPr>
          </a:p>
        </p:txBody>
      </p:sp>
      <p:pic>
        <p:nvPicPr>
          <p:cNvPr id="17410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4797425"/>
            <a:ext cx="13017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92275" y="4005263"/>
            <a:ext cx="4895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>
                <a:latin typeface="Times New Roman" pitchFamily="18" charset="0"/>
              </a:rPr>
              <a:t>    </a:t>
            </a:r>
            <a:r>
              <a:rPr lang="uk-UA" sz="2000" b="1">
                <a:latin typeface="Times New Roman" pitchFamily="18" charset="0"/>
              </a:rPr>
              <a:t>Викладач курсу: доцент кафедри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</a:rPr>
              <a:t>фізіології, імунології і біохімії</a:t>
            </a:r>
            <a:r>
              <a:rPr lang="en-US" sz="2000" b="1">
                <a:latin typeface="Times New Roman" pitchFamily="18" charset="0"/>
              </a:rPr>
              <a:t>            </a:t>
            </a:r>
            <a:r>
              <a:rPr lang="uk-UA" sz="2000" b="1">
                <a:latin typeface="Times New Roman" pitchFamily="18" charset="0"/>
              </a:rPr>
              <a:t>з курсом цивільного захисту</a:t>
            </a:r>
            <a:r>
              <a:rPr lang="en-US" sz="2000" b="1">
                <a:latin typeface="Times New Roman" pitchFamily="18" charset="0"/>
              </a:rPr>
              <a:t>            </a:t>
            </a:r>
            <a:r>
              <a:rPr lang="uk-UA" sz="2000" b="1">
                <a:latin typeface="Times New Roman" pitchFamily="18" charset="0"/>
              </a:rPr>
              <a:t>та медицини</a:t>
            </a:r>
          </a:p>
          <a:p>
            <a:pPr marL="342900" indent="-342900"/>
            <a:r>
              <a:rPr lang="en-US" sz="2000" b="1">
                <a:latin typeface="Times New Roman" pitchFamily="18" charset="0"/>
              </a:rPr>
              <a:t>  </a:t>
            </a:r>
            <a:r>
              <a:rPr lang="uk-UA" sz="2000" b="1">
                <a:latin typeface="Times New Roman" pitchFamily="18" charset="0"/>
              </a:rPr>
              <a:t>   Григорова Наталя Володимирівна</a:t>
            </a:r>
            <a:endParaRPr lang="ru-RU" sz="2000" b="1">
              <a:latin typeface="Times New Roman" pitchFamily="18" charset="0"/>
            </a:endParaRPr>
          </a:p>
          <a:p>
            <a:pPr marL="342900" indent="-342900" algn="ctr" latinLnBrk="1">
              <a:spcBef>
                <a:spcPct val="20000"/>
              </a:spcBef>
              <a:buFont typeface="Arial" charset="0"/>
              <a:buNone/>
            </a:pPr>
            <a:endParaRPr lang="ru-RU" sz="2800" b="1">
              <a:latin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60350"/>
            <a:ext cx="8291513" cy="586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solidFill>
                  <a:srgbClr val="008000"/>
                </a:solidFill>
                <a:ea typeface="맑은 고딕"/>
              </a:rPr>
              <a:t>Фізіологічна роль кальцію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b="1" i="1" smtClean="0">
              <a:solidFill>
                <a:srgbClr val="008000"/>
              </a:solidFill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Іони Са2+ беруть участь у процесі гемостазу (зупинка кровотечі)           при пошкодженні судин, як чинники зсідання крові.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Іони Са2+ сприяють розвитку таких процесів: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- секреції нейромедіатору нервовими закінченнями нейронів у                  синапсах;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- генерації потенціалів дії у деяких збудливих структурах;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- спряженню процесів збудження і скорочення м'язових волокон;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- секреції деяких пептидних гормонів;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- секреції ферментів травними залозами;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smtClean="0">
                <a:ea typeface="맑은 고딕"/>
              </a:rPr>
              <a:t>фосфатні солі кальцію входять до складу кісток скелета, зубів і          забезпечують їхню міцність.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000" b="1" i="1" smtClean="0">
                <a:solidFill>
                  <a:srgbClr val="008000"/>
                </a:solidFill>
                <a:ea typeface="맑은 고딕"/>
              </a:rPr>
              <a:t>Підвищення рівня кальцію відбувається при: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a typeface="맑은 고딕"/>
              </a:rPr>
              <a:t>гормональних порушеннях в організмі;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a typeface="맑은 고딕"/>
              </a:rPr>
              <a:t>спадкових захворюваннях;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a typeface="맑은 고딕"/>
              </a:rPr>
              <a:t>лікарських інтоксикаціях вітаміном D;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a typeface="맑은 고딕"/>
              </a:rPr>
              <a:t>злоякісних пухлинах.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a typeface="맑은 고딕"/>
            </a:endParaRPr>
          </a:p>
        </p:txBody>
      </p:sp>
      <p:pic>
        <p:nvPicPr>
          <p:cNvPr id="26626" name="Picture 5" descr="Картинки по запросу кальцій в плазми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76700"/>
            <a:ext cx="23050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404813"/>
            <a:ext cx="8229600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ru-RU" sz="1800" b="1" i="1" smtClean="0">
                <a:solidFill>
                  <a:srgbClr val="008000"/>
                </a:solidFill>
                <a:latin typeface="Arial" charset="0"/>
                <a:ea typeface="맑은 고딕"/>
              </a:rPr>
              <a:t>Нестача кальцію спостерігається при: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ru-RU" sz="1800" b="1" i="1" smtClean="0">
              <a:solidFill>
                <a:srgbClr val="008000"/>
              </a:solidFill>
              <a:latin typeface="Arial" charset="0"/>
              <a:ea typeface="맑은 고딕"/>
            </a:endParaRPr>
          </a:p>
          <a:p>
            <a:pPr fontAlgn="t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-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дефіцит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і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магнію;</a:t>
            </a:r>
          </a:p>
          <a:p>
            <a:pPr fontAlgn="t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-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надлишк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у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фосфору, що знаходиться у газованих напоях;</a:t>
            </a:r>
          </a:p>
          <a:p>
            <a:pPr fontAlgn="t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-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надмірн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ому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вживанн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і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кухонної солі;</a:t>
            </a:r>
          </a:p>
          <a:p>
            <a:pPr fontAlgn="t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-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нирков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ій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недостатн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о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ст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і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;</a:t>
            </a:r>
          </a:p>
          <a:p>
            <a:pPr fontAlgn="t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-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проблем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ах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з прищитоподіб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ними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залоз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ами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.</a:t>
            </a:r>
            <a:endParaRPr lang="ru-RU" sz="1800" smtClean="0">
              <a:solidFill>
                <a:srgbClr val="000000"/>
              </a:solidFill>
              <a:latin typeface="Gotham Pro"/>
              <a:ea typeface="맑은 고딕"/>
            </a:endParaRPr>
          </a:p>
          <a:p>
            <a:pPr fontAlgn="t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ea typeface="맑은 고딕"/>
              </a:rPr>
              <a:t> 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   Д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жерелами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 кальцію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вважають гарбузове насіння, зернові культури,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                 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 кедрові та волоські горіхи, шоколад чи какао-порошок. Багатий вміст 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            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кальцію, у свою чергу, приписують молочним продуктам. 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                               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Проте,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нутріціологи радять їсти згадані продукти малими дозами і 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                   </a:t>
            </a:r>
            <a:r>
              <a:rPr lang="ru-RU" sz="1800" smtClean="0">
                <a:solidFill>
                  <a:srgbClr val="000000"/>
                </a:solidFill>
                <a:latin typeface="inherit"/>
                <a:ea typeface="맑은 고딕"/>
              </a:rPr>
              <a:t>ввечері, коли кальцій краще засвоюється. Також варто зменшити                   вживання алкогольних і газованих напоїв, кави, щавелю та шпинату,               які гальмують засвоєння кальцію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ea typeface="맑은 고딕"/>
              </a:rPr>
              <a:t>.</a:t>
            </a:r>
          </a:p>
        </p:txBody>
      </p:sp>
      <p:pic>
        <p:nvPicPr>
          <p:cNvPr id="27650" name="Picture 7" descr="Картинки по запросу кальцій в плазми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868863"/>
            <a:ext cx="28813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Картинки по запросу кальцій в плазми крові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79742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476250"/>
            <a:ext cx="8229600" cy="590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uk-UA" sz="1800" smtClean="0">
                <a:ea typeface="맑은 고딕"/>
              </a:rPr>
              <a:t>  Регуляція рівня Са </a:t>
            </a:r>
            <a:r>
              <a:rPr lang="uk-UA" sz="1600" smtClean="0">
                <a:ea typeface="맑은 고딕"/>
              </a:rPr>
              <a:t>2+ </a:t>
            </a:r>
            <a:r>
              <a:rPr lang="uk-UA" sz="1800" smtClean="0">
                <a:ea typeface="맑은 고딕"/>
              </a:rPr>
              <a:t>у плазмі крові здійснюється спеціальною гумораль-       ною ситемою  системою, що містить ряд кальцій-регулюючих гормонів: прищитоподібних залоз (паратгормон, або паратирин), щитоподібної               залози (кальцитонін і його аналоги), нирок (кальцитріол).   </a:t>
            </a:r>
            <a:endParaRPr lang="ru-RU" sz="1800" smtClean="0">
              <a:ea typeface="맑은 고딕"/>
            </a:endParaRPr>
          </a:p>
        </p:txBody>
      </p:sp>
      <p:sp>
        <p:nvSpPr>
          <p:cNvPr id="28674" name="AutoShape 5" descr="Картинки по запросу кальцій в плазми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5" name="AutoShape 7" descr="Картинки по запросу кальцій в плазми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AutoShape 12" descr="Картинки по запросу регуляція вмісту кальцію 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8" name="Picture 1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39608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18" descr="Картинки по запросу регуляція вмісту кальцію 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80" name="Picture 20" descr="Картинки по запросу регуляція вмісту кальцію 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205038"/>
            <a:ext cx="46085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284663" y="260350"/>
            <a:ext cx="4859337" cy="659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solidFill>
                  <a:srgbClr val="008000"/>
                </a:solidFill>
                <a:ea typeface="맑은 고딕"/>
              </a:rPr>
              <a:t>Фізіологічна роль магнію</a:t>
            </a:r>
            <a:endParaRPr lang="ru-RU" sz="14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4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ea typeface="맑은 고딕"/>
              </a:rPr>
              <a:t>      </a:t>
            </a:r>
            <a:r>
              <a:rPr lang="ru-RU" sz="1800" smtClean="0">
                <a:ea typeface="맑은 고딕"/>
              </a:rPr>
              <a:t>Магній є одним з найважливіших макро-елементів. Він є кофактором близько              40 ферментів   вуглеводного обміну,          таких як гексокіназа і глюкокіназа, більш           ніж 30 ферментів метаболізму жирів,               і ще більш ніж 200 інших потребують           магнію для активації. Через ці фермен- ти, магній впливає на велику кількість         процесів у організмі, такі як обмін проте-їнів, синтез ДНК і РНК, згортання  крові, регуляція кров'яного тиску та рівня глю-кози в крові, синтез одного з найважливіших антиоксидантів глутатіону, окисне фосфорилювання та інші.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     Магній регулює кальцієві та натрієві             канали у мембранах клітин, а отже, і         концентрацію цих металів у клітинах.         Нормальна робота іонних каналів захи-щає м'язові клітини і нервові від гіпер-    активності, підтримує серцевий ритм.     Також, функціонування кальцієвих кана-лів є дуже важливими для кісткової                            тканини. Крім цього, магній є важливим для кісток через те, що він є активато-   ром вітаміну D, нестача якого викликає                 остеопороз та інші захворювання.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ea typeface="맑은 고딕"/>
            </a:endParaRPr>
          </a:p>
        </p:txBody>
      </p:sp>
      <p:pic>
        <p:nvPicPr>
          <p:cNvPr id="29698" name="Picture 5" descr="Картинки по запросу причини нестачі та надлишку магнію в організмі людин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2857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133600"/>
            <a:ext cx="341947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549275"/>
            <a:ext cx="8362950" cy="5759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   </a:t>
            </a:r>
            <a:r>
              <a:rPr lang="ru-RU" sz="2000" smtClean="0">
                <a:ea typeface="맑은 고딕"/>
              </a:rPr>
              <a:t>В організмі людини у нормі є близько </a:t>
            </a:r>
            <a:r>
              <a:rPr lang="ru-RU" sz="2000" smtClean="0">
                <a:solidFill>
                  <a:schemeClr val="folHlink"/>
                </a:solidFill>
                <a:ea typeface="맑은 고딕"/>
              </a:rPr>
              <a:t>25 г</a:t>
            </a:r>
            <a:r>
              <a:rPr lang="ru-RU" sz="2000" smtClean="0">
                <a:ea typeface="맑은 고딕"/>
              </a:rPr>
              <a:t> магнію, 50-60 %                              з якого знаходиться у кістках, а решта </a:t>
            </a:r>
            <a:r>
              <a:rPr lang="ru-RU" sz="2400" smtClean="0">
                <a:ea typeface="맑은 고딕"/>
              </a:rPr>
              <a:t>–</a:t>
            </a:r>
            <a:r>
              <a:rPr lang="ru-RU" sz="2000" smtClean="0">
                <a:ea typeface="맑은 고딕"/>
              </a:rPr>
              <a:t> у м'яких тканинах.                   Менше 1% магнію знаходиться у крові </a:t>
            </a:r>
            <a:r>
              <a:rPr lang="ru-RU" sz="2400" smtClean="0">
                <a:ea typeface="맑은 고딕"/>
              </a:rPr>
              <a:t>–</a:t>
            </a:r>
            <a:r>
              <a:rPr lang="ru-RU" sz="2000" smtClean="0">
                <a:ea typeface="맑은 고딕"/>
              </a:rPr>
              <a:t> нормальна концентрація становить від </a:t>
            </a:r>
            <a:r>
              <a:rPr lang="ru-RU" sz="2000" smtClean="0">
                <a:solidFill>
                  <a:schemeClr val="accent2"/>
                </a:solidFill>
                <a:ea typeface="맑은 고딕"/>
              </a:rPr>
              <a:t>0,75 до 0,95 ммоль/л</a:t>
            </a:r>
            <a:r>
              <a:rPr lang="ru-RU" sz="2000" smtClean="0">
                <a:ea typeface="맑은 고딕"/>
              </a:rPr>
              <a:t>. Людина втрачає близько           120 мг магнію на день (менше, якщо його концентрація падає)                  з сечею.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   Рекомендована добова норма споживання магнію для дорослих               чоловіків </a:t>
            </a:r>
            <a:r>
              <a:rPr lang="ru-RU" sz="2400" smtClean="0">
                <a:ea typeface="맑은 고딕"/>
              </a:rPr>
              <a:t>–</a:t>
            </a:r>
            <a:r>
              <a:rPr lang="ru-RU" sz="2000" smtClean="0">
                <a:ea typeface="맑은 고딕"/>
              </a:rPr>
              <a:t> 400-420 мг, для жінок </a:t>
            </a:r>
            <a:r>
              <a:rPr lang="ru-RU" sz="2400" smtClean="0">
                <a:ea typeface="맑은 고딕"/>
              </a:rPr>
              <a:t>–</a:t>
            </a:r>
            <a:r>
              <a:rPr lang="ru-RU" sz="2000" smtClean="0">
                <a:ea typeface="맑은 고딕"/>
              </a:rPr>
              <a:t> 310-320 мг (360 мг для дівчат від 14 до 18 років і ще на 40 мг більше при вагітності).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smtClean="0">
              <a:ea typeface="맑은 고딕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   Основними джерелами магнію є горіхи, шпинат, хліб інші продукти            зі злаків, соєве молоко, боби, авокадо, картопля.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smtClean="0">
              <a:ea typeface="맑은 고딕"/>
            </a:endParaRPr>
          </a:p>
        </p:txBody>
      </p:sp>
      <p:pic>
        <p:nvPicPr>
          <p:cNvPr id="30722" name="Picture 7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365625"/>
            <a:ext cx="33845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0"/>
            <a:ext cx="8435975" cy="6126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50000"/>
              </a:spcBef>
              <a:buFont typeface="Arial" charset="0"/>
              <a:buNone/>
            </a:pPr>
            <a:r>
              <a:rPr lang="ru-RU" sz="2000" b="1" i="1" smtClean="0">
                <a:solidFill>
                  <a:srgbClr val="008000"/>
                </a:solidFill>
                <a:ea typeface="맑은 고딕"/>
              </a:rPr>
              <a:t>   Причиною підвищення рівня магнію є:</a:t>
            </a:r>
          </a:p>
          <a:p>
            <a:pPr marL="609600" indent="-609600" fontAlgn="t">
              <a:spcBef>
                <a:spcPct val="50000"/>
              </a:spcBef>
              <a:buFont typeface="Arial" charset="0"/>
              <a:buNone/>
            </a:pPr>
            <a:r>
              <a:rPr lang="ru-RU" sz="1800" smtClean="0">
                <a:solidFill>
                  <a:srgbClr val="333333"/>
                </a:solidFill>
                <a:latin typeface="inherit"/>
                <a:ea typeface="맑은 고딕"/>
              </a:rPr>
              <a:t>         1. Жорстка питна вода. При нормальній концентрації іонів кальцію і              магнію вводі серцевий м’яз розслабляється, але жорстка вода часто         має брак іонів і надлишок солей, що порушує роботу серця, викликає             стійку хронічну аритмію.</a:t>
            </a:r>
          </a:p>
          <a:p>
            <a:pPr marL="609600" indent="-609600" fontAlgn="t">
              <a:spcBef>
                <a:spcPct val="50000"/>
              </a:spcBef>
              <a:buFont typeface="Arial" charset="0"/>
              <a:buNone/>
            </a:pPr>
            <a:r>
              <a:rPr lang="ru-RU" sz="1800" smtClean="0">
                <a:solidFill>
                  <a:srgbClr val="333333"/>
                </a:solidFill>
                <a:latin typeface="inherit"/>
                <a:ea typeface="맑은 고딕"/>
              </a:rPr>
              <a:t>         2. Гостра або хронічна ниркова недостатність зі зниженим виділенням             сечі. Зазвичай надмірна кількість відразу виводиться нирках, так як              організм строго контролює рівень мінералу в крові.</a:t>
            </a:r>
            <a:endParaRPr lang="ru-RU" sz="1800" smtClean="0">
              <a:solidFill>
                <a:srgbClr val="333333"/>
              </a:solidFill>
              <a:latin typeface="PT Sans"/>
              <a:ea typeface="맑은 고딕"/>
            </a:endParaRPr>
          </a:p>
          <a:p>
            <a:pPr marL="609600" indent="-609600" fontAlgn="t">
              <a:spcBef>
                <a:spcPct val="50000"/>
              </a:spcBef>
              <a:buFont typeface="Arial" charset="0"/>
              <a:buNone/>
            </a:pPr>
            <a:r>
              <a:rPr lang="ru-RU" sz="1800" smtClean="0">
                <a:solidFill>
                  <a:srgbClr val="333333"/>
                </a:solidFill>
                <a:latin typeface="PT Sans"/>
                <a:ea typeface="맑은 고딕"/>
              </a:rPr>
              <a:t>Надлишок магнію також з’являється на тлі:</a:t>
            </a:r>
            <a:endParaRPr lang="ru-RU" sz="1800" b="1" i="1" smtClean="0">
              <a:solidFill>
                <a:srgbClr val="000000"/>
              </a:solidFill>
              <a:ea typeface="맑은 고딕"/>
            </a:endParaRPr>
          </a:p>
          <a:p>
            <a:pPr marL="609600" indent="-609600" fontAlgn="t">
              <a:spcBef>
                <a:spcPct val="50000"/>
              </a:spcBef>
              <a:buFont typeface="Arial" charset="0"/>
              <a:buNone/>
            </a:pPr>
            <a:r>
              <a:rPr lang="ru-RU" sz="1800" smtClean="0">
                <a:solidFill>
                  <a:srgbClr val="333333"/>
                </a:solidFill>
                <a:latin typeface="inherit"/>
                <a:ea typeface="맑은 고딕"/>
              </a:rPr>
              <a:t>- перевищення дози магнію під час лікування;</a:t>
            </a:r>
          </a:p>
          <a:p>
            <a:pPr marL="609600" indent="-609600" fontAlgn="t">
              <a:spcBef>
                <a:spcPct val="50000"/>
              </a:spcBef>
              <a:buFont typeface="Arial" charset="0"/>
              <a:buNone/>
            </a:pPr>
            <a:r>
              <a:rPr lang="ru-RU" sz="1800" smtClean="0">
                <a:solidFill>
                  <a:srgbClr val="333333"/>
                </a:solidFill>
                <a:latin typeface="inherit"/>
                <a:ea typeface="맑은 고딕"/>
              </a:rPr>
              <a:t>- передозування сірчанокислої магнезією при терапії еклампсії вагітних;</a:t>
            </a:r>
          </a:p>
          <a:p>
            <a:pPr marL="609600" indent="-609600" fontAlgn="t">
              <a:spcBef>
                <a:spcPct val="50000"/>
              </a:spcBef>
              <a:buFont typeface="Arial" charset="0"/>
              <a:buNone/>
            </a:pPr>
            <a:r>
              <a:rPr lang="ru-RU" sz="1800" smtClean="0">
                <a:solidFill>
                  <a:srgbClr val="333333"/>
                </a:solidFill>
                <a:latin typeface="inherit"/>
                <a:ea typeface="맑은 고딕"/>
              </a:rPr>
              <a:t>- застосування деяких лікарських препаратів (проносних і антацидів у                      літніх  людей).</a:t>
            </a:r>
            <a:endParaRPr lang="ru-RU" sz="1800" smtClean="0">
              <a:solidFill>
                <a:srgbClr val="333333"/>
              </a:solidFill>
              <a:latin typeface="PT Sans"/>
              <a:ea typeface="맑은 고딕"/>
            </a:endParaRPr>
          </a:p>
          <a:p>
            <a:pPr marL="609600" indent="-609600" fontAlgn="t">
              <a:spcBef>
                <a:spcPct val="50000"/>
              </a:spcBef>
              <a:buFont typeface="Arial" charset="0"/>
              <a:buNone/>
            </a:pPr>
            <a:r>
              <a:rPr lang="ru-RU" sz="1800" smtClean="0">
                <a:solidFill>
                  <a:srgbClr val="333333"/>
                </a:solidFill>
                <a:latin typeface="PT Sans"/>
                <a:ea typeface="맑은 고딕"/>
              </a:rPr>
              <a:t>Наслідок тривалого прийому препаратів без медичних показань – хронічна           інтоксикація.</a:t>
            </a:r>
            <a:endParaRPr lang="ru-RU" sz="1800" b="1" i="1" smtClean="0">
              <a:solidFill>
                <a:srgbClr val="008000"/>
              </a:solidFill>
              <a:ea typeface="맑은 고딕"/>
            </a:endParaRPr>
          </a:p>
          <a:p>
            <a:pPr marL="609600" indent="-609600">
              <a:buFont typeface="Arial" charset="0"/>
              <a:buNone/>
            </a:pPr>
            <a:endParaRPr lang="ru-RU" sz="1800" smtClean="0">
              <a:ea typeface="맑은 고딕"/>
            </a:endParaRPr>
          </a:p>
        </p:txBody>
      </p:sp>
      <p:pic>
        <p:nvPicPr>
          <p:cNvPr id="31746" name="Picture 5" descr="Картинки по запросу причини нестачі та надлишку магнію в організмі людин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300663"/>
            <a:ext cx="25479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Картинки по запросу причини нестачі та надлишку магнію в організмі людин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229225"/>
            <a:ext cx="32400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9" descr="Картинки по запросу жорстка вода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AutoShape 11" descr="Картинки по запросу жорстка вода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0" name="Picture 13" descr="Картинки по запросу жорстка вода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300663"/>
            <a:ext cx="26622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88913"/>
            <a:ext cx="8229600" cy="593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ru-RU" sz="1800" b="1" i="1" smtClean="0">
                <a:solidFill>
                  <a:srgbClr val="008000"/>
                </a:solidFill>
                <a:latin typeface="Arial" charset="0"/>
                <a:ea typeface="맑은 고딕"/>
              </a:rPr>
              <a:t>Нестача магнію спостерігається при: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раціоні з продуктів, що не містять солі магнію, суворій дієта, вживанні фаст-фуду, великої кількості кави та алкогольних напоїв;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ожирінні;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надмірно важкій фізичній працй, занадто активному  або малорухливому способі життя, постійних стресових ситуаціях;</a:t>
            </a:r>
            <a:r>
              <a:rPr lang="ru-RU" sz="1800" b="1" i="1" smtClean="0">
                <a:solidFill>
                  <a:srgbClr val="008000"/>
                </a:solidFill>
                <a:latin typeface="Arial" charset="0"/>
                <a:ea typeface="맑은 고딕"/>
              </a:rPr>
              <a:t>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різких перепадах температур, довгому перебуванні, або роботі, в холодних або гарячих цехах, частому відвідуванні сауни і солярію;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постійній зміні місця проживання з різними часовими поясами;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недовгих прогулянках на свіжому повітрі;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вживанні медикаментів: антибіотиків, стероїдів, контрацептивів;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хронічних захворюваннях: травної системи, щитовидної залози, серцево-судинної системи, нирковій недостатності;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вагітності та годуванні груддю;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404040"/>
                </a:solidFill>
                <a:latin typeface="Lato"/>
                <a:ea typeface="맑은 고딕"/>
              </a:rPr>
              <a:t>- хірургічній операції із застосуванням загальної анестезії.</a:t>
            </a:r>
            <a:r>
              <a:rPr lang="ru-RU" sz="1800" b="1" i="1" smtClean="0">
                <a:solidFill>
                  <a:srgbClr val="008000"/>
                </a:solidFill>
                <a:latin typeface="Arial" charset="0"/>
                <a:ea typeface="맑은 고딕"/>
              </a:rPr>
              <a:t> </a:t>
            </a:r>
          </a:p>
          <a:p>
            <a:pPr>
              <a:buFont typeface="Arial" charset="0"/>
              <a:buNone/>
            </a:pPr>
            <a:endParaRPr lang="ru-RU" smtClean="0">
              <a:ea typeface="맑은 고딕"/>
            </a:endParaRPr>
          </a:p>
        </p:txBody>
      </p:sp>
      <p:pic>
        <p:nvPicPr>
          <p:cNvPr id="32770" name="Picture 5" descr="8229315d03e5fa80e574b6a2adfb7f94 Дефіцит магнію в організмі. Симптоми, причини, ліку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81525"/>
            <a:ext cx="27130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7" descr="Хвилюючі ознаки нестачі магнію в організмі, які вбивають мовч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2" name="AutoShape 9" descr="332662_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3" name="Picture 1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81525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4" descr="Nedostatok_magniya_prichini-_proyavleniya-_sposobi_vospolneniya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581525"/>
            <a:ext cx="2736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00113" y="620713"/>
            <a:ext cx="7920037" cy="564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smtClean="0">
                <a:ea typeface="맑은 고딕"/>
              </a:rPr>
              <a:t>    У плазмі міститься й велика кількість мікроелементів.                             Як мінімум 15 мікроелементів, наприклад, </a:t>
            </a:r>
            <a:r>
              <a:rPr lang="uk-UA" sz="2000" i="1" smtClean="0">
                <a:solidFill>
                  <a:srgbClr val="008000"/>
                </a:solidFill>
                <a:ea typeface="맑은 고딕"/>
              </a:rPr>
              <a:t>мідь, кобальт,               марганець, цинк, хром</a:t>
            </a:r>
            <a:r>
              <a:rPr lang="uk-UA" sz="2000" smtClean="0">
                <a:ea typeface="맑은 고딕"/>
              </a:rPr>
              <a:t> і т.д., відіграють важливу роль                       у процесах метаболізму клітин і забезпеченні їх функцій,                   оскільки входять до складу ферментів, каталізують їх дію,            беруть участь у процесах утворення клітин крові та                                 гемоглобіну. </a:t>
            </a:r>
            <a:endParaRPr lang="ru-RU" sz="2000" smtClean="0">
              <a:ea typeface="맑은 고딕"/>
            </a:endParaRPr>
          </a:p>
        </p:txBody>
      </p:sp>
      <p:pic>
        <p:nvPicPr>
          <p:cNvPr id="33794" name="Picture 6" descr="Картинки по запросу причини нестачі та надлишку магнію в організмі людин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84538"/>
            <a:ext cx="30241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Картинки по запросу причини нестачі та надлишку магнію в організмі людин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28453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ea typeface="맑은 고딕"/>
                <a:cs typeface="Arial" charset="0"/>
              </a:rPr>
              <a:t>2. Азотовмісна частина плазми                          небілкової природи 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ea typeface="맑은 고딕"/>
              <a:cs typeface="Arial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412875"/>
            <a:ext cx="8640763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ea typeface="맑은 고딕"/>
              </a:rPr>
              <a:t>    </a:t>
            </a:r>
            <a:r>
              <a:rPr lang="ru-RU" sz="1600" b="1" i="1" smtClean="0">
                <a:solidFill>
                  <a:srgbClr val="FF3300"/>
                </a:solidFill>
                <a:ea typeface="맑은 고딕"/>
              </a:rPr>
              <a:t>Азотовмісна частина плазми небілкової природи</a:t>
            </a:r>
            <a:r>
              <a:rPr lang="ru-RU" sz="1600" smtClean="0">
                <a:ea typeface="맑은 고딕"/>
              </a:rPr>
              <a:t> </a:t>
            </a:r>
            <a:r>
              <a:rPr lang="ru-RU" sz="1600" b="1" smtClean="0">
                <a:ea typeface="맑은 고딕"/>
              </a:rPr>
              <a:t>– це проміжні  продукти                  обміну білка. Вони складають залишковий азот. Основні його компоненти –              азот сечовини, амінокислот, сечовини, сечової кислоти, креатину, креатиніну,                                    індикану. Середній вміст у крові – </a:t>
            </a:r>
            <a:r>
              <a:rPr lang="ru-RU" sz="1600" b="1" smtClean="0">
                <a:solidFill>
                  <a:schemeClr val="accent2"/>
                </a:solidFill>
                <a:ea typeface="맑은 고딕"/>
              </a:rPr>
              <a:t>14,3-28,6 ммоль/л</a:t>
            </a:r>
            <a:r>
              <a:rPr lang="ru-RU" sz="1600" b="1" smtClean="0">
                <a:ea typeface="맑은 고딕"/>
              </a:rPr>
              <a:t>. При деяких патологічних станах вміст залишкового азоту в крові підвищується, розвивається азотемія.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ea typeface="맑은 고딕"/>
              </a:rPr>
              <a:t>     У залежності від причин вона поділяється на ретенційну та продукційну.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ea typeface="맑은 고딕"/>
              </a:rPr>
              <a:t>     </a:t>
            </a:r>
            <a:r>
              <a:rPr lang="ru-RU" sz="1600" b="1" smtClean="0">
                <a:solidFill>
                  <a:schemeClr val="hlink"/>
                </a:solidFill>
                <a:ea typeface="맑은 고딕"/>
              </a:rPr>
              <a:t>Ретенційна азотемія</a:t>
            </a:r>
            <a:r>
              <a:rPr lang="ru-RU" sz="1600" b="1" smtClean="0">
                <a:ea typeface="맑은 고딕"/>
              </a:rPr>
              <a:t> настає внаслідок недостатнього виділення з сечею                азотовмісних продуктів при нормальному надходженні їх в кровоносне русло.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ea typeface="맑은 고딕"/>
              </a:rPr>
              <a:t>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ea typeface="맑은 고딕"/>
              </a:rPr>
              <a:t>     Продукційна азотемія</a:t>
            </a:r>
            <a:r>
              <a:rPr lang="ru-RU" sz="1600" b="1" smtClean="0">
                <a:ea typeface="맑은 고딕"/>
              </a:rPr>
              <a:t> розвивається при надлишковому надходженні азото-            вмісних продуктів в кров внаслідок підсиленного розпаду тканинних білків,           наприклад, зі злоякісної пухлини.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ea typeface="맑은 고딕"/>
              </a:rPr>
              <a:t>    Функція нирок, як правило, при цьому не порушена.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ea typeface="맑은 고딕"/>
              </a:rPr>
              <a:t>     У залежності від локалізації вона поділяється на ниркову та позаниркову.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ea typeface="맑은 고딕"/>
              </a:rPr>
              <a:t>    </a:t>
            </a:r>
            <a:r>
              <a:rPr lang="ru-RU" sz="1600" b="1" smtClean="0">
                <a:solidFill>
                  <a:schemeClr val="hlink"/>
                </a:solidFill>
                <a:ea typeface="맑은 고딕"/>
              </a:rPr>
              <a:t>Ниркова азотемія</a:t>
            </a:r>
            <a:r>
              <a:rPr lang="ru-RU" sz="1600" b="1" smtClean="0">
                <a:ea typeface="맑은 고딕"/>
              </a:rPr>
              <a:t> – послаблення екскреторної функції нирок ( підвищення вмісту сечовини).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ea typeface="맑은 고딕"/>
              </a:rPr>
              <a:t>    Позаниркова азотемія</a:t>
            </a:r>
            <a:r>
              <a:rPr lang="ru-RU" sz="1600" b="1" smtClean="0">
                <a:ea typeface="맑은 고딕"/>
              </a:rPr>
              <a:t> – важка недостатність кровообігу, зниження артеріально-го тиску, зменшення ниркового кровотоку.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smtClean="0"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ea typeface="맑은 고딕"/>
                <a:cs typeface="Arial" charset="0"/>
              </a:rPr>
              <a:t>3. Безазотисті органічні та біологічно        активні речовини плазми крові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ea typeface="맑은 고딕"/>
              <a:cs typeface="Arial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650" y="1600200"/>
            <a:ext cx="8208963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rgbClr val="FF3300"/>
                </a:solidFill>
                <a:ea typeface="맑은 고딕"/>
              </a:rPr>
              <a:t>Безазотисті органічні речовини</a:t>
            </a:r>
            <a:r>
              <a:rPr lang="ru-RU" sz="2000" smtClean="0">
                <a:ea typeface="맑은 고딕"/>
              </a:rPr>
              <a:t> </a:t>
            </a:r>
            <a:r>
              <a:rPr lang="ru-RU" sz="2000" b="1" smtClean="0">
                <a:ea typeface="맑은 고딕"/>
              </a:rPr>
              <a:t>– </a:t>
            </a:r>
            <a:r>
              <a:rPr lang="ru-RU" sz="2000" smtClean="0">
                <a:ea typeface="맑은 고딕"/>
              </a:rPr>
              <a:t>це глюкоза, вміст якої </a:t>
            </a:r>
            <a:r>
              <a:rPr lang="en-US" sz="2000" smtClean="0">
                <a:ea typeface="맑은 고딕"/>
              </a:rPr>
              <a:t>                  </a:t>
            </a:r>
            <a:r>
              <a:rPr lang="ru-RU" sz="2000" smtClean="0">
                <a:ea typeface="맑은 고딕"/>
              </a:rPr>
              <a:t>в</a:t>
            </a:r>
            <a:r>
              <a:rPr lang="en-US" sz="2000" smtClean="0">
                <a:ea typeface="맑은 고딕"/>
              </a:rPr>
              <a:t> </a:t>
            </a:r>
            <a:r>
              <a:rPr lang="ru-RU" sz="2000" smtClean="0">
                <a:ea typeface="맑은 고딕"/>
              </a:rPr>
              <a:t>крові </a:t>
            </a:r>
            <a:r>
              <a:rPr lang="ru-RU" sz="2000" smtClean="0">
                <a:solidFill>
                  <a:schemeClr val="accent2"/>
                </a:solidFill>
                <a:ea typeface="맑은 고딕"/>
              </a:rPr>
              <a:t>3,3-5,5 ммоль/л</a:t>
            </a:r>
            <a:r>
              <a:rPr lang="ru-RU" sz="2000" smtClean="0">
                <a:ea typeface="맑은 고딕"/>
              </a:rPr>
              <a:t>; молочна, піровиноградна кислоти,                    ліпіди (фосфоліпіди, жирні кислоти, лецитин).</a:t>
            </a:r>
            <a:r>
              <a:rPr lang="ru-RU" sz="2000" b="1" smtClean="0">
                <a:ea typeface="맑은 고딕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000" smtClean="0">
                <a:ea typeface="맑은 고딕"/>
              </a:rPr>
              <a:t>У склад органічних речовин плазми входять також</a:t>
            </a:r>
            <a:r>
              <a:rPr lang="ru-RU" sz="2000" b="1" smtClean="0">
                <a:ea typeface="맑은 고딕"/>
              </a:rPr>
              <a:t> </a:t>
            </a:r>
            <a:r>
              <a:rPr lang="ru-RU" sz="2000" b="1" i="1" smtClean="0">
                <a:solidFill>
                  <a:srgbClr val="FF3300"/>
                </a:solidFill>
                <a:ea typeface="맑은 고딕"/>
              </a:rPr>
              <a:t>біологічно </a:t>
            </a:r>
            <a:r>
              <a:rPr lang="en-US" sz="2000" b="1" i="1" smtClean="0">
                <a:solidFill>
                  <a:srgbClr val="FF3300"/>
                </a:solidFill>
                <a:ea typeface="맑은 고딕"/>
              </a:rPr>
              <a:t>            </a:t>
            </a:r>
            <a:r>
              <a:rPr lang="ru-RU" sz="2000" b="1" i="1" smtClean="0">
                <a:solidFill>
                  <a:srgbClr val="FF3300"/>
                </a:solidFill>
                <a:ea typeface="맑은 고딕"/>
              </a:rPr>
              <a:t>активні речовини</a:t>
            </a:r>
            <a:r>
              <a:rPr lang="ru-RU" sz="2000" b="1" smtClean="0">
                <a:ea typeface="맑은 고딕"/>
              </a:rPr>
              <a:t> – </a:t>
            </a:r>
            <a:r>
              <a:rPr lang="ru-RU" sz="2000" smtClean="0">
                <a:ea typeface="맑은 고딕"/>
              </a:rPr>
              <a:t>ферменти, вітаміни, гормони. </a:t>
            </a:r>
          </a:p>
        </p:txBody>
      </p:sp>
      <p:sp>
        <p:nvSpPr>
          <p:cNvPr id="35843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4" name="AutoShape 7" descr="Картинки по запросу вуглеводи 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6" name="Picture 11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81525"/>
            <a:ext cx="43624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AutoShape 13" descr="Картинки по запросу ліпіди 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AutoShape 15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9" name="Picture 17" descr="Картинки по запросу ліпіди  крові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221163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AutoShape 19" descr="Картинки по запросу вітамін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51" name="Picture 21" descr="Картинки по запросу вітаміни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284538"/>
            <a:ext cx="3478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 bwMode="auto">
          <a:xfrm>
            <a:off x="755650" y="17463"/>
            <a:ext cx="8064500" cy="1068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ko-KR" smtClean="0">
                <a:solidFill>
                  <a:srgbClr val="984807"/>
                </a:solidFill>
                <a:latin typeface="Arial" charset="0"/>
                <a:cs typeface="Arial" charset="0"/>
              </a:rPr>
              <a:t> </a:t>
            </a:r>
            <a:r>
              <a:rPr lang="uk-UA" sz="5000" b="0" smtClean="0">
                <a:solidFill>
                  <a:schemeClr val="accent1"/>
                </a:solidFill>
                <a:latin typeface="Times New Roman" pitchFamily="18" charset="0"/>
                <a:ea typeface="맑은 고딕"/>
                <a:cs typeface="Arial" charset="0"/>
              </a:rPr>
              <a:t>ПЛАН</a:t>
            </a:r>
            <a:endParaRPr lang="ko-KR" altLang="en-US" sz="5000" b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34" name="Content Placeholder 6"/>
          <p:cNvSpPr>
            <a:spLocks noGrp="1"/>
          </p:cNvSpPr>
          <p:nvPr>
            <p:ph idx="10"/>
          </p:nvPr>
        </p:nvSpPr>
        <p:spPr bwMode="auto">
          <a:xfrm>
            <a:off x="539750" y="1484313"/>
            <a:ext cx="8229600" cy="4348162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None/>
            </a:pPr>
            <a:r>
              <a:rPr lang="uk-UA" sz="3500" smtClean="0">
                <a:solidFill>
                  <a:schemeClr val="accent1"/>
                </a:solidFill>
                <a:latin typeface="Times New Roman" pitchFamily="18" charset="0"/>
                <a:ea typeface="맑은 고딕"/>
              </a:rPr>
              <a:t>1.</a:t>
            </a:r>
            <a:r>
              <a:rPr lang="uk-UA" sz="3500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Електролітний склад плазми крові.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None/>
            </a:pPr>
            <a:r>
              <a:rPr lang="uk-UA" sz="3500" smtClean="0">
                <a:solidFill>
                  <a:schemeClr val="accent1"/>
                </a:solidFill>
                <a:latin typeface="Times New Roman" pitchFamily="18" charset="0"/>
                <a:ea typeface="맑은 고딕"/>
              </a:rPr>
              <a:t>2.</a:t>
            </a:r>
            <a:r>
              <a:rPr lang="uk-UA" sz="3500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</a:t>
            </a:r>
            <a:r>
              <a:rPr lang="ru-RU" sz="3500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Азотовмісна частина плазми                          небілкової природи. 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None/>
            </a:pPr>
            <a:r>
              <a:rPr lang="ru-RU" sz="3500" smtClean="0">
                <a:solidFill>
                  <a:schemeClr val="accent1"/>
                </a:solidFill>
                <a:latin typeface="Times New Roman" pitchFamily="18" charset="0"/>
                <a:ea typeface="맑은 고딕"/>
              </a:rPr>
              <a:t>3.</a:t>
            </a:r>
            <a:r>
              <a:rPr lang="ru-RU" sz="3500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Безазотисті органічні та біологічно        активні речовини плазми крові.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None/>
            </a:pPr>
            <a:r>
              <a:rPr lang="uk-UA" sz="3500" smtClean="0">
                <a:solidFill>
                  <a:schemeClr val="accent1"/>
                </a:solidFill>
                <a:latin typeface="Times New Roman" pitchFamily="18" charset="0"/>
                <a:ea typeface="맑은 고딕"/>
              </a:rPr>
              <a:t>4.</a:t>
            </a:r>
            <a:r>
              <a:rPr lang="uk-UA" sz="3500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</a:t>
            </a:r>
            <a:r>
              <a:rPr lang="ru-RU" sz="3500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Білки плазми крові в нормі та                           порушення їх складу.</a:t>
            </a:r>
            <a:endParaRPr lang="uk-UA" sz="3500" smtClean="0">
              <a:solidFill>
                <a:srgbClr val="000000"/>
              </a:solidFill>
              <a:latin typeface="Times New Roman" pitchFamily="18" charset="0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333375"/>
            <a:ext cx="8507413" cy="6335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i="1" smtClean="0">
                <a:solidFill>
                  <a:srgbClr val="FF3300"/>
                </a:solidFill>
                <a:ea typeface="맑은 고딕"/>
              </a:rPr>
              <a:t>Ферменти сироватки (плазми) крові</a:t>
            </a:r>
            <a:r>
              <a:rPr lang="ru-RU" sz="1800" smtClean="0">
                <a:ea typeface="맑은 고딕"/>
              </a:rPr>
              <a:t> умовно поділяють на три групи: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1)	</a:t>
            </a:r>
            <a:r>
              <a:rPr lang="ru-RU" sz="1800" smtClean="0">
                <a:solidFill>
                  <a:schemeClr val="hlink"/>
                </a:solidFill>
                <a:ea typeface="맑은 고딕"/>
              </a:rPr>
              <a:t>індикаторні (клітинні, маркерні) ферменти</a:t>
            </a:r>
            <a:r>
              <a:rPr lang="ru-RU" sz="1800" smtClean="0">
                <a:ea typeface="맑은 고딕"/>
              </a:rPr>
              <a:t> – локалізовані в клітинах               тканин, потрапляють у кров у результаті фізіологічного старіння та руйна-ції клітин або в результаті підвищення проникливості клітинних мембран. У крові міститься декілька десятків індикаторних ферментів. У нормі                 клітинні ферменти у крові мають невелику активність та не виконують               специфічних функцій. При надходженні у кров вони інактивуються                      протеазами сироватки і тканин. Активність цих ферментів зростає при             ураженні  органів, під час потужної руйнаціі клітинних мембран.                                   Ферменти цієї групи поділяють на неспецифічні та органоспецифічні.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Неспецифічні індикаторні ферменти каталізують універсальні реакції мета-            болізму та локалізовані в більшості органів і тканин. Органоспецифічні             ферменти містяться лише в тих органах і тканинах, де відбуваються спе- цифічні реакції, властиві лише для клітин цього органа. Саме тому підви-щення активності цих ферментів у крові  свідчить про органну локалізацію патологічного процесу;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2)	</a:t>
            </a:r>
            <a:r>
              <a:rPr lang="ru-RU" sz="1800" smtClean="0">
                <a:solidFill>
                  <a:schemeClr val="hlink"/>
                </a:solidFill>
                <a:ea typeface="맑은 고딕"/>
              </a:rPr>
              <a:t>секреторні (плазмоспецифічні) ферменти</a:t>
            </a:r>
            <a:r>
              <a:rPr lang="ru-RU" sz="1800" smtClean="0">
                <a:ea typeface="맑은 고딕"/>
              </a:rPr>
              <a:t> – синтезуються в печінці, виді-          ляються у кров, де виконують певні фізіологічні функції (ферменти </a:t>
            </a:r>
            <a:r>
              <a:rPr lang="en-US" sz="1800" smtClean="0">
                <a:ea typeface="맑은 고딕"/>
              </a:rPr>
              <a:t>                  </a:t>
            </a:r>
            <a:r>
              <a:rPr lang="ru-RU" sz="1800" smtClean="0">
                <a:ea typeface="맑은 고딕"/>
              </a:rPr>
              <a:t>системи згортання крові, фібринолізу, холінестераза, церулоплазмін, </a:t>
            </a:r>
            <a:r>
              <a:rPr lang="en-US" sz="1800" smtClean="0">
                <a:ea typeface="맑은 고딕"/>
              </a:rPr>
              <a:t>               </a:t>
            </a:r>
            <a:r>
              <a:rPr lang="ru-RU" sz="1800" smtClean="0">
                <a:ea typeface="맑은 고딕"/>
              </a:rPr>
              <a:t>протеази</a:t>
            </a:r>
            <a:r>
              <a:rPr lang="en-US" sz="1800" smtClean="0">
                <a:ea typeface="맑은 고딕"/>
              </a:rPr>
              <a:t> </a:t>
            </a:r>
            <a:r>
              <a:rPr lang="ru-RU" sz="1800" smtClean="0">
                <a:ea typeface="맑은 고딕"/>
              </a:rPr>
              <a:t>ренін-ангіотензинової та калікреїнової систем тощо);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3)	</a:t>
            </a:r>
            <a:r>
              <a:rPr lang="ru-RU" sz="1800" smtClean="0">
                <a:solidFill>
                  <a:schemeClr val="hlink"/>
                </a:solidFill>
                <a:ea typeface="맑은 고딕"/>
              </a:rPr>
              <a:t>екскреторні ферменти</a:t>
            </a:r>
            <a:r>
              <a:rPr lang="ru-RU" sz="1800" smtClean="0">
                <a:ea typeface="맑은 고딕"/>
              </a:rPr>
              <a:t> – синтезуються в печінці, підшлунковій залозі,                       слизовій оболонці кишечника. Поява цих ферментів у крові пов’язана                з природною руйнацією клітинних структур, у яких вони утворюються                         (лужна фосфатаза, лейцинамінопептидаза, ентерокіназа, ГГТП, трипсин, ліпаза та ін.).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00113" y="404813"/>
            <a:ext cx="7920037" cy="5976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Виділяють декілька </a:t>
            </a:r>
            <a:r>
              <a:rPr lang="uk-UA" sz="2000" smtClean="0">
                <a:solidFill>
                  <a:schemeClr val="hlink"/>
                </a:solidFill>
                <a:ea typeface="맑은 고딕"/>
              </a:rPr>
              <a:t>типів зміни активності ферментів у крові</a:t>
            </a:r>
            <a:r>
              <a:rPr lang="uk-UA" sz="2000" smtClean="0">
                <a:ea typeface="맑은 고딕"/>
              </a:rPr>
              <a:t>:       гіперферментемія, гіпоферментемія та дисферментемія.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2000" i="1" smtClean="0">
              <a:ea typeface="맑은 고딕"/>
            </a:endParaRPr>
          </a:p>
          <a:p>
            <a:pPr>
              <a:lnSpc>
                <a:spcPct val="80000"/>
              </a:lnSpc>
            </a:pPr>
            <a:r>
              <a:rPr lang="uk-UA" sz="2000" i="1" smtClean="0">
                <a:solidFill>
                  <a:srgbClr val="FF3300"/>
                </a:solidFill>
                <a:ea typeface="맑은 고딕"/>
              </a:rPr>
              <a:t>Гіперферментемія </a:t>
            </a:r>
            <a:r>
              <a:rPr lang="uk-UA" sz="2000" smtClean="0">
                <a:ea typeface="맑은 고딕"/>
              </a:rPr>
              <a:t>– підвищення активності ферментів у               сироватці крові. Це може бути наслідком: 1) надходження              ферментів у кров з пошкоджених органів і тканин; 2)  підви-           щення каталітичної активності ферментів як безпосередньо                  у пошкодженому органі, так і при надходженні в кров’яне                русло. </a:t>
            </a:r>
            <a:endParaRPr lang="uk-UA" sz="2000" i="1" smtClean="0">
              <a:ea typeface="맑은 고딕"/>
            </a:endParaRPr>
          </a:p>
          <a:p>
            <a:pPr>
              <a:lnSpc>
                <a:spcPct val="80000"/>
              </a:lnSpc>
            </a:pPr>
            <a:r>
              <a:rPr lang="uk-UA" sz="2000" i="1" smtClean="0">
                <a:solidFill>
                  <a:srgbClr val="FF3300"/>
                </a:solidFill>
                <a:ea typeface="맑은 고딕"/>
              </a:rPr>
              <a:t>Гіпоферментемія</a:t>
            </a:r>
            <a:r>
              <a:rPr lang="uk-UA" sz="2000" smtClean="0">
                <a:ea typeface="맑은 고딕"/>
              </a:rPr>
              <a:t> – зниження активності ферментів крові,          що є результатом пригнічення синтезу ферментів у тканинах. Цей вид зміни активності ферментів характерний лише для              окремих ферментів, наприклад, для холінестерази. </a:t>
            </a:r>
            <a:endParaRPr lang="ru-RU" sz="2000" smtClean="0">
              <a:ea typeface="맑은 고딕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FF3300"/>
                </a:solidFill>
                <a:ea typeface="맑은 고딕"/>
              </a:rPr>
              <a:t> </a:t>
            </a:r>
            <a:r>
              <a:rPr lang="uk-UA" sz="2000" i="1" smtClean="0">
                <a:solidFill>
                  <a:srgbClr val="FF3300"/>
                </a:solidFill>
                <a:ea typeface="맑은 고딕"/>
              </a:rPr>
              <a:t>Дисферментемія</a:t>
            </a:r>
            <a:r>
              <a:rPr lang="uk-UA" sz="2000" smtClean="0">
                <a:solidFill>
                  <a:srgbClr val="FF3300"/>
                </a:solidFill>
                <a:ea typeface="맑은 고딕"/>
              </a:rPr>
              <a:t> – </a:t>
            </a:r>
            <a:r>
              <a:rPr lang="uk-UA" sz="2000" smtClean="0">
                <a:ea typeface="맑은 고딕"/>
              </a:rPr>
              <a:t>цей тип характеризує появу деяких                  ферментів у крові, активність яких у нормі відсутня. Такі зміни               можуть бути характерні для деяких органоспецифічних фер- ментів, наприклад, сорбітолдегідрогенази</a:t>
            </a:r>
            <a:r>
              <a:rPr lang="uk-UA" sz="2000" smtClean="0">
                <a:solidFill>
                  <a:srgbClr val="FF3300"/>
                </a:solidFill>
                <a:ea typeface="맑은 고딕"/>
              </a:rPr>
              <a:t>, </a:t>
            </a:r>
            <a:r>
              <a:rPr lang="uk-UA" sz="2000" smtClean="0">
                <a:ea typeface="맑은 고딕"/>
              </a:rPr>
              <a:t>фруктозомоно</a:t>
            </a:r>
            <a:r>
              <a:rPr lang="ru-RU" sz="2000" smtClean="0">
                <a:ea typeface="맑은 고딕"/>
              </a:rPr>
              <a:t>-              </a:t>
            </a:r>
            <a:r>
              <a:rPr lang="uk-UA" sz="2000" smtClean="0">
                <a:ea typeface="맑은 고딕"/>
              </a:rPr>
              <a:t>фосфатальдолази та ін.</a:t>
            </a:r>
            <a:endParaRPr lang="ru-RU" sz="2000" smtClean="0">
              <a:ea typeface="맑은 고딕"/>
            </a:endParaRPr>
          </a:p>
        </p:txBody>
      </p:sp>
      <p:pic>
        <p:nvPicPr>
          <p:cNvPr id="37890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229225"/>
            <a:ext cx="28670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Картинки по запросу гіпоферментемія та гіпоферментемія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5084763"/>
            <a:ext cx="41719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ea typeface="맑은 고딕"/>
                <a:cs typeface="Arial" charset="0"/>
              </a:rPr>
              <a:t>4. Білки плазми крові в нормі та                           порушення їх складу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ea typeface="맑은 고딕"/>
              <a:cs typeface="Arial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b="1" i="1" smtClean="0">
                <a:solidFill>
                  <a:srgbClr val="FF3300"/>
                </a:solidFill>
                <a:ea typeface="맑은 고딕"/>
              </a:rPr>
              <a:t>Білки плазми крові</a:t>
            </a:r>
            <a:r>
              <a:rPr lang="uk-UA" sz="2000" b="1" smtClean="0">
                <a:ea typeface="맑은 고딕"/>
              </a:rPr>
              <a:t> – </a:t>
            </a:r>
            <a:r>
              <a:rPr lang="uk-UA" sz="2000" smtClean="0">
                <a:ea typeface="맑은 고딕"/>
              </a:rPr>
              <a:t>це динамічна система, яка перебуває в                   рівновазі з білками тканин. Їх кількісний та якісний склад відображає стан білкового обміну в цілому організмі. У плазмі крові міститься           більше 300 різних білків.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b="1" smtClean="0">
                <a:solidFill>
                  <a:srgbClr val="008000"/>
                </a:solidFill>
                <a:ea typeface="맑은 고딕"/>
              </a:rPr>
              <a:t>   Функції білків крові: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- підтримують колоїдно-осмотичний (онкотичний) тиск крові;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- беруть участь у функціонуванні згортальної та антизгортальної               систем крові;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- беруть участь у підтримці сталості рН (буферні властивості);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- визначають в’</a:t>
            </a:r>
            <a:r>
              <a:rPr lang="en-US" sz="2000" smtClean="0">
                <a:ea typeface="맑은 고딕"/>
              </a:rPr>
              <a:t>язк</a:t>
            </a:r>
            <a:r>
              <a:rPr lang="uk-UA" sz="2000" smtClean="0">
                <a:ea typeface="맑은 고딕"/>
              </a:rPr>
              <a:t>і</a:t>
            </a:r>
            <a:r>
              <a:rPr lang="en-US" sz="2000" smtClean="0">
                <a:ea typeface="맑은 고딕"/>
              </a:rPr>
              <a:t>сть </a:t>
            </a:r>
            <a:r>
              <a:rPr lang="uk-UA" sz="2000" smtClean="0">
                <a:ea typeface="맑은 고딕"/>
              </a:rPr>
              <a:t> крові;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- беруть участь в транспорті різних сполук (гормонів, ліпідів, жирних     кислот, пігментів, мінеральних речовин, жиророзчинних вітамінів);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- є носіями природного та набутого імунітету;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- можуть бути використані як пластичний матеріал для синтезу білків             тканин.</a:t>
            </a:r>
            <a:endParaRPr lang="ru-RU" sz="20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36613"/>
            <a:ext cx="6804025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620713"/>
            <a:ext cx="8362950" cy="5505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smtClean="0">
                <a:ea typeface="맑은 고딕"/>
              </a:rPr>
              <a:t>   </a:t>
            </a:r>
            <a:r>
              <a:rPr lang="uk-UA" sz="1800" smtClean="0">
                <a:ea typeface="맑은 고딕"/>
              </a:rPr>
              <a:t>Основна маса білків плазми крові синтезується в печінці </a:t>
            </a:r>
            <a:r>
              <a:rPr lang="ru-RU" sz="1800" smtClean="0">
                <a:ea typeface="맑은 고딕"/>
              </a:rPr>
              <a:t>– </a:t>
            </a:r>
            <a:r>
              <a:rPr lang="uk-UA" sz="1800" smtClean="0">
                <a:ea typeface="맑은 고딕"/>
              </a:rPr>
              <a:t>це </a:t>
            </a:r>
            <a:r>
              <a:rPr lang="uk-UA" sz="1800" smtClean="0">
                <a:solidFill>
                  <a:schemeClr val="folHlink"/>
                </a:solidFill>
                <a:ea typeface="맑은 고딕"/>
              </a:rPr>
              <a:t>альбуміни </a:t>
            </a:r>
            <a:r>
              <a:rPr lang="uk-UA" sz="1800" smtClean="0">
                <a:ea typeface="맑은 고딕"/>
              </a:rPr>
              <a:t>             (10-16 г/доб), </a:t>
            </a:r>
            <a:r>
              <a:rPr lang="uk-UA" sz="1800" smtClean="0">
                <a:solidFill>
                  <a:schemeClr val="folHlink"/>
                </a:solidFill>
                <a:ea typeface="맑은 고딕"/>
              </a:rPr>
              <a:t>α-глобуліни</a:t>
            </a:r>
            <a:r>
              <a:rPr lang="uk-UA" sz="1800" smtClean="0">
                <a:ea typeface="맑은 고딕"/>
              </a:rPr>
              <a:t>, частина </a:t>
            </a:r>
            <a:r>
              <a:rPr lang="uk-UA" sz="1800" smtClean="0">
                <a:solidFill>
                  <a:schemeClr val="folHlink"/>
                </a:solidFill>
                <a:ea typeface="맑은 고딕"/>
              </a:rPr>
              <a:t>β-глобулінів</a:t>
            </a:r>
            <a:r>
              <a:rPr lang="uk-UA" sz="1800" smtClean="0">
                <a:ea typeface="맑은 고딕"/>
              </a:rPr>
              <a:t>, </a:t>
            </a:r>
            <a:r>
              <a:rPr lang="uk-UA" sz="1800" smtClean="0">
                <a:solidFill>
                  <a:schemeClr val="folHlink"/>
                </a:solidFill>
                <a:ea typeface="맑은 고딕"/>
              </a:rPr>
              <a:t>фібриноген</a:t>
            </a:r>
            <a:r>
              <a:rPr lang="uk-UA" sz="1800" smtClean="0">
                <a:ea typeface="맑은 고딕"/>
              </a:rPr>
              <a:t>, </a:t>
            </a:r>
            <a:r>
              <a:rPr lang="uk-UA" sz="1800" smtClean="0">
                <a:solidFill>
                  <a:schemeClr val="folHlink"/>
                </a:solidFill>
                <a:ea typeface="맑은 고딕"/>
              </a:rPr>
              <a:t>компоненти системи згортання крові</a:t>
            </a:r>
            <a:r>
              <a:rPr lang="uk-UA" sz="1800" smtClean="0">
                <a:ea typeface="맑은 고딕"/>
              </a:rPr>
              <a:t> (</a:t>
            </a:r>
            <a:r>
              <a:rPr lang="en-US" sz="1800" smtClean="0">
                <a:ea typeface="맑은 고딕"/>
              </a:rPr>
              <a:t>II</a:t>
            </a:r>
            <a:r>
              <a:rPr lang="uk-UA" sz="1800" smtClean="0">
                <a:ea typeface="맑은 고딕"/>
              </a:rPr>
              <a:t>, </a:t>
            </a:r>
            <a:r>
              <a:rPr lang="en-US" sz="1800" smtClean="0">
                <a:ea typeface="맑은 고딕"/>
              </a:rPr>
              <a:t>V</a:t>
            </a:r>
            <a:r>
              <a:rPr lang="uk-UA" sz="1800" smtClean="0">
                <a:ea typeface="맑은 고딕"/>
              </a:rPr>
              <a:t>, </a:t>
            </a:r>
            <a:r>
              <a:rPr lang="en-US" sz="1800" smtClean="0">
                <a:ea typeface="맑은 고딕"/>
              </a:rPr>
              <a:t>VII</a:t>
            </a:r>
            <a:r>
              <a:rPr lang="uk-UA" sz="1800" smtClean="0">
                <a:ea typeface="맑은 고딕"/>
              </a:rPr>
              <a:t>, </a:t>
            </a:r>
            <a:r>
              <a:rPr lang="en-US" sz="1800" smtClean="0">
                <a:ea typeface="맑은 고딕"/>
              </a:rPr>
              <a:t>IX</a:t>
            </a:r>
            <a:r>
              <a:rPr lang="uk-UA" sz="1800" smtClean="0">
                <a:ea typeface="맑은 고딕"/>
              </a:rPr>
              <a:t>, </a:t>
            </a:r>
            <a:r>
              <a:rPr lang="en-US" sz="1800" smtClean="0">
                <a:ea typeface="맑은 고딕"/>
              </a:rPr>
              <a:t>X</a:t>
            </a:r>
            <a:r>
              <a:rPr lang="uk-UA" sz="1800" smtClean="0">
                <a:ea typeface="맑은 고딕"/>
              </a:rPr>
              <a:t>, </a:t>
            </a:r>
            <a:r>
              <a:rPr lang="en-US" sz="1800" smtClean="0">
                <a:ea typeface="맑은 고딕"/>
              </a:rPr>
              <a:t>XI</a:t>
            </a:r>
            <a:r>
              <a:rPr lang="uk-UA" sz="1800" smtClean="0">
                <a:ea typeface="맑은 고딕"/>
              </a:rPr>
              <a:t> фактори). У клітинах імунної               системи синтезується більша частина β- та γ-глобулінів.</a:t>
            </a:r>
          </a:p>
          <a:p>
            <a:pPr>
              <a:buFont typeface="Arial" charset="0"/>
              <a:buNone/>
            </a:pPr>
            <a:r>
              <a:rPr lang="uk-UA" sz="1800" smtClean="0">
                <a:ea typeface="맑은 고딕"/>
              </a:rPr>
              <a:t>	Загальна кількість білків плазми становить </a:t>
            </a:r>
            <a:r>
              <a:rPr lang="uk-UA" sz="1800" smtClean="0">
                <a:solidFill>
                  <a:schemeClr val="accent2"/>
                </a:solidFill>
                <a:ea typeface="맑은 고딕"/>
              </a:rPr>
              <a:t>65-80 г/л</a:t>
            </a:r>
            <a:r>
              <a:rPr lang="uk-UA" sz="1800" smtClean="0">
                <a:ea typeface="맑은 고딕"/>
              </a:rPr>
              <a:t>. Можливі                    добові коливання в межах 10-20 г/л. У новонароджених кількість                        загального білка в крові 50-60 г/л. До 3 років це значення досягає                             нормального рівня.</a:t>
            </a:r>
          </a:p>
          <a:p>
            <a:pPr>
              <a:buFont typeface="Arial" charset="0"/>
              <a:buNone/>
            </a:pPr>
            <a:r>
              <a:rPr lang="ru-RU" sz="1800" smtClean="0">
                <a:ea typeface="맑은 고딕"/>
              </a:rPr>
              <a:t>    Важливе значення також має визначення альбумін-глобулінового                          коефіцієнта (А/Г коефіцієнт, або білковий коефіцієнт).                                             У нормі співвідношення кількості альбумінів                                                                              до кількості глобулінів становить:                                                                                       </a:t>
            </a:r>
            <a:r>
              <a:rPr lang="ru-RU" sz="1800" smtClean="0">
                <a:solidFill>
                  <a:schemeClr val="hlink"/>
                </a:solidFill>
                <a:ea typeface="맑은 고딕"/>
              </a:rPr>
              <a:t>А/Г= 1,2 – 2,0</a:t>
            </a:r>
            <a:r>
              <a:rPr lang="ru-RU" sz="1800" smtClean="0">
                <a:ea typeface="맑은 고딕"/>
              </a:rPr>
              <a:t>. Зменшення цього                                                                                              значення можливе                                                                                                                 як за рахунок збільшення концентрації                                                                                  альбумінів, так і в разі                                                                                                                               підвищення кількості глобулінів крові. </a:t>
            </a:r>
          </a:p>
          <a:p>
            <a:pPr>
              <a:buFont typeface="Arial" charset="0"/>
              <a:buNone/>
            </a:pPr>
            <a:endParaRPr lang="ru-RU" sz="1800" smtClean="0">
              <a:ea typeface="맑은 고딕"/>
            </a:endParaRPr>
          </a:p>
        </p:txBody>
      </p:sp>
      <p:pic>
        <p:nvPicPr>
          <p:cNvPr id="40962" name="Picture 5" descr="Картинки по запросу білки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644900"/>
            <a:ext cx="3581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333375"/>
            <a:ext cx="8496300" cy="6524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990600" lvl="1" indent="-533400" algn="ctr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3300"/>
                </a:solidFill>
                <a:ea typeface="맑은 고딕"/>
              </a:rPr>
              <a:t>Альбуміни</a:t>
            </a:r>
            <a:endParaRPr lang="uk-UA" sz="2400" smtClean="0">
              <a:solidFill>
                <a:srgbClr val="FF3300"/>
              </a:solidFill>
              <a:ea typeface="맑은 고딕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ea typeface="맑은 고딕"/>
              </a:rPr>
              <a:t>        </a:t>
            </a:r>
            <a:r>
              <a:rPr lang="uk-UA" sz="2000" smtClean="0">
                <a:ea typeface="맑은 고딕"/>
              </a:rPr>
              <a:t>Частка альбумінів – </a:t>
            </a:r>
            <a:r>
              <a:rPr lang="uk-UA" sz="2000" smtClean="0">
                <a:solidFill>
                  <a:schemeClr val="accent2"/>
                </a:solidFill>
                <a:ea typeface="맑은 고딕"/>
              </a:rPr>
              <a:t>40-50 г/л</a:t>
            </a:r>
            <a:r>
              <a:rPr lang="uk-UA" sz="2000" smtClean="0">
                <a:ea typeface="맑은 고딕"/>
              </a:rPr>
              <a:t> ( 52-65% загального білка).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ea typeface="맑은 고딕"/>
              </a:rPr>
              <a:t>        </a:t>
            </a:r>
            <a:r>
              <a:rPr lang="uk-UA" sz="2000" smtClean="0">
                <a:ea typeface="맑은 고딕"/>
              </a:rPr>
              <a:t>Функції альбумінів: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    - беруть участь у підтримці онкотичного тиску крові,таким чином, беруть участь у регуляції водного обміну між кров’ю та поза-          клітинним простором. При зниженні концентрації альбумінів               менше ніж 30 г/л онкотичний тиск зменшується та виникають</a:t>
            </a:r>
            <a:r>
              <a:rPr lang="en-US" sz="2000" smtClean="0">
                <a:ea typeface="맑은 고딕"/>
              </a:rPr>
              <a:t> </a:t>
            </a:r>
            <a:r>
              <a:rPr lang="uk-UA" sz="2000" smtClean="0">
                <a:ea typeface="맑은 고딕"/>
              </a:rPr>
              <a:t>           набряки;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    - беруть участь у транспорті вуглеводів, ліпідів, гормонів, </a:t>
            </a:r>
            <a:r>
              <a:rPr lang="en-US" sz="2000" smtClean="0">
                <a:ea typeface="맑은 고딕"/>
              </a:rPr>
              <a:t>               </a:t>
            </a:r>
            <a:r>
              <a:rPr lang="uk-UA" sz="2000" smtClean="0">
                <a:ea typeface="맑은 고딕"/>
              </a:rPr>
              <a:t>пігментів, солей жовчних кислот, мінеральних</a:t>
            </a:r>
            <a:r>
              <a:rPr lang="en-US" sz="2000" smtClean="0">
                <a:ea typeface="맑은 고딕"/>
              </a:rPr>
              <a:t> </a:t>
            </a:r>
            <a:r>
              <a:rPr lang="uk-UA" sz="2000" smtClean="0">
                <a:ea typeface="맑은 고딕"/>
              </a:rPr>
              <a:t>речовин;</a:t>
            </a:r>
            <a:endParaRPr lang="ru-RU" sz="2000" smtClean="0">
              <a:ea typeface="맑은 고딕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    - вони зв’язують вільні жирні кислоти і транспортують їх. Таке              зв’язування забезпечує зниження концентрації фізіологічно                активних вільних жирних кислот у 10 000</a:t>
            </a:r>
            <a:r>
              <a:rPr lang="en-US" sz="2000" smtClean="0">
                <a:ea typeface="맑은 고딕"/>
              </a:rPr>
              <a:t> </a:t>
            </a:r>
            <a:r>
              <a:rPr lang="uk-UA" sz="2000" smtClean="0">
                <a:ea typeface="맑은 고딕"/>
              </a:rPr>
              <a:t>разів. Тому зниження        кількості альбумінів може бути однією з причин розвитку                                  жирової інфільтрації печінки;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    - відомо, що половина всього кальцію крові зв’язана альбумі-       нами. Динамічна рівновага між іонізованим та зв’</a:t>
            </a:r>
            <a:r>
              <a:rPr lang="ru-RU" sz="2000" smtClean="0">
                <a:ea typeface="맑은 고딕"/>
              </a:rPr>
              <a:t>язаним Са                також залежить від концентрації альбумінів.</a:t>
            </a:r>
            <a:endParaRPr lang="uk-UA" sz="2000" smtClean="0">
              <a:ea typeface="맑은 고딕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    - такі лікарські препарати, як пеніцилін, сульфаніламіди, аспірин, ртуть утворюють комплекси з альбумінами, що забезпечує               більш тривале перебування цих сполук у крові, тобто пролонгує їх дію.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36613"/>
            <a:ext cx="8362950" cy="528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Альбуміни також мають різні специфічні центри для зв’язування з         гормонами (тиреоїдними, стероїдними, інсуліном). Встановлено, що насичення альбумінів одним</a:t>
            </a:r>
            <a:r>
              <a:rPr lang="en-US" sz="2000" smtClean="0">
                <a:ea typeface="맑은 고딕"/>
              </a:rPr>
              <a:t> </a:t>
            </a:r>
            <a:r>
              <a:rPr lang="uk-UA" sz="2000" smtClean="0">
                <a:ea typeface="맑은 고딕"/>
              </a:rPr>
              <a:t>гормоном не пригнічує зв’</a:t>
            </a:r>
            <a:r>
              <a:rPr lang="ru-RU" sz="2000" smtClean="0">
                <a:ea typeface="맑은 고딕"/>
              </a:rPr>
              <a:t>язуван-ня з іншим</a:t>
            </a:r>
            <a:r>
              <a:rPr lang="uk-UA" sz="2000" smtClean="0">
                <a:ea typeface="맑은 고딕"/>
              </a:rPr>
              <a:t>. Кількість альбумінів  регулює вміст</a:t>
            </a:r>
            <a:r>
              <a:rPr lang="en-US" sz="2000" smtClean="0">
                <a:ea typeface="맑은 고딕"/>
              </a:rPr>
              <a:t> </a:t>
            </a:r>
            <a:r>
              <a:rPr lang="uk-UA" sz="2000" smtClean="0">
                <a:ea typeface="맑은 고딕"/>
              </a:rPr>
              <a:t>вільних гормонів, які є активними. Таким чином, регулюється ступінь активності                деяких гормонів. Зниження кіль</a:t>
            </a:r>
            <a:r>
              <a:rPr lang="en-US" sz="2000" smtClean="0">
                <a:ea typeface="맑은 고딕"/>
              </a:rPr>
              <a:t>-</a:t>
            </a:r>
            <a:r>
              <a:rPr lang="uk-UA" sz="2000" smtClean="0">
                <a:ea typeface="맑은 고딕"/>
              </a:rPr>
              <a:t>кості альбумінів призводить до               серйозних метаболічних та фізіологічних розладів, пов’язаних із    зростанням гормональної активності;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- мають буферні властивості, які зумовлені наявністю вільних                аміно- та карбоксильних груп у структурі білка;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- можуть виконувати резервну та пластичну функції. Встановлено, що при аліментарній недостатності білка альбуміни можуть бути використані тканинами як пластичний матеріал для побудови                 власних білків.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ea typeface="맑은 고딕"/>
              </a:rPr>
              <a:t>    </a:t>
            </a:r>
            <a:r>
              <a:rPr lang="uk-UA" sz="2000" smtClean="0">
                <a:ea typeface="맑은 고딕"/>
              </a:rPr>
              <a:t>Значне зниження концентрації альбумінів (до 5 г/л) можливе при захворюваннях нирок з вираженим нефротичним синдромом.</a:t>
            </a:r>
            <a:endParaRPr lang="ru-RU" sz="2000" smtClean="0">
              <a:ea typeface="맑은 고딕"/>
            </a:endParaRPr>
          </a:p>
          <a:p>
            <a:pPr>
              <a:lnSpc>
                <a:spcPct val="80000"/>
              </a:lnSpc>
            </a:pPr>
            <a:endParaRPr lang="ru-RU" sz="2000" smtClean="0">
              <a:ea typeface="맑은 고딕"/>
            </a:endParaRPr>
          </a:p>
        </p:txBody>
      </p:sp>
      <p:sp>
        <p:nvSpPr>
          <p:cNvPr id="43010" name="AutoShape 5" descr="Картинки по запросу білки крові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1" name="AutoShape 7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404813"/>
            <a:ext cx="8507413" cy="572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uk-UA" sz="2400" b="1" i="1" smtClean="0">
                <a:ea typeface="맑은 고딕"/>
              </a:rPr>
              <a:t> </a:t>
            </a:r>
            <a:r>
              <a:rPr lang="uk-UA" sz="2400" b="1" i="1" smtClean="0">
                <a:solidFill>
                  <a:srgbClr val="FF3300"/>
                </a:solidFill>
                <a:ea typeface="맑은 고딕"/>
              </a:rPr>
              <a:t>Глобуліни</a:t>
            </a:r>
            <a:endParaRPr lang="uk-UA" sz="2400" smtClean="0">
              <a:solidFill>
                <a:srgbClr val="FF3300"/>
              </a:solidFill>
              <a:ea typeface="맑은 고딕"/>
            </a:endParaRPr>
          </a:p>
          <a:p>
            <a:pPr lvl="1">
              <a:lnSpc>
                <a:spcPct val="90000"/>
              </a:lnSpc>
            </a:pPr>
            <a:r>
              <a:rPr lang="uk-UA" sz="1800" smtClean="0">
                <a:ea typeface="맑은 고딕"/>
              </a:rPr>
              <a:t>це гетерогенна суміш  білкових молекул, в якій виділяють α-, β- та              γ-глобуліни. Кожна з цих фракцій містить специфічні білки, які                   виконують певні біохімічні функції. Нормальне значення концентрації  глобулінів  у сироватці крові </a:t>
            </a:r>
            <a:r>
              <a:rPr lang="uk-UA" sz="1800" smtClean="0">
                <a:solidFill>
                  <a:schemeClr val="hlink"/>
                </a:solidFill>
                <a:ea typeface="맑은 고딕"/>
              </a:rPr>
              <a:t>20-30 г</a:t>
            </a:r>
            <a:r>
              <a:rPr lang="en-US" sz="1800" smtClean="0">
                <a:solidFill>
                  <a:schemeClr val="hlink"/>
                </a:solidFill>
                <a:ea typeface="맑은 고딕"/>
              </a:rPr>
              <a:t>/</a:t>
            </a:r>
            <a:r>
              <a:rPr lang="uk-UA" sz="1800" smtClean="0">
                <a:solidFill>
                  <a:schemeClr val="hlink"/>
                </a:solidFill>
                <a:ea typeface="맑은 고딕"/>
              </a:rPr>
              <a:t>л</a:t>
            </a:r>
            <a:r>
              <a:rPr lang="uk-UA" sz="1800" smtClean="0">
                <a:ea typeface="맑은 고딕"/>
              </a:rPr>
              <a:t>.</a:t>
            </a:r>
            <a:endParaRPr lang="uk-UA" sz="1800" b="1" i="1" smtClean="0">
              <a:ea typeface="맑은 고딕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800" b="1" i="1" smtClean="0">
                <a:ea typeface="맑은 고딕"/>
              </a:rPr>
              <a:t> </a:t>
            </a:r>
            <a:r>
              <a:rPr lang="uk-UA" sz="2000" b="1" i="1" smtClean="0">
                <a:solidFill>
                  <a:schemeClr val="hlink"/>
                </a:solidFill>
                <a:ea typeface="맑은 고딕"/>
              </a:rPr>
              <a:t>α-Глобуліни</a:t>
            </a:r>
            <a:endParaRPr lang="uk-UA" sz="2000" smtClean="0">
              <a:solidFill>
                <a:schemeClr val="hlink"/>
              </a:solidFill>
              <a:ea typeface="맑은 고딕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містять глікопротеїни (</a:t>
            </a:r>
            <a:r>
              <a:rPr lang="uk-UA" sz="1800" smtClean="0">
                <a:ea typeface="맑은 고딕"/>
              </a:rPr>
              <a:t>2/3 всієї глюкози плазми циркулює в складі                         глікопротеїнів), а також інгібітори протеаз, транспортні білки для гормонів,              вітамінів, мікроелементів.          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За допомогою електрофорезу на папері виділяють дві фракції:                                   </a:t>
            </a:r>
            <a:r>
              <a:rPr lang="uk-UA" sz="1800" smtClean="0">
                <a:solidFill>
                  <a:schemeClr val="folHlink"/>
                </a:solidFill>
                <a:ea typeface="맑은 고딕"/>
              </a:rPr>
              <a:t>α1-</a:t>
            </a:r>
            <a:r>
              <a:rPr lang="uk-UA" sz="1800" smtClean="0">
                <a:ea typeface="맑은 고딕"/>
              </a:rPr>
              <a:t>((4,5±0,2) г</a:t>
            </a:r>
            <a:r>
              <a:rPr lang="ru-RU" sz="1800" smtClean="0">
                <a:ea typeface="맑은 고딕"/>
              </a:rPr>
              <a:t>/л) </a:t>
            </a:r>
            <a:r>
              <a:rPr lang="uk-UA" sz="1800" smtClean="0">
                <a:ea typeface="맑은 고딕"/>
              </a:rPr>
              <a:t> та </a:t>
            </a:r>
            <a:r>
              <a:rPr lang="uk-UA" sz="1800" smtClean="0">
                <a:solidFill>
                  <a:schemeClr val="folHlink"/>
                </a:solidFill>
                <a:ea typeface="맑은 고딕"/>
              </a:rPr>
              <a:t>α2-глобуліни</a:t>
            </a:r>
            <a:r>
              <a:rPr lang="uk-UA" sz="1800" smtClean="0">
                <a:ea typeface="맑은 고딕"/>
              </a:rPr>
              <a:t> ((5,6±0,2) г</a:t>
            </a:r>
            <a:r>
              <a:rPr lang="ru-RU" sz="1800" smtClean="0">
                <a:ea typeface="맑은 고딕"/>
              </a:rPr>
              <a:t>/</a:t>
            </a:r>
            <a:r>
              <a:rPr lang="uk-UA" sz="1800" smtClean="0">
                <a:ea typeface="맑은 고딕"/>
              </a:rPr>
              <a:t>л).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   До </a:t>
            </a:r>
            <a:r>
              <a:rPr lang="uk-UA" sz="1800" b="1" smtClean="0">
                <a:ea typeface="맑은 고딕"/>
              </a:rPr>
              <a:t>α1-глобулінів</a:t>
            </a:r>
            <a:r>
              <a:rPr lang="uk-UA" sz="1800" smtClean="0">
                <a:ea typeface="맑은 고딕"/>
              </a:rPr>
              <a:t> належать α1-антитрипсин, α1-кислий глікопротеїн,                  альфа-фетопротеїн, плазміноген, протромбін, еритропоетин та інші.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i="1" smtClean="0">
                <a:ea typeface="맑은 고딕"/>
              </a:rPr>
              <a:t>   </a:t>
            </a:r>
            <a:r>
              <a:rPr lang="uk-UA" sz="1800" smtClean="0">
                <a:ea typeface="맑은 고딕"/>
              </a:rPr>
              <a:t>До  </a:t>
            </a:r>
            <a:r>
              <a:rPr lang="uk-UA" sz="1800" b="1" smtClean="0">
                <a:ea typeface="맑은 고딕"/>
              </a:rPr>
              <a:t>α2-глобулінів</a:t>
            </a:r>
            <a:r>
              <a:rPr lang="uk-UA" sz="1800" smtClean="0">
                <a:ea typeface="맑은 고딕"/>
              </a:rPr>
              <a:t> належать гаптоглобін, α2-макроглобулін, церулоплазмін, С-реактивний білок.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    Зниження концентрації  α-глобулінів спостерігається при тяжких дистро-       фічних процесах у печінці, цирозах, мієломі. Підвищення вмісту α1- та                   α2-глобулінів у крові спостерігається при усіх гострих запальних проце-      сах. Збільшення фракції α2-глобулінів є сигналом загострення хронічного захворювання, спостерігається в перші години інфаркту міокарда.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uk-UA" sz="1800" smtClean="0"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88913"/>
            <a:ext cx="8362950" cy="593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i="1" smtClean="0">
                <a:solidFill>
                  <a:schemeClr val="hlink"/>
                </a:solidFill>
                <a:ea typeface="맑은 고딕"/>
              </a:rPr>
              <a:t>  β-Глобуліни</a:t>
            </a:r>
            <a:r>
              <a:rPr lang="uk-UA" sz="2000" b="1" i="1" smtClean="0">
                <a:ea typeface="맑은 고딕"/>
              </a:rPr>
              <a:t> </a:t>
            </a:r>
            <a:endParaRPr lang="uk-UA" sz="2000" smtClean="0">
              <a:ea typeface="맑은 고딕"/>
            </a:endParaRPr>
          </a:p>
          <a:p>
            <a:pPr>
              <a:buFont typeface="Arial" charset="0"/>
              <a:buNone/>
            </a:pPr>
            <a:r>
              <a:rPr lang="uk-UA" sz="2000" smtClean="0">
                <a:ea typeface="맑은 고딕"/>
              </a:rPr>
              <a:t>    містять ¾ усіх ліпідів плазми крові. До складу цієї фракції входять             трансферин, гемопексин, β2-мікроглобулін, ліпопротеїди низької щільності, компоненти системи комплементу (С3).</a:t>
            </a:r>
          </a:p>
          <a:p>
            <a:pPr>
              <a:buFont typeface="Arial" charset="0"/>
              <a:buNone/>
            </a:pPr>
            <a:r>
              <a:rPr lang="ru-RU" sz="2000" i="1" smtClean="0">
                <a:solidFill>
                  <a:schemeClr val="hlink"/>
                </a:solidFill>
                <a:ea typeface="맑은 고딕"/>
              </a:rPr>
              <a:t>γ-Глобуліни </a:t>
            </a:r>
          </a:p>
          <a:p>
            <a:pPr>
              <a:buFont typeface="Arial" charset="0"/>
              <a:buNone/>
            </a:pPr>
            <a:r>
              <a:rPr lang="ru-RU" sz="2000" smtClean="0">
                <a:ea typeface="맑은 고딕"/>
              </a:rPr>
              <a:t>    Ця фракція містить основну масу антитіл (імуноглобулінів), що                забезпечують гуморальну захисну реакцію організму. Відомо                                5 класів імуноглобулінів (Ig): IgG, IgM, IgA, IgD, IgE.</a:t>
            </a:r>
          </a:p>
          <a:p>
            <a:pPr>
              <a:buFont typeface="Arial" charset="0"/>
              <a:buNone/>
            </a:pPr>
            <a:r>
              <a:rPr lang="ru-RU" sz="2000" smtClean="0">
                <a:ea typeface="맑은 고딕"/>
              </a:rPr>
              <a:t>    Імуноглобуліни різних класів відрізняються за біологічними                        властивостями, а саме: за здатністю до зв’язування з антигеном.</a:t>
            </a:r>
          </a:p>
          <a:p>
            <a:pPr>
              <a:buFont typeface="Arial" charset="0"/>
              <a:buNone/>
            </a:pPr>
            <a:r>
              <a:rPr lang="ru-RU" sz="2000" smtClean="0">
                <a:ea typeface="맑은 고딕"/>
              </a:rPr>
              <a:t>   При електрофорезі імуноглобуліни рухаються в зоні γ-глобулінів,               але IgA та  IgM знаходяться у фракціях β- та α2- глобулінів.</a:t>
            </a:r>
          </a:p>
          <a:p>
            <a:pPr>
              <a:buFont typeface="Arial" charset="0"/>
              <a:buNone/>
            </a:pPr>
            <a:r>
              <a:rPr lang="ru-RU" sz="2000" smtClean="0">
                <a:ea typeface="맑은 고딕"/>
              </a:rPr>
              <a:t>    IgG, IgA, IgD, IgE секретуються головним чином плазматичними                  клітинами, IgM – переважно лімфоцитами. Основну масу імуно-             глобулінів складають IgG.</a:t>
            </a:r>
          </a:p>
          <a:p>
            <a:pPr>
              <a:buFont typeface="Arial" charset="0"/>
              <a:buNone/>
            </a:pPr>
            <a:r>
              <a:rPr lang="ru-RU" sz="2000" smtClean="0">
                <a:ea typeface="맑은 고딕"/>
              </a:rPr>
              <a:t> </a:t>
            </a:r>
          </a:p>
          <a:p>
            <a:pPr>
              <a:buFont typeface="Arial" charset="0"/>
              <a:buNone/>
            </a:pPr>
            <a:endParaRPr lang="ru-RU" sz="2000" smtClean="0">
              <a:ea typeface="맑은 고딕"/>
            </a:endParaRPr>
          </a:p>
        </p:txBody>
      </p:sp>
      <p:pic>
        <p:nvPicPr>
          <p:cNvPr id="45058" name="Picture 4" descr="image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5013325"/>
            <a:ext cx="40100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60350"/>
            <a:ext cx="8229600" cy="612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Зміна концентрації білка може мати відносний і абсолютний характер і за- лежить від об’єму циркулюючої крові, може супроводжуватись як змен-шенням концентрації загального білка (</a:t>
            </a:r>
            <a:r>
              <a:rPr lang="uk-UA" sz="1800" i="1" smtClean="0">
                <a:ea typeface="맑은 고딕"/>
              </a:rPr>
              <a:t>гіпопротеїнемія),</a:t>
            </a:r>
            <a:r>
              <a:rPr lang="uk-UA" sz="1800" smtClean="0">
                <a:ea typeface="맑은 고딕"/>
              </a:rPr>
              <a:t> так і збіль-              шенням (</a:t>
            </a:r>
            <a:r>
              <a:rPr lang="uk-UA" sz="1800" i="1" smtClean="0">
                <a:ea typeface="맑은 고딕"/>
              </a:rPr>
              <a:t>гіперпротеїнемія</a:t>
            </a:r>
            <a:r>
              <a:rPr lang="uk-UA" sz="1800" smtClean="0">
                <a:ea typeface="맑은 고딕"/>
              </a:rPr>
              <a:t>). Гіпопротеїнемія практично завжди пов’я-          зана зі зниженням концентрації альбумінів крові (</a:t>
            </a:r>
            <a:r>
              <a:rPr lang="uk-UA" sz="1800" i="1" smtClean="0">
                <a:ea typeface="맑은 고딕"/>
              </a:rPr>
              <a:t>гіпоальбумінемія</a:t>
            </a:r>
            <a:r>
              <a:rPr lang="uk-UA" sz="1800" smtClean="0">
                <a:ea typeface="맑은 고딕"/>
              </a:rPr>
              <a:t>),           гіперпротеїнемія є результатом підвищення концентрації глобулінів                (</a:t>
            </a:r>
            <a:r>
              <a:rPr lang="uk-UA" sz="1800" i="1" smtClean="0">
                <a:ea typeface="맑은 고딕"/>
              </a:rPr>
              <a:t>гіперглобулінемія</a:t>
            </a:r>
            <a:r>
              <a:rPr lang="uk-UA" sz="1800" smtClean="0">
                <a:ea typeface="맑은 고딕"/>
              </a:rPr>
              <a:t>).</a:t>
            </a:r>
            <a:endParaRPr lang="uk-UA" sz="18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800" b="1" i="1" smtClean="0">
                <a:solidFill>
                  <a:srgbClr val="FF3300"/>
                </a:solidFill>
                <a:ea typeface="맑은 고딕"/>
              </a:rPr>
              <a:t>    Гіпопротеїнемія</a:t>
            </a:r>
            <a:r>
              <a:rPr lang="uk-UA" sz="1800" smtClean="0">
                <a:ea typeface="맑은 고딕"/>
              </a:rPr>
              <a:t> є найбільш поширеним видом змін концентрації білків крові та  спостерігається при більшості захворювань внутрішніх органів. </a:t>
            </a:r>
            <a:endParaRPr lang="uk-UA" sz="1800" i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800" i="1" smtClean="0">
                <a:ea typeface="맑은 고딕"/>
              </a:rPr>
              <a:t>    </a:t>
            </a:r>
            <a:r>
              <a:rPr lang="uk-UA" sz="1800" smtClean="0">
                <a:solidFill>
                  <a:schemeClr val="hlink"/>
                </a:solidFill>
                <a:ea typeface="맑은 고딕"/>
              </a:rPr>
              <a:t>Абсолютна гіпопротеїнемія</a:t>
            </a:r>
            <a:r>
              <a:rPr lang="uk-UA" sz="1800" smtClean="0">
                <a:ea typeface="맑은 고딕"/>
              </a:rPr>
              <a:t> розвивається внаслідок: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ea typeface="맑은 고딕"/>
              </a:rPr>
              <a:t>недостатності надходження білків в організм з їжею (голодування, пух- лини стравоходу, виразка шлунка та інші – стани, які супроводжуються погіршенням перетравлювання та всмоктування білків у ШКТ);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ea typeface="맑은 고딕"/>
              </a:rPr>
              <a:t>порушення синтезу білків у печінці (паренхіматозні гепатити, цирози,         злоякісні новоутворення, тиреотоксикоз, дія деяких хімічних сполук);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ea typeface="맑은 고딕"/>
              </a:rPr>
              <a:t>підвищеного розпаду білків в організмі, що спостерігається при дефі-        циті енергетичних і пластичних ресурсів (термічні опіки, злоякісні ново-           утворення, гіпертермія, порушення гормонального статусу організму);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ea typeface="맑은 고딕"/>
              </a:rPr>
              <a:t>втрати білка організмом при хронічних захворюваннях нирок із нефро-        тичним компонентом (вміст білка може знижуватися до 25 – 30 г/л) або з кров’ю при кровотечах;</a:t>
            </a:r>
          </a:p>
          <a:p>
            <a:pPr>
              <a:lnSpc>
                <a:spcPct val="80000"/>
              </a:lnSpc>
            </a:pPr>
            <a:r>
              <a:rPr lang="uk-UA" sz="1800" smtClean="0">
                <a:ea typeface="맑은 고딕"/>
              </a:rPr>
              <a:t>дефектопротеїнемії, яка виникає як результат спадкового порушення            синтезу білків крові (анальбумінемія, агамма-глобулінемія, відсутність              або дефіцит церулоплазміну при хворобі Вільсона-Коновалова та ін.).</a:t>
            </a:r>
            <a:endParaRPr lang="ru-RU" sz="1800" smtClean="0">
              <a:ea typeface="맑은 고딕"/>
            </a:endParaRPr>
          </a:p>
        </p:txBody>
      </p:sp>
      <p:sp>
        <p:nvSpPr>
          <p:cNvPr id="46082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3" name="AutoShape 7" descr="image00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4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 bwMode="auto">
          <a:xfrm>
            <a:off x="1619250" y="0"/>
            <a:ext cx="7524750" cy="1069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smtClean="0">
                <a:solidFill>
                  <a:srgbClr val="984807"/>
                </a:solidFill>
                <a:latin typeface="Arial" charset="0"/>
                <a:cs typeface="Arial" charset="0"/>
              </a:rPr>
              <a:t> </a:t>
            </a: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ea typeface="맑은 고딕"/>
                <a:cs typeface="Arial" charset="0"/>
              </a:rPr>
              <a:t>РЕКОМЕНДОВАНА ЛІТЕРАТУРА</a:t>
            </a:r>
            <a:endParaRPr lang="ko-KR" altLang="en-US" sz="320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58" name="Content Placeholder 12"/>
          <p:cNvSpPr>
            <a:spLocks noGrp="1"/>
          </p:cNvSpPr>
          <p:nvPr>
            <p:ph idx="10"/>
          </p:nvPr>
        </p:nvSpPr>
        <p:spPr bwMode="auto">
          <a:xfrm>
            <a:off x="1187450" y="765175"/>
            <a:ext cx="7705725" cy="6092825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Абдулкадыров К. М. Клиническая гематология: справочник. Санкт-Петербург : Питер, 2006. 448с.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Богданов А. Н., Волошин С. В., Кулибаба. Т. Г. Изменения в системе крови в клинической практике. Москва : Фолиант, 2017. 172 с. 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Воробель А. В. Основи гематології : монографія. Івано-Франківськ :                Вид-во «Плай» ЦІТ Прикарпатського університету імені Василя Стефаника, 2009. 148 с.</a:t>
            </a:r>
            <a:endParaRPr lang="uk-UA" b="1" smtClean="0">
              <a:solidFill>
                <a:srgbClr val="000000"/>
              </a:solidFill>
              <a:latin typeface="Times New Roman" pitchFamily="18" charset="0"/>
              <a:ea typeface="맑은 고딕"/>
            </a:endParaRP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Гематологія : посібник / за ред. А. Ф. Романової. Київ : Медицина, 2006.            456 с.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Гематология. Национальное руководство / под ред. О. Я. Рукавицына. Москва : ГЭОТАР-Медиа, 2017.  784 с.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Гематологія і трансфузіологія / під ред. С. М. Гайдукової. Київ : ВПЦ            «Три крапки», 2001. 752 с.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Гематологические методы исследования. Клиническое значение показателей крови / В. Н. Блиндарь, Г. Н. Зубрихина, И. И. Матвеева,                    Н. Е. Кушлинский. Москва : МИА, 2013. 96 с.</a:t>
            </a:r>
            <a:endParaRPr lang="en-US" b="1" smtClean="0">
              <a:solidFill>
                <a:srgbClr val="000000"/>
              </a:solidFill>
              <a:latin typeface="Times New Roman" pitchFamily="18" charset="0"/>
              <a:ea typeface="맑은 고딕"/>
            </a:endParaRP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Гребеник Л.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І., Висоцький І.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Ю.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Курс лекцій з біохімії. Розділ  «Біохімія крові»</a:t>
            </a:r>
            <a:r>
              <a:rPr lang="uk-UA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.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 Суми: Сумський державний університет, 2011.  80 с.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Козинец Г. И., Высоцкий В.В. Кровь как индикатор состояния здоровья. Москва : Практическая медицина, 2014. 208 с.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Лабораторная гематология / С. А. Луговская, В. Т. Морозова,                               М. Е. Почтарь, В. В. Долгов. Москва : Триада, 2014. 218 с. 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14.	Фиясь А. Т., Ерш И. Р.  Основы клинической гематологии. Минск:                      Вышэйшая школа, 2013. 271 с. </a:t>
            </a:r>
          </a:p>
          <a:p>
            <a:pPr marL="609600" indent="-609600" eaLnBrk="1" latinLnBrk="0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맑은 고딕"/>
              </a:rPr>
              <a:t>Шиффман Ф. Дж. Патофизиология крови / пер. с англ. Н. Б. Серебряной,                   В. И. Соловьева. Москва : Санкт-Петербург : Бином, 2016. 448с.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692150"/>
            <a:ext cx="8507413" cy="543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i="1" smtClean="0">
                <a:ea typeface="맑은 고딕"/>
              </a:rPr>
              <a:t>  </a:t>
            </a:r>
            <a:r>
              <a:rPr lang="uk-UA" sz="2000" smtClean="0">
                <a:solidFill>
                  <a:schemeClr val="hlink"/>
                </a:solidFill>
                <a:ea typeface="맑은 고딕"/>
              </a:rPr>
              <a:t>Відносна гіпопротеїнемія</a:t>
            </a:r>
            <a:r>
              <a:rPr lang="uk-UA" sz="2000" smtClean="0">
                <a:ea typeface="맑은 고딕"/>
              </a:rPr>
              <a:t> є результатом збільшення об’єму  рідкої    частини крові (при анурії, порушенні регуляції водно-сольо-            вого обміну при гіперсекреції антидіуретичного гормону або                альдостерону, метаболічному ацидозі тощо).</a:t>
            </a:r>
            <a:endParaRPr lang="uk-UA" sz="2000" b="1" i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b="1" i="1" smtClean="0">
                <a:solidFill>
                  <a:srgbClr val="FF3300"/>
                </a:solidFill>
                <a:ea typeface="맑은 고딕"/>
              </a:rPr>
              <a:t>    Гіперпротеїнемія</a:t>
            </a:r>
            <a:r>
              <a:rPr lang="uk-UA" sz="2000" smtClean="0">
                <a:ea typeface="맑은 고딕"/>
              </a:rPr>
              <a:t> – збільшення загальної кількості білків плазми; також буває абсолютною та відносною. Найчастіше розвивається </a:t>
            </a:r>
            <a:r>
              <a:rPr lang="uk-UA" sz="2000" i="1" smtClean="0">
                <a:ea typeface="맑은 고딕"/>
              </a:rPr>
              <a:t>відносна гіперпротеїнемія</a:t>
            </a:r>
            <a:r>
              <a:rPr lang="uk-UA" sz="2000" smtClean="0">
                <a:ea typeface="맑은 고딕"/>
              </a:rPr>
              <a:t>, як спостерігається у хворих із хірур-             гічними захворюваннями та розглядається як ознака зневоднення організму. Цей тип гіперпротеїнемії буває при опіках, генералізова-ному перитоніті, холері, нецукровому діабеті, хронічному нефриті в стадії поліурії, респіраторному ацидозі тощо. </a:t>
            </a:r>
            <a:endParaRPr lang="uk-UA" sz="2000" i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solidFill>
                  <a:schemeClr val="hlink"/>
                </a:solidFill>
                <a:ea typeface="맑은 고딕"/>
              </a:rPr>
              <a:t>    Абсолютна гіперпротеїнемія</a:t>
            </a:r>
            <a:r>
              <a:rPr lang="uk-UA" sz="2000" i="1" smtClean="0">
                <a:ea typeface="맑은 고딕"/>
              </a:rPr>
              <a:t> </a:t>
            </a:r>
            <a:r>
              <a:rPr lang="uk-UA" sz="2000" smtClean="0">
                <a:ea typeface="맑은 고딕"/>
              </a:rPr>
              <a:t>розвивається рідко і пов’язана з               підвищенням γ-глобулінів у результаті токсичного або інфекційного процесу. Збільшення загальної кількості білка до 200 г/л можливе              за рахунок «патологічних» білків – </a:t>
            </a:r>
            <a:r>
              <a:rPr lang="uk-UA" sz="2000" i="1" smtClean="0">
                <a:solidFill>
                  <a:srgbClr val="008000"/>
                </a:solidFill>
                <a:ea typeface="맑은 고딕"/>
              </a:rPr>
              <a:t>парапротеїнів</a:t>
            </a:r>
            <a:r>
              <a:rPr lang="uk-UA" sz="2000" smtClean="0">
                <a:ea typeface="맑은 고딕"/>
              </a:rPr>
              <a:t>. Такими білками є: </a:t>
            </a:r>
            <a:r>
              <a:rPr lang="uk-UA" sz="2000" i="1" smtClean="0">
                <a:ea typeface="맑은 고딕"/>
              </a:rPr>
              <a:t>С-реактивний білок</a:t>
            </a:r>
            <a:r>
              <a:rPr lang="uk-UA" sz="2000" smtClean="0">
                <a:ea typeface="맑은 고딕"/>
              </a:rPr>
              <a:t>, концентрація якого збільшується у крові          при ревматизмі, інфаркті міокарда; </a:t>
            </a:r>
            <a:r>
              <a:rPr lang="uk-UA" sz="2000" i="1" smtClean="0">
                <a:ea typeface="맑은 고딕"/>
              </a:rPr>
              <a:t>білок Бенс-Джонса</a:t>
            </a:r>
            <a:r>
              <a:rPr lang="uk-UA" sz="2000" smtClean="0">
                <a:ea typeface="맑은 고딕"/>
              </a:rPr>
              <a:t>, який з’яв-       ляється у крові при мієломі (плазмоцитомі); </a:t>
            </a:r>
            <a:r>
              <a:rPr lang="uk-UA" sz="2000" i="1" smtClean="0">
                <a:ea typeface="맑은 고딕"/>
              </a:rPr>
              <a:t>кріоглобуліни </a:t>
            </a:r>
            <a:r>
              <a:rPr lang="uk-UA" sz="2000" smtClean="0">
                <a:ea typeface="맑은 고딕"/>
              </a:rPr>
              <a:t>– холо- дові преципітуючі протеїни, що утворюються при злоякісних та              аутоімунних захворюваннях.</a:t>
            </a:r>
            <a:endParaRPr lang="ru-RU" sz="2000" smtClean="0"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692150"/>
            <a:ext cx="8496300" cy="547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  </a:t>
            </a:r>
            <a:r>
              <a:rPr lang="ru-RU" sz="2000" b="1" i="1" smtClean="0">
                <a:solidFill>
                  <a:srgbClr val="FF3300"/>
                </a:solidFill>
                <a:ea typeface="맑은 고딕"/>
              </a:rPr>
              <a:t>Диспротеїнемії</a:t>
            </a:r>
            <a:r>
              <a:rPr lang="ru-RU" sz="2000" smtClean="0">
                <a:ea typeface="맑은 고딕"/>
              </a:rPr>
              <a:t> – це зміни співвідношення окремих білкових фрак-цій при нормальному вмісті загального білка. Найбільш виражені  диспротеїнемії при ураженні органів і систем, в яких здійснюється синтез білків плазми  крові. Так, концентрація в крові захисного             білка пропердина при запаленні збільшується, а при дії на орга-           нізм іонізуючої радіації  зменшується.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b="1" i="1" smtClean="0">
                <a:solidFill>
                  <a:srgbClr val="FF3300"/>
                </a:solidFill>
                <a:ea typeface="맑은 고딕"/>
              </a:rPr>
              <a:t>Парапротеїнемія</a:t>
            </a:r>
            <a:r>
              <a:rPr lang="uk-UA" sz="2000" smtClean="0">
                <a:solidFill>
                  <a:srgbClr val="008000"/>
                </a:solidFill>
                <a:ea typeface="맑은 고딕"/>
              </a:rPr>
              <a:t> </a:t>
            </a:r>
            <a:r>
              <a:rPr lang="uk-UA" sz="2000" smtClean="0">
                <a:ea typeface="맑은 고딕"/>
              </a:rPr>
              <a:t>обумовлена наявністю патологічних імуноглобу-          лінів РI</a:t>
            </a:r>
            <a:r>
              <a:rPr lang="en-US" sz="2000" smtClean="0">
                <a:ea typeface="맑은 고딕"/>
              </a:rPr>
              <a:t>g</a:t>
            </a:r>
            <a:r>
              <a:rPr lang="uk-UA" sz="2000" smtClean="0">
                <a:ea typeface="맑은 고딕"/>
              </a:rPr>
              <a:t>, які секретуються пухлинними клітинами системи В-лім-            фоцитів та в нормі не виявляються. Ці білки з’являються у крові          та сечі у хворих з ознаками деструкції, алергії, новоутвореннями,          запаленнями. Для виявлення парапротеїнів у крові та сечі вико-             ристовують електрофорез в агарі або імуноелектрофорез. При          електрофорезі РI</a:t>
            </a:r>
            <a:r>
              <a:rPr lang="en-US" sz="2000" smtClean="0">
                <a:ea typeface="맑은 고딕"/>
              </a:rPr>
              <a:t>g </a:t>
            </a:r>
            <a:r>
              <a:rPr lang="uk-UA" sz="2000" smtClean="0">
                <a:ea typeface="맑은 고딕"/>
              </a:rPr>
              <a:t>(моноклональні імуноглобуліни) мають рухли-          вість у ділянці між γ- і</a:t>
            </a:r>
            <a:r>
              <a:rPr lang="uk-UA" sz="2000" i="1" smtClean="0">
                <a:ea typeface="맑은 고딕"/>
              </a:rPr>
              <a:t> β- або α-глобулінами</a:t>
            </a:r>
            <a:r>
              <a:rPr lang="uk-UA" sz="2000" smtClean="0">
                <a:ea typeface="맑은 고딕"/>
              </a:rPr>
              <a:t> та на електрофоре-                  грамі дають гомогенну смугу М-градієнта.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>
                <a:ea typeface="맑은 고딕"/>
              </a:rPr>
              <a:t>    Як було вище зазначено прикладами парапротеїнів можуть бути        білок Бенс-Джонса, кріоглобуліни,С-реактивний білок та деякі              інші. За хімічною будовою ці білки подібні до імуноглобулінів,                 але не мають властивостей антитіл. Парапротеїни виявляють,                 наприклад, при множинній мієломі (плазмоцитомі), макроглобу-              лінемії Вальденстрема, хворобі важких і легких ланцюгів,  </a:t>
            </a:r>
            <a:r>
              <a:rPr lang="ru-RU" sz="1800" smtClean="0">
                <a:ea typeface="맑은 고딕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692150"/>
            <a:ext cx="8229600" cy="543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uk-UA" smtClean="0">
              <a:ea typeface="맑은 고딕"/>
            </a:endParaRPr>
          </a:p>
          <a:p>
            <a:pPr algn="ctr">
              <a:buFont typeface="Arial" charset="0"/>
              <a:buNone/>
            </a:pPr>
            <a:endParaRPr lang="uk-UA" smtClean="0">
              <a:ea typeface="맑은 고딕"/>
            </a:endParaRPr>
          </a:p>
          <a:p>
            <a:pPr algn="ctr">
              <a:buFont typeface="Arial" charset="0"/>
              <a:buNone/>
            </a:pPr>
            <a:endParaRPr lang="uk-UA" sz="3600" b="1" i="1" smtClean="0">
              <a:solidFill>
                <a:schemeClr val="folHlink"/>
              </a:solidFill>
              <a:ea typeface="맑은 고딕"/>
            </a:endParaRPr>
          </a:p>
          <a:p>
            <a:pPr algn="ctr">
              <a:buFont typeface="Arial" charset="0"/>
              <a:buNone/>
            </a:pPr>
            <a:r>
              <a:rPr lang="uk-UA" sz="3600" b="1" i="1" smtClean="0">
                <a:solidFill>
                  <a:schemeClr val="folHlink"/>
                </a:solidFill>
                <a:ea typeface="맑은 고딕"/>
              </a:rPr>
              <a:t>ДЯКУЮ ЗА УВАГУ!</a:t>
            </a:r>
            <a:endParaRPr lang="ru-RU" sz="3600" b="1" i="1" smtClean="0">
              <a:solidFill>
                <a:schemeClr val="folHlink"/>
              </a:solidFill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ea typeface="맑은 고딕"/>
                <a:cs typeface="Arial" charset="0"/>
              </a:rPr>
              <a:t>1. Електролітний склад плазми крові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ea typeface="맑은 고딕"/>
              <a:cs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908050"/>
            <a:ext cx="8569325" cy="5616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600" smtClean="0">
                <a:ea typeface="맑은 고딕"/>
              </a:rPr>
              <a:t>   </a:t>
            </a:r>
            <a:r>
              <a:rPr lang="uk-UA" sz="1800" b="1" i="1" smtClean="0">
                <a:solidFill>
                  <a:srgbClr val="FF3300"/>
                </a:solidFill>
                <a:ea typeface="맑은 고딕"/>
              </a:rPr>
              <a:t>Електроліти</a:t>
            </a:r>
            <a:r>
              <a:rPr lang="uk-UA" sz="1800" b="1" smtClean="0">
                <a:solidFill>
                  <a:srgbClr val="FF3300"/>
                </a:solidFill>
                <a:ea typeface="맑은 고딕"/>
              </a:rPr>
              <a:t> </a:t>
            </a:r>
            <a:r>
              <a:rPr lang="ru-RU" sz="1800" smtClean="0">
                <a:ea typeface="맑은 고딕"/>
              </a:rPr>
              <a:t>–</a:t>
            </a:r>
            <a:r>
              <a:rPr lang="uk-UA" sz="1800" smtClean="0">
                <a:ea typeface="맑은 고딕"/>
              </a:rPr>
              <a:t> не будь-які речовини в крові, а тільки ті, які можуть</a:t>
            </a:r>
            <a:r>
              <a:rPr lang="en-US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існувати в організмі у формі солей, кислот або лугів. Вони розпадаються і утворю</a:t>
            </a:r>
            <a:r>
              <a:rPr lang="en-US" sz="1800" smtClean="0">
                <a:ea typeface="맑은 고딕"/>
              </a:rPr>
              <a:t>- </a:t>
            </a:r>
            <a:r>
              <a:rPr lang="uk-UA" sz="1800" smtClean="0">
                <a:ea typeface="맑은 고딕"/>
              </a:rPr>
              <a:t>ють дрібні частинки з протилежними зарядами: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- негативні аніони (хлориди, бікарбонати, фосфати, органічні кислоти);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1800" smtClean="0">
                <a:ea typeface="맑은 고딕"/>
              </a:rPr>
              <a:t>позитивні катіони (натрій, кальцій, калій, магній).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sz="1800" b="1" smtClean="0">
              <a:ea typeface="맑은 고딕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Усі біохімічні процеси супроводжуються зміною                                                      електричної провідності.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Розташуванням електролітів пояснюються біоелектричні процеси.</a:t>
            </a:r>
            <a:r>
              <a:rPr lang="en-US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Частина </a:t>
            </a:r>
            <a:r>
              <a:rPr lang="en-US" sz="1800" smtClean="0">
                <a:ea typeface="맑은 고딕"/>
              </a:rPr>
              <a:t>          </a:t>
            </a:r>
            <a:r>
              <a:rPr lang="uk-UA" sz="1800" smtClean="0">
                <a:ea typeface="맑은 고딕"/>
              </a:rPr>
              <a:t>з них знаходиться всередині клітин, інші </a:t>
            </a:r>
            <a:r>
              <a:rPr lang="uk-UA" sz="1800" smtClean="0">
                <a:latin typeface="Times New Roman" pitchFamily="18" charset="0"/>
                <a:ea typeface="맑은 고딕"/>
              </a:rPr>
              <a:t>–</a:t>
            </a:r>
            <a:r>
              <a:rPr lang="uk-UA" sz="1800" smtClean="0">
                <a:ea typeface="맑은 고딕"/>
              </a:rPr>
              <a:t> в міжклітинному  просторі. </a:t>
            </a:r>
            <a:r>
              <a:rPr lang="en-US" sz="1800" smtClean="0">
                <a:ea typeface="맑은 고딕"/>
              </a:rPr>
              <a:t>                   </a:t>
            </a:r>
            <a:r>
              <a:rPr lang="uk-UA" sz="1800" smtClean="0">
                <a:ea typeface="맑은 고딕"/>
              </a:rPr>
              <a:t>Вони утворюють і підтримують електричний потенціал.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800" smtClean="0">
                <a:ea typeface="맑은 고딕"/>
              </a:rPr>
              <a:t>Електролітний склад плазми крові важливий для підтримання її осмотичного </a:t>
            </a:r>
            <a:r>
              <a:rPr lang="en-US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тиску, кислотно-лужного складу, функцій клітинних елементів крові та </a:t>
            </a:r>
            <a:r>
              <a:rPr lang="en-US" sz="1800" smtClean="0">
                <a:ea typeface="맑은 고딕"/>
              </a:rPr>
              <a:t>                 </a:t>
            </a:r>
            <a:r>
              <a:rPr lang="uk-UA" sz="1800" smtClean="0">
                <a:ea typeface="맑은 고딕"/>
              </a:rPr>
              <a:t>судинної стінки, активності ферментів, процесів зсідання крові та судинної стінки, а також фібринолізу. Оскільки плазма крові постійно обмінюється </a:t>
            </a:r>
            <a:r>
              <a:rPr lang="en-US" sz="1800" smtClean="0">
                <a:ea typeface="맑은 고딕"/>
              </a:rPr>
              <a:t>              </a:t>
            </a:r>
            <a:r>
              <a:rPr lang="uk-UA" sz="1800" smtClean="0">
                <a:ea typeface="맑은 고딕"/>
              </a:rPr>
              <a:t>електролітами з мікросередовищем клітин,</a:t>
            </a:r>
            <a:r>
              <a:rPr lang="en-US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вміст у ній електролітів у </a:t>
            </a:r>
            <a:r>
              <a:rPr lang="en-US" sz="1800" smtClean="0">
                <a:ea typeface="맑은 고딕"/>
              </a:rPr>
              <a:t>                    </a:t>
            </a:r>
            <a:r>
              <a:rPr lang="uk-UA" sz="1800" smtClean="0">
                <a:ea typeface="맑은 고딕"/>
              </a:rPr>
              <a:t>значній мірі визначає й фундаментальні</a:t>
            </a:r>
            <a:r>
              <a:rPr lang="en-US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властивості клітинних елементів </a:t>
            </a:r>
            <a:r>
              <a:rPr lang="en-US" sz="1800" smtClean="0">
                <a:ea typeface="맑은 고딕"/>
              </a:rPr>
              <a:t>  </a:t>
            </a:r>
            <a:r>
              <a:rPr lang="uk-UA" sz="1800" smtClean="0">
                <a:ea typeface="맑은 고딕"/>
              </a:rPr>
              <a:t>органів – збудливість і скоротливість, секреторну активність і проникність мембран, біоенергетичні</a:t>
            </a:r>
            <a:r>
              <a:rPr lang="en-US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процеси.</a:t>
            </a:r>
          </a:p>
        </p:txBody>
      </p:sp>
      <p:pic>
        <p:nvPicPr>
          <p:cNvPr id="20483" name="Picture 5" descr="Картинки по запросу  калій у плазмі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060575"/>
            <a:ext cx="25558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476250"/>
            <a:ext cx="8351837" cy="6192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200" smtClean="0">
                <a:ea typeface="맑은 고딕"/>
              </a:rPr>
              <a:t>      </a:t>
            </a:r>
            <a:r>
              <a:rPr lang="uk-UA" sz="1600" b="1" i="1" smtClean="0">
                <a:solidFill>
                  <a:srgbClr val="FF3300"/>
                </a:solidFill>
                <a:latin typeface="Times New Roman" pitchFamily="18" charset="0"/>
                <a:ea typeface="맑은 고딕"/>
              </a:rPr>
              <a:t>Вміст натрію та калію 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в плазмі та еритроцитах крові відрізняється також,        як в інших клітинах і позаклітинному середовищі, та відповідно дорівнює              </a:t>
            </a:r>
            <a:r>
              <a:rPr lang="uk-UA" sz="1600" b="1" smtClean="0">
                <a:solidFill>
                  <a:schemeClr val="hlink"/>
                </a:solidFill>
                <a:latin typeface="Times New Roman" pitchFamily="18" charset="0"/>
                <a:ea typeface="맑은 고딕"/>
              </a:rPr>
              <a:t>135-150 ммоль/л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 і </a:t>
            </a:r>
            <a:r>
              <a:rPr lang="uk-UA" sz="1600" b="1" smtClean="0">
                <a:solidFill>
                  <a:schemeClr val="hlink"/>
                </a:solidFill>
                <a:latin typeface="Times New Roman" pitchFamily="18" charset="0"/>
                <a:ea typeface="맑은 고딕"/>
              </a:rPr>
              <a:t>10-25 ммоль/л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 для </a:t>
            </a:r>
            <a:r>
              <a:rPr lang="en-US" sz="1600" b="1" smtClean="0">
                <a:latin typeface="Times New Roman" pitchFamily="18" charset="0"/>
                <a:ea typeface="맑은 고딕"/>
              </a:rPr>
              <a:t>Na+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 та </a:t>
            </a:r>
            <a:r>
              <a:rPr lang="uk-UA" sz="1600" b="1" smtClean="0">
                <a:solidFill>
                  <a:schemeClr val="hlink"/>
                </a:solidFill>
                <a:latin typeface="Times New Roman" pitchFamily="18" charset="0"/>
                <a:ea typeface="맑은 고딕"/>
              </a:rPr>
              <a:t>4,0-5,5 – 95-100 ммоль/л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 для К+, що обумовлено відмінностями   проникності мембран і роботою К-</a:t>
            </a:r>
            <a:r>
              <a:rPr lang="en-US" sz="1600" b="1" smtClean="0">
                <a:latin typeface="Times New Roman" pitchFamily="18" charset="0"/>
                <a:ea typeface="맑은 고딕"/>
              </a:rPr>
              <a:t>Na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-насосів           клітин. Частина катіонів плазми крові пов'язана з аніонами органічних кис-         лот і білків, що відіграє роль у підтриманні кислотно-лужного стану та                    необхідно для реалізацій функцій білків.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600" b="1" smtClean="0">
              <a:latin typeface="Times New Roman" pitchFamily="18" charset="0"/>
              <a:ea typeface="맑은 고딕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uk-UA" sz="1600" b="1" i="1" smtClean="0">
                <a:solidFill>
                  <a:srgbClr val="008000"/>
                </a:solidFill>
                <a:latin typeface="Times New Roman" pitchFamily="18" charset="0"/>
                <a:ea typeface="맑은 고딕"/>
              </a:rPr>
              <a:t>Фізіологічна роль калію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400" b="1" smtClean="0">
                <a:latin typeface="Times New Roman" pitchFamily="18" charset="0"/>
                <a:ea typeface="맑은 고딕"/>
              </a:rPr>
              <a:t>       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Крім участі в підтримці водного балансу, калій постачає клітини мозку                        киснем, виводить шлаки. Цей елемент разом з натрієм і магнієм відіграє               вирішальну роль в забезпеченні достатньої сили серцевих скорочень,                     нормального ритму.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600" b="1" smtClean="0">
              <a:latin typeface="Times New Roman" pitchFamily="18" charset="0"/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200" b="1" smtClean="0">
                <a:latin typeface="Times New Roman" pitchFamily="18" charset="0"/>
                <a:ea typeface="맑은 고딕"/>
              </a:rPr>
              <a:t>      </a:t>
            </a:r>
            <a:r>
              <a:rPr lang="uk-UA" sz="1600" b="1" smtClean="0">
                <a:latin typeface="Times New Roman" pitchFamily="18" charset="0"/>
                <a:ea typeface="맑은 고딕"/>
              </a:rPr>
              <a:t>Концентрація калію в крові залежить тільки від надходження з харчовими                продуктами і швидкості його виведення нирками, кишечником, потовими                    залозами.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600" b="1" smtClean="0">
              <a:latin typeface="Times New Roman" pitchFamily="18" charset="0"/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latin typeface="Times New Roman" pitchFamily="18" charset="0"/>
                <a:ea typeface="맑은 고딕"/>
              </a:rPr>
              <a:t>      Продукти, що максимально містять калій: курага,                                                                  родзинки, дріжджі, висівки, насіння, картопля,                                                                       горіхи.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000" b="1" smtClean="0">
                <a:latin typeface="Times New Roman" pitchFamily="18" charset="0"/>
                <a:ea typeface="맑은 고딕"/>
              </a:rPr>
              <a:t>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latin typeface="Times New Roman" pitchFamily="18" charset="0"/>
                <a:ea typeface="맑은 고딕"/>
              </a:rPr>
              <a:t>     Нормативи залежать від віку: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latin typeface="Times New Roman" pitchFamily="18" charset="0"/>
                <a:ea typeface="맑은 고딕"/>
              </a:rPr>
              <a:t>     - у дитини до року – від 4,1 до 5,3 ммоль/л;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latin typeface="Times New Roman" pitchFamily="18" charset="0"/>
                <a:ea typeface="맑은 고딕"/>
              </a:rPr>
              <a:t>     - до 14 років – від 3,4 до 4,7 ммоль/л;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latin typeface="Times New Roman" pitchFamily="18" charset="0"/>
                <a:ea typeface="맑은 고딕"/>
              </a:rPr>
              <a:t>     - у дорослого – від 3,5 до 5,5 ммоль/л.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600" b="1" smtClean="0">
              <a:latin typeface="Times New Roman" pitchFamily="18" charset="0"/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latin typeface="Times New Roman" pitchFamily="18" charset="0"/>
                <a:ea typeface="맑은 고딕"/>
              </a:rPr>
              <a:t>     Від статевої ознаки залежності не виявлено.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600" b="1" smtClean="0">
              <a:latin typeface="Times New Roman" pitchFamily="18" charset="0"/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400" b="1" smtClean="0">
              <a:latin typeface="Times New Roman" pitchFamily="18" charset="0"/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500" smtClean="0">
                <a:ea typeface="맑은 고딕"/>
              </a:rPr>
              <a:t> </a:t>
            </a:r>
            <a:endParaRPr lang="ru-RU" sz="5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500" smtClean="0">
              <a:ea typeface="맑은 고딕"/>
            </a:endParaRPr>
          </a:p>
        </p:txBody>
      </p:sp>
      <p:pic>
        <p:nvPicPr>
          <p:cNvPr id="21506" name="Picture 9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365625"/>
            <a:ext cx="2808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476250"/>
            <a:ext cx="8229600" cy="5649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i="1" smtClean="0">
                <a:solidFill>
                  <a:srgbClr val="008000"/>
                </a:solidFill>
                <a:ea typeface="맑은 고딕"/>
              </a:rPr>
              <a:t>Підвищення рівня калію відбувається: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600" b="1" i="1" smtClean="0">
              <a:solidFill>
                <a:srgbClr val="008000"/>
              </a:solidFill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400" b="1" smtClean="0">
                <a:ea typeface="맑은 고딕"/>
              </a:rPr>
              <a:t>- </a:t>
            </a:r>
            <a:r>
              <a:rPr lang="uk-UA" sz="1600" b="1" smtClean="0">
                <a:ea typeface="맑은 고딕"/>
              </a:rPr>
              <a:t>під час голодування, коли руйнуються клітини крові;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при судомах;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при важких поширених опіках;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на тлі загального зневоднення, накопичення кислотних залишків зі зрушен-         ням балансу в кислий бік;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при нирковій і надниркової недостатності;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у шоковому стані;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при надмірному надходженні з їжею солей калію;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600" b="1" smtClean="0">
                <a:ea typeface="맑은 고딕"/>
              </a:rPr>
              <a:t>- під час лікування протипухлинними і протизапальними препаратами.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6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000" b="1" i="1" smtClean="0">
              <a:solidFill>
                <a:srgbClr val="008000"/>
              </a:solidFill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i="1" smtClean="0">
                <a:solidFill>
                  <a:srgbClr val="008000"/>
                </a:solidFill>
                <a:ea typeface="맑은 고딕"/>
              </a:rPr>
              <a:t>Нестача можлива: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600" b="1" i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при фізичних і емоційних перевантаженнях,                                                                                          стресах;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під дією значних доз алкоголю, кави, прийому                                                                                       солодких;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від сечогінних засобів;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при використанні дієт для схуднення;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при масивних набряках;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блювоті і діареї, гіпофіза; пов’язаних з порушенням роботи кишечника або               інфекцією;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у випадках гіперфункції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ea typeface="맑은 고딕"/>
              </a:rPr>
              <a:t>- у зв’язку з нестачею магнію</a:t>
            </a:r>
            <a:r>
              <a:rPr lang="uk-UA" sz="1400" b="1" smtClean="0">
                <a:ea typeface="맑은 고딕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4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1400" b="1" smtClean="0">
              <a:ea typeface="맑은 고딕"/>
            </a:endParaRPr>
          </a:p>
          <a:p>
            <a:pPr>
              <a:lnSpc>
                <a:spcPct val="80000"/>
              </a:lnSpc>
            </a:pPr>
            <a:endParaRPr lang="ru-RU" sz="1400" smtClean="0">
              <a:ea typeface="맑은 고딕"/>
            </a:endParaRPr>
          </a:p>
        </p:txBody>
      </p:sp>
      <p:pic>
        <p:nvPicPr>
          <p:cNvPr id="22530" name="Picture 5" descr="Картинки по запросу гіпокаліємія у плазмі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357563"/>
            <a:ext cx="3563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4213" y="404813"/>
            <a:ext cx="8280400" cy="6192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solidFill>
                  <a:srgbClr val="008000"/>
                </a:solidFill>
                <a:ea typeface="맑은 고딕"/>
              </a:rPr>
              <a:t>Фізіологічна роль натрію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ea typeface="맑은 고딕"/>
              </a:rPr>
              <a:t>    </a:t>
            </a:r>
            <a:r>
              <a:rPr lang="ru-RU" sz="1800" smtClean="0">
                <a:ea typeface="맑은 고딕"/>
              </a:rPr>
              <a:t>Натрій необхідний для росту організму, попередження сонячного</a:t>
            </a:r>
            <a:r>
              <a:rPr lang="en-US" sz="1800" smtClean="0">
                <a:ea typeface="맑은 고딕"/>
              </a:rPr>
              <a:t> </a:t>
            </a:r>
            <a:r>
              <a:rPr lang="ru-RU" sz="1800" smtClean="0">
                <a:ea typeface="맑은 고딕"/>
              </a:rPr>
              <a:t>або </a:t>
            </a:r>
            <a:r>
              <a:rPr lang="en-US" sz="1800" smtClean="0">
                <a:ea typeface="맑은 고딕"/>
              </a:rPr>
              <a:t>                </a:t>
            </a:r>
            <a:r>
              <a:rPr lang="ru-RU" sz="1800" smtClean="0">
                <a:ea typeface="맑은 고딕"/>
              </a:rPr>
              <a:t>теплового ударів, роботи периферичних нервових стовбурів і м’язів, </a:t>
            </a:r>
            <a:r>
              <a:rPr lang="en-US" sz="1800" smtClean="0">
                <a:ea typeface="맑은 고딕"/>
              </a:rPr>
              <a:t>         </a:t>
            </a:r>
            <a:r>
              <a:rPr lang="ru-RU" sz="1800" smtClean="0">
                <a:ea typeface="맑은 고딕"/>
              </a:rPr>
              <a:t>підтримки інших електролітів у розчиненому стані.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Надходить з їжею. Найбільш багаті за вмістом: харчова сіль,                            морепродукти, буряк, морква, м’ясо нирок, телятина.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ea typeface="맑은 고딕"/>
              </a:rPr>
              <a:t>Нормальний вміст натрію не залежить                                                                     від віку і статі.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solidFill>
                  <a:srgbClr val="008000"/>
                </a:solidFill>
                <a:ea typeface="맑은 고딕"/>
              </a:rPr>
              <a:t>Підвищення рівня натрію                                                                             відбувається при</a:t>
            </a:r>
            <a:r>
              <a:rPr lang="ru-RU" sz="2000" b="1" i="1" smtClean="0">
                <a:ea typeface="맑은 고딕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smtClean="0">
              <a:ea typeface="맑은 고딕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ea typeface="맑은 고딕"/>
              </a:rPr>
              <a:t>– </a:t>
            </a:r>
            <a:r>
              <a:rPr lang="ru-RU" sz="2000" smtClean="0">
                <a:ea typeface="맑은 고딕"/>
              </a:rPr>
              <a:t>патології кори надниркових залоз,                                                          гіпоталамуса;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– надмірному прийомі солоної їжі;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– лікуванні анаболічними стероїдами,                                                        андрогенами, естрогенами;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ea typeface="맑은 고딕"/>
              </a:rPr>
              <a:t>– прийомі контрацептивів</a:t>
            </a:r>
            <a:r>
              <a:rPr lang="ru-RU" sz="2000" b="1" smtClean="0">
                <a:ea typeface="맑은 고딕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smtClean="0">
              <a:ea typeface="맑은 고딕"/>
            </a:endParaRPr>
          </a:p>
        </p:txBody>
      </p:sp>
      <p:pic>
        <p:nvPicPr>
          <p:cNvPr id="23554" name="Picture 5" descr="Картинки по запросу натрій  у продуктах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81300"/>
            <a:ext cx="30956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0"/>
            <a:ext cx="5338762" cy="6669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ru-RU" sz="1800" b="1" i="1" smtClean="0">
                <a:solidFill>
                  <a:srgbClr val="008000"/>
                </a:solidFill>
                <a:latin typeface="Arial" charset="0"/>
                <a:ea typeface="맑은 고딕"/>
              </a:rPr>
              <a:t>Нестача натрію спостерігається при: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lang="ru-RU" sz="1800" b="1" smtClean="0">
              <a:latin typeface="Arial" charset="0"/>
              <a:ea typeface="맑은 고딕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Arial" charset="0"/>
                <a:ea typeface="맑은 고딕"/>
              </a:rPr>
              <a:t>– </a:t>
            </a:r>
            <a:r>
              <a:rPr lang="ru-RU" sz="1800" smtClean="0">
                <a:latin typeface="Arial" charset="0"/>
                <a:ea typeface="맑은 고딕"/>
              </a:rPr>
              <a:t>харчуванні несоленой їжею;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  <a:ea typeface="맑은 고딕"/>
              </a:rPr>
              <a:t>– втрати рідини з потом, блювотою, проносом;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  <a:ea typeface="맑은 고딕"/>
              </a:rPr>
              <a:t>– високій температурі;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  <a:ea typeface="맑은 고딕"/>
              </a:rPr>
              <a:t>– прийомі великої дози сечогінних засобів;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  <a:ea typeface="맑은 고딕"/>
              </a:rPr>
              <a:t>– недостатності надниркових залоз;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  <a:ea typeface="맑은 고딕"/>
              </a:rPr>
              <a:t>– цукровому діабеті;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  <a:ea typeface="맑은 고딕"/>
              </a:rPr>
              <a:t>– недостатності серця і нирок;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  <a:ea typeface="맑은 고딕"/>
              </a:rPr>
              <a:t>– цирозі печінки.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uk-UA" sz="1800" smtClean="0">
                <a:ea typeface="맑은 고딕"/>
              </a:rPr>
              <a:t> Вміст натрію та калію в плазмі крові – жорсткі гомеостатичні константи, що залежать від балансу процесів надходження та виведення іонів, а також їх перерозподілу між клітинами та внутрішнім середовищем. Регуляція гомеостазу цих катіонів здійснюється змінами поведінки (більшим чи меншим споживанням солі) та системами гуморальної регуляції, серед яких основне значення має ренін-ангіотензин-альдостеронова система та натрійуретичний гормон передсердь.</a:t>
            </a:r>
            <a:endParaRPr lang="ru-RU" sz="1800" smtClean="0">
              <a:ea typeface="맑은 고딕"/>
            </a:endParaRPr>
          </a:p>
        </p:txBody>
      </p:sp>
      <p:sp>
        <p:nvSpPr>
          <p:cNvPr id="24578" name="AutoShape 9" descr="Картинки по запросу нестача натрію в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79" name="Picture 11" descr="86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052513"/>
            <a:ext cx="31337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13" descr="Картинки по запросу нестача натрію в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AutoShape 15" descr="Картинки по запросу нестача натрію в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AutoShape 17" descr="Картинки по запросу жидкий натр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AutoShape 19" descr="Картинки по запросу жидкий натр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AutoShape 21" descr="Картинки по запросу жидкий натр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AutoShape 23" descr="Картинки по запросу жидкий натр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AutoShape 25" descr="070926155621_1_540x36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7" name="Picture 27" descr="Картинки по запросу жидкий нат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76700"/>
            <a:ext cx="3133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404813"/>
            <a:ext cx="8229600" cy="572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uk-UA" sz="1800" smtClean="0">
                <a:ea typeface="맑은 고딕"/>
              </a:rPr>
              <a:t>    Жорсткою гомеостатичною константою є також концентрація кальцію в  плазмі крові. Кальцій міститься в двох формах: зв'язаній (</a:t>
            </a:r>
            <a:r>
              <a:rPr lang="ru-RU" sz="1800" smtClean="0">
                <a:ea typeface="맑은 고딕"/>
              </a:rPr>
              <a:t>40% </a:t>
            </a:r>
            <a:r>
              <a:rPr lang="ru-RU" sz="1800" b="1" smtClean="0">
                <a:ea typeface="맑은 고딕"/>
              </a:rPr>
              <a:t>–</a:t>
            </a:r>
            <a:r>
              <a:rPr lang="ru-RU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з білка-ми, </a:t>
            </a:r>
            <a:r>
              <a:rPr lang="ru-RU" sz="1800" smtClean="0">
                <a:ea typeface="맑은 고딕"/>
              </a:rPr>
              <a:t>10% </a:t>
            </a:r>
            <a:r>
              <a:rPr lang="ru-RU" sz="2000" b="1" smtClean="0">
                <a:ea typeface="맑은 고딕"/>
              </a:rPr>
              <a:t>–</a:t>
            </a:r>
            <a:r>
              <a:rPr lang="ru-RU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у комплексних сполуках, малорозчинних солях) і </a:t>
            </a:r>
            <a:r>
              <a:rPr lang="ru-RU" sz="1800" smtClean="0">
                <a:ea typeface="맑은 고딕"/>
              </a:rPr>
              <a:t>50% </a:t>
            </a:r>
            <a:r>
              <a:rPr lang="ru-RU" sz="2000" b="1" smtClean="0">
                <a:ea typeface="맑은 고딕"/>
              </a:rPr>
              <a:t>–</a:t>
            </a:r>
            <a:r>
              <a:rPr lang="ru-RU" sz="1800" smtClean="0">
                <a:ea typeface="맑은 고딕"/>
              </a:rPr>
              <a:t> </a:t>
            </a:r>
            <a:r>
              <a:rPr lang="uk-UA" sz="1800" smtClean="0">
                <a:ea typeface="맑은 고딕"/>
              </a:rPr>
              <a:t>віль-ній, іонізованій (Са </a:t>
            </a:r>
            <a:r>
              <a:rPr lang="uk-UA" sz="1600" smtClean="0">
                <a:ea typeface="맑은 고딕"/>
              </a:rPr>
              <a:t>2</a:t>
            </a:r>
            <a:r>
              <a:rPr lang="uk-UA" sz="1400" smtClean="0">
                <a:ea typeface="맑은 고딕"/>
              </a:rPr>
              <a:t>+</a:t>
            </a:r>
            <a:r>
              <a:rPr lang="uk-UA" sz="1600" smtClean="0">
                <a:ea typeface="맑은 고딕"/>
              </a:rPr>
              <a:t>). </a:t>
            </a:r>
            <a:r>
              <a:rPr lang="ru-RU" sz="1800" smtClean="0">
                <a:ea typeface="맑은 고딕"/>
              </a:rPr>
              <a:t>У нормі концентрація кальцію в плазмі стано-        вить </a:t>
            </a:r>
            <a:r>
              <a:rPr lang="ru-RU" sz="1800" smtClean="0">
                <a:solidFill>
                  <a:schemeClr val="accent2"/>
                </a:solidFill>
                <a:ea typeface="맑은 고딕"/>
              </a:rPr>
              <a:t>8,5-10,5 мг/100 мл (2,1-2,6 ммоль/л)</a:t>
            </a:r>
            <a:r>
              <a:rPr lang="ru-RU" sz="1800" smtClean="0">
                <a:ea typeface="맑은 고딕"/>
              </a:rPr>
              <a:t>. </a:t>
            </a:r>
          </a:p>
          <a:p>
            <a:pPr>
              <a:buFont typeface="Arial" charset="0"/>
              <a:buNone/>
            </a:pPr>
            <a:r>
              <a:rPr lang="uk-UA" sz="1800" smtClean="0">
                <a:ea typeface="맑은 고딕"/>
              </a:rPr>
              <a:t>     Основні біологічні ефекти ефекти кальцію обумовлені його іонізованою формою. У цитозолі клітин Са </a:t>
            </a:r>
            <a:r>
              <a:rPr lang="uk-UA" sz="1600" smtClean="0">
                <a:ea typeface="맑은 고딕"/>
              </a:rPr>
              <a:t>2+</a:t>
            </a:r>
            <a:r>
              <a:rPr lang="uk-UA" sz="1800" smtClean="0">
                <a:ea typeface="맑은 고딕"/>
              </a:rPr>
              <a:t> міститься мало, але його кількість                 надзвичайно тонко регулюється, оскільки цей катіон є важливим регу-         лятором обмінних процесів і функцій клітин. Надходження кальцію в               клітини з позаклітинного середовища пов'язано з його рівнем в мікро-         середовищі та плазмі крові, хоча в більшому ступені залежить від спе- ціальних транспортних мембранних механізмів (каналів, насосів, пере- носників). У клітинному цитозолі Са </a:t>
            </a:r>
            <a:r>
              <a:rPr lang="uk-UA" sz="1600" smtClean="0">
                <a:ea typeface="맑은 고딕"/>
              </a:rPr>
              <a:t>2+</a:t>
            </a:r>
            <a:r>
              <a:rPr lang="uk-UA" sz="1800" smtClean="0">
                <a:ea typeface="맑은 고딕"/>
              </a:rPr>
              <a:t> зв'язується з білками, а також             видаляється за допомогою спеціальних Са-насосів у внутрішньоклітин-ні депо (мітохондрії, цитоплазматичний ретикулум) і назовні в мікро-              середовище клітин. </a:t>
            </a:r>
            <a:endParaRPr lang="ru-RU" sz="1800" smtClean="0">
              <a:ea typeface="맑은 고딕"/>
            </a:endParaRPr>
          </a:p>
        </p:txBody>
      </p:sp>
      <p:pic>
        <p:nvPicPr>
          <p:cNvPr id="25602" name="Picture 5" descr="Картинки по запросу кальцій в плазми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5013325"/>
            <a:ext cx="2447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Картинки по запросу кальцій в плазми крові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941888"/>
            <a:ext cx="24669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3299</Words>
  <Application>Microsoft Office PowerPoint</Application>
  <PresentationFormat>Экран (4:3)</PresentationFormat>
  <Paragraphs>234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맑은 고딕</vt:lpstr>
      <vt:lpstr>Calibri</vt:lpstr>
      <vt:lpstr>Times New Roman</vt:lpstr>
      <vt:lpstr>inherit</vt:lpstr>
      <vt:lpstr>Gotham Pro</vt:lpstr>
      <vt:lpstr>PT Sans</vt:lpstr>
      <vt:lpstr>Lato</vt:lpstr>
      <vt:lpstr>Office Theme</vt:lpstr>
      <vt:lpstr>Custom Design</vt:lpstr>
      <vt:lpstr>Office Theme</vt:lpstr>
      <vt:lpstr>Office Theme</vt:lpstr>
      <vt:lpstr>Office Theme</vt:lpstr>
      <vt:lpstr>Слайд 1</vt:lpstr>
      <vt:lpstr> ПЛАН</vt:lpstr>
      <vt:lpstr> РЕКОМЕНДОВАНА ЛІТЕРАТУРА</vt:lpstr>
      <vt:lpstr>1. Електролітний склад плазми крові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2. Азотовмісна частина плазми                          небілкової природи </vt:lpstr>
      <vt:lpstr>3. Безазотисті органічні та біологічно        активні речовини плазми крові</vt:lpstr>
      <vt:lpstr>Слайд 20</vt:lpstr>
      <vt:lpstr>Слайд 21</vt:lpstr>
      <vt:lpstr>4. Білки плазми крові в нормі та                           порушення їх складу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36</cp:revision>
  <dcterms:created xsi:type="dcterms:W3CDTF">2014-04-01T16:35:38Z</dcterms:created>
  <dcterms:modified xsi:type="dcterms:W3CDTF">2019-09-19T09:48:59Z</dcterms:modified>
</cp:coreProperties>
</file>