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6" r:id="rId11"/>
    <p:sldId id="264" r:id="rId12"/>
    <p:sldId id="265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LEGAL ENGLISH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98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terms of art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technical </a:t>
            </a:r>
            <a:r>
              <a:rPr lang="en-US" dirty="0">
                <a:solidFill>
                  <a:schemeClr val="tx1"/>
                </a:solidFill>
              </a:rPr>
              <a:t>words and phrases that have precise and </a:t>
            </a:r>
            <a:r>
              <a:rPr lang="en-US" dirty="0" smtClean="0">
                <a:solidFill>
                  <a:schemeClr val="tx1"/>
                </a:solidFill>
              </a:rPr>
              <a:t>fixed legal </a:t>
            </a:r>
            <a:r>
              <a:rPr lang="en-US" dirty="0">
                <a:solidFill>
                  <a:schemeClr val="tx1"/>
                </a:solidFill>
              </a:rPr>
              <a:t>meanings and which cannot usually be replaced by other words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familiar </a:t>
            </a:r>
            <a:r>
              <a:rPr lang="en-US" dirty="0">
                <a:solidFill>
                  <a:schemeClr val="tx1"/>
                </a:solidFill>
              </a:rPr>
              <a:t>to the layperson (e.g. patent, share, royalty).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generally </a:t>
            </a:r>
            <a:r>
              <a:rPr lang="en-US" dirty="0">
                <a:solidFill>
                  <a:schemeClr val="tx1"/>
                </a:solidFill>
              </a:rPr>
              <a:t>only known to lawyers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e.g. </a:t>
            </a:r>
            <a:r>
              <a:rPr lang="en-US" dirty="0" smtClean="0">
                <a:solidFill>
                  <a:schemeClr val="tx1"/>
                </a:solidFill>
              </a:rPr>
              <a:t>bailment </a:t>
            </a:r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legal relationship between two parties in common law, where assets or property are transferred from a bailor to a </a:t>
            </a:r>
            <a:r>
              <a:rPr lang="en-US" dirty="0" err="1" smtClean="0">
                <a:solidFill>
                  <a:schemeClr val="tx1"/>
                </a:solidFill>
              </a:rPr>
              <a:t>bailee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-  </a:t>
            </a:r>
            <a:r>
              <a:rPr lang="uk-UA" dirty="0" smtClean="0">
                <a:solidFill>
                  <a:schemeClr val="tx1"/>
                </a:solidFill>
              </a:rPr>
              <a:t>депонування, депонент, депозитарій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abatement - the interruption of a legal proceeding upon the pleading by a defendant of a matter that prevents the plaintiff from going forward with the suit at that time or in that </a:t>
            </a:r>
            <a:r>
              <a:rPr lang="en-US" dirty="0" smtClean="0">
                <a:solidFill>
                  <a:schemeClr val="tx1"/>
                </a:solidFill>
              </a:rPr>
              <a:t>form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dirty="0" err="1">
                <a:solidFill>
                  <a:schemeClr val="tx1"/>
                </a:solidFill>
              </a:rPr>
              <a:t>припинення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провадження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справі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44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terms of art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 defTabSz="91440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en-US" sz="2700" b="1" dirty="0">
                <a:solidFill>
                  <a:prstClr val="black"/>
                </a:solidFill>
                <a:latin typeface="Lucida Sans Unicode"/>
              </a:rPr>
              <a:t>Lawyer</a:t>
            </a:r>
          </a:p>
          <a:p>
            <a:pPr marL="109728" lvl="0" indent="0" defTabSz="91440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en-US" sz="2700" b="1" dirty="0">
                <a:solidFill>
                  <a:prstClr val="black"/>
                </a:solidFill>
                <a:latin typeface="Lucida Sans Unicode"/>
              </a:rPr>
              <a:t>		Advocate</a:t>
            </a:r>
          </a:p>
          <a:p>
            <a:pPr marL="109728" lvl="0" indent="0" defTabSz="91440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en-US" sz="2700" b="1" dirty="0">
                <a:solidFill>
                  <a:prstClr val="black"/>
                </a:solidFill>
                <a:latin typeface="Lucida Sans Unicode"/>
              </a:rPr>
              <a:t>					Attorney</a:t>
            </a:r>
          </a:p>
          <a:p>
            <a:pPr marL="109728" lvl="0" indent="0" defTabSz="91440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en-US" sz="2700" b="1" dirty="0">
                <a:solidFill>
                  <a:prstClr val="black"/>
                </a:solidFill>
                <a:latin typeface="Lucida Sans Unicode"/>
              </a:rPr>
              <a:t>							Barrister</a:t>
            </a:r>
          </a:p>
          <a:p>
            <a:pPr marL="109728" lvl="0" indent="0" defTabSz="91440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en-US" sz="2700" b="1" dirty="0">
                <a:solidFill>
                  <a:prstClr val="black"/>
                </a:solidFill>
                <a:latin typeface="Lucida Sans Unicode"/>
              </a:rPr>
              <a:t>	Jurist</a:t>
            </a:r>
          </a:p>
          <a:p>
            <a:pPr marL="109728" lvl="0" indent="0" defTabSz="91440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en-US" sz="2700" b="1" dirty="0">
                <a:solidFill>
                  <a:prstClr val="black"/>
                </a:solidFill>
                <a:latin typeface="Lucida Sans Unicode"/>
              </a:rPr>
              <a:t>			Counselor</a:t>
            </a:r>
          </a:p>
          <a:p>
            <a:pPr marL="109728" lvl="0" indent="0" defTabSz="91440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en-US" sz="2700" b="1" dirty="0">
                <a:solidFill>
                  <a:prstClr val="black"/>
                </a:solidFill>
                <a:latin typeface="Lucida Sans Unicode"/>
              </a:rPr>
              <a:t>						Solicitor</a:t>
            </a:r>
            <a:endParaRPr lang="ru-RU" sz="2700" b="1" dirty="0">
              <a:solidFill>
                <a:prstClr val="black"/>
              </a:solidFill>
              <a:latin typeface="Lucida Sans Unicod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610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Professionals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b="1" dirty="0"/>
              <a:t>Lawyer</a:t>
            </a:r>
            <a:r>
              <a:rPr lang="en-US" dirty="0"/>
              <a:t> is a general term for a person who gives legal device and aid and who conducts suits in court.</a:t>
            </a:r>
          </a:p>
          <a:p>
            <a:pPr marL="109728" indent="0">
              <a:buNone/>
            </a:pPr>
            <a:endParaRPr lang="en-US" b="1" dirty="0"/>
          </a:p>
          <a:p>
            <a:pPr marL="109728" indent="0">
              <a:buNone/>
            </a:pPr>
            <a:r>
              <a:rPr lang="en-US" b="1" dirty="0"/>
              <a:t>Attorney (US) </a:t>
            </a:r>
            <a:r>
              <a:rPr lang="en-US" dirty="0"/>
              <a:t>represents a client in court when pleading or defending a case. </a:t>
            </a:r>
          </a:p>
          <a:p>
            <a:pPr marL="109728" indent="0">
              <a:buNone/>
            </a:pPr>
            <a:endParaRPr lang="en-US" b="1" dirty="0"/>
          </a:p>
          <a:p>
            <a:pPr marL="109728" indent="0">
              <a:buNone/>
            </a:pPr>
            <a:r>
              <a:rPr lang="en-US" b="1" dirty="0"/>
              <a:t>Barrister (UK) </a:t>
            </a:r>
            <a:r>
              <a:rPr lang="en-US" dirty="0"/>
              <a:t>represents clients in open court, appear at the bar.</a:t>
            </a:r>
          </a:p>
          <a:p>
            <a:pPr marL="109728" indent="0">
              <a:buNone/>
            </a:pPr>
            <a:endParaRPr lang="en-US" b="1" dirty="0"/>
          </a:p>
          <a:p>
            <a:pPr marL="109728" indent="0">
              <a:buNone/>
            </a:pPr>
            <a:r>
              <a:rPr lang="en-US" b="1" dirty="0"/>
              <a:t>Solicitor (UK)</a:t>
            </a:r>
            <a:r>
              <a:rPr lang="en-US" dirty="0"/>
              <a:t> is permitted to conduct litigation in court but not to plead cases in open court. </a:t>
            </a:r>
          </a:p>
          <a:p>
            <a:pPr marL="109728" indent="0">
              <a:buNone/>
            </a:pPr>
            <a:endParaRPr lang="en-US" b="1" dirty="0"/>
          </a:p>
          <a:p>
            <a:pPr marL="109728" indent="0">
              <a:buNone/>
            </a:pPr>
            <a:r>
              <a:rPr lang="en-US" b="1" dirty="0"/>
              <a:t>Counsel </a:t>
            </a:r>
            <a:r>
              <a:rPr lang="en-US" dirty="0"/>
              <a:t>is a body of legal advisers or a single legal adviser (a synonym for </a:t>
            </a:r>
            <a:r>
              <a:rPr lang="en-US" b="1" dirty="0"/>
              <a:t>advocate, barrister, counselor</a:t>
            </a:r>
            <a:r>
              <a:rPr lang="en-US" dirty="0"/>
              <a:t>).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99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Jamboard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Match the words to their definitions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https</a:t>
            </a:r>
            <a:r>
              <a:rPr lang="en-US" dirty="0">
                <a:solidFill>
                  <a:schemeClr val="tx1"/>
                </a:solidFill>
              </a:rPr>
              <a:t>://jamboard.google.com/d/1W2vHjqLUuhlNOhOk3nqES_vPBZnnOv3x-XWLGEwEq10/edit?usp=sharing</a:t>
            </a:r>
          </a:p>
        </p:txBody>
      </p:sp>
    </p:spTree>
    <p:extLst>
      <p:ext uri="{BB962C8B-B14F-4D97-AF65-F5344CB8AC3E}">
        <p14:creationId xmlns:p14="http://schemas.microsoft.com/office/powerpoint/2010/main" val="906387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meaning may differ from the general meaning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0862" y="3872411"/>
            <a:ext cx="8596668" cy="3880773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623429"/>
              </p:ext>
            </p:extLst>
          </p:nvPr>
        </p:nvGraphicFramePr>
        <p:xfrm>
          <a:off x="677333" y="1776549"/>
          <a:ext cx="8082524" cy="532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262">
                  <a:extLst>
                    <a:ext uri="{9D8B030D-6E8A-4147-A177-3AD203B41FA5}">
                      <a16:colId xmlns:a16="http://schemas.microsoft.com/office/drawing/2014/main" val="2259952258"/>
                    </a:ext>
                  </a:extLst>
                </a:gridCol>
                <a:gridCol w="4041262">
                  <a:extLst>
                    <a:ext uri="{9D8B030D-6E8A-4147-A177-3AD203B41FA5}">
                      <a16:colId xmlns:a16="http://schemas.microsoft.com/office/drawing/2014/main" val="4082470292"/>
                    </a:ext>
                  </a:extLst>
                </a:gridCol>
              </a:tblGrid>
              <a:tr h="374468">
                <a:tc>
                  <a:txBody>
                    <a:bodyPr/>
                    <a:lstStyle/>
                    <a:p>
                      <a:r>
                        <a:rPr lang="en-US" dirty="0" smtClean="0"/>
                        <a:t>legal English meaning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ordinary English meaning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918605"/>
                  </a:ext>
                </a:extLst>
              </a:tr>
              <a:tr h="46833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="1" dirty="0" smtClean="0"/>
                        <a:t>Consideration </a:t>
                      </a:r>
                      <a:r>
                        <a:rPr lang="uk-UA" dirty="0" smtClean="0"/>
                        <a:t>– </a:t>
                      </a:r>
                      <a:r>
                        <a:rPr lang="en-US" dirty="0" smtClean="0"/>
                        <a:t>an</a:t>
                      </a:r>
                      <a:r>
                        <a:rPr lang="uk-UA" dirty="0" smtClean="0"/>
                        <a:t> </a:t>
                      </a:r>
                      <a:r>
                        <a:rPr lang="en-US" dirty="0" smtClean="0"/>
                        <a:t>act, forbearance, or promise by one party</a:t>
                      </a:r>
                      <a:r>
                        <a:rPr lang="uk-UA" dirty="0" smtClean="0"/>
                        <a:t> </a:t>
                      </a:r>
                      <a:r>
                        <a:rPr lang="en-US" dirty="0" smtClean="0"/>
                        <a:t>to a contract that constitutes the price for</a:t>
                      </a:r>
                      <a:r>
                        <a:rPr lang="uk-UA" dirty="0" smtClean="0"/>
                        <a:t> </a:t>
                      </a:r>
                      <a:r>
                        <a:rPr lang="en-US" dirty="0" smtClean="0"/>
                        <a:t>which the promise of the other party is</a:t>
                      </a:r>
                      <a:r>
                        <a:rPr lang="uk-UA" dirty="0" smtClean="0"/>
                        <a:t> </a:t>
                      </a:r>
                      <a:r>
                        <a:rPr lang="en-US" dirty="0" smtClean="0"/>
                        <a:t>bought. Consideration is essential to the</a:t>
                      </a:r>
                      <a:r>
                        <a:rPr lang="uk-UA" dirty="0" smtClean="0"/>
                        <a:t> </a:t>
                      </a:r>
                      <a:r>
                        <a:rPr lang="en-US" dirty="0" smtClean="0"/>
                        <a:t>validity of any contract other than one</a:t>
                      </a:r>
                      <a:r>
                        <a:rPr lang="uk-UA" dirty="0" smtClean="0"/>
                        <a:t> </a:t>
                      </a:r>
                      <a:r>
                        <a:rPr lang="en-US" dirty="0" smtClean="0"/>
                        <a:t>made by deed.</a:t>
                      </a:r>
                      <a:endParaRPr lang="uk-UA" dirty="0" smtClean="0"/>
                    </a:p>
                    <a:p>
                      <a:pPr marL="0" indent="0">
                        <a:buNone/>
                      </a:pPr>
                      <a:r>
                        <a:rPr lang="en-US" b="1" dirty="0" smtClean="0"/>
                        <a:t>Construction</a:t>
                      </a:r>
                      <a:r>
                        <a:rPr lang="en-US" dirty="0" smtClean="0"/>
                        <a:t> </a:t>
                      </a:r>
                      <a:r>
                        <a:rPr lang="uk-UA" dirty="0" smtClean="0"/>
                        <a:t>- </a:t>
                      </a:r>
                      <a:r>
                        <a:rPr lang="en-US" dirty="0" smtClean="0"/>
                        <a:t>interpretation. ‘To</a:t>
                      </a:r>
                      <a:r>
                        <a:rPr lang="uk-UA" dirty="0" smtClean="0"/>
                        <a:t> </a:t>
                      </a:r>
                      <a:r>
                        <a:rPr lang="en-US" dirty="0" smtClean="0"/>
                        <a:t>construe’ is the infinitive verb form of the term.</a:t>
                      </a:r>
                      <a:endParaRPr lang="uk-UA" dirty="0" smtClean="0"/>
                    </a:p>
                    <a:p>
                      <a:pPr marL="0" indent="0">
                        <a:buNone/>
                      </a:pPr>
                      <a:r>
                        <a:rPr lang="en-US" b="1" dirty="0" smtClean="0"/>
                        <a:t>Redemption</a:t>
                      </a:r>
                      <a:r>
                        <a:rPr lang="uk-UA" dirty="0" smtClean="0"/>
                        <a:t> – </a:t>
                      </a:r>
                      <a:r>
                        <a:rPr lang="en-US" dirty="0" smtClean="0"/>
                        <a:t>the</a:t>
                      </a:r>
                      <a:r>
                        <a:rPr lang="uk-UA" dirty="0" smtClean="0"/>
                        <a:t> </a:t>
                      </a:r>
                      <a:r>
                        <a:rPr lang="en-US" dirty="0" smtClean="0"/>
                        <a:t>return or</a:t>
                      </a:r>
                      <a:r>
                        <a:rPr lang="uk-UA" dirty="0" smtClean="0"/>
                        <a:t> </a:t>
                      </a:r>
                      <a:r>
                        <a:rPr lang="en-US" dirty="0" smtClean="0"/>
                        <a:t>repossession of property</a:t>
                      </a:r>
                      <a:r>
                        <a:rPr lang="uk-UA" dirty="0" smtClean="0"/>
                        <a:t> </a:t>
                      </a:r>
                      <a:r>
                        <a:rPr lang="en-US" dirty="0" smtClean="0"/>
                        <a:t>offered as security on payment of a</a:t>
                      </a:r>
                      <a:r>
                        <a:rPr lang="uk-UA" dirty="0" smtClean="0"/>
                        <a:t> </a:t>
                      </a:r>
                      <a:r>
                        <a:rPr lang="en-US" dirty="0" smtClean="0"/>
                        <a:t>mortgage debt or charge</a:t>
                      </a:r>
                      <a:r>
                        <a:rPr lang="uk-UA" dirty="0" smtClean="0"/>
                        <a:t>.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b="1" dirty="0" smtClean="0"/>
                        <a:t>Consideration</a:t>
                      </a:r>
                      <a:r>
                        <a:rPr lang="en-US" dirty="0" smtClean="0"/>
                        <a:t> </a:t>
                      </a:r>
                      <a:r>
                        <a:rPr lang="uk-UA" dirty="0" smtClean="0"/>
                        <a:t>- </a:t>
                      </a:r>
                      <a:r>
                        <a:rPr lang="en-US" dirty="0" smtClean="0"/>
                        <a:t>(1) careful thought, (2) a fact taken into</a:t>
                      </a:r>
                      <a:r>
                        <a:rPr lang="uk-UA" dirty="0" smtClean="0"/>
                        <a:t> </a:t>
                      </a:r>
                      <a:r>
                        <a:rPr lang="en-US" dirty="0" smtClean="0"/>
                        <a:t>account when making a decision,(3)</a:t>
                      </a:r>
                      <a:r>
                        <a:rPr lang="uk-UA" dirty="0" smtClean="0"/>
                        <a:t> </a:t>
                      </a:r>
                      <a:r>
                        <a:rPr lang="en-US" dirty="0" smtClean="0"/>
                        <a:t>thoughtfulness towards others.</a:t>
                      </a:r>
                      <a:endParaRPr lang="uk-UA" dirty="0" smtClean="0"/>
                    </a:p>
                    <a:p>
                      <a:pPr marL="0" indent="0">
                        <a:buNone/>
                      </a:pPr>
                      <a:r>
                        <a:rPr lang="en-US" b="1" dirty="0" smtClean="0"/>
                        <a:t>Construction</a:t>
                      </a:r>
                      <a:r>
                        <a:rPr lang="uk-UA" dirty="0" smtClean="0"/>
                        <a:t>- </a:t>
                      </a:r>
                      <a:r>
                        <a:rPr lang="en-US" dirty="0" smtClean="0"/>
                        <a:t>(1) the action of constructing [e.g. a building]; (2) a building or other structure; (3) the industry of erecting buildings</a:t>
                      </a:r>
                      <a:endParaRPr lang="en-US" dirty="0" smtClean="0"/>
                    </a:p>
                    <a:p>
                      <a:r>
                        <a:rPr lang="en-US" b="1" dirty="0" smtClean="0"/>
                        <a:t>Redemption</a:t>
                      </a:r>
                      <a:r>
                        <a:rPr lang="en-US" dirty="0" smtClean="0"/>
                        <a:t> </a:t>
                      </a:r>
                      <a:r>
                        <a:rPr lang="uk-UA" dirty="0" smtClean="0"/>
                        <a:t>– </a:t>
                      </a:r>
                      <a:r>
                        <a:rPr lang="en-US" dirty="0" smtClean="0"/>
                        <a:t>usually</a:t>
                      </a:r>
                      <a:r>
                        <a:rPr lang="uk-UA" dirty="0" smtClean="0"/>
                        <a:t> </a:t>
                      </a:r>
                      <a:r>
                        <a:rPr lang="en-US" dirty="0" smtClean="0"/>
                        <a:t>means Christian salvation</a:t>
                      </a:r>
                      <a:r>
                        <a:rPr lang="uk-UA" dirty="0" smtClean="0"/>
                        <a:t> (спасіння або спокута)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135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93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968188"/>
            <a:ext cx="7766936" cy="3082648"/>
          </a:xfrm>
        </p:spPr>
        <p:txBody>
          <a:bodyPr/>
          <a:lstStyle/>
          <a:p>
            <a:r>
              <a:rPr lang="en-US" dirty="0"/>
              <a:t>THE DEVELOPMENT OF MODERN </a:t>
            </a:r>
            <a:r>
              <a:rPr lang="en-US" dirty="0" smtClean="0"/>
              <a:t>ENGLISH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964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Elements </a:t>
            </a:r>
            <a:r>
              <a:rPr lang="en-US" dirty="0"/>
              <a:t>from many different European languages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55 BC -  </a:t>
            </a: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dirty="0" smtClean="0">
                <a:solidFill>
                  <a:schemeClr val="tx1"/>
                </a:solidFill>
              </a:rPr>
              <a:t>Celtic dialect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597 </a:t>
            </a:r>
            <a:r>
              <a:rPr lang="en-US" dirty="0">
                <a:solidFill>
                  <a:schemeClr val="tx1"/>
                </a:solidFill>
              </a:rPr>
              <a:t>AD </a:t>
            </a:r>
            <a:r>
              <a:rPr lang="en-US" dirty="0" smtClean="0">
                <a:solidFill>
                  <a:schemeClr val="tx1"/>
                </a:solidFill>
              </a:rPr>
              <a:t>Christianity. Latin words and phrases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inter </a:t>
            </a:r>
            <a:r>
              <a:rPr lang="en-US" dirty="0">
                <a:solidFill>
                  <a:schemeClr val="tx1"/>
                </a:solidFill>
              </a:rPr>
              <a:t>alia (among others)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per </a:t>
            </a:r>
            <a:r>
              <a:rPr lang="en-US" dirty="0">
                <a:solidFill>
                  <a:schemeClr val="tx1"/>
                </a:solidFill>
              </a:rPr>
              <a:t>se (in </a:t>
            </a:r>
            <a:r>
              <a:rPr lang="en-US" dirty="0" smtClean="0">
                <a:solidFill>
                  <a:schemeClr val="tx1"/>
                </a:solidFill>
              </a:rPr>
              <a:t>itself)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The Angles, Saxons and Jutes invaded the British Isles from northern </a:t>
            </a:r>
            <a:r>
              <a:rPr lang="en-US" dirty="0">
                <a:solidFill>
                  <a:schemeClr val="tx1"/>
                </a:solidFill>
              </a:rPr>
              <a:t>Europe. </a:t>
            </a:r>
            <a:r>
              <a:rPr lang="en-US" dirty="0" smtClean="0">
                <a:solidFill>
                  <a:schemeClr val="tx1"/>
                </a:solidFill>
              </a:rPr>
              <a:t>Old </a:t>
            </a:r>
            <a:r>
              <a:rPr lang="en-US" dirty="0">
                <a:solidFill>
                  <a:schemeClr val="tx1"/>
                </a:solidFill>
              </a:rPr>
              <a:t>English. </a:t>
            </a:r>
            <a:r>
              <a:rPr lang="en-US" dirty="0" smtClean="0">
                <a:solidFill>
                  <a:schemeClr val="tx1"/>
                </a:solidFill>
              </a:rPr>
              <a:t>100 commonly used words </a:t>
            </a:r>
            <a:r>
              <a:rPr lang="en-US" dirty="0">
                <a:solidFill>
                  <a:schemeClr val="tx1"/>
                </a:solidFill>
              </a:rPr>
              <a:t>in the English language (words like God, man, woman, child, love, live, go</a:t>
            </a:r>
            <a:r>
              <a:rPr lang="en-US" dirty="0" smtClean="0">
                <a:solidFill>
                  <a:schemeClr val="tx1"/>
                </a:solidFill>
              </a:rPr>
              <a:t>, at</a:t>
            </a:r>
            <a:r>
              <a:rPr lang="en-US" dirty="0">
                <a:solidFill>
                  <a:schemeClr val="tx1"/>
                </a:solidFill>
              </a:rPr>
              <a:t>, to).</a:t>
            </a:r>
          </a:p>
          <a:p>
            <a:r>
              <a:rPr lang="en-US" dirty="0">
                <a:solidFill>
                  <a:schemeClr val="tx1"/>
                </a:solidFill>
              </a:rPr>
              <a:t>8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century. The Vikings. Numerous </a:t>
            </a:r>
            <a:r>
              <a:rPr lang="en-US" dirty="0">
                <a:solidFill>
                  <a:schemeClr val="tx1"/>
                </a:solidFill>
              </a:rPr>
              <a:t>place names in the northeast of England (and Scotland) ending in -by or 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wick, -ham and in words such as egg, husband, law, take, knife).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1066. The Norman. Words </a:t>
            </a:r>
            <a:r>
              <a:rPr lang="en-US" dirty="0">
                <a:solidFill>
                  <a:schemeClr val="tx1"/>
                </a:solidFill>
              </a:rPr>
              <a:t>such as court, parliament, justice, </a:t>
            </a:r>
            <a:r>
              <a:rPr lang="en-US" dirty="0" smtClean="0">
                <a:solidFill>
                  <a:schemeClr val="tx1"/>
                </a:solidFill>
              </a:rPr>
              <a:t>sovereign, marriage.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422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from many different European languages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03931"/>
            <a:ext cx="8596668" cy="4637431"/>
          </a:xfrm>
        </p:spPr>
        <p:txBody>
          <a:bodyPr>
            <a:normAutofit lnSpcReduction="1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French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borrowings, </a:t>
            </a:r>
            <a:r>
              <a:rPr lang="en-US" dirty="0">
                <a:solidFill>
                  <a:schemeClr val="tx1"/>
                </a:solidFill>
              </a:rPr>
              <a:t>such </a:t>
            </a:r>
            <a:r>
              <a:rPr lang="en-US" dirty="0" smtClean="0">
                <a:solidFill>
                  <a:schemeClr val="tx1"/>
                </a:solidFill>
              </a:rPr>
              <a:t>as chauffeur</a:t>
            </a:r>
            <a:r>
              <a:rPr lang="en-US" dirty="0">
                <a:solidFill>
                  <a:schemeClr val="tx1"/>
                </a:solidFill>
              </a:rPr>
              <a:t>, bourgeois, elite.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British Empire </a:t>
            </a:r>
            <a:r>
              <a:rPr lang="en-US" dirty="0" smtClean="0">
                <a:solidFill>
                  <a:schemeClr val="tx1"/>
                </a:solidFill>
              </a:rPr>
              <a:t>expanded.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result of this multiplicity of linguistic </a:t>
            </a:r>
            <a:r>
              <a:rPr lang="en-US" dirty="0" smtClean="0">
                <a:solidFill>
                  <a:schemeClr val="tx1"/>
                </a:solidFill>
              </a:rPr>
              <a:t>influences                rich </a:t>
            </a:r>
            <a:r>
              <a:rPr lang="en-US" dirty="0">
                <a:solidFill>
                  <a:schemeClr val="tx1"/>
                </a:solidFill>
              </a:rPr>
              <a:t>and diverse </a:t>
            </a:r>
            <a:r>
              <a:rPr lang="en-US" dirty="0" smtClean="0">
                <a:solidFill>
                  <a:schemeClr val="tx1"/>
                </a:solidFill>
              </a:rPr>
              <a:t>language with </a:t>
            </a:r>
            <a:r>
              <a:rPr lang="en-US" dirty="0">
                <a:solidFill>
                  <a:schemeClr val="tx1"/>
                </a:solidFill>
              </a:rPr>
              <a:t>a complex grammar and many synonyms.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>
                <a:solidFill>
                  <a:schemeClr val="tx1"/>
                </a:solidFill>
              </a:rPr>
              <a:t>example, a coming together of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two or more people could </a:t>
            </a:r>
            <a:r>
              <a:rPr lang="en-US" dirty="0" smtClean="0">
                <a:solidFill>
                  <a:schemeClr val="tx1"/>
                </a:solidFill>
              </a:rPr>
              <a:t>be: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 meeting or gathering (Old English</a:t>
            </a:r>
            <a:r>
              <a:rPr lang="en-US" dirty="0" smtClean="0">
                <a:solidFill>
                  <a:schemeClr val="tx1"/>
                </a:solidFill>
              </a:rPr>
              <a:t>),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assignation </a:t>
            </a:r>
            <a:r>
              <a:rPr lang="en-US" dirty="0" smtClean="0">
                <a:solidFill>
                  <a:schemeClr val="tx1"/>
                </a:solidFill>
              </a:rPr>
              <a:t>or encounter </a:t>
            </a:r>
            <a:r>
              <a:rPr lang="en-US" dirty="0">
                <a:solidFill>
                  <a:schemeClr val="tx1"/>
                </a:solidFill>
              </a:rPr>
              <a:t>(Old French</a:t>
            </a:r>
            <a:r>
              <a:rPr lang="en-US" dirty="0" smtClean="0">
                <a:solidFill>
                  <a:schemeClr val="tx1"/>
                </a:solidFill>
              </a:rPr>
              <a:t>),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rendezvous, rally or reunion (French</a:t>
            </a:r>
            <a:r>
              <a:rPr lang="en-US" dirty="0" smtClean="0">
                <a:solidFill>
                  <a:schemeClr val="tx1"/>
                </a:solidFill>
              </a:rPr>
              <a:t>),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 caucus (</a:t>
            </a:r>
            <a:r>
              <a:rPr lang="en-US" dirty="0">
                <a:solidFill>
                  <a:schemeClr val="tx1"/>
                </a:solidFill>
              </a:rPr>
              <a:t>Algonquin), pow-wow (Narragansett) or a tryst (Old French).</a:t>
            </a:r>
          </a:p>
          <a:p>
            <a:endParaRPr lang="en-US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6570873" y="278991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42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LEGAL ENGLISH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17813"/>
            <a:ext cx="8596668" cy="472355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Legal English </a:t>
            </a:r>
            <a:r>
              <a:rPr lang="en-US" dirty="0" smtClean="0">
                <a:solidFill>
                  <a:schemeClr val="tx1"/>
                </a:solidFill>
              </a:rPr>
              <a:t>- the </a:t>
            </a:r>
            <a:r>
              <a:rPr lang="en-US" dirty="0">
                <a:solidFill>
                  <a:schemeClr val="tx1"/>
                </a:solidFill>
              </a:rPr>
              <a:t>mixture of languages 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Modern </a:t>
            </a:r>
            <a:r>
              <a:rPr lang="en-US" dirty="0">
                <a:solidFill>
                  <a:schemeClr val="tx1"/>
                </a:solidFill>
              </a:rPr>
              <a:t>legal English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- lots of borrowings from French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Latin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1066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French -  </a:t>
            </a:r>
            <a:r>
              <a:rPr lang="en-US" dirty="0">
                <a:solidFill>
                  <a:schemeClr val="tx1"/>
                </a:solidFill>
              </a:rPr>
              <a:t>the official language of </a:t>
            </a:r>
            <a:r>
              <a:rPr lang="en-US" dirty="0" smtClean="0">
                <a:solidFill>
                  <a:schemeClr val="tx1"/>
                </a:solidFill>
              </a:rPr>
              <a:t>England.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>
                <a:solidFill>
                  <a:schemeClr val="tx1"/>
                </a:solidFill>
              </a:rPr>
              <a:t>a period of nearly 300 years, French was the language of </a:t>
            </a:r>
            <a:r>
              <a:rPr lang="en-US" dirty="0" smtClean="0">
                <a:solidFill>
                  <a:schemeClr val="tx1"/>
                </a:solidFill>
              </a:rPr>
              <a:t>legal proceedings.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with </a:t>
            </a:r>
            <a:r>
              <a:rPr lang="en-US" dirty="0">
                <a:solidFill>
                  <a:schemeClr val="tx1"/>
                </a:solidFill>
              </a:rPr>
              <a:t>the result that many words in current legal use have their </a:t>
            </a:r>
            <a:r>
              <a:rPr lang="en-US" dirty="0" smtClean="0">
                <a:solidFill>
                  <a:schemeClr val="tx1"/>
                </a:solidFill>
              </a:rPr>
              <a:t>roots: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property</a:t>
            </a:r>
            <a:r>
              <a:rPr lang="en-US" dirty="0">
                <a:solidFill>
                  <a:schemeClr val="tx1"/>
                </a:solidFill>
              </a:rPr>
              <a:t>, estate, chattel, lease, executor and tenant.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Latin  -  </a:t>
            </a:r>
            <a:r>
              <a:rPr lang="en-US" dirty="0">
                <a:solidFill>
                  <a:schemeClr val="tx1"/>
                </a:solidFill>
              </a:rPr>
              <a:t>the language of formal records and statutes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3 languages were </a:t>
            </a:r>
            <a:r>
              <a:rPr lang="en-US" dirty="0">
                <a:solidFill>
                  <a:schemeClr val="tx1"/>
                </a:solidFill>
              </a:rPr>
              <a:t>used in England. English </a:t>
            </a:r>
            <a:r>
              <a:rPr lang="en-US" dirty="0" smtClean="0">
                <a:solidFill>
                  <a:schemeClr val="tx1"/>
                </a:solidFill>
              </a:rPr>
              <a:t> - the </a:t>
            </a:r>
            <a:r>
              <a:rPr lang="en-US" dirty="0">
                <a:solidFill>
                  <a:schemeClr val="tx1"/>
                </a:solidFill>
              </a:rPr>
              <a:t>spoken language of the majority </a:t>
            </a:r>
            <a:r>
              <a:rPr lang="en-US" dirty="0" smtClean="0">
                <a:solidFill>
                  <a:schemeClr val="tx1"/>
                </a:solidFill>
              </a:rPr>
              <a:t>of the </a:t>
            </a:r>
            <a:r>
              <a:rPr lang="en-US" dirty="0">
                <a:solidFill>
                  <a:schemeClr val="tx1"/>
                </a:solidFill>
              </a:rPr>
              <a:t>population, </a:t>
            </a:r>
            <a:r>
              <a:rPr lang="en-US" dirty="0" smtClean="0">
                <a:solidFill>
                  <a:schemeClr val="tx1"/>
                </a:solidFill>
              </a:rPr>
              <a:t>all writing -  </a:t>
            </a:r>
            <a:r>
              <a:rPr lang="en-US" dirty="0">
                <a:solidFill>
                  <a:schemeClr val="tx1"/>
                </a:solidFill>
              </a:rPr>
              <a:t>French or Latin. </a:t>
            </a:r>
            <a:r>
              <a:rPr lang="en-US" dirty="0" smtClean="0">
                <a:solidFill>
                  <a:schemeClr val="tx1"/>
                </a:solidFill>
              </a:rPr>
              <a:t> English </a:t>
            </a:r>
            <a:r>
              <a:rPr lang="en-US" dirty="0">
                <a:solidFill>
                  <a:schemeClr val="tx1"/>
                </a:solidFill>
              </a:rPr>
              <a:t>was </a:t>
            </a:r>
            <a:r>
              <a:rPr lang="en-US" dirty="0" smtClean="0">
                <a:solidFill>
                  <a:schemeClr val="tx1"/>
                </a:solidFill>
              </a:rPr>
              <a:t>not used </a:t>
            </a:r>
            <a:r>
              <a:rPr lang="en-US" dirty="0">
                <a:solidFill>
                  <a:schemeClr val="tx1"/>
                </a:solidFill>
              </a:rPr>
              <a:t>in legal matters.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1356</a:t>
            </a:r>
            <a:r>
              <a:rPr lang="en-US" dirty="0">
                <a:solidFill>
                  <a:schemeClr val="tx1"/>
                </a:solidFill>
              </a:rPr>
              <a:t>, the Statute of Pleading was enacted (in French). </a:t>
            </a:r>
            <a:r>
              <a:rPr lang="en-US" dirty="0" smtClean="0">
                <a:solidFill>
                  <a:schemeClr val="tx1"/>
                </a:solidFill>
              </a:rPr>
              <a:t>All legal proceedings </a:t>
            </a:r>
            <a:r>
              <a:rPr lang="en-US" dirty="0">
                <a:solidFill>
                  <a:schemeClr val="tx1"/>
                </a:solidFill>
              </a:rPr>
              <a:t>should be in English, but recorded in Latin. </a:t>
            </a:r>
            <a:r>
              <a:rPr lang="en-US" dirty="0" smtClean="0">
                <a:solidFill>
                  <a:schemeClr val="tx1"/>
                </a:solidFill>
              </a:rPr>
              <a:t>French </a:t>
            </a:r>
            <a:r>
              <a:rPr lang="en-US" dirty="0">
                <a:solidFill>
                  <a:schemeClr val="tx1"/>
                </a:solidFill>
              </a:rPr>
              <a:t>in legal pleadings continued into the </a:t>
            </a:r>
            <a:r>
              <a:rPr lang="en-US" dirty="0" smtClean="0">
                <a:solidFill>
                  <a:schemeClr val="tx1"/>
                </a:solidFill>
              </a:rPr>
              <a:t>17th </a:t>
            </a:r>
            <a:r>
              <a:rPr lang="en-US" dirty="0">
                <a:solidFill>
                  <a:schemeClr val="tx1"/>
                </a:solidFill>
              </a:rPr>
              <a:t>century in some areas </a:t>
            </a:r>
            <a:r>
              <a:rPr lang="en-US" dirty="0" smtClean="0">
                <a:solidFill>
                  <a:schemeClr val="tx1"/>
                </a:solidFill>
              </a:rPr>
              <a:t>of the </a:t>
            </a:r>
            <a:r>
              <a:rPr lang="en-US" dirty="0">
                <a:solidFill>
                  <a:schemeClr val="tx1"/>
                </a:solidFill>
              </a:rPr>
              <a:t>law.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New branches – </a:t>
            </a:r>
            <a:r>
              <a:rPr lang="en-US" dirty="0">
                <a:solidFill>
                  <a:schemeClr val="tx1"/>
                </a:solidFill>
              </a:rPr>
              <a:t>commercial </a:t>
            </a:r>
            <a:r>
              <a:rPr lang="en-US" dirty="0" smtClean="0">
                <a:solidFill>
                  <a:schemeClr val="tx1"/>
                </a:solidFill>
              </a:rPr>
              <a:t>law began </a:t>
            </a:r>
            <a:r>
              <a:rPr lang="en-US" dirty="0">
                <a:solidFill>
                  <a:schemeClr val="tx1"/>
                </a:solidFill>
              </a:rPr>
              <a:t>to develop entirely in </a:t>
            </a:r>
            <a:r>
              <a:rPr lang="en-US" dirty="0" smtClean="0">
                <a:solidFill>
                  <a:schemeClr val="tx1"/>
                </a:solidFill>
              </a:rPr>
              <a:t>English. Free of French-based terminology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4767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Legal English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Printed </a:t>
            </a:r>
            <a:r>
              <a:rPr lang="en-US" dirty="0">
                <a:solidFill>
                  <a:schemeClr val="tx1"/>
                </a:solidFill>
              </a:rPr>
              <a:t>word became more </a:t>
            </a:r>
            <a:r>
              <a:rPr lang="en-US" dirty="0" smtClean="0">
                <a:solidFill>
                  <a:schemeClr val="tx1"/>
                </a:solidFill>
              </a:rPr>
              <a:t>commonplace. A deliberate effort </a:t>
            </a:r>
            <a:r>
              <a:rPr lang="en-US" dirty="0">
                <a:solidFill>
                  <a:schemeClr val="tx1"/>
                </a:solidFill>
              </a:rPr>
              <a:t>to adopt words derived from </a:t>
            </a:r>
            <a:r>
              <a:rPr lang="en-US" dirty="0" smtClean="0">
                <a:solidFill>
                  <a:schemeClr val="tx1"/>
                </a:solidFill>
              </a:rPr>
              <a:t>Latin.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Some legal words taken from Latin in this way </a:t>
            </a:r>
            <a:r>
              <a:rPr lang="en-US" dirty="0" smtClean="0">
                <a:solidFill>
                  <a:schemeClr val="tx1"/>
                </a:solidFill>
              </a:rPr>
              <a:t>are: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adjacent</a:t>
            </a:r>
            <a:r>
              <a:rPr lang="en-US" dirty="0" smtClean="0">
                <a:solidFill>
                  <a:schemeClr val="tx1"/>
                </a:solidFill>
              </a:rPr>
              <a:t>, frustrate</a:t>
            </a:r>
            <a:r>
              <a:rPr lang="en-US" dirty="0">
                <a:solidFill>
                  <a:schemeClr val="tx1"/>
                </a:solidFill>
              </a:rPr>
              <a:t>, inferior, legal, quiet and subscribe.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Latin </a:t>
            </a:r>
            <a:r>
              <a:rPr lang="en-US" dirty="0">
                <a:solidFill>
                  <a:schemeClr val="tx1"/>
                </a:solidFill>
              </a:rPr>
              <a:t>word order.  </a:t>
            </a:r>
            <a:r>
              <a:rPr lang="en-US" dirty="0" smtClean="0">
                <a:solidFill>
                  <a:schemeClr val="tx1"/>
                </a:solidFill>
              </a:rPr>
              <a:t>                                             led </a:t>
            </a:r>
            <a:r>
              <a:rPr lang="en-US" dirty="0">
                <a:solidFill>
                  <a:schemeClr val="tx1"/>
                </a:solidFill>
              </a:rPr>
              <a:t>to an ornate style, deliberately used to impress </a:t>
            </a:r>
            <a:r>
              <a:rPr lang="en-US" dirty="0" smtClean="0">
                <a:solidFill>
                  <a:schemeClr val="tx1"/>
                </a:solidFill>
              </a:rPr>
              <a:t>rather than </a:t>
            </a:r>
            <a:r>
              <a:rPr lang="en-US" dirty="0">
                <a:solidFill>
                  <a:schemeClr val="tx1"/>
                </a:solidFill>
              </a:rPr>
              <a:t>inform.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English </a:t>
            </a:r>
            <a:r>
              <a:rPr lang="en-US" dirty="0">
                <a:solidFill>
                  <a:schemeClr val="tx1"/>
                </a:solidFill>
              </a:rPr>
              <a:t>was adopted for different kinds of legal documents at different times. </a:t>
            </a:r>
            <a:r>
              <a:rPr lang="en-US" dirty="0" smtClean="0">
                <a:solidFill>
                  <a:schemeClr val="tx1"/>
                </a:solidFill>
              </a:rPr>
              <a:t>Wills in </a:t>
            </a:r>
            <a:r>
              <a:rPr lang="en-US" dirty="0">
                <a:solidFill>
                  <a:schemeClr val="tx1"/>
                </a:solidFill>
              </a:rPr>
              <a:t>English </a:t>
            </a:r>
            <a:r>
              <a:rPr lang="en-US" dirty="0" smtClean="0">
                <a:solidFill>
                  <a:schemeClr val="tx1"/>
                </a:solidFill>
              </a:rPr>
              <a:t>-  </a:t>
            </a:r>
            <a:r>
              <a:rPr lang="en-US" dirty="0">
                <a:solidFill>
                  <a:schemeClr val="tx1"/>
                </a:solidFill>
              </a:rPr>
              <a:t>1400. Statutes </a:t>
            </a:r>
            <a:r>
              <a:rPr lang="en-US" dirty="0" smtClean="0">
                <a:solidFill>
                  <a:schemeClr val="tx1"/>
                </a:solidFill>
              </a:rPr>
              <a:t>- in </a:t>
            </a:r>
            <a:r>
              <a:rPr lang="en-US" dirty="0">
                <a:solidFill>
                  <a:schemeClr val="tx1"/>
                </a:solidFill>
              </a:rPr>
              <a:t>Latin </a:t>
            </a:r>
            <a:r>
              <a:rPr lang="en-US" dirty="0" smtClean="0">
                <a:solidFill>
                  <a:schemeClr val="tx1"/>
                </a:solidFill>
              </a:rPr>
              <a:t>until about </a:t>
            </a:r>
            <a:r>
              <a:rPr lang="en-US" dirty="0">
                <a:solidFill>
                  <a:schemeClr val="tx1"/>
                </a:solidFill>
              </a:rPr>
              <a:t>1300, in French until 1485, in English and French for a few years, and </a:t>
            </a:r>
            <a:r>
              <a:rPr lang="en-US" dirty="0" smtClean="0">
                <a:solidFill>
                  <a:schemeClr val="tx1"/>
                </a:solidFill>
              </a:rPr>
              <a:t>in English </a:t>
            </a:r>
            <a:r>
              <a:rPr lang="en-US" dirty="0">
                <a:solidFill>
                  <a:schemeClr val="tx1"/>
                </a:solidFill>
              </a:rPr>
              <a:t>alone from 1489.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3451540" y="361634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00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ENGLISH DIFFICULT</a:t>
            </a:r>
            <a:r>
              <a:rPr lang="en-US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/>
              <a:t>WHAT MAKES LEGAL LANGUAGE DIFFICULT?</a:t>
            </a:r>
          </a:p>
        </p:txBody>
      </p:sp>
      <p:pic>
        <p:nvPicPr>
          <p:cNvPr id="2050" name="Picture 2" descr="Single blue question mark, illustration - Stock Image - F024/4456 - Science  Photo Librar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995" y="1573213"/>
            <a:ext cx="6204048" cy="452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61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ENGLISH DIFFICULT?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73306"/>
            <a:ext cx="8596668" cy="452184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Lack of clear rules of grammar.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Extensive </a:t>
            </a:r>
            <a:r>
              <a:rPr lang="en-US" dirty="0">
                <a:solidFill>
                  <a:schemeClr val="tx1"/>
                </a:solidFill>
              </a:rPr>
              <a:t>vocabulary.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(e.g. Legally permissible - the </a:t>
            </a:r>
            <a:r>
              <a:rPr lang="en-US" dirty="0">
                <a:solidFill>
                  <a:schemeClr val="tx1"/>
                </a:solidFill>
              </a:rPr>
              <a:t>Old Norse (Scandinavian)-</a:t>
            </a:r>
            <a:r>
              <a:rPr lang="en-US" dirty="0" smtClean="0">
                <a:solidFill>
                  <a:schemeClr val="tx1"/>
                </a:solidFill>
              </a:rPr>
              <a:t>derived – lawful, the </a:t>
            </a:r>
            <a:r>
              <a:rPr lang="en-US" dirty="0">
                <a:solidFill>
                  <a:schemeClr val="tx1"/>
                </a:solidFill>
              </a:rPr>
              <a:t>Latin-derived </a:t>
            </a:r>
            <a:r>
              <a:rPr lang="en-US" dirty="0" smtClean="0">
                <a:solidFill>
                  <a:schemeClr val="tx1"/>
                </a:solidFill>
              </a:rPr>
              <a:t>– legitimate, the </a:t>
            </a:r>
            <a:r>
              <a:rPr lang="en-US" dirty="0">
                <a:solidFill>
                  <a:schemeClr val="tx1"/>
                </a:solidFill>
              </a:rPr>
              <a:t>Old English </a:t>
            </a:r>
            <a:r>
              <a:rPr lang="en-US" dirty="0" smtClean="0">
                <a:solidFill>
                  <a:schemeClr val="tx1"/>
                </a:solidFill>
              </a:rPr>
              <a:t>word – right)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(e. g. employment - calling</a:t>
            </a:r>
            <a:r>
              <a:rPr lang="en-US" dirty="0">
                <a:solidFill>
                  <a:schemeClr val="tx1"/>
                </a:solidFill>
              </a:rPr>
              <a:t>, career, profession</a:t>
            </a:r>
            <a:r>
              <a:rPr lang="en-US" dirty="0" smtClean="0">
                <a:solidFill>
                  <a:schemeClr val="tx1"/>
                </a:solidFill>
              </a:rPr>
              <a:t>, employment</a:t>
            </a:r>
            <a:r>
              <a:rPr lang="en-US" dirty="0">
                <a:solidFill>
                  <a:schemeClr val="tx1"/>
                </a:solidFill>
              </a:rPr>
              <a:t>, job, work, occupation or </a:t>
            </a:r>
            <a:r>
              <a:rPr lang="en-US" dirty="0" smtClean="0">
                <a:solidFill>
                  <a:schemeClr val="tx1"/>
                </a:solidFill>
              </a:rPr>
              <a:t>vocation</a:t>
            </a:r>
            <a:r>
              <a:rPr lang="uk-UA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The use of phrasal verbs in English (and legal English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uk-UA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e.g. put </a:t>
            </a:r>
            <a:r>
              <a:rPr lang="en-US" dirty="0">
                <a:solidFill>
                  <a:schemeClr val="tx1"/>
                </a:solidFill>
              </a:rPr>
              <a:t>down a deposit, </a:t>
            </a:r>
            <a:r>
              <a:rPr lang="en-US" dirty="0" smtClean="0">
                <a:solidFill>
                  <a:schemeClr val="tx1"/>
                </a:solidFill>
              </a:rPr>
              <a:t>enter </a:t>
            </a:r>
            <a:r>
              <a:rPr lang="en-US" dirty="0">
                <a:solidFill>
                  <a:schemeClr val="tx1"/>
                </a:solidFill>
              </a:rPr>
              <a:t>into a </a:t>
            </a:r>
            <a:r>
              <a:rPr lang="en-US" dirty="0" smtClean="0">
                <a:solidFill>
                  <a:schemeClr val="tx1"/>
                </a:solidFill>
              </a:rPr>
              <a:t>contract). </a:t>
            </a:r>
          </a:p>
          <a:p>
            <a:r>
              <a:rPr lang="en-US" dirty="0">
                <a:solidFill>
                  <a:schemeClr val="tx1"/>
                </a:solidFill>
              </a:rPr>
              <a:t>The use of idioms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(e.g. over </a:t>
            </a:r>
            <a:r>
              <a:rPr lang="en-US" dirty="0">
                <a:solidFill>
                  <a:schemeClr val="tx1"/>
                </a:solidFill>
              </a:rPr>
              <a:t>the moon </a:t>
            </a:r>
            <a:r>
              <a:rPr lang="en-US" dirty="0" smtClean="0">
                <a:solidFill>
                  <a:schemeClr val="tx1"/>
                </a:solidFill>
              </a:rPr>
              <a:t>-  </a:t>
            </a:r>
            <a:r>
              <a:rPr lang="en-US" dirty="0">
                <a:solidFill>
                  <a:schemeClr val="tx1"/>
                </a:solidFill>
              </a:rPr>
              <a:t>‘</a:t>
            </a:r>
            <a:r>
              <a:rPr lang="en-US" dirty="0" smtClean="0">
                <a:solidFill>
                  <a:schemeClr val="tx1"/>
                </a:solidFill>
              </a:rPr>
              <a:t>happy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on </a:t>
            </a:r>
            <a:r>
              <a:rPr lang="en-US" dirty="0">
                <a:solidFill>
                  <a:schemeClr val="tx1"/>
                </a:solidFill>
              </a:rPr>
              <a:t>all fours </a:t>
            </a:r>
            <a:r>
              <a:rPr lang="en-US" dirty="0" smtClean="0">
                <a:solidFill>
                  <a:schemeClr val="tx1"/>
                </a:solidFill>
              </a:rPr>
              <a:t> - </a:t>
            </a:r>
            <a:r>
              <a:rPr lang="en-US" dirty="0">
                <a:solidFill>
                  <a:schemeClr val="tx1"/>
                </a:solidFill>
              </a:rPr>
              <a:t>a metaphor used by legal practitioners to describe a previous case with facts that are substantially similar to the case at issue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306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LEGAL LANGUAGE DIFFICULT?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writing conventions are different: sentences often have apparently </a:t>
            </a:r>
            <a:r>
              <a:rPr lang="en-US" dirty="0" smtClean="0">
                <a:solidFill>
                  <a:schemeClr val="tx1"/>
                </a:solidFill>
              </a:rPr>
              <a:t>peculiar structures</a:t>
            </a:r>
            <a:r>
              <a:rPr lang="en-US" dirty="0">
                <a:solidFill>
                  <a:schemeClr val="tx1"/>
                </a:solidFill>
              </a:rPr>
              <a:t>, punctuation is used insufficiently, foreign phrases are </a:t>
            </a:r>
            <a:r>
              <a:rPr lang="en-US" dirty="0" smtClean="0">
                <a:solidFill>
                  <a:schemeClr val="tx1"/>
                </a:solidFill>
              </a:rPr>
              <a:t>sometimes used </a:t>
            </a:r>
            <a:r>
              <a:rPr lang="en-US" dirty="0">
                <a:solidFill>
                  <a:schemeClr val="tx1"/>
                </a:solidFill>
              </a:rPr>
              <a:t>instead of English phrases (e.g. inter alia instead of among others), </a:t>
            </a:r>
            <a:r>
              <a:rPr lang="en-US" dirty="0" smtClean="0">
                <a:solidFill>
                  <a:schemeClr val="tx1"/>
                </a:solidFill>
              </a:rPr>
              <a:t>unusual pronouns </a:t>
            </a:r>
            <a:r>
              <a:rPr lang="en-US" dirty="0">
                <a:solidFill>
                  <a:schemeClr val="tx1"/>
                </a:solidFill>
              </a:rPr>
              <a:t>are employed (the same, the aforesaid, </a:t>
            </a:r>
            <a:r>
              <a:rPr lang="en-US" dirty="0" err="1">
                <a:solidFill>
                  <a:schemeClr val="tx1"/>
                </a:solidFill>
              </a:rPr>
              <a:t>etc</a:t>
            </a:r>
            <a:r>
              <a:rPr lang="en-US" dirty="0">
                <a:solidFill>
                  <a:schemeClr val="tx1"/>
                </a:solidFill>
              </a:rPr>
              <a:t>), and unusual set </a:t>
            </a:r>
            <a:r>
              <a:rPr lang="en-US" dirty="0" smtClean="0">
                <a:solidFill>
                  <a:schemeClr val="tx1"/>
                </a:solidFill>
              </a:rPr>
              <a:t>phrases are </a:t>
            </a:r>
            <a:r>
              <a:rPr lang="en-US" dirty="0">
                <a:solidFill>
                  <a:schemeClr val="tx1"/>
                </a:solidFill>
              </a:rPr>
              <a:t>to be found (null and void, all and sundry).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large number of difficult words and phrases are </a:t>
            </a:r>
            <a:r>
              <a:rPr lang="en-US" dirty="0" smtClean="0">
                <a:solidFill>
                  <a:schemeClr val="tx1"/>
                </a:solidFill>
              </a:rPr>
              <a:t>used: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Legal terms of </a:t>
            </a:r>
            <a:r>
              <a:rPr lang="en-US" dirty="0" smtClean="0">
                <a:solidFill>
                  <a:schemeClr val="tx1"/>
                </a:solidFill>
              </a:rPr>
              <a:t>art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Legal </a:t>
            </a:r>
            <a:r>
              <a:rPr lang="en-US" dirty="0" smtClean="0">
                <a:solidFill>
                  <a:schemeClr val="tx1"/>
                </a:solidFill>
              </a:rPr>
              <a:t>jargon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Legal meaning may differ from the general </a:t>
            </a:r>
            <a:r>
              <a:rPr lang="en-US" dirty="0" smtClean="0">
                <a:solidFill>
                  <a:schemeClr val="tx1"/>
                </a:solidFill>
              </a:rPr>
              <a:t>meaning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Words may be used in apparently peculiar contexts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9492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1588</TotalTime>
  <Words>1212</Words>
  <Application>Microsoft Office PowerPoint</Application>
  <PresentationFormat>Широкоэкранный</PresentationFormat>
  <Paragraphs>94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Lucida Sans Unicode</vt:lpstr>
      <vt:lpstr>Trebuchet MS</vt:lpstr>
      <vt:lpstr>Wingdings</vt:lpstr>
      <vt:lpstr>Wingdings 3</vt:lpstr>
      <vt:lpstr>Аспект</vt:lpstr>
      <vt:lpstr>INTRODUCTION TO LEGAL ENGLISH</vt:lpstr>
      <vt:lpstr>THE DEVELOPMENT OF MODERN ENGLISH</vt:lpstr>
      <vt:lpstr>Elements from many different European languages </vt:lpstr>
      <vt:lpstr>Elements from many different European languages</vt:lpstr>
      <vt:lpstr>SOURCES OF LEGAL ENGLISH</vt:lpstr>
      <vt:lpstr>Sources of Legal English</vt:lpstr>
      <vt:lpstr>WHAT MAKES ENGLISH DIFFICULT? WHAT MAKES LEGAL LANGUAGE DIFFICULT?</vt:lpstr>
      <vt:lpstr>WHAT MAKES ENGLISH DIFFICULT?</vt:lpstr>
      <vt:lpstr>WHAT MAKES LEGAL LANGUAGE DIFFICULT?</vt:lpstr>
      <vt:lpstr>Legal terms of art</vt:lpstr>
      <vt:lpstr>Legal terms of art</vt:lpstr>
      <vt:lpstr>Legal Professionals</vt:lpstr>
      <vt:lpstr>Jamboard</vt:lpstr>
      <vt:lpstr>Legal meaning may differ from the general meaning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LEGAL ENGLISH</dc:title>
  <dc:creator>Света</dc:creator>
  <cp:lastModifiedBy>Света</cp:lastModifiedBy>
  <cp:revision>21</cp:revision>
  <dcterms:created xsi:type="dcterms:W3CDTF">2023-02-14T07:03:36Z</dcterms:created>
  <dcterms:modified xsi:type="dcterms:W3CDTF">2023-02-16T13:55:16Z</dcterms:modified>
</cp:coreProperties>
</file>