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5" r:id="rId5"/>
    <p:sldId id="259" r:id="rId6"/>
    <p:sldId id="270" r:id="rId7"/>
    <p:sldId id="269" r:id="rId8"/>
    <p:sldId id="267" r:id="rId9"/>
    <p:sldId id="271" r:id="rId10"/>
    <p:sldId id="280" r:id="rId11"/>
    <p:sldId id="266" r:id="rId12"/>
    <p:sldId id="264" r:id="rId13"/>
    <p:sldId id="268" r:id="rId14"/>
    <p:sldId id="278" r:id="rId15"/>
    <p:sldId id="274" r:id="rId16"/>
    <p:sldId id="275" r:id="rId17"/>
    <p:sldId id="276" r:id="rId18"/>
    <p:sldId id="277" r:id="rId19"/>
    <p:sldId id="279" r:id="rId20"/>
    <p:sldId id="273" r:id="rId21"/>
    <p:sldId id="272"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2"/>
      </p:bgRef>
    </p:bg>
    <p:spTree>
      <p:nvGrpSpPr>
        <p:cNvPr id="1" name=""/>
        <p:cNvGrpSpPr/>
        <p:nvPr/>
      </p:nvGrpSpPr>
      <p:grpSpPr>
        <a:xfrm>
          <a:off x="0" y="0"/>
          <a:ext cx="0" cy="0"/>
          <a:chOff x="0" y="0"/>
          <a:chExt cx="0" cy="0"/>
        </a:xfrm>
      </p:grpSpPr>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одзаголовок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26.01.2021</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7" name="Прямая соединительная линия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Овал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Овал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Номер слайда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8" name="Заголовок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bg>
      <p:bgRef idx="1001">
        <a:schemeClr val="bg2"/>
      </p:bgRef>
    </p:bg>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Прямая соединительная линия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Овал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6915912" y="3009901"/>
            <a:ext cx="457200" cy="441325"/>
          </a:xfrm>
        </p:spPr>
        <p:txBody>
          <a:bodyPr/>
          <a:lstStyle/>
          <a:p>
            <a:fld id="{725C68B6-61C2-468F-89AB-4B9F7531AA68}" type="slidenum">
              <a:rPr lang="ru-RU" smtClean="0"/>
              <a:pPr/>
              <a:t>‹#›</a:t>
            </a:fld>
            <a:endParaRPr lang="ru-RU"/>
          </a:p>
        </p:txBody>
      </p:sp>
      <p:sp>
        <p:nvSpPr>
          <p:cNvPr id="3" name="Вертикальный текст 2"/>
          <p:cNvSpPr>
            <a:spLocks noGrp="1"/>
          </p:cNvSpPr>
          <p:nvPr>
            <p:ph type="body" orient="vert" idx="1"/>
          </p:nvPr>
        </p:nvSpPr>
        <p:spPr>
          <a:xfrm>
            <a:off x="304800" y="304800"/>
            <a:ext cx="6553200" cy="5821366"/>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2" name="Вертикальный заголовок 1"/>
          <p:cNvSpPr>
            <a:spLocks noGrp="1"/>
          </p:cNvSpPr>
          <p:nvPr>
            <p:ph type="title" orient="vert"/>
          </p:nvPr>
        </p:nvSpPr>
        <p:spPr>
          <a:xfrm>
            <a:off x="7391400" y="304801"/>
            <a:ext cx="1447800" cy="5851525"/>
          </a:xfrm>
        </p:spPr>
        <p:txBody>
          <a:bodyPr vert="eaVert"/>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solidFill>
                  <a:schemeClr val="accent3">
                    <a:shade val="75000"/>
                  </a:schemeClr>
                </a:solidFill>
              </a:defRPr>
            </a:lvl1p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26.01.2021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4361688" y="1026372"/>
            <a:ext cx="457200" cy="441325"/>
          </a:xfrm>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301752" y="1527048"/>
            <a:ext cx="850392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Прямоугольник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3" name="Прямоугольник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Прямоугольник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Нижний колонтитул 4"/>
          <p:cNvSpPr>
            <a:spLocks noGrp="1"/>
          </p:cNvSpPr>
          <p:nvPr>
            <p:ph type="ftr" sz="quarter" idx="11"/>
          </p:nvPr>
        </p:nvSpPr>
        <p:spPr/>
        <p:txBody>
          <a:bodyPr/>
          <a:lstStyle/>
          <a:p>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26.01.2021</a:t>
            </a:fld>
            <a:endParaRPr lang="ru-RU"/>
          </a:p>
        </p:txBody>
      </p:sp>
      <p:sp>
        <p:nvSpPr>
          <p:cNvPr id="8" name="Прямая соединительная линия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Овал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 name="Заголовок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1752" y="228600"/>
            <a:ext cx="8534400" cy="758952"/>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a:xfrm>
            <a:off x="5791200" y="6409944"/>
            <a:ext cx="3044952" cy="365760"/>
          </a:xfrm>
        </p:spPr>
        <p:txBody>
          <a:bodyPr/>
          <a:lstStyle/>
          <a:p>
            <a:fld id="{5B106E36-FD25-4E2D-B0AA-010F637433A0}" type="datetimeFigureOut">
              <a:rPr lang="ru-RU" smtClean="0"/>
              <a:pPr/>
              <a:t>26.01.2021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8" name="Прямая соединительная линия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Содержимое 9"/>
          <p:cNvSpPr>
            <a:spLocks noGrp="1"/>
          </p:cNvSpPr>
          <p:nvPr>
            <p:ph sz="half" idx="1"/>
          </p:nvPr>
        </p:nvSpPr>
        <p:spPr>
          <a:xfrm>
            <a:off x="301752"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Содержимое 11"/>
          <p:cNvSpPr>
            <a:spLocks noGrp="1"/>
          </p:cNvSpPr>
          <p:nvPr>
            <p:ph sz="half" idx="2"/>
          </p:nvPr>
        </p:nvSpPr>
        <p:spPr>
          <a:xfrm>
            <a:off x="4800600" y="1371600"/>
            <a:ext cx="4038600" cy="4681728"/>
          </a:xfrm>
        </p:spPr>
        <p:txBody>
          <a:bodyPr/>
          <a:lstStyle>
            <a:lvl1pPr>
              <a:defRPr sz="2500"/>
            </a:lvl1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1">
        <a:schemeClr val="bg2"/>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Прямоугольник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Прямоугольник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Прямоугольник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Прямоугольник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Текст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26.01.2021</a:t>
            </a:fld>
            <a:endParaRPr lang="ru-RU"/>
          </a:p>
        </p:txBody>
      </p:sp>
      <p:sp>
        <p:nvSpPr>
          <p:cNvPr id="8" name="Нижний колонтитул 7"/>
          <p:cNvSpPr>
            <a:spLocks noGrp="1"/>
          </p:cNvSpPr>
          <p:nvPr>
            <p:ph type="ftr" sz="quarter" idx="11"/>
          </p:nvPr>
        </p:nvSpPr>
        <p:spPr>
          <a:xfrm>
            <a:off x="304800" y="6409944"/>
            <a:ext cx="3581400" cy="365760"/>
          </a:xfrm>
        </p:spPr>
        <p:txBody>
          <a:bodyPr/>
          <a:lstStyle/>
          <a:p>
            <a:endParaRPr lang="ru-RU"/>
          </a:p>
        </p:txBody>
      </p:sp>
      <p:sp>
        <p:nvSpPr>
          <p:cNvPr id="15" name="Прямая соединительная линия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Содержимое 23"/>
          <p:cNvSpPr>
            <a:spLocks noGrp="1"/>
          </p:cNvSpPr>
          <p:nvPr>
            <p:ph sz="quarter" idx="2"/>
          </p:nvPr>
        </p:nvSpPr>
        <p:spPr>
          <a:xfrm>
            <a:off x="301752" y="2471383"/>
            <a:ext cx="4041648" cy="3818404"/>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6" name="Содержимое 25"/>
          <p:cNvSpPr>
            <a:spLocks noGrp="1"/>
          </p:cNvSpPr>
          <p:nvPr>
            <p:ph sz="quarter" idx="4"/>
          </p:nvPr>
        </p:nvSpPr>
        <p:spPr>
          <a:xfrm>
            <a:off x="4800600" y="2471383"/>
            <a:ext cx="4038600" cy="382219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Овал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Овал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Номер слайда 8"/>
          <p:cNvSpPr>
            <a:spLocks noGrp="1"/>
          </p:cNvSpPr>
          <p:nvPr>
            <p:ph type="sldNum" sz="quarter" idx="12"/>
          </p:nvPr>
        </p:nvSpPr>
        <p:spPr>
          <a:xfrm>
            <a:off x="4343400" y="1042416"/>
            <a:ext cx="457200" cy="441325"/>
          </a:xfrm>
        </p:spPr>
        <p:txBody>
          <a:bodyPr/>
          <a:lstStyle>
            <a:lvl1pPr algn="ctr">
              <a:defRPr/>
            </a:lvl1pPr>
          </a:lstStyle>
          <a:p>
            <a:fld id="{725C68B6-61C2-468F-89AB-4B9F7531AA68}" type="slidenum">
              <a:rPr lang="ru-RU" smtClean="0"/>
              <a:pPr/>
              <a:t>‹#›</a:t>
            </a:fld>
            <a:endParaRPr lang="ru-RU"/>
          </a:p>
        </p:txBody>
      </p:sp>
      <p:sp>
        <p:nvSpPr>
          <p:cNvPr id="23" name="Заголовок 22"/>
          <p:cNvSpPr>
            <a:spLocks noGrp="1"/>
          </p:cNvSpPr>
          <p:nvPr>
            <p:ph type="title"/>
          </p:nvPr>
        </p:nvSpPr>
        <p:spPr/>
        <p:txBody>
          <a:bodyPr rtlCol="0" anchor="b" anchorCtr="0"/>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26.01.2021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a:xfrm>
            <a:off x="4343400" y="1036020"/>
            <a:ext cx="457200" cy="441325"/>
          </a:xfrm>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Прямоугольник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Прямоугольник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Прямоугольник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Прямоугольник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Дата 1"/>
          <p:cNvSpPr>
            <a:spLocks noGrp="1"/>
          </p:cNvSpPr>
          <p:nvPr>
            <p:ph type="dt" sz="half" idx="10"/>
          </p:nvPr>
        </p:nvSpPr>
        <p:spPr/>
        <p:txBody>
          <a:bodyPr/>
          <a:lstStyle/>
          <a:p>
            <a:fld id="{5B106E36-FD25-4E2D-B0AA-010F637433A0}" type="datetimeFigureOut">
              <a:rPr lang="ru-RU" smtClean="0"/>
              <a:pPr/>
              <a:t>26.01.2021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a:xfrm>
            <a:off x="4267200" y="6324600"/>
            <a:ext cx="609600" cy="441324"/>
          </a:xfrm>
        </p:spPr>
        <p:txBody>
          <a:bodyPr/>
          <a:lstStyle>
            <a:lvl1pPr>
              <a:defRPr>
                <a:solidFill>
                  <a:srgbClr val="FFFFFF"/>
                </a:solidFill>
              </a:defRPr>
            </a:lvl1p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9" name="Прямоугольник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Прямоугольник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Прямоугольник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оугольник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Прямая соединительная линия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Содержимое 19"/>
          <p:cNvSpPr>
            <a:spLocks noGrp="1"/>
          </p:cNvSpPr>
          <p:nvPr>
            <p:ph sz="quarter" idx="1"/>
          </p:nvPr>
        </p:nvSpPr>
        <p:spPr>
          <a:xfrm>
            <a:off x="3124200" y="685800"/>
            <a:ext cx="5638800" cy="5410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Овал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Овал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725C68B6-61C2-468F-89AB-4B9F7531AA68}" type="slidenum">
              <a:rPr lang="ru-RU" smtClean="0"/>
              <a:pPr/>
              <a:t>‹#›</a:t>
            </a:fld>
            <a:endParaRPr lang="ru-RU"/>
          </a:p>
        </p:txBody>
      </p:sp>
      <p:sp>
        <p:nvSpPr>
          <p:cNvPr id="21" name="Прямоугольник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26.01.2021</a:t>
            </a:fld>
            <a:endParaRPr lang="ru-RU"/>
          </a:p>
        </p:txBody>
      </p:sp>
      <p:sp>
        <p:nvSpPr>
          <p:cNvPr id="6" name="Нижний колонтитул 5"/>
          <p:cNvSpPr>
            <a:spLocks noGrp="1"/>
          </p:cNvSpPr>
          <p:nvPr>
            <p:ph type="ftr" sz="quarter" idx="11"/>
          </p:nvPr>
        </p:nvSpPr>
        <p:spPr>
          <a:xfrm>
            <a:off x="301752" y="6410848"/>
            <a:ext cx="3383280" cy="365760"/>
          </a:xfrm>
        </p:spPr>
        <p:txBody>
          <a:bodyPr/>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1" name="Прямая соединительная линия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Прямоугольник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Прямоугольник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Прямоугольник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Прямоугольник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Овал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Овал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Номер слайда 6"/>
          <p:cNvSpPr>
            <a:spLocks noGrp="1"/>
          </p:cNvSpPr>
          <p:nvPr>
            <p:ph type="sldNum" sz="quarter" idx="12"/>
          </p:nvPr>
        </p:nvSpPr>
        <p:spPr>
          <a:xfrm>
            <a:off x="1371600" y="312738"/>
            <a:ext cx="457200" cy="441325"/>
          </a:xfrm>
        </p:spPr>
        <p:txBody>
          <a:bodyPr/>
          <a:lstStyle/>
          <a:p>
            <a:fld id="{725C68B6-61C2-468F-89AB-4B9F7531AA68}" type="slidenum">
              <a:rPr lang="ru-RU" smtClean="0"/>
              <a:pPr/>
              <a:t>‹#›</a:t>
            </a:fld>
            <a:endParaRPr lang="ru-RU"/>
          </a:p>
        </p:txBody>
      </p:sp>
      <p:sp>
        <p:nvSpPr>
          <p:cNvPr id="2" name="Заголовок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3000375" y="609600"/>
            <a:ext cx="5867400" cy="4267200"/>
          </a:xfrm>
        </p:spPr>
        <p:txBody>
          <a:bodyPr/>
          <a:lstStyle>
            <a:lvl1pPr marL="0" indent="0">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22" name="Прямоугольник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Дата 4"/>
          <p:cNvSpPr>
            <a:spLocks noGrp="1"/>
          </p:cNvSpPr>
          <p:nvPr>
            <p:ph type="dt" sz="half" idx="10"/>
          </p:nvPr>
        </p:nvSpPr>
        <p:spPr>
          <a:xfrm>
            <a:off x="5788152" y="6404984"/>
            <a:ext cx="3044952" cy="365760"/>
          </a:xfrm>
        </p:spPr>
        <p:txBody>
          <a:bodyPr/>
          <a:lstStyle/>
          <a:p>
            <a:fld id="{5B106E36-FD25-4E2D-B0AA-010F637433A0}" type="datetimeFigureOut">
              <a:rPr lang="ru-RU" smtClean="0"/>
              <a:pPr/>
              <a:t>26.01.2021</a:t>
            </a:fld>
            <a:endParaRPr lang="ru-RU"/>
          </a:p>
        </p:txBody>
      </p:sp>
      <p:sp>
        <p:nvSpPr>
          <p:cNvPr id="6" name="Нижний колонтитул 5"/>
          <p:cNvSpPr>
            <a:spLocks noGrp="1"/>
          </p:cNvSpPr>
          <p:nvPr>
            <p:ph type="ftr" sz="quarter" idx="11"/>
          </p:nvPr>
        </p:nvSpPr>
        <p:spPr>
          <a:xfrm>
            <a:off x="301752" y="6410848"/>
            <a:ext cx="3584448" cy="365760"/>
          </a:xfrm>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Прямоугольник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Прямоугольник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Прямоугольник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Прямоугольник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Прямоугольник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Дата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5B106E36-FD25-4E2D-B0AA-010F637433A0}" type="datetimeFigureOut">
              <a:rPr lang="ru-RU" smtClean="0"/>
              <a:pPr/>
              <a:t>26.01.2021</a:t>
            </a:fld>
            <a:endParaRPr lang="ru-RU"/>
          </a:p>
        </p:txBody>
      </p:sp>
      <p:sp>
        <p:nvSpPr>
          <p:cNvPr id="3" name="Нижний колонтитул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ru-RU"/>
          </a:p>
        </p:txBody>
      </p:sp>
      <p:sp>
        <p:nvSpPr>
          <p:cNvPr id="8" name="Прямоугольник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Прямая соединительная линия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Овал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Овал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Номер слайда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725C68B6-61C2-468F-89AB-4B9F7531AA68}" type="slidenum">
              <a:rPr lang="ru-RU" smtClean="0"/>
              <a:pPr/>
              <a:t>‹#›</a:t>
            </a:fld>
            <a:endParaRPr lang="ru-RU"/>
          </a:p>
        </p:txBody>
      </p:sp>
      <p:sp>
        <p:nvSpPr>
          <p:cNvPr id="22" name="Заголовок 21"/>
          <p:cNvSpPr>
            <a:spLocks noGrp="1"/>
          </p:cNvSpPr>
          <p:nvPr>
            <p:ph type="title"/>
          </p:nvPr>
        </p:nvSpPr>
        <p:spPr>
          <a:xfrm>
            <a:off x="301752" y="228600"/>
            <a:ext cx="8534400" cy="758952"/>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p:txBody>
          <a:bodyPr/>
          <a:lstStyle/>
          <a:p>
            <a:pPr algn="r"/>
            <a:endParaRPr lang="uk-UA" cap="none" dirty="0"/>
          </a:p>
        </p:txBody>
      </p:sp>
      <p:sp>
        <p:nvSpPr>
          <p:cNvPr id="2" name="Заголовок 1"/>
          <p:cNvSpPr>
            <a:spLocks noGrp="1"/>
          </p:cNvSpPr>
          <p:nvPr>
            <p:ph type="ctrTitle"/>
          </p:nvPr>
        </p:nvSpPr>
        <p:spPr/>
        <p:txBody>
          <a:bodyPr/>
          <a:lstStyle/>
          <a:p>
            <a:r>
              <a:rPr lang="uk-UA" dirty="0" smtClean="0"/>
              <a:t>Право на справедливий судовий розгляд</a:t>
            </a:r>
            <a:endParaRPr lang="uk-U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dirty="0" smtClean="0"/>
              <a:t>3. Допустимі межі обмеження права на судовий розгляд</a:t>
            </a:r>
            <a:endParaRPr lang="uk-UA" sz="2800" dirty="0"/>
          </a:p>
        </p:txBody>
      </p:sp>
      <p:pic>
        <p:nvPicPr>
          <p:cNvPr id="5" name="Содержимое 4" descr="judgement.jpg"/>
          <p:cNvPicPr>
            <a:picLocks noGrp="1" noChangeAspect="1"/>
          </p:cNvPicPr>
          <p:nvPr>
            <p:ph sz="half" idx="1"/>
          </p:nvPr>
        </p:nvPicPr>
        <p:blipFill>
          <a:blip r:embed="rId2" cstate="print"/>
          <a:stretch>
            <a:fillRect/>
          </a:stretch>
        </p:blipFill>
        <p:spPr>
          <a:xfrm>
            <a:off x="395536" y="2276872"/>
            <a:ext cx="4035658" cy="3260811"/>
          </a:xfrm>
        </p:spPr>
      </p:pic>
      <p:sp>
        <p:nvSpPr>
          <p:cNvPr id="4" name="Содержимое 3"/>
          <p:cNvSpPr>
            <a:spLocks noGrp="1"/>
          </p:cNvSpPr>
          <p:nvPr>
            <p:ph sz="half" idx="2"/>
          </p:nvPr>
        </p:nvSpPr>
        <p:spPr/>
        <p:txBody>
          <a:bodyPr/>
          <a:lstStyle/>
          <a:p>
            <a:pPr lvl="0"/>
            <a:endParaRPr lang="uk-UA" dirty="0" smtClean="0"/>
          </a:p>
          <a:p>
            <a:pPr lvl="0"/>
            <a:endParaRPr lang="uk-UA" dirty="0" smtClean="0"/>
          </a:p>
          <a:p>
            <a:pPr lvl="0"/>
            <a:r>
              <a:rPr lang="uk-UA" dirty="0" smtClean="0"/>
              <a:t>досудове вирішення спорів</a:t>
            </a:r>
            <a:endParaRPr lang="ru-RU" dirty="0" smtClean="0"/>
          </a:p>
          <a:p>
            <a:pPr lvl="0"/>
            <a:r>
              <a:rPr lang="uk-UA" dirty="0" smtClean="0"/>
              <a:t>оскарження судових рішень;</a:t>
            </a:r>
            <a:endParaRPr lang="ru-RU" dirty="0" smtClean="0"/>
          </a:p>
          <a:p>
            <a:pPr lvl="0"/>
            <a:r>
              <a:rPr lang="uk-UA" dirty="0" smtClean="0"/>
              <a:t>скорочення строків розгляду.</a:t>
            </a:r>
            <a:endParaRPr lang="ru-RU" dirty="0" smtClean="0"/>
          </a:p>
          <a:p>
            <a:endParaRPr lang="uk-UA"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dirty="0" smtClean="0"/>
              <a:t>Доступ до правосуддя і оскарження </a:t>
            </a:r>
            <a:br>
              <a:rPr lang="uk-UA" sz="2800" dirty="0" smtClean="0"/>
            </a:br>
            <a:r>
              <a:rPr lang="uk-UA" sz="2800" dirty="0" smtClean="0"/>
              <a:t>судових рішень</a:t>
            </a:r>
            <a:endParaRPr lang="uk-UA" sz="2800" dirty="0"/>
          </a:p>
        </p:txBody>
      </p:sp>
      <p:sp>
        <p:nvSpPr>
          <p:cNvPr id="3" name="Содержимое 2"/>
          <p:cNvSpPr>
            <a:spLocks noGrp="1"/>
          </p:cNvSpPr>
          <p:nvPr>
            <p:ph sz="quarter" idx="1"/>
          </p:nvPr>
        </p:nvSpPr>
        <p:spPr/>
        <p:txBody>
          <a:bodyPr>
            <a:normAutofit fontScale="92500" lnSpcReduction="20000"/>
          </a:bodyPr>
          <a:lstStyle/>
          <a:p>
            <a:pPr algn="just">
              <a:buNone/>
            </a:pPr>
            <a:r>
              <a:rPr lang="uk-UA" dirty="0" smtClean="0"/>
              <a:t>Стосовно невірності сплати судового збору і доступність правосуддя:</a:t>
            </a:r>
          </a:p>
          <a:p>
            <a:pPr algn="just">
              <a:buNone/>
            </a:pPr>
            <a:r>
              <a:rPr lang="uk-UA" dirty="0" err="1" smtClean="0"/>
              <a:t>“Вищий</a:t>
            </a:r>
            <a:r>
              <a:rPr lang="uk-UA" dirty="0" smtClean="0"/>
              <a:t> арбітражний суд зробив зауваження судам нижчої ланки, що ті недостатньо взяли до уваги факти у справі та аргументи заявника, однак арбітражний суд Київської області у своїх двох рішеннях... обмежився тим, що знову відхилив позов заявника, не конкретизувавши мотиви відхилення. Крім того, рішення у справі... було винесене судом без надання заявнику можливості подати свої пояснення на </a:t>
            </a:r>
            <a:r>
              <a:rPr lang="uk-UA" dirty="0" err="1" smtClean="0"/>
              <a:t>слуханнях”</a:t>
            </a:r>
            <a:endParaRPr lang="uk-UA" dirty="0" smtClean="0"/>
          </a:p>
          <a:p>
            <a:pPr algn="r">
              <a:buNone/>
            </a:pPr>
            <a:r>
              <a:rPr lang="uk-UA" dirty="0" smtClean="0"/>
              <a:t/>
            </a:r>
            <a:br>
              <a:rPr lang="uk-UA" dirty="0" smtClean="0"/>
            </a:br>
            <a:r>
              <a:rPr lang="uk-UA" dirty="0" smtClean="0"/>
              <a:t/>
            </a:r>
            <a:br>
              <a:rPr lang="uk-UA" dirty="0" smtClean="0"/>
            </a:br>
            <a:r>
              <a:rPr lang="uk-UA" dirty="0" err="1" smtClean="0"/>
              <a:t>Совтрансавто-Холдинг</a:t>
            </a:r>
            <a:r>
              <a:rPr lang="uk-UA" dirty="0" smtClean="0"/>
              <a:t> проти України</a:t>
            </a:r>
            <a:endParaRPr lang="uk-U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Допустимі обмеження доступу до правосуддя</a:t>
            </a:r>
            <a:endParaRPr lang="uk-UA" dirty="0"/>
          </a:p>
        </p:txBody>
      </p:sp>
      <p:sp>
        <p:nvSpPr>
          <p:cNvPr id="3" name="Содержимое 2"/>
          <p:cNvSpPr>
            <a:spLocks noGrp="1"/>
          </p:cNvSpPr>
          <p:nvPr>
            <p:ph sz="quarter" idx="1"/>
          </p:nvPr>
        </p:nvSpPr>
        <p:spPr/>
        <p:txBody>
          <a:bodyPr>
            <a:normAutofit lnSpcReduction="10000"/>
          </a:bodyPr>
          <a:lstStyle/>
          <a:p>
            <a:pPr>
              <a:buNone/>
            </a:pPr>
            <a:endParaRPr lang="uk-UA" dirty="0" smtClean="0"/>
          </a:p>
          <a:p>
            <a:pPr>
              <a:buNone/>
            </a:pPr>
            <a:r>
              <a:rPr lang="uk-UA" dirty="0" smtClean="0"/>
              <a:t>право на доступ до правосуддя не може бути обмежено таким чином або до такого ступеня, що сама його сутність виявиться зачепленою; насамкінець, ці обмеження будуть відповідати частині першій статті 6 Конвенції за умови, що вони мають законну мету і що існує розумна розмірність між використовуваними засобами і покладеною метою</a:t>
            </a:r>
          </a:p>
          <a:p>
            <a:pPr>
              <a:buNone/>
            </a:pPr>
            <a:endParaRPr lang="uk-UA" dirty="0" smtClean="0"/>
          </a:p>
          <a:p>
            <a:pPr algn="r">
              <a:buNone/>
            </a:pPr>
            <a:r>
              <a:rPr lang="en-US" i="1" dirty="0" smtClean="0"/>
              <a:t>Garcia </a:t>
            </a:r>
            <a:r>
              <a:rPr lang="en-US" i="1" dirty="0" err="1" smtClean="0"/>
              <a:t>Manibardo</a:t>
            </a:r>
            <a:r>
              <a:rPr lang="en-US" i="1" dirty="0" smtClean="0"/>
              <a:t> v</a:t>
            </a:r>
            <a:r>
              <a:rPr lang="uk-UA" i="1" dirty="0" smtClean="0"/>
              <a:t>.</a:t>
            </a:r>
            <a:r>
              <a:rPr lang="en-US" i="1" dirty="0" smtClean="0"/>
              <a:t> Spain</a:t>
            </a:r>
            <a:r>
              <a:rPr lang="uk-UA" i="1" dirty="0" smtClean="0"/>
              <a:t>, </a:t>
            </a:r>
            <a:r>
              <a:rPr lang="en-US" i="1" dirty="0" err="1" smtClean="0"/>
              <a:t>para</a:t>
            </a:r>
            <a:r>
              <a:rPr lang="uk-UA" i="1" dirty="0" smtClean="0"/>
              <a:t>. 36</a:t>
            </a:r>
            <a:endParaRPr lang="uk-UA" i="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Доступ до правосуддя </a:t>
            </a:r>
            <a:br>
              <a:rPr lang="uk-UA" dirty="0" smtClean="0"/>
            </a:br>
            <a:r>
              <a:rPr lang="uk-UA" sz="2700" dirty="0" smtClean="0"/>
              <a:t>(</a:t>
            </a:r>
            <a:r>
              <a:rPr lang="en-US" sz="2700" dirty="0" smtClean="0"/>
              <a:t>Fayed v</a:t>
            </a:r>
            <a:r>
              <a:rPr lang="uk-UA" sz="2700" dirty="0" smtClean="0"/>
              <a:t>. </a:t>
            </a:r>
            <a:r>
              <a:rPr lang="en-US" sz="2700" dirty="0" smtClean="0"/>
              <a:t>The United Kingdom </a:t>
            </a:r>
            <a:r>
              <a:rPr lang="uk-UA" sz="2700" dirty="0" smtClean="0"/>
              <a:t>)</a:t>
            </a:r>
            <a:endParaRPr lang="uk-UA" sz="2700" dirty="0"/>
          </a:p>
        </p:txBody>
      </p:sp>
      <p:sp>
        <p:nvSpPr>
          <p:cNvPr id="3" name="Содержимое 2"/>
          <p:cNvSpPr>
            <a:spLocks noGrp="1"/>
          </p:cNvSpPr>
          <p:nvPr>
            <p:ph sz="quarter" idx="1"/>
          </p:nvPr>
        </p:nvSpPr>
        <p:spPr/>
        <p:txBody>
          <a:bodyPr>
            <a:normAutofit fontScale="77500" lnSpcReduction="20000"/>
          </a:bodyPr>
          <a:lstStyle/>
          <a:p>
            <a:pPr>
              <a:buNone/>
            </a:pPr>
            <a:r>
              <a:rPr lang="uk-UA" dirty="0" smtClean="0"/>
              <a:t>а) право на доступ до суду, гарантоване частиною першою статті 6, не є абсолютним і може бути обмежене. Це дозволяє сама суть цього права, позаяк право на доступ до суду «за своєю природою вимагає регулювання державою – регулювання, що може різнитися залежно від часу та місця і відповідно до потреб і ресурсів суспільства та особи»;</a:t>
            </a:r>
            <a:endParaRPr lang="ru-RU" dirty="0" smtClean="0"/>
          </a:p>
          <a:p>
            <a:pPr>
              <a:buNone/>
            </a:pPr>
            <a:r>
              <a:rPr lang="uk-UA" dirty="0" smtClean="0"/>
              <a:t>б) при встановленні таких обмежень Договірні держави користуються певною свободою розсуду, однак, остаточне вирішення того, чи було дотримано вимог Конвенції залишається за Судом. Він має впевнитися, що встановлені обмеження не порушують чи зменшують доступ, що залишився особі таким чином, що завдають шкоду самій суті права;</a:t>
            </a:r>
            <a:endParaRPr lang="ru-RU" dirty="0" smtClean="0"/>
          </a:p>
          <a:p>
            <a:pPr>
              <a:buNone/>
            </a:pPr>
            <a:r>
              <a:rPr lang="uk-UA" dirty="0" smtClean="0"/>
              <a:t>в) більше того, обмеження не буде сумісним із частиною першою статті 6, якщо воно не має правомірної мети і коли відсутнє пропорційне співвідношення між застосованими засобами та поставленою метою</a:t>
            </a:r>
            <a:endParaRPr lang="uk-UA"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dirty="0" smtClean="0"/>
              <a:t>4. Гарантії належної правової процедури у ході кримінального процесу</a:t>
            </a:r>
            <a:endParaRPr lang="uk-UA" sz="2800" dirty="0"/>
          </a:p>
        </p:txBody>
      </p:sp>
      <p:pic>
        <p:nvPicPr>
          <p:cNvPr id="5" name="Содержимое 4" descr="Miranda warnings.jpg"/>
          <p:cNvPicPr>
            <a:picLocks noGrp="1" noChangeAspect="1"/>
          </p:cNvPicPr>
          <p:nvPr>
            <p:ph sz="half" idx="1"/>
          </p:nvPr>
        </p:nvPicPr>
        <p:blipFill>
          <a:blip r:embed="rId2" cstate="print"/>
          <a:stretch>
            <a:fillRect/>
          </a:stretch>
        </p:blipFill>
        <p:spPr>
          <a:xfrm>
            <a:off x="301625" y="2197894"/>
            <a:ext cx="4038600" cy="3028950"/>
          </a:xfrm>
        </p:spPr>
      </p:pic>
      <p:sp>
        <p:nvSpPr>
          <p:cNvPr id="4" name="Содержимое 3"/>
          <p:cNvSpPr>
            <a:spLocks noGrp="1"/>
          </p:cNvSpPr>
          <p:nvPr>
            <p:ph sz="half" idx="2"/>
          </p:nvPr>
        </p:nvSpPr>
        <p:spPr>
          <a:xfrm>
            <a:off x="4355976" y="1371600"/>
            <a:ext cx="4483224" cy="5153744"/>
          </a:xfrm>
        </p:spPr>
        <p:txBody>
          <a:bodyPr>
            <a:normAutofit fontScale="92500"/>
          </a:bodyPr>
          <a:lstStyle/>
          <a:p>
            <a:pPr lvl="0"/>
            <a:r>
              <a:rPr lang="uk-UA" dirty="0" smtClean="0"/>
              <a:t>презумпція невинуватості;</a:t>
            </a:r>
            <a:endParaRPr lang="ru-RU" dirty="0" smtClean="0"/>
          </a:p>
          <a:p>
            <a:pPr lvl="0"/>
            <a:r>
              <a:rPr lang="uk-UA" dirty="0" smtClean="0"/>
              <a:t>допустимість доказів;</a:t>
            </a:r>
            <a:endParaRPr lang="ru-RU" dirty="0" smtClean="0"/>
          </a:p>
          <a:p>
            <a:pPr lvl="0"/>
            <a:r>
              <a:rPr lang="uk-UA" dirty="0" smtClean="0"/>
              <a:t>право бути повідомленим;</a:t>
            </a:r>
            <a:endParaRPr lang="ru-RU" dirty="0" smtClean="0"/>
          </a:p>
          <a:p>
            <a:pPr lvl="0"/>
            <a:r>
              <a:rPr lang="uk-UA" dirty="0" smtClean="0"/>
              <a:t>привілей проти </a:t>
            </a:r>
            <a:r>
              <a:rPr lang="uk-UA" dirty="0" err="1" smtClean="0"/>
              <a:t>самообмови</a:t>
            </a:r>
            <a:r>
              <a:rPr lang="uk-UA" dirty="0" smtClean="0"/>
              <a:t>;</a:t>
            </a:r>
            <a:endParaRPr lang="ru-RU" dirty="0" smtClean="0"/>
          </a:p>
          <a:p>
            <a:pPr lvl="0"/>
            <a:r>
              <a:rPr lang="uk-UA" dirty="0" smtClean="0"/>
              <a:t>право на адекватний час для підготовки захисту;</a:t>
            </a:r>
            <a:endParaRPr lang="ru-RU" dirty="0" smtClean="0"/>
          </a:p>
          <a:p>
            <a:pPr lvl="0"/>
            <a:r>
              <a:rPr lang="uk-UA" dirty="0" smtClean="0"/>
              <a:t>право на правову допомогу;</a:t>
            </a:r>
            <a:endParaRPr lang="ru-RU" dirty="0" smtClean="0"/>
          </a:p>
          <a:p>
            <a:pPr lvl="0"/>
            <a:r>
              <a:rPr lang="uk-UA" dirty="0" smtClean="0"/>
              <a:t>право бути заслуханим і принцип належного розслідування;</a:t>
            </a:r>
            <a:endParaRPr lang="ru-RU" dirty="0" smtClean="0"/>
          </a:p>
          <a:p>
            <a:pPr lvl="0"/>
            <a:r>
              <a:rPr lang="uk-UA" dirty="0" smtClean="0"/>
              <a:t>право на допомогу перекладача.</a:t>
            </a:r>
            <a:endParaRPr lang="ru-RU" dirty="0" smtClean="0"/>
          </a:p>
          <a:p>
            <a:endParaRPr lang="uk-UA"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Презумпція невинуватості і допити</a:t>
            </a:r>
            <a:br>
              <a:rPr lang="uk-UA" dirty="0" smtClean="0"/>
            </a:br>
            <a:r>
              <a:rPr lang="uk-UA" sz="2200" dirty="0" smtClean="0"/>
              <a:t>(</a:t>
            </a:r>
            <a:r>
              <a:rPr lang="en-US" sz="2200" dirty="0" smtClean="0"/>
              <a:t>Miranda v</a:t>
            </a:r>
            <a:r>
              <a:rPr lang="uk-UA" sz="2200" dirty="0" smtClean="0"/>
              <a:t>. </a:t>
            </a:r>
            <a:r>
              <a:rPr lang="en-US" sz="2200" dirty="0" smtClean="0"/>
              <a:t>Arizona</a:t>
            </a:r>
            <a:r>
              <a:rPr lang="uk-UA" sz="2200" dirty="0" smtClean="0"/>
              <a:t> 384 </a:t>
            </a:r>
            <a:r>
              <a:rPr lang="en-US" sz="2200" dirty="0" smtClean="0"/>
              <a:t>U</a:t>
            </a:r>
            <a:r>
              <a:rPr lang="uk-UA" sz="2200" dirty="0" smtClean="0"/>
              <a:t>.</a:t>
            </a:r>
            <a:r>
              <a:rPr lang="en-US" sz="2200" dirty="0" smtClean="0"/>
              <a:t>S</a:t>
            </a:r>
            <a:r>
              <a:rPr lang="uk-UA" sz="2200" dirty="0" smtClean="0"/>
              <a:t>. 436 (1966))</a:t>
            </a:r>
            <a:endParaRPr lang="uk-UA" sz="2200" dirty="0"/>
          </a:p>
        </p:txBody>
      </p:sp>
      <p:sp>
        <p:nvSpPr>
          <p:cNvPr id="3" name="Содержимое 2"/>
          <p:cNvSpPr>
            <a:spLocks noGrp="1"/>
          </p:cNvSpPr>
          <p:nvPr>
            <p:ph sz="quarter" idx="1"/>
          </p:nvPr>
        </p:nvSpPr>
        <p:spPr/>
        <p:txBody>
          <a:bodyPr>
            <a:normAutofit fontScale="92500" lnSpcReduction="10000"/>
          </a:bodyPr>
          <a:lstStyle/>
          <a:p>
            <a:pPr>
              <a:buNone/>
            </a:pPr>
            <a:r>
              <a:rPr lang="uk-UA" dirty="0" smtClean="0"/>
              <a:t>Атмосфера, в якій проходить допит, без сумніву створюється з метою підпорядкування допитуваного тому, хто допитує. Ця атмосфера має риси залякування. Хоча це не є фізичне залякування, але у тому ж ступені руйнує людську гідність. Практика допиту в умовах ізоляції суперечить одному із найважливіших принципів нашого народу, який полягає в тому, що людину не можна примусити обвинувачувати самого себе. Якщо не будуть вжиті заходи захисту від вимагання, присутнього у ситуації затримання, покази підозрюваного не будуть справжнім його волевиявленням</a:t>
            </a:r>
            <a:endParaRPr lang="uk-UA"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Проблема допустимості доказів</a:t>
            </a:r>
            <a:endParaRPr lang="uk-UA" dirty="0"/>
          </a:p>
        </p:txBody>
      </p:sp>
      <p:sp>
        <p:nvSpPr>
          <p:cNvPr id="3" name="Содержимое 2"/>
          <p:cNvSpPr>
            <a:spLocks noGrp="1"/>
          </p:cNvSpPr>
          <p:nvPr>
            <p:ph sz="quarter" idx="1"/>
          </p:nvPr>
        </p:nvSpPr>
        <p:spPr/>
        <p:txBody>
          <a:bodyPr>
            <a:normAutofit fontScale="92500"/>
          </a:bodyPr>
          <a:lstStyle/>
          <a:p>
            <a:pPr>
              <a:spcAft>
                <a:spcPts val="0"/>
              </a:spcAft>
            </a:pPr>
            <a:r>
              <a:rPr lang="uk-UA" dirty="0" smtClean="0"/>
              <a:t>вирок у кримінальній справі заснований на чутках і неможливо провести перехресний допит свідків (</a:t>
            </a:r>
            <a:r>
              <a:rPr lang="en-US" dirty="0" err="1" smtClean="0"/>
              <a:t>Anterpertinger</a:t>
            </a:r>
            <a:r>
              <a:rPr lang="en-US" dirty="0" smtClean="0"/>
              <a:t> v. Austria, (1986) 13 ECHR 175</a:t>
            </a:r>
            <a:r>
              <a:rPr lang="uk-UA" dirty="0" smtClean="0"/>
              <a:t>); </a:t>
            </a:r>
          </a:p>
          <a:p>
            <a:r>
              <a:rPr lang="uk-UA" dirty="0" smtClean="0"/>
              <a:t>одержання доказів шляхом примусового допиту; використання доказів (</a:t>
            </a:r>
            <a:r>
              <a:rPr lang="en-US" dirty="0" smtClean="0"/>
              <a:t>Sunders v. United Kingdom, (1996) 23 ECHR 313</a:t>
            </a:r>
            <a:r>
              <a:rPr lang="uk-UA" dirty="0" smtClean="0"/>
              <a:t>); </a:t>
            </a:r>
          </a:p>
          <a:p>
            <a:pPr>
              <a:spcAft>
                <a:spcPts val="0"/>
              </a:spcAft>
            </a:pPr>
            <a:r>
              <a:rPr lang="uk-UA" dirty="0" smtClean="0"/>
              <a:t>докази, одержані шляхом обману (</a:t>
            </a:r>
            <a:r>
              <a:rPr lang="fr-FR" dirty="0" smtClean="0"/>
              <a:t>Teixeira de Castro v. Portugal, (1998) 28 ECHR 101</a:t>
            </a:r>
            <a:r>
              <a:rPr lang="uk-UA" dirty="0" smtClean="0"/>
              <a:t>); </a:t>
            </a:r>
          </a:p>
          <a:p>
            <a:pPr>
              <a:spcAft>
                <a:spcPts val="0"/>
              </a:spcAft>
            </a:pPr>
            <a:r>
              <a:rPr lang="uk-UA" dirty="0" smtClean="0"/>
              <a:t>використання доказів, одержаних шляхом жорстокого поводження з метою отримання зізнання у скоєні злочину (</a:t>
            </a:r>
            <a:r>
              <a:rPr lang="en-US" dirty="0" smtClean="0"/>
              <a:t>Austria v</a:t>
            </a:r>
            <a:r>
              <a:rPr lang="ru-RU" dirty="0" smtClean="0"/>
              <a:t>. </a:t>
            </a:r>
            <a:r>
              <a:rPr lang="en-US" dirty="0" smtClean="0"/>
              <a:t>Italy</a:t>
            </a:r>
            <a:r>
              <a:rPr lang="ru-RU" dirty="0" smtClean="0"/>
              <a:t> (1963) 6 </a:t>
            </a:r>
            <a:r>
              <a:rPr lang="en-US" dirty="0" smtClean="0"/>
              <a:t>UV</a:t>
            </a:r>
            <a:r>
              <a:rPr lang="ru-RU" dirty="0" smtClean="0"/>
              <a:t> 740).</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dirty="0" smtClean="0"/>
              <a:t>Право бути заслуханим і принцип належного розслідування</a:t>
            </a:r>
            <a:endParaRPr lang="uk-UA" sz="2800" dirty="0"/>
          </a:p>
        </p:txBody>
      </p:sp>
      <p:sp>
        <p:nvSpPr>
          <p:cNvPr id="3" name="Содержимое 2"/>
          <p:cNvSpPr>
            <a:spLocks noGrp="1"/>
          </p:cNvSpPr>
          <p:nvPr>
            <p:ph sz="quarter" idx="1"/>
          </p:nvPr>
        </p:nvSpPr>
        <p:spPr/>
        <p:txBody>
          <a:bodyPr/>
          <a:lstStyle/>
          <a:p>
            <a:pPr>
              <a:buNone/>
            </a:pPr>
            <a:r>
              <a:rPr lang="uk-UA" dirty="0" smtClean="0"/>
              <a:t>«…встановлення справедливого балансу між сторонами, таким чином, щоб кожна із них мала адекватну можливість представити справу зі своєї позиції в умовах, що не ставлять її у значно менш вигідне становище у порівнянні зі своїм опонентом, тобто рівне поводження стосовно обох сторін». </a:t>
            </a:r>
          </a:p>
          <a:p>
            <a:pPr>
              <a:buNone/>
            </a:pPr>
            <a:endParaRPr lang="ru-RU" dirty="0" smtClean="0"/>
          </a:p>
          <a:p>
            <a:pPr algn="r">
              <a:buNone/>
            </a:pPr>
            <a:r>
              <a:rPr lang="de-DE" dirty="0" err="1" smtClean="0"/>
              <a:t>Teumeister</a:t>
            </a:r>
            <a:r>
              <a:rPr lang="de-DE" dirty="0" smtClean="0"/>
              <a:t> v. Austria, (1986) 1 ECHR 91, </a:t>
            </a:r>
            <a:r>
              <a:rPr lang="de-DE" dirty="0" err="1" smtClean="0"/>
              <a:t>para</a:t>
            </a:r>
            <a:r>
              <a:rPr lang="de-DE" dirty="0" smtClean="0"/>
              <a:t>. 22.</a:t>
            </a:r>
            <a:endParaRPr lang="ru-RU" dirty="0" smtClean="0"/>
          </a:p>
          <a:p>
            <a:pPr>
              <a:buNone/>
            </a:pPr>
            <a:endParaRPr lang="uk-UA"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dirty="0" smtClean="0"/>
              <a:t>Право бути заслуханим і принцип належного розслідування</a:t>
            </a:r>
            <a:endParaRPr lang="uk-UA" sz="2800" dirty="0"/>
          </a:p>
        </p:txBody>
      </p:sp>
      <p:sp>
        <p:nvSpPr>
          <p:cNvPr id="3" name="Содержимое 2"/>
          <p:cNvSpPr>
            <a:spLocks noGrp="1"/>
          </p:cNvSpPr>
          <p:nvPr>
            <p:ph sz="quarter" idx="1"/>
          </p:nvPr>
        </p:nvSpPr>
        <p:spPr/>
        <p:txBody>
          <a:bodyPr>
            <a:normAutofit fontScale="92500" lnSpcReduction="20000"/>
          </a:bodyPr>
          <a:lstStyle/>
          <a:p>
            <a:r>
              <a:rPr lang="uk-UA" dirty="0" smtClean="0"/>
              <a:t>обов’язок обвинувачення і слідства надати захистові всі наявні у них матеріали і повідомляти про можливість доступу до матеріалів, які можуть допомогти обвинуваченому довести свою невинуватість або добитися пом’якшення покарання (</a:t>
            </a:r>
            <a:r>
              <a:rPr lang="de-DE" dirty="0" err="1" smtClean="0"/>
              <a:t>Jespers</a:t>
            </a:r>
            <a:r>
              <a:rPr lang="de-DE" dirty="0" smtClean="0"/>
              <a:t> v. </a:t>
            </a:r>
            <a:r>
              <a:rPr lang="de-DE" dirty="0" err="1" smtClean="0"/>
              <a:t>Belgium</a:t>
            </a:r>
            <a:r>
              <a:rPr lang="uk-UA" dirty="0" smtClean="0"/>
              <a:t>).</a:t>
            </a:r>
            <a:endParaRPr lang="ru-RU" dirty="0" smtClean="0"/>
          </a:p>
          <a:p>
            <a:r>
              <a:rPr lang="uk-UA" dirty="0" smtClean="0"/>
              <a:t>обвинувачений має право безпосередньо або через представників задавати запитання свідкам, які надають покази проти нього, викликати свідків для дачі показів на власну користь. Свідок, який надав покази проти обвинуваченого, може бути зобов’язаний з’явитися до суду і дати усні покази з питань, що стосуються обвинувачення (</a:t>
            </a:r>
            <a:r>
              <a:rPr lang="de-DE" dirty="0" err="1" smtClean="0"/>
              <a:t>Kostovsky</a:t>
            </a:r>
            <a:r>
              <a:rPr lang="de-DE" dirty="0" smtClean="0"/>
              <a:t> v. </a:t>
            </a:r>
            <a:r>
              <a:rPr lang="de-DE" dirty="0" err="1" smtClean="0"/>
              <a:t>Netherlands</a:t>
            </a:r>
            <a:r>
              <a:rPr lang="de-DE" dirty="0" smtClean="0"/>
              <a:t>, (1989) 12 ECHR 293</a:t>
            </a:r>
            <a:r>
              <a:rPr lang="uk-UA" dirty="0" smtClean="0"/>
              <a:t>)</a:t>
            </a:r>
            <a:r>
              <a:rPr lang="de-DE" dirty="0" smtClean="0"/>
              <a:t>.</a:t>
            </a:r>
            <a:endParaRPr lang="ru-RU" dirty="0" smtClean="0"/>
          </a:p>
          <a:p>
            <a:endParaRPr lang="uk-UA"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800" dirty="0" smtClean="0"/>
              <a:t>5. Право на ефективний засіб правового захисту (стаття 13 Конвенції)</a:t>
            </a:r>
            <a:endParaRPr lang="uk-UA" sz="2800" dirty="0"/>
          </a:p>
        </p:txBody>
      </p:sp>
      <p:sp>
        <p:nvSpPr>
          <p:cNvPr id="3" name="Содержимое 2"/>
          <p:cNvSpPr>
            <a:spLocks noGrp="1"/>
          </p:cNvSpPr>
          <p:nvPr>
            <p:ph sz="half" idx="1"/>
          </p:nvPr>
        </p:nvSpPr>
        <p:spPr/>
        <p:txBody>
          <a:bodyPr/>
          <a:lstStyle/>
          <a:p>
            <a:pPr lvl="0"/>
            <a:endParaRPr lang="uk-UA" dirty="0" smtClean="0"/>
          </a:p>
          <a:p>
            <a:pPr lvl="0"/>
            <a:r>
              <a:rPr lang="uk-UA" dirty="0" smtClean="0"/>
              <a:t>реальність і дієвість захисту;</a:t>
            </a:r>
            <a:endParaRPr lang="ru-RU" dirty="0" smtClean="0"/>
          </a:p>
          <a:p>
            <a:pPr lvl="0"/>
            <a:r>
              <a:rPr lang="uk-UA" dirty="0" smtClean="0"/>
              <a:t>доступність і практична значущість правового захисту;</a:t>
            </a:r>
            <a:endParaRPr lang="ru-RU" dirty="0" smtClean="0"/>
          </a:p>
          <a:p>
            <a:pPr lvl="0"/>
            <a:r>
              <a:rPr lang="uk-UA" dirty="0" smtClean="0"/>
              <a:t>система засобів правового захисту</a:t>
            </a:r>
            <a:endParaRPr lang="uk-UA" dirty="0"/>
          </a:p>
        </p:txBody>
      </p:sp>
      <p:pic>
        <p:nvPicPr>
          <p:cNvPr id="5" name="Содержимое 4" descr="judge.jpg"/>
          <p:cNvPicPr>
            <a:picLocks noGrp="1" noChangeAspect="1"/>
          </p:cNvPicPr>
          <p:nvPr>
            <p:ph sz="half" idx="2"/>
          </p:nvPr>
        </p:nvPicPr>
        <p:blipFill>
          <a:blip r:embed="rId2" cstate="print"/>
          <a:stretch>
            <a:fillRect/>
          </a:stretch>
        </p:blipFill>
        <p:spPr>
          <a:xfrm>
            <a:off x="5126577" y="1371600"/>
            <a:ext cx="3386645" cy="4681538"/>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Право на справедливий судовий розгляд</a:t>
            </a:r>
            <a:endParaRPr lang="uk-UA" dirty="0"/>
          </a:p>
        </p:txBody>
      </p:sp>
      <p:sp>
        <p:nvSpPr>
          <p:cNvPr id="3" name="Содержимое 2"/>
          <p:cNvSpPr>
            <a:spLocks noGrp="1"/>
          </p:cNvSpPr>
          <p:nvPr>
            <p:ph sz="quarter" idx="1"/>
          </p:nvPr>
        </p:nvSpPr>
        <p:spPr/>
        <p:txBody>
          <a:bodyPr/>
          <a:lstStyle/>
          <a:p>
            <a:pPr>
              <a:buNone/>
            </a:pPr>
            <a:r>
              <a:rPr lang="ru-RU" dirty="0" smtClean="0"/>
              <a:t>1</a:t>
            </a:r>
            <a:r>
              <a:rPr lang="uk-UA" dirty="0" smtClean="0"/>
              <a:t>. Сфера дії права на справедливий судовий розгляд (стаття 6 Конвенції)</a:t>
            </a:r>
            <a:endParaRPr lang="ru-RU" dirty="0" smtClean="0"/>
          </a:p>
          <a:p>
            <a:pPr>
              <a:buNone/>
            </a:pPr>
            <a:r>
              <a:rPr lang="uk-UA" dirty="0" smtClean="0"/>
              <a:t>2. Право на доступ до судових органів </a:t>
            </a:r>
            <a:endParaRPr lang="ru-RU" dirty="0" smtClean="0"/>
          </a:p>
          <a:p>
            <a:pPr>
              <a:buNone/>
            </a:pPr>
            <a:r>
              <a:rPr lang="uk-UA" dirty="0" smtClean="0"/>
              <a:t>3. Допустимі межі обмеження права на судовий розгляд</a:t>
            </a:r>
            <a:endParaRPr lang="ru-RU" dirty="0" smtClean="0"/>
          </a:p>
          <a:p>
            <a:pPr>
              <a:buNone/>
            </a:pPr>
            <a:r>
              <a:rPr lang="uk-UA" dirty="0" smtClean="0"/>
              <a:t>4. Гарантії належної правової процедури у ході кримінального процесу</a:t>
            </a:r>
            <a:endParaRPr lang="ru-RU" dirty="0" smtClean="0"/>
          </a:p>
          <a:p>
            <a:pPr>
              <a:buNone/>
            </a:pPr>
            <a:r>
              <a:rPr lang="uk-UA" dirty="0" smtClean="0"/>
              <a:t>5. Право на ефективний засіб правового захисту (стаття 13 Конвенції)</a:t>
            </a:r>
            <a:endParaRPr lang="ru-RU" dirty="0" smtClean="0"/>
          </a:p>
          <a:p>
            <a:endParaRPr lang="uk-U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Реальність і дієвість судового захисту</a:t>
            </a:r>
            <a:endParaRPr lang="uk-UA" dirty="0"/>
          </a:p>
        </p:txBody>
      </p:sp>
      <p:sp>
        <p:nvSpPr>
          <p:cNvPr id="3" name="Содержимое 2"/>
          <p:cNvSpPr>
            <a:spLocks noGrp="1"/>
          </p:cNvSpPr>
          <p:nvPr>
            <p:ph sz="quarter" idx="1"/>
          </p:nvPr>
        </p:nvSpPr>
        <p:spPr/>
        <p:txBody>
          <a:bodyPr>
            <a:normAutofit lnSpcReduction="10000"/>
          </a:bodyPr>
          <a:lstStyle/>
          <a:p>
            <a:pPr>
              <a:buNone/>
            </a:pPr>
            <a:r>
              <a:rPr lang="uk-UA" dirty="0" smtClean="0"/>
              <a:t>“…право на суд є ілюзорним, якщо національна правова система дозволяє, щоб остаточне, обов’язкове до виконання судове рішення залишилося невиконаним на шкоду будь-якій із сторін… Держава не може виправдовувати відсутністю засобів невиконання судових рішень, ухвалених проти неї або проти установ чи підприємств, що знаходяться у державній власності або контролюються </a:t>
            </a:r>
            <a:r>
              <a:rPr lang="uk-UA" dirty="0" err="1" smtClean="0"/>
              <a:t>державою”</a:t>
            </a:r>
            <a:r>
              <a:rPr lang="uk-UA" dirty="0" smtClean="0"/>
              <a:t>.</a:t>
            </a:r>
          </a:p>
          <a:p>
            <a:endParaRPr lang="uk-UA" dirty="0" smtClean="0"/>
          </a:p>
          <a:p>
            <a:pPr algn="r">
              <a:buNone/>
            </a:pPr>
            <a:r>
              <a:rPr lang="uk-UA" dirty="0" smtClean="0"/>
              <a:t>Юрій Миколайович Іванов проти України</a:t>
            </a:r>
            <a:endParaRPr lang="uk-UA"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Система засобів правового захисту</a:t>
            </a:r>
            <a:endParaRPr lang="uk-UA" dirty="0"/>
          </a:p>
        </p:txBody>
      </p:sp>
      <p:sp>
        <p:nvSpPr>
          <p:cNvPr id="3" name="Содержимое 2"/>
          <p:cNvSpPr>
            <a:spLocks noGrp="1"/>
          </p:cNvSpPr>
          <p:nvPr>
            <p:ph sz="quarter" idx="1"/>
          </p:nvPr>
        </p:nvSpPr>
        <p:spPr/>
        <p:txBody>
          <a:bodyPr>
            <a:normAutofit fontScale="85000" lnSpcReduction="20000"/>
          </a:bodyPr>
          <a:lstStyle/>
          <a:p>
            <a:r>
              <a:rPr lang="uk-UA" dirty="0" smtClean="0"/>
              <a:t>обов’язкове використання заявником всіх засобів, як адміністративних, так і судових, які передбачені в національному законодавстві (</a:t>
            </a:r>
            <a:r>
              <a:rPr lang="uk-UA" dirty="0" err="1" smtClean="0"/>
              <a:t>Садик</a:t>
            </a:r>
            <a:r>
              <a:rPr lang="uk-UA" dirty="0" smtClean="0"/>
              <a:t> проти Греції);</a:t>
            </a:r>
          </a:p>
          <a:p>
            <a:r>
              <a:rPr lang="uk-UA" dirty="0" smtClean="0"/>
              <a:t>від індивідуального заявника вимагається вичерпати всі ті засоби, якими він може скористатись як правом, а не як привілеєм (Кучеренко проти України);</a:t>
            </a:r>
          </a:p>
          <a:p>
            <a:r>
              <a:rPr lang="uk-UA" dirty="0" smtClean="0"/>
              <a:t>щоб не було можливості свавільного перегляду судових рішень через значний проміжок часу або за допомогою «екстраординарних засобів» (</a:t>
            </a:r>
            <a:r>
              <a:rPr lang="uk-UA" dirty="0" err="1" smtClean="0"/>
              <a:t>Совтрансавто-Холдинг</a:t>
            </a:r>
            <a:r>
              <a:rPr lang="uk-UA" dirty="0" smtClean="0"/>
              <a:t> проти України, Рябих проти Росії, </a:t>
            </a:r>
            <a:r>
              <a:rPr lang="uk-UA" dirty="0" err="1" smtClean="0"/>
              <a:t>Брумареску</a:t>
            </a:r>
            <a:r>
              <a:rPr lang="uk-UA" dirty="0" smtClean="0"/>
              <a:t> проти Румунії);</a:t>
            </a:r>
          </a:p>
          <a:p>
            <a:r>
              <a:rPr lang="uk-UA" dirty="0" smtClean="0"/>
              <a:t>не завжди засіб правового захисту повинен бути судовим. Зокрема, це стосується оскарження дій спецслужб, які, наприклад, можуть вести зовнішнє спостереження за особою</a:t>
            </a:r>
            <a:r>
              <a:rPr lang="ru-RU" dirty="0" smtClean="0"/>
              <a:t> </a:t>
            </a:r>
            <a:r>
              <a:rPr lang="uk-UA" dirty="0" smtClean="0"/>
              <a:t>(</a:t>
            </a:r>
            <a:r>
              <a:rPr lang="uk-UA" dirty="0" err="1" smtClean="0"/>
              <a:t>Клаас</a:t>
            </a:r>
            <a:r>
              <a:rPr lang="uk-UA" dirty="0" smtClean="0"/>
              <a:t> проти Німеччини)</a:t>
            </a:r>
            <a:r>
              <a:rPr lang="en-US" dirty="0" smtClean="0"/>
              <a:t>.</a:t>
            </a:r>
            <a:endParaRPr lang="ru-RU" dirty="0" smtClean="0"/>
          </a:p>
          <a:p>
            <a:endParaRPr lang="uk-U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400" dirty="0" smtClean="0"/>
              <a:t>1</a:t>
            </a:r>
            <a:r>
              <a:rPr lang="uk-UA" sz="2400" dirty="0" smtClean="0"/>
              <a:t>. Сфера дії права на справедливий судовий розгляд (стаття 6 Конвенції)</a:t>
            </a:r>
            <a:endParaRPr lang="uk-UA" sz="2400" dirty="0"/>
          </a:p>
        </p:txBody>
      </p:sp>
      <p:sp>
        <p:nvSpPr>
          <p:cNvPr id="3" name="Содержимое 2"/>
          <p:cNvSpPr>
            <a:spLocks noGrp="1"/>
          </p:cNvSpPr>
          <p:nvPr>
            <p:ph sz="quarter" idx="1"/>
          </p:nvPr>
        </p:nvSpPr>
        <p:spPr/>
        <p:txBody>
          <a:bodyPr>
            <a:normAutofit lnSpcReduction="10000"/>
          </a:bodyPr>
          <a:lstStyle/>
          <a:p>
            <a:pPr lvl="0"/>
            <a:r>
              <a:rPr lang="uk-UA" dirty="0" smtClean="0"/>
              <a:t>право на вирішення спору щодо цивільних прав і обов’язків:</a:t>
            </a:r>
          </a:p>
          <a:p>
            <a:pPr lvl="0">
              <a:buNone/>
            </a:pPr>
            <a:r>
              <a:rPr lang="uk-UA" dirty="0" err="1" smtClean="0"/>
              <a:t>“цивільні</a:t>
            </a:r>
            <a:r>
              <a:rPr lang="uk-UA" dirty="0" smtClean="0"/>
              <a:t> права та обов'язки повинні бути очевидним предметом розгляду або одним із предметів </a:t>
            </a:r>
            <a:r>
              <a:rPr lang="uk-UA" dirty="0" err="1" smtClean="0"/>
              <a:t>“спору”</a:t>
            </a:r>
            <a:r>
              <a:rPr lang="uk-UA" dirty="0" smtClean="0"/>
              <a:t>; результат судового процесу повинен мати пряме значення для встановлення цих </a:t>
            </a:r>
            <a:r>
              <a:rPr lang="uk-UA" dirty="0" err="1" smtClean="0"/>
              <a:t>прав”</a:t>
            </a:r>
            <a:endParaRPr lang="uk-UA" dirty="0" smtClean="0"/>
          </a:p>
          <a:p>
            <a:pPr lvl="0" algn="r">
              <a:buNone/>
            </a:pPr>
            <a:r>
              <a:rPr lang="uk-UA" sz="2400" dirty="0" smtClean="0"/>
              <a:t>(</a:t>
            </a:r>
            <a:r>
              <a:rPr lang="ru-RU" sz="2400" dirty="0" err="1" smtClean="0"/>
              <a:t>Ле</a:t>
            </a:r>
            <a:r>
              <a:rPr lang="ru-RU" sz="2400" dirty="0" smtClean="0"/>
              <a:t> Конт, </a:t>
            </a:r>
            <a:r>
              <a:rPr lang="ru-RU" sz="2400" dirty="0" err="1" smtClean="0"/>
              <a:t>ван</a:t>
            </a:r>
            <a:r>
              <a:rPr lang="ru-RU" sz="2400" dirty="0" smtClean="0"/>
              <a:t> </a:t>
            </a:r>
            <a:r>
              <a:rPr lang="ru-RU" sz="2400" dirty="0" err="1" smtClean="0"/>
              <a:t>Льовен</a:t>
            </a:r>
            <a:r>
              <a:rPr lang="ru-RU" sz="2400" dirty="0" smtClean="0"/>
              <a:t>, де </a:t>
            </a:r>
            <a:r>
              <a:rPr lang="ru-RU" sz="2400" dirty="0" err="1" smtClean="0"/>
              <a:t>Меєр</a:t>
            </a:r>
            <a:r>
              <a:rPr lang="ru-RU" sz="2400" dirty="0" smtClean="0"/>
              <a:t> </a:t>
            </a:r>
            <a:r>
              <a:rPr lang="ru-RU" sz="2400" dirty="0" err="1" smtClean="0"/>
              <a:t>проти</a:t>
            </a:r>
            <a:r>
              <a:rPr lang="ru-RU" sz="2400" dirty="0" smtClean="0"/>
              <a:t> </a:t>
            </a:r>
            <a:r>
              <a:rPr lang="ru-RU" sz="2400" dirty="0" err="1" smtClean="0"/>
              <a:t>Бельгії</a:t>
            </a:r>
            <a:r>
              <a:rPr lang="ru-RU" sz="2400" dirty="0" smtClean="0"/>
              <a:t>, 1981</a:t>
            </a:r>
            <a:r>
              <a:rPr lang="uk-UA" sz="2400" dirty="0" smtClean="0"/>
              <a:t>)</a:t>
            </a:r>
          </a:p>
          <a:p>
            <a:pPr lvl="0"/>
            <a:endParaRPr lang="uk-UA" dirty="0" smtClean="0"/>
          </a:p>
          <a:p>
            <a:pPr lvl="0"/>
            <a:r>
              <a:rPr lang="uk-UA" dirty="0" smtClean="0"/>
              <a:t>право на встановлення обґрунтованості будь-якого кримінального обвинувачення. </a:t>
            </a:r>
            <a:endParaRPr lang="ru-RU" dirty="0" smtClean="0"/>
          </a:p>
          <a:p>
            <a:endParaRPr lang="uk-U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uk-UA" sz="2000" dirty="0" smtClean="0"/>
              <a:t>Розуміння суду згідно юриспруденції ЄСПЛ </a:t>
            </a:r>
            <a:r>
              <a:rPr lang="uk-UA" sz="1600" dirty="0" smtClean="0"/>
              <a:t>(</a:t>
            </a:r>
            <a:r>
              <a:rPr lang="uk-UA" sz="1600" dirty="0" err="1" smtClean="0"/>
              <a:t>Деміколі</a:t>
            </a:r>
            <a:r>
              <a:rPr lang="uk-UA" sz="1600" dirty="0" smtClean="0"/>
              <a:t> проти Мальти, 475 (1991); </a:t>
            </a:r>
            <a:r>
              <a:rPr lang="uk-UA" sz="1600" dirty="0" err="1" smtClean="0"/>
              <a:t>Белілос</a:t>
            </a:r>
            <a:r>
              <a:rPr lang="uk-UA" sz="1600" dirty="0" smtClean="0"/>
              <a:t> проти Швейцарії, 21 (1989); </a:t>
            </a:r>
            <a:r>
              <a:rPr lang="uk-UA" sz="1600" dirty="0" err="1" smtClean="0"/>
              <a:t>Літгоу</a:t>
            </a:r>
            <a:r>
              <a:rPr lang="uk-UA" sz="1600" dirty="0" smtClean="0"/>
              <a:t> та інші проти Великої Британії, 350 (1988), Олександр Волков проти України (2011))</a:t>
            </a:r>
            <a:endParaRPr lang="uk-UA" sz="1600" dirty="0"/>
          </a:p>
        </p:txBody>
      </p:sp>
      <p:sp>
        <p:nvSpPr>
          <p:cNvPr id="3" name="Содержимое 2"/>
          <p:cNvSpPr>
            <a:spLocks noGrp="1"/>
          </p:cNvSpPr>
          <p:nvPr>
            <p:ph sz="quarter" idx="1"/>
          </p:nvPr>
        </p:nvSpPr>
        <p:spPr>
          <a:xfrm>
            <a:off x="301752" y="1527048"/>
            <a:ext cx="8503920" cy="5330952"/>
          </a:xfrm>
        </p:spPr>
        <p:txBody>
          <a:bodyPr>
            <a:normAutofit fontScale="85000" lnSpcReduction="20000"/>
          </a:bodyPr>
          <a:lstStyle/>
          <a:p>
            <a:pPr>
              <a:buNone/>
            </a:pPr>
            <a:r>
              <a:rPr lang="uk-UA" dirty="0" smtClean="0"/>
              <a:t>а) функціональна, персональна і організаційна незалежність від інших органів влади, насамперед виконавчої, а також політичних партій;</a:t>
            </a:r>
            <a:endParaRPr lang="ru-RU" dirty="0" smtClean="0"/>
          </a:p>
          <a:p>
            <a:pPr>
              <a:buNone/>
            </a:pPr>
            <a:r>
              <a:rPr lang="uk-UA" dirty="0" smtClean="0"/>
              <a:t>б) безсторонність і неупередженість суддів; вирішальним є зовнішнє враження про те, що відповідна установа ухвалює рішення незалежно;</a:t>
            </a:r>
            <a:endParaRPr lang="ru-RU" dirty="0" smtClean="0"/>
          </a:p>
          <a:p>
            <a:pPr>
              <a:buNone/>
            </a:pPr>
            <a:r>
              <a:rPr lang="uk-UA" dirty="0" smtClean="0"/>
              <a:t>в) вибір суддів на строк виконання повноважень;</a:t>
            </a:r>
            <a:endParaRPr lang="ru-RU" dirty="0" smtClean="0"/>
          </a:p>
          <a:p>
            <a:pPr>
              <a:buNone/>
            </a:pPr>
            <a:r>
              <a:rPr lang="uk-UA" dirty="0" smtClean="0"/>
              <a:t>г) орган має володіти реальними повноваженнями на ухвалення рішень, а не лише надавати консультативні висновки, щоб він на основі правових норм міг ухвалювати рішення з усіх справ, що належать до його компетенції;</a:t>
            </a:r>
            <a:endParaRPr lang="ru-RU" dirty="0" smtClean="0"/>
          </a:p>
          <a:p>
            <a:pPr>
              <a:buNone/>
            </a:pPr>
            <a:r>
              <a:rPr lang="uk-UA" dirty="0" smtClean="0"/>
              <a:t>д) здійснювати компетенцію згідно встановленої законом процедури, забезпечуючи елементарні процесуальні принципи (зокрема, право на участь у процесі, рівність засобів учасників процесу, гарантія справедливого судового слухання і публічності розгляду)</a:t>
            </a:r>
            <a:endParaRPr lang="uk-U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2. Право на доступ до судових органів</a:t>
            </a:r>
            <a:endParaRPr lang="uk-UA" dirty="0"/>
          </a:p>
        </p:txBody>
      </p:sp>
      <p:sp>
        <p:nvSpPr>
          <p:cNvPr id="3" name="Содержимое 2"/>
          <p:cNvSpPr>
            <a:spLocks noGrp="1"/>
          </p:cNvSpPr>
          <p:nvPr>
            <p:ph sz="quarter" idx="1"/>
          </p:nvPr>
        </p:nvSpPr>
        <p:spPr/>
        <p:txBody>
          <a:bodyPr/>
          <a:lstStyle/>
          <a:p>
            <a:pPr>
              <a:buNone/>
            </a:pPr>
            <a:endParaRPr lang="ru-RU" dirty="0" smtClean="0"/>
          </a:p>
          <a:p>
            <a:pPr lvl="0"/>
            <a:r>
              <a:rPr lang="uk-UA" dirty="0" smtClean="0"/>
              <a:t>право на незалежний і безсторонній суд;</a:t>
            </a:r>
            <a:endParaRPr lang="ru-RU" dirty="0" smtClean="0"/>
          </a:p>
          <a:p>
            <a:pPr lvl="0"/>
            <a:r>
              <a:rPr lang="uk-UA" dirty="0" smtClean="0"/>
              <a:t>право на належний і законний суд;</a:t>
            </a:r>
            <a:endParaRPr lang="ru-RU" dirty="0" smtClean="0"/>
          </a:p>
          <a:p>
            <a:pPr lvl="0"/>
            <a:r>
              <a:rPr lang="uk-UA" dirty="0" smtClean="0"/>
              <a:t>компетенція суду;</a:t>
            </a:r>
            <a:endParaRPr lang="ru-RU" dirty="0" smtClean="0"/>
          </a:p>
          <a:p>
            <a:pPr lvl="0"/>
            <a:r>
              <a:rPr lang="uk-UA" dirty="0" smtClean="0"/>
              <a:t>розумність строків;</a:t>
            </a:r>
            <a:endParaRPr lang="ru-RU" dirty="0" smtClean="0"/>
          </a:p>
          <a:p>
            <a:pPr lvl="0"/>
            <a:r>
              <a:rPr lang="uk-UA" dirty="0" smtClean="0"/>
              <a:t>публічність та обґрунтованість судового рішення. </a:t>
            </a:r>
            <a:endParaRPr lang="ru-RU" dirty="0" smtClean="0"/>
          </a:p>
          <a:p>
            <a:endParaRPr lang="uk-U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Право на доступ до суду і право на захист</a:t>
            </a:r>
            <a:br>
              <a:rPr lang="uk-UA" dirty="0" smtClean="0"/>
            </a:br>
            <a:r>
              <a:rPr lang="uk-UA" sz="2700" dirty="0" smtClean="0"/>
              <a:t>(</a:t>
            </a:r>
            <a:r>
              <a:rPr lang="en-US" sz="2700" dirty="0" smtClean="0"/>
              <a:t>Airy v. </a:t>
            </a:r>
            <a:r>
              <a:rPr lang="en-US" sz="2700" dirty="0" err="1" smtClean="0"/>
              <a:t>Irland</a:t>
            </a:r>
            <a:r>
              <a:rPr lang="en-US" sz="2700" dirty="0" smtClean="0"/>
              <a:t>, 1979</a:t>
            </a:r>
            <a:r>
              <a:rPr lang="uk-UA" sz="2700" dirty="0" smtClean="0"/>
              <a:t>)</a:t>
            </a:r>
            <a:endParaRPr lang="uk-UA" sz="2700" dirty="0"/>
          </a:p>
        </p:txBody>
      </p:sp>
      <p:sp>
        <p:nvSpPr>
          <p:cNvPr id="3" name="Содержимое 2"/>
          <p:cNvSpPr>
            <a:spLocks noGrp="1"/>
          </p:cNvSpPr>
          <p:nvPr>
            <p:ph sz="quarter" idx="1"/>
          </p:nvPr>
        </p:nvSpPr>
        <p:spPr/>
        <p:txBody>
          <a:bodyPr>
            <a:normAutofit fontScale="85000" lnSpcReduction="10000"/>
          </a:bodyPr>
          <a:lstStyle/>
          <a:p>
            <a:pPr>
              <a:buNone/>
            </a:pPr>
            <a:r>
              <a:rPr lang="uk-UA" dirty="0" smtClean="0"/>
              <a:t>«1) право на ініціювання і звернення із позовом має бути практичним і ефективним;</a:t>
            </a:r>
            <a:endParaRPr lang="ru-RU" dirty="0" smtClean="0"/>
          </a:p>
          <a:p>
            <a:pPr>
              <a:buNone/>
            </a:pPr>
            <a:r>
              <a:rPr lang="uk-UA" dirty="0" smtClean="0"/>
              <a:t>2) нереально було б припускати, що заявник може провести справу такого характеру самостійно;</a:t>
            </a:r>
            <a:endParaRPr lang="ru-RU" dirty="0" smtClean="0"/>
          </a:p>
          <a:p>
            <a:pPr>
              <a:buNone/>
            </a:pPr>
            <a:r>
              <a:rPr lang="uk-UA" dirty="0" smtClean="0"/>
              <a:t>3) заявниця потрапила виключно у невигідне положення у порівнянні зі своїм чоловіком, якщо він може скористатися юридичною допомогою, а вона – ні;</a:t>
            </a:r>
            <a:endParaRPr lang="ru-RU" dirty="0" smtClean="0"/>
          </a:p>
          <a:p>
            <a:pPr>
              <a:buNone/>
            </a:pPr>
            <a:r>
              <a:rPr lang="uk-UA" dirty="0" smtClean="0"/>
              <a:t>4) враховуючи складність процедури розгляду справ у Вищому суді Ірландії, характер юридичної процедури розлучення і складність об’єктивного підходу до такої емоційної справи, на державу накладається обов’язок надати безоплатну юридичну допомогу сторонам, якщо вони не в стані оплатити її самостійно»</a:t>
            </a:r>
            <a:endParaRPr lang="uk-UA"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Право на незалежний суд</a:t>
            </a:r>
            <a:br>
              <a:rPr lang="uk-UA" dirty="0" smtClean="0"/>
            </a:br>
            <a:r>
              <a:rPr lang="uk-UA" sz="2700" dirty="0" smtClean="0"/>
              <a:t>(Олександр Волков проти України)</a:t>
            </a:r>
            <a:endParaRPr lang="uk-UA" sz="2700" dirty="0"/>
          </a:p>
        </p:txBody>
      </p:sp>
      <p:sp>
        <p:nvSpPr>
          <p:cNvPr id="3" name="Содержимое 2"/>
          <p:cNvSpPr>
            <a:spLocks noGrp="1"/>
          </p:cNvSpPr>
          <p:nvPr>
            <p:ph sz="quarter" idx="1"/>
          </p:nvPr>
        </p:nvSpPr>
        <p:spPr>
          <a:xfrm>
            <a:off x="301752" y="1527048"/>
            <a:ext cx="8503920" cy="5070304"/>
          </a:xfrm>
        </p:spPr>
        <p:txBody>
          <a:bodyPr>
            <a:normAutofit fontScale="70000" lnSpcReduction="20000"/>
          </a:bodyPr>
          <a:lstStyle/>
          <a:p>
            <a:pPr>
              <a:buNone/>
            </a:pPr>
            <a:r>
              <a:rPr lang="uk-UA" dirty="0" err="1" smtClean="0"/>
              <a:t>“слід</a:t>
            </a:r>
            <a:r>
              <a:rPr lang="uk-UA" dirty="0" smtClean="0"/>
              <a:t> звернути увагу, зокрема, на порядок призначення його членів і термін їх повноважень, існування гарантій від зовнішнього тиску і питання, чи створює орган враження незалежності. Суд підкреслює, що розподіл повноважень між політичними органами державної влади та судовими органами набуває все більшого значення в його прецедентному праві. У той же час, ні стаття 6, ні будь-які інші положення Конвенції </a:t>
            </a:r>
            <a:r>
              <a:rPr lang="ru-RU" dirty="0" smtClean="0"/>
              <a:t>[ЄКПЛ]</a:t>
            </a:r>
            <a:r>
              <a:rPr lang="uk-UA" dirty="0" smtClean="0"/>
              <a:t> не вимагають, щоб держава відповідала яким-небудь теоретичним конституційними уявленням про допустимі межі взаємодії влади. </a:t>
            </a:r>
            <a:endParaRPr lang="ru-RU" dirty="0" smtClean="0"/>
          </a:p>
          <a:p>
            <a:pPr>
              <a:buNone/>
            </a:pPr>
            <a:endParaRPr lang="en-US" dirty="0" smtClean="0"/>
          </a:p>
          <a:p>
            <a:pPr>
              <a:buNone/>
            </a:pPr>
            <a:r>
              <a:rPr lang="uk-UA" dirty="0" smtClean="0"/>
              <a:t>…наявність безсторонності для цілей статті 6 § 1 визначається згідно з: </a:t>
            </a:r>
            <a:endParaRPr lang="en-US" dirty="0" smtClean="0"/>
          </a:p>
          <a:p>
            <a:pPr>
              <a:buNone/>
            </a:pPr>
            <a:r>
              <a:rPr lang="uk-UA" dirty="0" smtClean="0"/>
              <a:t>(і) суб'єктивним критерієм, коли увага приділяється особистій переконаності і поведінці конкретного судді, тобто, чи продемонстрував суддя особисту упередженість або упередженість у цій справі, і </a:t>
            </a:r>
            <a:endParaRPr lang="en-US" dirty="0" smtClean="0"/>
          </a:p>
          <a:p>
            <a:pPr>
              <a:buNone/>
            </a:pPr>
            <a:r>
              <a:rPr lang="uk-UA" dirty="0" smtClean="0"/>
              <a:t>(іі) об'єктивним критерієм, коли з'ясовується, чи забезпечив суд і, зокрема, його склад, достатні гарантії, щоб виключити будь-які обґрунтовані сумніви в його </a:t>
            </a:r>
            <a:r>
              <a:rPr lang="uk-UA" dirty="0" err="1" smtClean="0"/>
              <a:t>безсторонності”</a:t>
            </a:r>
            <a:endParaRPr lang="uk-U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smtClean="0"/>
              <a:t>Право на законний суд</a:t>
            </a:r>
            <a:br>
              <a:rPr lang="uk-UA" dirty="0" smtClean="0"/>
            </a:br>
            <a:r>
              <a:rPr lang="uk-UA" sz="2700" dirty="0" smtClean="0"/>
              <a:t>(</a:t>
            </a:r>
            <a:r>
              <a:rPr lang="en-US" sz="2700" dirty="0" err="1" smtClean="0"/>
              <a:t>Stran</a:t>
            </a:r>
            <a:r>
              <a:rPr lang="en-US" sz="2700" dirty="0" smtClean="0"/>
              <a:t> Greek Refineries and </a:t>
            </a:r>
            <a:r>
              <a:rPr lang="en-US" sz="2700" dirty="0" err="1" smtClean="0"/>
              <a:t>Stratis</a:t>
            </a:r>
            <a:r>
              <a:rPr lang="en-US" sz="2700" dirty="0" smtClean="0"/>
              <a:t> </a:t>
            </a:r>
            <a:r>
              <a:rPr lang="en-US" sz="2700" dirty="0" err="1" smtClean="0"/>
              <a:t>Andreadis</a:t>
            </a:r>
            <a:r>
              <a:rPr lang="en-US" sz="2700" dirty="0" smtClean="0"/>
              <a:t> v</a:t>
            </a:r>
            <a:r>
              <a:rPr lang="uk-UA" sz="2700" dirty="0" smtClean="0"/>
              <a:t>. </a:t>
            </a:r>
            <a:r>
              <a:rPr lang="en-US" sz="2700" dirty="0" smtClean="0"/>
              <a:t>Greece </a:t>
            </a:r>
            <a:r>
              <a:rPr lang="uk-UA" sz="2700" dirty="0" smtClean="0"/>
              <a:t>)</a:t>
            </a:r>
            <a:endParaRPr lang="uk-UA" sz="2700" dirty="0"/>
          </a:p>
        </p:txBody>
      </p:sp>
      <p:sp>
        <p:nvSpPr>
          <p:cNvPr id="3" name="Содержимое 2"/>
          <p:cNvSpPr>
            <a:spLocks noGrp="1"/>
          </p:cNvSpPr>
          <p:nvPr>
            <p:ph sz="quarter" idx="1"/>
          </p:nvPr>
        </p:nvSpPr>
        <p:spPr>
          <a:xfrm>
            <a:off x="301752" y="1527048"/>
            <a:ext cx="8503920" cy="4998296"/>
          </a:xfrm>
        </p:spPr>
        <p:txBody>
          <a:bodyPr>
            <a:normAutofit fontScale="70000" lnSpcReduction="20000"/>
          </a:bodyPr>
          <a:lstStyle/>
          <a:p>
            <a:pPr>
              <a:buNone/>
            </a:pPr>
            <a:r>
              <a:rPr lang="uk-UA" dirty="0" smtClean="0"/>
              <a:t>«49… Вимога справедливості застосовується до провадження у всій його цілісності, вона не обмежується слуханнями між сторонами справи. Не може бути сумніву, що в даній справі вигляд справедливості зовні було збережено, і заявники справді не скаржились на відсутність достатніх умов для підготовки їхньої справи.</a:t>
            </a:r>
            <a:endParaRPr lang="ru-RU" dirty="0" smtClean="0"/>
          </a:p>
          <a:p>
            <a:pPr>
              <a:buNone/>
            </a:pPr>
            <a:r>
              <a:rPr lang="uk-UA" dirty="0" smtClean="0"/>
              <a:t>Принцип верховенства права та поняття справедливого судового розгляду, визначене у статті 6, унеможливлюють будь-яке втручання з боку законодавства у здійснення правосуддя, що має на меті вплинути на судове вирішення спору. Формулювання частин 1 та 2 статті 12 Закону, взяті разом, практично унеможливили будь-який суттєвий розгляд справи касаційним судом. Позаяк конституційність цих частин була визнана касаційним судом, відповідне рішення у цій справі стало невідворотним.</a:t>
            </a:r>
            <a:endParaRPr lang="ru-RU" dirty="0" smtClean="0"/>
          </a:p>
          <a:p>
            <a:pPr>
              <a:buNone/>
            </a:pPr>
            <a:r>
              <a:rPr lang="uk-UA" dirty="0" smtClean="0"/>
              <a:t>50. Таким чином, держава порушила право заявників на справедливий судовий розгляд відповідно до частини першої статті 6 через втручання у спосіб, що був вирішальним для забезпечення безпосереднього результату провадження, в якому вона була стороною, на свою користь. Отже, мало місце порушення цього положення».</a:t>
            </a:r>
            <a:endParaRPr lang="ru-RU" dirty="0" smtClean="0"/>
          </a:p>
          <a:p>
            <a:endParaRPr lang="uk-UA"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Розумні строки</a:t>
            </a:r>
            <a:endParaRPr lang="uk-UA" dirty="0"/>
          </a:p>
        </p:txBody>
      </p:sp>
      <p:sp>
        <p:nvSpPr>
          <p:cNvPr id="3" name="Содержимое 2"/>
          <p:cNvSpPr>
            <a:spLocks noGrp="1"/>
          </p:cNvSpPr>
          <p:nvPr>
            <p:ph sz="quarter" idx="1"/>
          </p:nvPr>
        </p:nvSpPr>
        <p:spPr/>
        <p:txBody>
          <a:bodyPr>
            <a:normAutofit fontScale="85000" lnSpcReduction="10000"/>
          </a:bodyPr>
          <a:lstStyle/>
          <a:p>
            <a:pPr>
              <a:buNone/>
            </a:pPr>
            <a:r>
              <a:rPr lang="uk-UA" dirty="0" smtClean="0"/>
              <a:t>1) складність справи; </a:t>
            </a:r>
          </a:p>
          <a:p>
            <a:pPr>
              <a:buNone/>
            </a:pPr>
            <a:r>
              <a:rPr lang="uk-UA" dirty="0" smtClean="0"/>
              <a:t>2) важливість для заявника предмету спору; </a:t>
            </a:r>
          </a:p>
          <a:p>
            <a:pPr>
              <a:buNone/>
            </a:pPr>
            <a:r>
              <a:rPr lang="uk-UA" dirty="0" smtClean="0"/>
              <a:t>3) складність і тривалість експертиз; </a:t>
            </a:r>
          </a:p>
          <a:p>
            <a:pPr>
              <a:buNone/>
            </a:pPr>
            <a:r>
              <a:rPr lang="uk-UA" dirty="0" smtClean="0"/>
              <a:t>4) поведінка сторін; </a:t>
            </a:r>
          </a:p>
          <a:p>
            <a:pPr>
              <a:buNone/>
            </a:pPr>
            <a:r>
              <a:rPr lang="uk-UA" dirty="0" smtClean="0"/>
              <a:t>5) кількість свідків; </a:t>
            </a:r>
          </a:p>
          <a:p>
            <a:pPr>
              <a:buNone/>
            </a:pPr>
            <a:r>
              <a:rPr lang="uk-UA" dirty="0" smtClean="0"/>
              <a:t>6) порядок оскарження, до якого, як правило, входить і апеляційне оскарження; </a:t>
            </a:r>
          </a:p>
          <a:p>
            <a:pPr>
              <a:buNone/>
            </a:pPr>
            <a:r>
              <a:rPr lang="uk-UA" dirty="0" smtClean="0"/>
              <a:t>7) провадження у Конституційному Суді України у порядку інцидентного конституційного контролю, якщо воно може вплинути на результати розгляду справи; </a:t>
            </a:r>
          </a:p>
          <a:p>
            <a:pPr>
              <a:buNone/>
            </a:pPr>
            <a:r>
              <a:rPr lang="uk-UA" dirty="0" smtClean="0"/>
              <a:t>8) окремі фактори, які виходячи із особливостей справи можуть істотно вплинути на тривалість її перебігу</a:t>
            </a:r>
            <a:endParaRPr lang="uk-UA"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Официальная">
  <a:themeElements>
    <a:clrScheme name="Официальная">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Официальная">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Официальная">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409</TotalTime>
  <Words>1826</Words>
  <Application>Microsoft Office PowerPoint</Application>
  <PresentationFormat>Экран (4:3)</PresentationFormat>
  <Paragraphs>106</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Официальная</vt:lpstr>
      <vt:lpstr>Право на справедливий судовий розгляд</vt:lpstr>
      <vt:lpstr>Право на справедливий судовий розгляд</vt:lpstr>
      <vt:lpstr>1. Сфера дії права на справедливий судовий розгляд (стаття 6 Конвенції)</vt:lpstr>
      <vt:lpstr>Розуміння суду згідно юриспруденції ЄСПЛ (Деміколі проти Мальти, 475 (1991); Белілос проти Швейцарії, 21 (1989); Літгоу та інші проти Великої Британії, 350 (1988), Олександр Волков проти України (2011))</vt:lpstr>
      <vt:lpstr>2. Право на доступ до судових органів</vt:lpstr>
      <vt:lpstr>Право на доступ до суду і право на захист (Airy v. Irland, 1979)</vt:lpstr>
      <vt:lpstr>Право на незалежний суд (Олександр Волков проти України)</vt:lpstr>
      <vt:lpstr>Право на законний суд (Stran Greek Refineries and Stratis Andreadis v. Greece )</vt:lpstr>
      <vt:lpstr>Розумні строки</vt:lpstr>
      <vt:lpstr>3. Допустимі межі обмеження права на судовий розгляд</vt:lpstr>
      <vt:lpstr>Доступ до правосуддя і оскарження  судових рішень</vt:lpstr>
      <vt:lpstr>Допустимі обмеження доступу до правосуддя</vt:lpstr>
      <vt:lpstr>Доступ до правосуддя  (Fayed v. The United Kingdom )</vt:lpstr>
      <vt:lpstr>4. Гарантії належної правової процедури у ході кримінального процесу</vt:lpstr>
      <vt:lpstr>Презумпція невинуватості і допити (Miranda v. Arizona 384 U.S. 436 (1966))</vt:lpstr>
      <vt:lpstr>Проблема допустимості доказів</vt:lpstr>
      <vt:lpstr>Право бути заслуханим і принцип належного розслідування</vt:lpstr>
      <vt:lpstr>Право бути заслуханим і принцип належного розслідування</vt:lpstr>
      <vt:lpstr>5. Право на ефективний засіб правового захисту (стаття 13 Конвенції)</vt:lpstr>
      <vt:lpstr>Реальність і дієвість судового захисту</vt:lpstr>
      <vt:lpstr>Система засобів правового захисту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 на справедливий судовий розгляд</dc:title>
  <dc:creator>Misha</dc:creator>
  <cp:lastModifiedBy>Пользователь</cp:lastModifiedBy>
  <cp:revision>25</cp:revision>
  <dcterms:created xsi:type="dcterms:W3CDTF">2015-03-22T10:17:45Z</dcterms:created>
  <dcterms:modified xsi:type="dcterms:W3CDTF">2021-01-26T19:45:46Z</dcterms:modified>
</cp:coreProperties>
</file>