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2FAB7D-AE1B-4C94-AB58-4E2674F0EAD5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D980DA-E9D7-491F-9005-BA85910F7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428868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Тренінг-курс «Інформаційна бізнес-аналітика»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71480"/>
            <a:ext cx="6858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8.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Місце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значення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БІ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оброблення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великих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масивів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smtClean="0"/>
              <a:t>стеку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en-GB" sz="2400" dirty="0" err="1" smtClean="0"/>
              <a:t>Elasticsearch</a:t>
            </a:r>
            <a:r>
              <a:rPr lang="en-GB" sz="2400" dirty="0" smtClean="0"/>
              <a:t>.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en-GB" sz="2400" dirty="0" err="1" smtClean="0"/>
              <a:t>Kibana</a:t>
            </a:r>
            <a:r>
              <a:rPr lang="en-GB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рішенні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БІ. Платформа </a:t>
            </a:r>
            <a:r>
              <a:rPr lang="en-GB" sz="2400" dirty="0" err="1" smtClean="0"/>
              <a:t>Elasticsearch</a:t>
            </a:r>
            <a:r>
              <a:rPr lang="en-GB" sz="2400" dirty="0" smtClean="0"/>
              <a:t>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обсягів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у межах </a:t>
            </a:r>
            <a:r>
              <a:rPr lang="ru-RU" sz="2400" dirty="0" err="1" smtClean="0"/>
              <a:t>індексування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пошуку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типів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документів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Мультитенантні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веб-застосунки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en-GB" sz="2400" dirty="0" err="1" smtClean="0"/>
              <a:t>Kibana</a:t>
            </a:r>
            <a:r>
              <a:rPr lang="en-GB" sz="2400" dirty="0" smtClean="0"/>
              <a:t>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побудови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користувацьких</a:t>
            </a:r>
            <a:r>
              <a:rPr lang="ru-RU" sz="2400" dirty="0" smtClean="0"/>
              <a:t> панелей </a:t>
            </a:r>
            <a:r>
              <a:rPr lang="ru-RU" sz="2400" dirty="0" err="1" smtClean="0"/>
              <a:t>відображення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візуалізації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9.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Поняття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системного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аналізу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бізнес-аналізу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бізнес-аналітики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r>
              <a:rPr lang="ru-RU" sz="2400" dirty="0" err="1" smtClean="0"/>
              <a:t>Системний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підхід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побудови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систем. </a:t>
            </a:r>
            <a:endParaRPr lang="ru-RU" sz="2400" dirty="0" smtClean="0"/>
          </a:p>
          <a:p>
            <a:r>
              <a:rPr lang="ru-RU" sz="2400" dirty="0" smtClean="0"/>
              <a:t>Роль </a:t>
            </a:r>
            <a:r>
              <a:rPr lang="ru-RU" sz="2400" dirty="0" err="1" smtClean="0"/>
              <a:t>бізнес-аналітика</a:t>
            </a:r>
            <a:r>
              <a:rPr lang="ru-RU" sz="2400" dirty="0" smtClean="0"/>
              <a:t> у </a:t>
            </a:r>
            <a:r>
              <a:rPr lang="ru-RU" sz="2400" dirty="0" err="1" smtClean="0"/>
              <a:t>сучасній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виконує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замовлення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аутсорсинг</a:t>
            </a:r>
            <a:r>
              <a:rPr lang="ru-RU" sz="2400" dirty="0" smtClean="0"/>
              <a:t>). </a:t>
            </a:r>
            <a:endParaRPr lang="ru-RU" sz="2400" dirty="0" smtClean="0"/>
          </a:p>
          <a:p>
            <a:r>
              <a:rPr lang="ru-RU" sz="2400" dirty="0" err="1" smtClean="0"/>
              <a:t>Технологія</a:t>
            </a:r>
            <a:r>
              <a:rPr lang="ru-RU" sz="2400" dirty="0" smtClean="0"/>
              <a:t> </a:t>
            </a:r>
            <a:r>
              <a:rPr lang="ru-RU" sz="2400" dirty="0" smtClean="0"/>
              <a:t>БІ у </a:t>
            </a:r>
            <a:r>
              <a:rPr lang="ru-RU" sz="2400" dirty="0" err="1" smtClean="0"/>
              <a:t>масштабі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Гнучкі</a:t>
            </a:r>
            <a:r>
              <a:rPr lang="ru-RU" sz="2400" dirty="0" smtClean="0"/>
              <a:t> </a:t>
            </a:r>
            <a:r>
              <a:rPr lang="ru-RU" sz="2400" dirty="0" smtClean="0"/>
              <a:t>методики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проектами (</a:t>
            </a:r>
            <a:r>
              <a:rPr lang="en-GB" sz="2400" dirty="0" smtClean="0"/>
              <a:t>Agile) </a:t>
            </a:r>
            <a:r>
              <a:rPr lang="ru-RU" sz="2400" dirty="0" smtClean="0"/>
              <a:t>та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БІ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відбиття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графічних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за метриками.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214290"/>
            <a:ext cx="77867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10.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Перспективи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розвитку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систем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БІ.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smtClean="0"/>
              <a:t>платформ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веб-порталів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en-GB" sz="2400" dirty="0" smtClean="0"/>
              <a:t>API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мереж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веб-сервісів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БІ у </a:t>
            </a:r>
            <a:r>
              <a:rPr lang="ru-RU" sz="2400" dirty="0" err="1" smtClean="0"/>
              <a:t>завданнях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веб-рішень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безвідмовної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 в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навантаження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веб-сервіси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вебресурси</a:t>
            </a:r>
            <a:r>
              <a:rPr lang="ru-RU" sz="2400" dirty="0" smtClean="0"/>
              <a:t>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БІ у задачах </a:t>
            </a:r>
            <a:r>
              <a:rPr lang="ru-RU" sz="2400" dirty="0" err="1" smtClean="0"/>
              <a:t>розроблення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обчислень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smtClean="0"/>
              <a:t>БІ </a:t>
            </a:r>
            <a:r>
              <a:rPr lang="ru-RU" sz="2400" dirty="0" smtClean="0"/>
              <a:t>як </a:t>
            </a:r>
            <a:r>
              <a:rPr lang="ru-RU" sz="2400" dirty="0" err="1" smtClean="0"/>
              <a:t>сервіс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надається</a:t>
            </a:r>
            <a:r>
              <a:rPr lang="ru-RU" sz="2400" dirty="0" smtClean="0"/>
              <a:t> у рамках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обчислень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адміністрування</a:t>
            </a:r>
            <a:r>
              <a:rPr lang="ru-RU" sz="2400" dirty="0" smtClean="0"/>
              <a:t> систем БІ як </a:t>
            </a:r>
            <a:r>
              <a:rPr lang="ru-RU" sz="2400" dirty="0" err="1" smtClean="0"/>
              <a:t>складових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55006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Клопов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Іван Олександрович</a:t>
            </a:r>
          </a:p>
          <a:p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кандидат економічних наук, доцент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66"/>
            <a:ext cx="19907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142976" y="1357298"/>
            <a:ext cx="5286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Сфери наукових інтересів: економіко-математичне моделювання економічної безпеки </a:t>
            </a:r>
            <a:endParaRPr lang="ru-RU" dirty="0"/>
          </a:p>
          <a:p>
            <a:r>
              <a:rPr lang="uk-UA" dirty="0"/>
              <a:t>держави, регіону, підприємства; управління ризиками в процесі реалізації будівельних </a:t>
            </a:r>
            <a:endParaRPr lang="ru-RU" dirty="0"/>
          </a:p>
          <a:p>
            <a:r>
              <a:rPr lang="uk-UA" dirty="0"/>
              <a:t>проектів; аналіз та обробка великих даних (</a:t>
            </a:r>
            <a:r>
              <a:rPr lang="uk-UA" dirty="0" err="1"/>
              <a:t>BigData</a:t>
            </a:r>
            <a:r>
              <a:rPr lang="uk-UA" dirty="0"/>
              <a:t>); моделі оцінювання економічної </a:t>
            </a:r>
            <a:endParaRPr lang="ru-RU" dirty="0"/>
          </a:p>
          <a:p>
            <a:r>
              <a:rPr lang="uk-UA" dirty="0"/>
              <a:t>ефективності трансформації енергоспоживання на основі відновлюваних джерел </a:t>
            </a:r>
            <a:r>
              <a:rPr lang="uk-UA" dirty="0" smtClean="0"/>
              <a:t>енергії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857628"/>
            <a:ext cx="7929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Автор понад 100 наукових праць (на початок 2019 р.), з них 5 колективних монографій, 33 наукові статті у фахових виданнях з економіки, більше 50 тез доповідей на конференціях, в т.ч. зі студентами.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929198"/>
            <a:ext cx="7858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Проводить активну роботу з залучення студентів до наукової діяльності, є керівником кваліфікаційних робіт магістрів.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85728"/>
            <a:ext cx="80010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1.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терміни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Особливості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глибинного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аналізу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Mining),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сховищ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Warehousing),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бізнес-аналітики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Business Analytics)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місце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сучасних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бізнес-процесах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підприємств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організацій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терміни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Огляд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інформаційно-комунікаційних</a:t>
            </a:r>
            <a:r>
              <a:rPr lang="ru-RU" sz="2400" dirty="0" smtClean="0"/>
              <a:t> системах та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БІ для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бізнес-завдань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досліджень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концепції</a:t>
            </a:r>
            <a:r>
              <a:rPr lang="ru-RU" sz="2400" dirty="0" smtClean="0"/>
              <a:t> </a:t>
            </a:r>
            <a:r>
              <a:rPr lang="en-GB" sz="2400" dirty="0" smtClean="0"/>
              <a:t>Big Data. </a:t>
            </a:r>
            <a:endParaRPr lang="uk-UA" sz="2400" dirty="0" smtClean="0"/>
          </a:p>
          <a:p>
            <a:r>
              <a:rPr lang="ru-RU" sz="2400" dirty="0" err="1" smtClean="0"/>
              <a:t>Класифікація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БІ. </a:t>
            </a:r>
            <a:endParaRPr lang="ru-RU" sz="2400" dirty="0" smtClean="0"/>
          </a:p>
          <a:p>
            <a:r>
              <a:rPr lang="ru-RU" sz="2400" dirty="0" err="1" smtClean="0"/>
              <a:t>Тенденції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інноваційних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бізнес-додатків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5009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2.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джерел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засобів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отримання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первинних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моніторингу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реєстрації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обробки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великих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Big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Особливості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Інтернет-речей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IoT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засоби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машинного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навчання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Machine Learning). </a:t>
            </a:r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400" dirty="0" smtClean="0"/>
          </a:p>
          <a:p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потреб </a:t>
            </a:r>
            <a:r>
              <a:rPr lang="ru-RU" sz="2400" dirty="0" err="1" smtClean="0"/>
              <a:t>компаній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виробництв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організацій</a:t>
            </a:r>
            <a:r>
              <a:rPr lang="ru-RU" sz="2400" dirty="0" smtClean="0"/>
              <a:t> у </a:t>
            </a:r>
            <a:r>
              <a:rPr lang="ru-RU" sz="2400" dirty="0" err="1" smtClean="0"/>
              <a:t>отриманні</a:t>
            </a:r>
            <a:r>
              <a:rPr lang="ru-RU" sz="2400" dirty="0" smtClean="0"/>
              <a:t> (</a:t>
            </a:r>
            <a:r>
              <a:rPr lang="ru-RU" sz="2400" dirty="0" err="1" smtClean="0"/>
              <a:t>реєстрації</a:t>
            </a:r>
            <a:r>
              <a:rPr lang="ru-RU" sz="2400" dirty="0" smtClean="0"/>
              <a:t>), </a:t>
            </a:r>
            <a:r>
              <a:rPr lang="ru-RU" sz="2400" dirty="0" err="1" smtClean="0"/>
              <a:t>збереженні</a:t>
            </a:r>
            <a:r>
              <a:rPr lang="ru-RU" sz="2400" dirty="0" smtClean="0"/>
              <a:t> (</a:t>
            </a:r>
            <a:r>
              <a:rPr lang="ru-RU" sz="2400" dirty="0" err="1" smtClean="0"/>
              <a:t>архівуванні</a:t>
            </a:r>
            <a:r>
              <a:rPr lang="ru-RU" sz="2400" dirty="0" smtClean="0"/>
              <a:t>) та </a:t>
            </a:r>
            <a:r>
              <a:rPr lang="ru-RU" sz="2400" dirty="0" err="1" smtClean="0"/>
              <a:t>обробці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Напрям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Інтернет-речей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відповідні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обчислень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</a:t>
            </a:r>
            <a:r>
              <a:rPr lang="en-GB" sz="2400" dirty="0" err="1" smtClean="0"/>
              <a:t>IoT</a:t>
            </a:r>
            <a:r>
              <a:rPr lang="en-GB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машинного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БІ у </a:t>
            </a:r>
            <a:r>
              <a:rPr lang="ru-RU" sz="2400" dirty="0" err="1" smtClean="0"/>
              <a:t>рішенні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, </a:t>
            </a:r>
            <a:r>
              <a:rPr lang="ru-RU" sz="2400" dirty="0" err="1" smtClean="0"/>
              <a:t>міста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Поняття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Індустрія</a:t>
            </a:r>
            <a:r>
              <a:rPr lang="ru-RU" sz="2400" dirty="0" smtClean="0"/>
              <a:t> 4.0».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3.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Інструментальні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засоби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BI.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застосування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Microsoft Power BI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візуалізації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бізнес-даних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створення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звітів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Особливості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технологій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хмарних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обчислень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рішенні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завдань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BI. </a:t>
            </a:r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ru-RU" sz="2400" dirty="0" err="1" smtClean="0"/>
              <a:t>Технології</a:t>
            </a:r>
            <a:r>
              <a:rPr lang="ru-RU" sz="2400" dirty="0" smtClean="0"/>
              <a:t> </a:t>
            </a:r>
            <a:r>
              <a:rPr lang="en-GB" sz="2400" dirty="0" smtClean="0"/>
              <a:t>Microsoft Power BI. </a:t>
            </a:r>
            <a:endParaRPr lang="uk-UA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розгортання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Порівняння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аналогічними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рішеннями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Масштабування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невиробничих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залучення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БІ.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4.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СУБД та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рішень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основі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застосування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інструментальних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засобів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БІ.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 на </a:t>
            </a:r>
            <a:r>
              <a:rPr lang="ru-RU" sz="2400" dirty="0" err="1" smtClean="0"/>
              <a:t>базі</a:t>
            </a:r>
            <a:r>
              <a:rPr lang="ru-RU" sz="2400" dirty="0" smtClean="0"/>
              <a:t> </a:t>
            </a:r>
            <a:r>
              <a:rPr lang="en-GB" sz="2400" dirty="0" smtClean="0"/>
              <a:t>SQL </a:t>
            </a:r>
            <a:r>
              <a:rPr lang="ru-RU" sz="2400" dirty="0" smtClean="0"/>
              <a:t>та </a:t>
            </a:r>
            <a:r>
              <a:rPr lang="en-GB" sz="2400" dirty="0" err="1" smtClean="0"/>
              <a:t>NoSQL</a:t>
            </a:r>
            <a:r>
              <a:rPr lang="en-GB" sz="2400" dirty="0" smtClean="0"/>
              <a:t>-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Технологічні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прикладі</a:t>
            </a:r>
            <a:r>
              <a:rPr lang="ru-RU" sz="2400" dirty="0" smtClean="0"/>
              <a:t> СУБД </a:t>
            </a:r>
            <a:r>
              <a:rPr lang="en-GB" sz="2400" dirty="0" err="1" smtClean="0"/>
              <a:t>MongoDB</a:t>
            </a:r>
            <a:r>
              <a:rPr lang="en-GB" sz="2400" dirty="0" smtClean="0"/>
              <a:t> </a:t>
            </a:r>
            <a:r>
              <a:rPr lang="en-GB" sz="2400" dirty="0" err="1" smtClean="0"/>
              <a:t>CouchDB</a:t>
            </a:r>
            <a:r>
              <a:rPr lang="en-GB" sz="2400" dirty="0" smtClean="0"/>
              <a:t> </a:t>
            </a:r>
            <a:r>
              <a:rPr lang="ru-RU" sz="2400" dirty="0" smtClean="0"/>
              <a:t>та </a:t>
            </a:r>
            <a:r>
              <a:rPr lang="en-GB" sz="2400" dirty="0" err="1" smtClean="0"/>
              <a:t>Redis</a:t>
            </a:r>
            <a:r>
              <a:rPr lang="en-GB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Порівняння</a:t>
            </a:r>
            <a:r>
              <a:rPr lang="ru-RU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оцінювання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en-GB" sz="2400" dirty="0" err="1" smtClean="0"/>
              <a:t>MySQL</a:t>
            </a:r>
            <a:r>
              <a:rPr lang="en-GB" sz="2400" dirty="0" smtClean="0"/>
              <a:t>, </a:t>
            </a:r>
            <a:r>
              <a:rPr lang="en-GB" sz="2400" dirty="0" err="1" smtClean="0"/>
              <a:t>PostgreSQL</a:t>
            </a:r>
            <a:r>
              <a:rPr lang="en-GB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розгортання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мікросервісної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архітектури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Технології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віртуалізації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та БІ.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5.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Моніторинг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стану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розподілених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обчислювальних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систем 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базі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відкритих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програмних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засобів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Nagios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Icinga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Zabbix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Grafana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Агрегація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засобами</a:t>
            </a:r>
            <a:r>
              <a:rPr lang="ru-RU" sz="2400" dirty="0" smtClean="0"/>
              <a:t> БІ. </a:t>
            </a:r>
            <a:endParaRPr lang="ru-RU" sz="2400" dirty="0" smtClean="0"/>
          </a:p>
          <a:p>
            <a:r>
              <a:rPr lang="ru-RU" sz="2400" dirty="0" err="1" smtClean="0"/>
              <a:t>Поєднання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стану </a:t>
            </a:r>
            <a:r>
              <a:rPr lang="ru-RU" sz="2400" dirty="0" err="1" smtClean="0"/>
              <a:t>серверів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стану </a:t>
            </a:r>
            <a:r>
              <a:rPr lang="ru-RU" sz="2400" dirty="0" err="1" smtClean="0"/>
              <a:t>вузлів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рішеннях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базі</a:t>
            </a:r>
            <a:r>
              <a:rPr lang="ru-RU" sz="2400" dirty="0" smtClean="0"/>
              <a:t>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обчислень</a:t>
            </a:r>
            <a:r>
              <a:rPr lang="ru-RU" sz="2400" dirty="0" smtClean="0"/>
              <a:t>. </a:t>
            </a:r>
            <a:r>
              <a:rPr lang="ru-RU" sz="2400" dirty="0" err="1" smtClean="0"/>
              <a:t>Моніторинг</a:t>
            </a:r>
            <a:r>
              <a:rPr lang="ru-RU" sz="2400" dirty="0" smtClean="0"/>
              <a:t> стану </a:t>
            </a:r>
            <a:r>
              <a:rPr lang="ru-RU" sz="2400" dirty="0" err="1" smtClean="0"/>
              <a:t>розподілених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 на </a:t>
            </a:r>
            <a:r>
              <a:rPr lang="ru-RU" sz="2400" dirty="0" err="1" smtClean="0"/>
              <a:t>прикладі</a:t>
            </a:r>
            <a:r>
              <a:rPr lang="ru-RU" sz="2400" dirty="0" smtClean="0"/>
              <a:t> систем </a:t>
            </a:r>
            <a:r>
              <a:rPr lang="en-GB" sz="2400" dirty="0" err="1" smtClean="0"/>
              <a:t>Nagios</a:t>
            </a:r>
            <a:r>
              <a:rPr lang="en-GB" sz="2400" dirty="0" smtClean="0"/>
              <a:t>, </a:t>
            </a:r>
            <a:r>
              <a:rPr lang="en-GB" sz="2400" dirty="0" err="1" smtClean="0"/>
              <a:t>Icinga</a:t>
            </a:r>
            <a:r>
              <a:rPr lang="en-GB" sz="2400" dirty="0" smtClean="0"/>
              <a:t> </a:t>
            </a:r>
            <a:r>
              <a:rPr lang="ru-RU" sz="2400" dirty="0" smtClean="0"/>
              <a:t>та </a:t>
            </a:r>
            <a:r>
              <a:rPr lang="en-GB" sz="2400" dirty="0" err="1" smtClean="0"/>
              <a:t>Zabbix</a:t>
            </a:r>
            <a:r>
              <a:rPr lang="en-GB" sz="2400" dirty="0" smtClean="0"/>
              <a:t>.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систем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у час </a:t>
            </a:r>
            <a:r>
              <a:rPr lang="ru-RU" sz="2400" dirty="0" err="1" smtClean="0"/>
              <a:t>упровадження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БІ.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17693"/>
            <a:ext cx="78581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6.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Перспективи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застосування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технології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багатовимірних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аналітичних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запитів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</a:t>
            </a:r>
            <a:r>
              <a:rPr lang="en-GB" sz="2400" dirty="0" err="1" smtClean="0"/>
              <a:t>MapReduce</a:t>
            </a:r>
            <a:r>
              <a:rPr lang="en-GB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сховищ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Когнітивні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концепції</a:t>
            </a:r>
            <a:r>
              <a:rPr lang="ru-RU" sz="2400" dirty="0" smtClean="0"/>
              <a:t> дизайну </a:t>
            </a:r>
            <a:r>
              <a:rPr lang="en-GB" sz="2400" dirty="0" smtClean="0"/>
              <a:t>BI-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. </a:t>
            </a:r>
            <a:r>
              <a:rPr lang="ru-RU" sz="2400" dirty="0" err="1" smtClean="0"/>
              <a:t>Масштабування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ідеї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технологічні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БІ для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інформаційних</a:t>
            </a:r>
            <a:r>
              <a:rPr lang="ru-RU" sz="2400" dirty="0" smtClean="0"/>
              <a:t> систем для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веб-сервісів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розподілених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веб-додатків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масштабування</a:t>
            </a:r>
            <a:r>
              <a:rPr lang="ru-RU" sz="2400" dirty="0" smtClean="0"/>
              <a:t> систем на </a:t>
            </a:r>
            <a:r>
              <a:rPr lang="ru-RU" sz="2400" dirty="0" err="1" smtClean="0"/>
              <a:t>базі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когнітивних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обчислень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автоматизації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замовником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smtClean="0"/>
              <a:t>систем.</a:t>
            </a:r>
          </a:p>
          <a:p>
            <a:r>
              <a:rPr lang="ru-RU" sz="2400" dirty="0" err="1" smtClean="0"/>
              <a:t>Автоматизація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розгортання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БІ.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чатботів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7.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Архітектура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побудови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BI-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рішень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400" dirty="0" smtClean="0"/>
          </a:p>
          <a:p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en-GB" sz="2400" dirty="0" smtClean="0"/>
              <a:t>JavaScript, HTML5 </a:t>
            </a:r>
            <a:r>
              <a:rPr lang="ru-RU" sz="2400" dirty="0" smtClean="0"/>
              <a:t>та </a:t>
            </a:r>
            <a:r>
              <a:rPr lang="en-GB" sz="2400" dirty="0" smtClean="0"/>
              <a:t>CSS3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візуалізації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бізнес-даних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інтеграції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en-GB" sz="2400" dirty="0" smtClean="0"/>
              <a:t>API-</a:t>
            </a:r>
            <a:r>
              <a:rPr lang="ru-RU" sz="2400" dirty="0" err="1" smtClean="0"/>
              <a:t>хмарних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сервісів</a:t>
            </a:r>
            <a:r>
              <a:rPr lang="ru-RU" sz="2400" dirty="0" smtClean="0"/>
              <a:t>.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підтримки</a:t>
            </a:r>
            <a:r>
              <a:rPr lang="ru-RU" sz="2400" dirty="0" smtClean="0"/>
              <a:t> </a:t>
            </a:r>
            <a:r>
              <a:rPr lang="ru-RU" sz="2400" dirty="0" err="1" smtClean="0"/>
              <a:t>БІ-систем</a:t>
            </a:r>
            <a:r>
              <a:rPr lang="ru-RU" sz="2400" dirty="0" smtClean="0"/>
              <a:t>. </a:t>
            </a:r>
            <a:r>
              <a:rPr lang="ru-RU" sz="2400" dirty="0" err="1" smtClean="0"/>
              <a:t>Розгортання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супроводження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розподілених</a:t>
            </a:r>
            <a:r>
              <a:rPr lang="ru-RU" sz="2400" dirty="0" smtClean="0"/>
              <a:t>. </a:t>
            </a:r>
            <a:r>
              <a:rPr lang="ru-RU" sz="2400" dirty="0" err="1" smtClean="0"/>
              <a:t>Сучасні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веб-технологій</a:t>
            </a:r>
            <a:r>
              <a:rPr lang="ru-RU" sz="2400" dirty="0" smtClean="0"/>
              <a:t> у </a:t>
            </a:r>
            <a:r>
              <a:rPr lang="ru-RU" sz="2400" dirty="0" err="1" smtClean="0"/>
              <a:t>рішенні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БІ.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861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gypnor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Machine</dc:creator>
  <cp:lastModifiedBy>Machine</cp:lastModifiedBy>
  <cp:revision>6</cp:revision>
  <dcterms:created xsi:type="dcterms:W3CDTF">2020-12-27T20:47:47Z</dcterms:created>
  <dcterms:modified xsi:type="dcterms:W3CDTF">2020-12-28T04:10:51Z</dcterms:modified>
</cp:coreProperties>
</file>