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5"/>
  </p:notesMasterIdLst>
  <p:sldIdLst>
    <p:sldId id="256" r:id="rId2"/>
    <p:sldId id="257" r:id="rId3"/>
    <p:sldId id="265" r:id="rId4"/>
    <p:sldId id="298" r:id="rId5"/>
    <p:sldId id="264" r:id="rId6"/>
    <p:sldId id="266" r:id="rId7"/>
    <p:sldId id="269" r:id="rId8"/>
    <p:sldId id="276" r:id="rId9"/>
    <p:sldId id="267" r:id="rId10"/>
    <p:sldId id="271" r:id="rId11"/>
    <p:sldId id="272" r:id="rId12"/>
    <p:sldId id="273" r:id="rId13"/>
    <p:sldId id="278" r:id="rId14"/>
    <p:sldId id="279" r:id="rId15"/>
    <p:sldId id="280" r:id="rId16"/>
    <p:sldId id="281" r:id="rId17"/>
    <p:sldId id="277" r:id="rId18"/>
    <p:sldId id="289" r:id="rId19"/>
    <p:sldId id="285" r:id="rId20"/>
    <p:sldId id="286" r:id="rId21"/>
    <p:sldId id="282" r:id="rId22"/>
    <p:sldId id="287" r:id="rId23"/>
    <p:sldId id="288" r:id="rId24"/>
    <p:sldId id="296" r:id="rId25"/>
    <p:sldId id="297" r:id="rId26"/>
    <p:sldId id="290" r:id="rId27"/>
    <p:sldId id="291" r:id="rId28"/>
    <p:sldId id="292" r:id="rId29"/>
    <p:sldId id="293" r:id="rId30"/>
    <p:sldId id="294" r:id="rId31"/>
    <p:sldId id="295" r:id="rId32"/>
    <p:sldId id="300" r:id="rId33"/>
    <p:sldId id="301" r:id="rId34"/>
    <p:sldId id="303" r:id="rId35"/>
    <p:sldId id="318" r:id="rId36"/>
    <p:sldId id="284" r:id="rId37"/>
    <p:sldId id="302" r:id="rId38"/>
    <p:sldId id="317" r:id="rId39"/>
    <p:sldId id="304" r:id="rId40"/>
    <p:sldId id="305" r:id="rId41"/>
    <p:sldId id="306" r:id="rId42"/>
    <p:sldId id="316" r:id="rId43"/>
    <p:sldId id="342" r:id="rId44"/>
    <p:sldId id="343" r:id="rId45"/>
    <p:sldId id="344" r:id="rId46"/>
    <p:sldId id="345" r:id="rId47"/>
    <p:sldId id="348" r:id="rId48"/>
    <p:sldId id="347" r:id="rId49"/>
    <p:sldId id="309" r:id="rId50"/>
    <p:sldId id="310" r:id="rId51"/>
    <p:sldId id="312" r:id="rId52"/>
    <p:sldId id="315" r:id="rId53"/>
    <p:sldId id="339" r:id="rId54"/>
    <p:sldId id="336" r:id="rId55"/>
    <p:sldId id="338" r:id="rId56"/>
    <p:sldId id="335" r:id="rId57"/>
    <p:sldId id="341" r:id="rId58"/>
    <p:sldId id="331" r:id="rId59"/>
    <p:sldId id="330" r:id="rId60"/>
    <p:sldId id="329" r:id="rId61"/>
    <p:sldId id="332" r:id="rId62"/>
    <p:sldId id="333" r:id="rId63"/>
    <p:sldId id="334" r:id="rId64"/>
    <p:sldId id="349" r:id="rId65"/>
    <p:sldId id="378" r:id="rId66"/>
    <p:sldId id="350" r:id="rId67"/>
    <p:sldId id="377" r:id="rId68"/>
    <p:sldId id="376" r:id="rId69"/>
    <p:sldId id="400" r:id="rId70"/>
    <p:sldId id="351" r:id="rId71"/>
    <p:sldId id="399" r:id="rId72"/>
    <p:sldId id="390" r:id="rId73"/>
    <p:sldId id="391" r:id="rId7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42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643B53-51E2-4869-BE3B-969BC15116CE}" type="datetimeFigureOut">
              <a:rPr lang="uk-UA" smtClean="0"/>
              <a:t>18.02.2021</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48267D-5A54-4CE3-9CCF-0EC12AF5B55D}" type="slidenum">
              <a:rPr lang="uk-UA" smtClean="0"/>
              <a:t>‹#›</a:t>
            </a:fld>
            <a:endParaRPr lang="uk-UA"/>
          </a:p>
        </p:txBody>
      </p:sp>
    </p:spTree>
    <p:extLst>
      <p:ext uri="{BB962C8B-B14F-4D97-AF65-F5344CB8AC3E}">
        <p14:creationId xmlns:p14="http://schemas.microsoft.com/office/powerpoint/2010/main" val="3874601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948267D-5A54-4CE3-9CCF-0EC12AF5B55D}" type="slidenum">
              <a:rPr lang="uk-UA" smtClean="0"/>
              <a:t>22</a:t>
            </a:fld>
            <a:endParaRPr lang="uk-UA"/>
          </a:p>
        </p:txBody>
      </p:sp>
    </p:spTree>
    <p:extLst>
      <p:ext uri="{BB962C8B-B14F-4D97-AF65-F5344CB8AC3E}">
        <p14:creationId xmlns:p14="http://schemas.microsoft.com/office/powerpoint/2010/main" val="1804151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4C71EC6-210F-42DE-9C53-41977AD35B3D}" type="datetimeFigureOut">
              <a:rPr lang="ru-RU" smtClean="0"/>
              <a:t>18.02.2021</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18.02.2021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18.02.2021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18.02.2021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18.02.2021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18.02.2021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18.02.2021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4C71EC6-210F-42DE-9C53-41977AD35B3D}" type="datetimeFigureOut">
              <a:rPr lang="ru-RU" smtClean="0"/>
              <a:t>18.02.2021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t>18.02.2021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4C71EC6-210F-42DE-9C53-41977AD35B3D}" type="datetimeFigureOut">
              <a:rPr lang="ru-RU" smtClean="0"/>
              <a:t>18.02.2021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4C71EC6-210F-42DE-9C53-41977AD35B3D}" type="datetimeFigureOut">
              <a:rPr lang="ru-RU" smtClean="0"/>
              <a:t>18.02.2021</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19B0651-EE4F-4900-A07F-96A6BFA9D0F0}"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C71EC6-210F-42DE-9C53-41977AD35B3D}" type="datetimeFigureOut">
              <a:rPr lang="ru-RU" smtClean="0"/>
              <a:t>18.02.2021</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gcr.weforum.org/" TargetMode="External"/><Relationship Id="rId2" Type="http://schemas.openxmlformats.org/officeDocument/2006/relationships/hyperlink" Target="http://www.doingbusiness.org/" TargetMode="External"/><Relationship Id="rId1" Type="http://schemas.openxmlformats.org/officeDocument/2006/relationships/slideLayout" Target="../slideLayouts/slideLayout2.xml"/><Relationship Id="rId4" Type="http://schemas.openxmlformats.org/officeDocument/2006/relationships/hyperlink" Target="http://hdr.undp.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899592" y="3861048"/>
            <a:ext cx="7772400" cy="1470025"/>
          </a:xfrm>
        </p:spPr>
        <p:txBody>
          <a:bodyPr>
            <a:normAutofit fontScale="90000"/>
          </a:bodyPr>
          <a:lstStyle/>
          <a:p>
            <a:pPr algn="ctr"/>
            <a:r>
              <a:rPr lang="ru-RU" b="1" dirty="0" smtClean="0"/>
              <a:t/>
            </a:r>
            <a:br>
              <a:rPr lang="ru-RU" b="1" dirty="0" smtClean="0"/>
            </a:br>
            <a:r>
              <a:rPr lang="uk-UA" sz="4400" b="1" dirty="0" smtClean="0">
                <a:solidFill>
                  <a:schemeClr val="tx1"/>
                </a:solidFill>
                <a:latin typeface="Times New Roman" pitchFamily="18" charset="0"/>
                <a:cs typeface="Times New Roman" pitchFamily="18" charset="0"/>
              </a:rPr>
              <a:t>ТЕМА 1. </a:t>
            </a:r>
            <a:br>
              <a:rPr lang="uk-UA" sz="4400" b="1" dirty="0" smtClean="0">
                <a:solidFill>
                  <a:schemeClr val="tx1"/>
                </a:solidFill>
                <a:latin typeface="Times New Roman" pitchFamily="18" charset="0"/>
                <a:cs typeface="Times New Roman" pitchFamily="18" charset="0"/>
              </a:rPr>
            </a:br>
            <a:r>
              <a:rPr lang="uk-UA" sz="4400" b="1" dirty="0" smtClean="0">
                <a:solidFill>
                  <a:schemeClr val="tx1"/>
                </a:solidFill>
                <a:latin typeface="Times New Roman" pitchFamily="18" charset="0"/>
                <a:cs typeface="Times New Roman" pitchFamily="18" charset="0"/>
              </a:rPr>
              <a:t/>
            </a:r>
            <a:br>
              <a:rPr lang="uk-UA" sz="4400" b="1" dirty="0" smtClean="0">
                <a:solidFill>
                  <a:schemeClr val="tx1"/>
                </a:solidFill>
                <a:latin typeface="Times New Roman" pitchFamily="18" charset="0"/>
                <a:cs typeface="Times New Roman" pitchFamily="18" charset="0"/>
              </a:rPr>
            </a:br>
            <a:r>
              <a:rPr lang="ru-RU" sz="4400" b="1" dirty="0" smtClean="0">
                <a:solidFill>
                  <a:schemeClr val="tx1"/>
                </a:solidFill>
                <a:latin typeface="Times New Roman" pitchFamily="18" charset="0"/>
                <a:cs typeface="Times New Roman" pitchFamily="18" charset="0"/>
              </a:rPr>
              <a:t>НАЦІОНАЛЬНІ ЕКОНОМІКИ У СВІТОВОМУ ГОСПОДАРСЬКОМУ ПРОСТОРІ </a:t>
            </a:r>
            <a:br>
              <a:rPr lang="ru-RU" sz="4400" b="1" dirty="0" smtClean="0">
                <a:solidFill>
                  <a:schemeClr val="tx1"/>
                </a:solidFill>
                <a:latin typeface="Times New Roman" pitchFamily="18" charset="0"/>
                <a:cs typeface="Times New Roman" pitchFamily="18" charset="0"/>
              </a:rPr>
            </a:br>
            <a:r>
              <a:rPr lang="uk-UA" sz="4400" b="1" dirty="0" smtClean="0">
                <a:solidFill>
                  <a:schemeClr val="tx1"/>
                </a:solidFill>
                <a:latin typeface="Times New Roman" pitchFamily="18" charset="0"/>
                <a:cs typeface="Times New Roman" pitchFamily="18" charset="0"/>
              </a:rPr>
              <a:t>КЛАСИФІКАЦІЯ КРАЇН У СВІТОВІЙ ЕКОНОМІЦІ</a:t>
            </a:r>
            <a:endParaRPr lang="uk-UA" sz="4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285501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6"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393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dirty="0"/>
          </a:p>
        </p:txBody>
      </p:sp>
      <p:sp>
        <p:nvSpPr>
          <p:cNvPr id="3" name="Заголовок 2"/>
          <p:cNvSpPr>
            <a:spLocks noGrp="1"/>
          </p:cNvSpPr>
          <p:nvPr>
            <p:ph type="title"/>
          </p:nvPr>
        </p:nvSpPr>
        <p:spPr/>
        <p:txBody>
          <a:bodyPr/>
          <a:lstStyle/>
          <a:p>
            <a:endParaRPr lang="uk-UA"/>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44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9511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548680"/>
            <a:ext cx="8229600" cy="1143000"/>
          </a:xfrm>
        </p:spPr>
        <p:txBody>
          <a:bodyPr>
            <a:noAutofit/>
          </a:bodyPr>
          <a:lstStyle/>
          <a:p>
            <a:pPr algn="ctr"/>
            <a:r>
              <a:rPr lang="uk-UA" sz="3200" dirty="0" smtClean="0">
                <a:solidFill>
                  <a:srgbClr val="FF0000"/>
                </a:solidFill>
                <a:effectLst/>
                <a:latin typeface="Times New Roman" pitchFamily="18" charset="0"/>
                <a:cs typeface="Times New Roman" pitchFamily="18" charset="0"/>
              </a:rPr>
              <a:t>Економічний потенціал </a:t>
            </a:r>
            <a:r>
              <a:rPr lang="uk-UA" sz="3200" dirty="0" smtClean="0">
                <a:solidFill>
                  <a:schemeClr val="tx1"/>
                </a:solidFill>
                <a:effectLst/>
                <a:latin typeface="Times New Roman" pitchFamily="18" charset="0"/>
                <a:cs typeface="Times New Roman" pitchFamily="18" charset="0"/>
              </a:rPr>
              <a:t>-  сукупна </a:t>
            </a:r>
            <a:r>
              <a:rPr lang="uk-UA" sz="3200" dirty="0">
                <a:solidFill>
                  <a:schemeClr val="tx1"/>
                </a:solidFill>
                <a:effectLst/>
                <a:latin typeface="Times New Roman" pitchFamily="18" charset="0"/>
                <a:cs typeface="Times New Roman" pitchFamily="18" charset="0"/>
              </a:rPr>
              <a:t>спроможність галузей народного господарства виробляти продукцію та надавати послуги</a:t>
            </a:r>
            <a:endParaRPr lang="uk-UA" sz="3200" dirty="0">
              <a:solidFill>
                <a:schemeClr val="tx1"/>
              </a:solidFill>
              <a:latin typeface="Times New Roman" pitchFamily="18" charset="0"/>
              <a:cs typeface="Times New Roman" pitchFamily="18" charset="0"/>
            </a:endParaRPr>
          </a:p>
        </p:txBody>
      </p:sp>
      <p:pic>
        <p:nvPicPr>
          <p:cNvPr id="7170" name="Picture 2" descr="https://history.vn.ua/pidruchniki/pestyshko-geography-11-class-2019-standard-level/pestyshko-geography-11-class-2019-standard-level.files/image0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32856"/>
            <a:ext cx="8856984"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73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uk-UA" dirty="0" smtClean="0">
                <a:solidFill>
                  <a:schemeClr val="tx1"/>
                </a:solidFill>
              </a:rPr>
              <a:t>СКЛАДОВІ ЕКОНОМІЧНОГО ПОТЕНЦІАЛУ ДЕРЖАВИ</a:t>
            </a:r>
            <a:endParaRPr lang="uk-UA" dirty="0">
              <a:solidFill>
                <a:schemeClr val="tx1"/>
              </a:solidFill>
            </a:endParaRPr>
          </a:p>
        </p:txBody>
      </p:sp>
      <p:sp>
        <p:nvSpPr>
          <p:cNvPr id="4" name="Овал 3"/>
          <p:cNvSpPr/>
          <p:nvPr/>
        </p:nvSpPr>
        <p:spPr>
          <a:xfrm>
            <a:off x="267722" y="1700808"/>
            <a:ext cx="3312368" cy="1152128"/>
          </a:xfrm>
          <a:prstGeom prst="ellipse">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a:latin typeface="Times New Roman" pitchFamily="18" charset="0"/>
                <a:cs typeface="Times New Roman" pitchFamily="18" charset="0"/>
              </a:rPr>
              <a:t>праця</a:t>
            </a:r>
          </a:p>
        </p:txBody>
      </p:sp>
      <p:sp>
        <p:nvSpPr>
          <p:cNvPr id="5" name="Овал 4"/>
          <p:cNvSpPr/>
          <p:nvPr/>
        </p:nvSpPr>
        <p:spPr>
          <a:xfrm>
            <a:off x="2123728" y="2996952"/>
            <a:ext cx="3744416" cy="1152128"/>
          </a:xfrm>
          <a:prstGeom prst="ellipse">
            <a:avLst/>
          </a:prstGeom>
          <a:solidFill>
            <a:srgbClr val="FF0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latin typeface="Times New Roman" pitchFamily="18" charset="0"/>
                <a:cs typeface="Times New Roman" pitchFamily="18" charset="0"/>
              </a:rPr>
              <a:t>інформація</a:t>
            </a:r>
            <a:endParaRPr lang="uk-UA" sz="3600" b="1" dirty="0">
              <a:latin typeface="Times New Roman" pitchFamily="18" charset="0"/>
              <a:cs typeface="Times New Roman" pitchFamily="18" charset="0"/>
            </a:endParaRPr>
          </a:p>
        </p:txBody>
      </p:sp>
      <p:sp>
        <p:nvSpPr>
          <p:cNvPr id="6" name="Овал 5"/>
          <p:cNvSpPr/>
          <p:nvPr/>
        </p:nvSpPr>
        <p:spPr>
          <a:xfrm>
            <a:off x="365702" y="4725144"/>
            <a:ext cx="3312368" cy="1152128"/>
          </a:xfrm>
          <a:prstGeom prst="ellipse">
            <a:avLst/>
          </a:prstGeom>
          <a:solidFill>
            <a:schemeClr val="accent3">
              <a:lumMod val="40000"/>
              <a:lumOff val="60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latin typeface="Times New Roman" pitchFamily="18" charset="0"/>
                <a:cs typeface="Times New Roman" pitchFamily="18" charset="0"/>
              </a:rPr>
              <a:t>капітал</a:t>
            </a:r>
            <a:endParaRPr lang="uk-UA" sz="3600" b="1" dirty="0">
              <a:latin typeface="Times New Roman" pitchFamily="18" charset="0"/>
              <a:cs typeface="Times New Roman" pitchFamily="18" charset="0"/>
            </a:endParaRPr>
          </a:p>
        </p:txBody>
      </p:sp>
      <p:sp>
        <p:nvSpPr>
          <p:cNvPr id="7" name="Овал 6"/>
          <p:cNvSpPr/>
          <p:nvPr/>
        </p:nvSpPr>
        <p:spPr>
          <a:xfrm>
            <a:off x="4644008" y="4581128"/>
            <a:ext cx="4104456" cy="1152128"/>
          </a:xfrm>
          <a:prstGeom prst="ellipse">
            <a:avLst/>
          </a:prstGeom>
          <a:solidFill>
            <a:srgbClr val="00B05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latin typeface="Times New Roman" pitchFamily="18" charset="0"/>
                <a:cs typeface="Times New Roman" pitchFamily="18" charset="0"/>
              </a:rPr>
              <a:t>природні ресурси</a:t>
            </a:r>
            <a:endParaRPr lang="uk-UA" sz="3200" b="1" dirty="0">
              <a:latin typeface="Times New Roman" pitchFamily="18" charset="0"/>
              <a:cs typeface="Times New Roman" pitchFamily="18" charset="0"/>
            </a:endParaRPr>
          </a:p>
        </p:txBody>
      </p:sp>
      <p:sp>
        <p:nvSpPr>
          <p:cNvPr id="8" name="Овал 7"/>
          <p:cNvSpPr/>
          <p:nvPr/>
        </p:nvSpPr>
        <p:spPr>
          <a:xfrm>
            <a:off x="4644008" y="1694663"/>
            <a:ext cx="3528392" cy="1152128"/>
          </a:xfrm>
          <a:prstGeom prst="ellipse">
            <a:avLst/>
          </a:prstGeom>
          <a:solidFill>
            <a:srgbClr val="FFC0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latin typeface="Times New Roman" pitchFamily="18" charset="0"/>
                <a:cs typeface="Times New Roman" pitchFamily="18" charset="0"/>
              </a:rPr>
              <a:t>технологія</a:t>
            </a:r>
            <a:endParaRPr lang="uk-UA"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51293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404664"/>
            <a:ext cx="8229600" cy="5030019"/>
          </a:xfrm>
        </p:spPr>
        <p:txBody>
          <a:bodyPr/>
          <a:lstStyle/>
          <a:p>
            <a:pPr algn="just"/>
            <a:r>
              <a:rPr lang="ru-RU" dirty="0" err="1"/>
              <a:t>Національна</a:t>
            </a:r>
            <a:r>
              <a:rPr lang="ru-RU" dirty="0"/>
              <a:t> </a:t>
            </a:r>
            <a:r>
              <a:rPr lang="ru-RU" dirty="0" err="1"/>
              <a:t>економіка</a:t>
            </a:r>
            <a:r>
              <a:rPr lang="ru-RU" dirty="0"/>
              <a:t> </a:t>
            </a:r>
            <a:r>
              <a:rPr lang="ru-RU" dirty="0" err="1"/>
              <a:t>являє</a:t>
            </a:r>
            <a:r>
              <a:rPr lang="ru-RU" dirty="0"/>
              <a:t> собою </a:t>
            </a:r>
            <a:r>
              <a:rPr lang="ru-RU" b="1" i="1" dirty="0" err="1"/>
              <a:t>народногосподарський</a:t>
            </a:r>
            <a:r>
              <a:rPr lang="ru-RU" b="1" i="1" dirty="0"/>
              <a:t> комплекс </a:t>
            </a:r>
            <a:r>
              <a:rPr lang="ru-RU" b="1" i="1" dirty="0" smtClean="0"/>
              <a:t> </a:t>
            </a:r>
            <a:r>
              <a:rPr lang="ru-RU" dirty="0" err="1" smtClean="0"/>
              <a:t>країни</a:t>
            </a:r>
            <a:r>
              <a:rPr lang="ru-RU" dirty="0"/>
              <a:t>, </a:t>
            </a:r>
            <a:r>
              <a:rPr lang="ru-RU" dirty="0" err="1"/>
              <a:t>що</a:t>
            </a:r>
            <a:r>
              <a:rPr lang="ru-RU" dirty="0"/>
              <a:t> </a:t>
            </a:r>
            <a:r>
              <a:rPr lang="ru-RU" dirty="0" err="1"/>
              <a:t>характеризується</a:t>
            </a:r>
            <a:r>
              <a:rPr lang="ru-RU" dirty="0"/>
              <a:t> </a:t>
            </a:r>
            <a:r>
              <a:rPr lang="ru-RU" dirty="0" err="1"/>
              <a:t>галузевою</a:t>
            </a:r>
            <a:r>
              <a:rPr lang="ru-RU" dirty="0"/>
              <a:t> і </a:t>
            </a:r>
            <a:r>
              <a:rPr lang="ru-RU" dirty="0" err="1"/>
              <a:t>територіальною</a:t>
            </a:r>
            <a:r>
              <a:rPr lang="ru-RU" dirty="0"/>
              <a:t> структурою, системою </a:t>
            </a:r>
            <a:r>
              <a:rPr lang="ru-RU" dirty="0" err="1"/>
              <a:t>управління</a:t>
            </a:r>
            <a:r>
              <a:rPr lang="ru-RU" dirty="0"/>
              <a:t> та </a:t>
            </a:r>
            <a:r>
              <a:rPr lang="ru-RU" dirty="0" err="1"/>
              <a:t>певними</a:t>
            </a:r>
            <a:r>
              <a:rPr lang="ru-RU" dirty="0"/>
              <a:t> </a:t>
            </a:r>
            <a:r>
              <a:rPr lang="ru-RU" dirty="0" err="1"/>
              <a:t>соціально-економічними</a:t>
            </a:r>
            <a:r>
              <a:rPr lang="ru-RU" dirty="0"/>
              <a:t> </a:t>
            </a:r>
            <a:r>
              <a:rPr lang="ru-RU" dirty="0" err="1"/>
              <a:t>відносинами</a:t>
            </a:r>
            <a:r>
              <a:rPr lang="ru-RU" dirty="0"/>
              <a:t> </a:t>
            </a:r>
            <a:endParaRPr lang="uk-UA"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284984"/>
            <a:ext cx="633670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349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35812"/>
            <a:ext cx="3466728" cy="1299600"/>
          </a:xfrm>
          <a:solidFill>
            <a:schemeClr val="bg2">
              <a:lumMod val="75000"/>
            </a:schemeClr>
          </a:solidFill>
        </p:spPr>
        <p:txBody>
          <a:bodyPr>
            <a:normAutofit lnSpcReduction="10000"/>
          </a:bodyPr>
          <a:lstStyle/>
          <a:p>
            <a:r>
              <a:rPr lang="uk-UA" b="1" dirty="0"/>
              <a:t>Галузева структура економіки</a:t>
            </a:r>
            <a:endParaRPr lang="uk-UA" dirty="0"/>
          </a:p>
        </p:txBody>
      </p:sp>
      <p:sp>
        <p:nvSpPr>
          <p:cNvPr id="4" name="Прямоугольник 3"/>
          <p:cNvSpPr/>
          <p:nvPr/>
        </p:nvSpPr>
        <p:spPr>
          <a:xfrm>
            <a:off x="2987824" y="158844"/>
            <a:ext cx="6156176" cy="830997"/>
          </a:xfrm>
          <a:prstGeom prst="rect">
            <a:avLst/>
          </a:prstGeom>
        </p:spPr>
        <p:txBody>
          <a:bodyPr wrap="square">
            <a:spAutoFit/>
          </a:bodyPr>
          <a:lstStyle/>
          <a:p>
            <a:pPr algn="just"/>
            <a:r>
              <a:rPr lang="ru-RU" sz="2400" dirty="0" err="1">
                <a:latin typeface="Times New Roman" pitchFamily="18" charset="0"/>
                <a:cs typeface="Times New Roman" pitchFamily="18" charset="0"/>
              </a:rPr>
              <a:t>Важливою</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ознакою</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економічного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потенціалу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країни</a:t>
            </a:r>
            <a:r>
              <a:rPr lang="ru-RU" sz="2400" dirty="0">
                <a:latin typeface="Times New Roman" pitchFamily="18" charset="0"/>
                <a:cs typeface="Times New Roman" pitchFamily="18" charset="0"/>
              </a:rPr>
              <a:t> є </a:t>
            </a:r>
            <a:r>
              <a:rPr lang="ru-RU" sz="2400" b="1" i="1" dirty="0" err="1">
                <a:latin typeface="Times New Roman" pitchFamily="18" charset="0"/>
                <a:cs typeface="Times New Roman" pitchFamily="18" charset="0"/>
              </a:rPr>
              <a:t>галузева</a:t>
            </a:r>
            <a:r>
              <a:rPr lang="ru-RU" sz="2400" b="1" i="1" dirty="0">
                <a:latin typeface="Times New Roman" pitchFamily="18" charset="0"/>
                <a:cs typeface="Times New Roman" pitchFamily="18" charset="0"/>
              </a:rPr>
              <a:t> структура </a:t>
            </a:r>
            <a:r>
              <a:rPr lang="ru-RU" sz="2400" dirty="0" err="1">
                <a:latin typeface="Times New Roman" pitchFamily="18" charset="0"/>
                <a:cs typeface="Times New Roman" pitchFamily="18" charset="0"/>
              </a:rPr>
              <a:t>економіки</a:t>
            </a:r>
            <a:r>
              <a:rPr lang="ru-RU"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p:txBody>
      </p:sp>
      <p:pic>
        <p:nvPicPr>
          <p:cNvPr id="7" name="Picture 2" descr="Галузь господарства Галузь господарства – це сукупність підприємств чи закладів, які виробляють якісно однорідну продукцію чи надають послуг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892480" cy="527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12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35812"/>
            <a:ext cx="3466728" cy="1299600"/>
          </a:xfrm>
          <a:solidFill>
            <a:schemeClr val="bg2">
              <a:lumMod val="75000"/>
            </a:schemeClr>
          </a:solidFill>
        </p:spPr>
        <p:txBody>
          <a:bodyPr>
            <a:normAutofit lnSpcReduction="10000"/>
          </a:bodyPr>
          <a:lstStyle/>
          <a:p>
            <a:r>
              <a:rPr lang="uk-UA" b="1" dirty="0"/>
              <a:t>Галузева структура економіки</a:t>
            </a:r>
            <a:endParaRPr lang="uk-UA" dirty="0"/>
          </a:p>
        </p:txBody>
      </p:sp>
      <p:sp>
        <p:nvSpPr>
          <p:cNvPr id="5" name="Прямоугольник 4"/>
          <p:cNvSpPr/>
          <p:nvPr/>
        </p:nvSpPr>
        <p:spPr>
          <a:xfrm>
            <a:off x="827584" y="1392273"/>
            <a:ext cx="7704856" cy="523220"/>
          </a:xfrm>
          <a:prstGeom prst="rect">
            <a:avLst/>
          </a:prstGeom>
          <a:solidFill>
            <a:srgbClr val="FFFF00"/>
          </a:solidFill>
          <a:effectLst>
            <a:glow rad="228600">
              <a:schemeClr val="accent1">
                <a:satMod val="175000"/>
                <a:alpha val="40000"/>
              </a:schemeClr>
            </a:glow>
          </a:effectLst>
          <a:scene3d>
            <a:camera prst="orthographicFront"/>
            <a:lightRig rig="threePt" dir="t"/>
          </a:scene3d>
          <a:sp3d>
            <a:bevelT/>
          </a:sp3d>
        </p:spPr>
        <p:txBody>
          <a:bodyPr wrap="square">
            <a:spAutoFit/>
          </a:bodyPr>
          <a:lstStyle/>
          <a:p>
            <a:pPr algn="just"/>
            <a:r>
              <a:rPr lang="ru-RU" sz="2800" dirty="0" err="1">
                <a:latin typeface="Times New Roman" pitchFamily="18" charset="0"/>
                <a:cs typeface="Times New Roman" pitchFamily="18" charset="0"/>
              </a:rPr>
              <a:t>Основними</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галузями</a:t>
            </a:r>
            <a:r>
              <a:rPr lang="ru-RU" sz="2800" dirty="0">
                <a:latin typeface="Times New Roman" pitchFamily="18" charset="0"/>
                <a:cs typeface="Times New Roman" pitchFamily="18" charset="0"/>
              </a:rPr>
              <a:t> народного </a:t>
            </a:r>
            <a:r>
              <a:rPr lang="ru-RU" sz="2800" dirty="0" err="1">
                <a:latin typeface="Times New Roman" pitchFamily="18" charset="0"/>
                <a:cs typeface="Times New Roman" pitchFamily="18" charset="0"/>
              </a:rPr>
              <a:t>господарства</a:t>
            </a:r>
            <a:r>
              <a:rPr lang="ru-RU" sz="2800" dirty="0">
                <a:latin typeface="Times New Roman" pitchFamily="18" charset="0"/>
                <a:cs typeface="Times New Roman" pitchFamily="18" charset="0"/>
              </a:rPr>
              <a:t> є: </a:t>
            </a:r>
            <a:endParaRPr lang="uk-UA" sz="2800" dirty="0">
              <a:latin typeface="Times New Roman" pitchFamily="18" charset="0"/>
              <a:cs typeface="Times New Roman" pitchFamily="18" charset="0"/>
            </a:endParaRPr>
          </a:p>
        </p:txBody>
      </p:sp>
      <p:sp>
        <p:nvSpPr>
          <p:cNvPr id="6" name="Прямоугольник 5"/>
          <p:cNvSpPr/>
          <p:nvPr/>
        </p:nvSpPr>
        <p:spPr>
          <a:xfrm>
            <a:off x="2136489" y="1966102"/>
            <a:ext cx="6444716" cy="4678204"/>
          </a:xfrm>
          <a:prstGeom prst="rect">
            <a:avLst/>
          </a:prstGeom>
          <a:solidFill>
            <a:schemeClr val="accent1">
              <a:lumMod val="20000"/>
              <a:lumOff val="80000"/>
            </a:schemeClr>
          </a:solidFill>
        </p:spPr>
        <p:txBody>
          <a:bodyPr wrap="square">
            <a:spAutoFit/>
          </a:bodyPr>
          <a:lstStyle/>
          <a:p>
            <a:endParaRPr lang="uk-UA" dirty="0"/>
          </a:p>
          <a:p>
            <a:pPr marL="285750" indent="-285750">
              <a:buFont typeface="Wingdings" pitchFamily="2" charset="2"/>
              <a:buChar char="Ø"/>
            </a:pPr>
            <a:r>
              <a:rPr lang="uk-UA" sz="2800" dirty="0">
                <a:latin typeface="Times New Roman" pitchFamily="18" charset="0"/>
                <a:cs typeface="Times New Roman" pitchFamily="18" charset="0"/>
              </a:rPr>
              <a:t>промисловість; </a:t>
            </a:r>
          </a:p>
          <a:p>
            <a:pPr marL="285750" indent="-285750">
              <a:buFont typeface="Wingdings" pitchFamily="2" charset="2"/>
              <a:buChar char="Ø"/>
            </a:pPr>
            <a:r>
              <a:rPr lang="uk-UA" sz="2800" dirty="0" smtClean="0">
                <a:latin typeface="Times New Roman" pitchFamily="18" charset="0"/>
                <a:cs typeface="Times New Roman" pitchFamily="18" charset="0"/>
              </a:rPr>
              <a:t>сільське </a:t>
            </a:r>
            <a:r>
              <a:rPr lang="uk-UA" sz="2800" dirty="0">
                <a:latin typeface="Times New Roman" pitchFamily="18" charset="0"/>
                <a:cs typeface="Times New Roman" pitchFamily="18" charset="0"/>
              </a:rPr>
              <a:t>господарство; </a:t>
            </a:r>
          </a:p>
          <a:p>
            <a:pPr marL="285750" indent="-285750">
              <a:buFont typeface="Wingdings" pitchFamily="2" charset="2"/>
              <a:buChar char="Ø"/>
            </a:pPr>
            <a:r>
              <a:rPr lang="uk-UA" sz="2800" dirty="0" smtClean="0">
                <a:latin typeface="Times New Roman" pitchFamily="18" charset="0"/>
                <a:cs typeface="Times New Roman" pitchFamily="18" charset="0"/>
              </a:rPr>
              <a:t> </a:t>
            </a:r>
            <a:r>
              <a:rPr lang="uk-UA" sz="2800" dirty="0">
                <a:latin typeface="Times New Roman" pitchFamily="18" charset="0"/>
                <a:cs typeface="Times New Roman" pitchFamily="18" charset="0"/>
              </a:rPr>
              <a:t>будівництво; </a:t>
            </a:r>
          </a:p>
          <a:p>
            <a:pPr marL="285750" indent="-285750">
              <a:buFont typeface="Wingdings" pitchFamily="2" charset="2"/>
              <a:buChar char="Ø"/>
            </a:pPr>
            <a:r>
              <a:rPr lang="uk-UA" sz="2800" dirty="0" smtClean="0">
                <a:latin typeface="Times New Roman" pitchFamily="18" charset="0"/>
                <a:cs typeface="Times New Roman" pitchFamily="18" charset="0"/>
              </a:rPr>
              <a:t> </a:t>
            </a:r>
            <a:r>
              <a:rPr lang="uk-UA" sz="2800" dirty="0">
                <a:latin typeface="Times New Roman" pitchFamily="18" charset="0"/>
                <a:cs typeface="Times New Roman" pitchFamily="18" charset="0"/>
              </a:rPr>
              <a:t>транспорт і зв’язок; </a:t>
            </a:r>
          </a:p>
          <a:p>
            <a:pPr marL="285750" indent="-285750">
              <a:buFont typeface="Wingdings" pitchFamily="2" charset="2"/>
              <a:buChar char="Ø"/>
            </a:pPr>
            <a:r>
              <a:rPr lang="uk-UA" sz="2800" dirty="0" smtClean="0">
                <a:latin typeface="Times New Roman" pitchFamily="18" charset="0"/>
                <a:cs typeface="Times New Roman" pitchFamily="18" charset="0"/>
              </a:rPr>
              <a:t>торгівля </a:t>
            </a:r>
            <a:r>
              <a:rPr lang="uk-UA" sz="2800" dirty="0">
                <a:latin typeface="Times New Roman" pitchFamily="18" charset="0"/>
                <a:cs typeface="Times New Roman" pitchFamily="18" charset="0"/>
              </a:rPr>
              <a:t>і громадське харчування; </a:t>
            </a:r>
          </a:p>
          <a:p>
            <a:pPr marL="285750" indent="-285750">
              <a:buFont typeface="Wingdings" pitchFamily="2" charset="2"/>
              <a:buChar char="Ø"/>
            </a:pPr>
            <a:r>
              <a:rPr lang="uk-UA" sz="2800" dirty="0" smtClean="0">
                <a:latin typeface="Times New Roman" pitchFamily="18" charset="0"/>
                <a:cs typeface="Times New Roman" pitchFamily="18" charset="0"/>
              </a:rPr>
              <a:t> </a:t>
            </a:r>
            <a:r>
              <a:rPr lang="uk-UA" sz="2800" dirty="0">
                <a:latin typeface="Times New Roman" pitchFamily="18" charset="0"/>
                <a:cs typeface="Times New Roman" pitchFamily="18" charset="0"/>
              </a:rPr>
              <a:t>житлово-комунальне господарство; </a:t>
            </a:r>
          </a:p>
          <a:p>
            <a:pPr marL="285750" indent="-285750">
              <a:buFont typeface="Wingdings" pitchFamily="2" charset="2"/>
              <a:buChar char="Ø"/>
            </a:pPr>
            <a:r>
              <a:rPr lang="uk-UA" sz="2800" dirty="0" smtClean="0">
                <a:latin typeface="Times New Roman" pitchFamily="18" charset="0"/>
                <a:cs typeface="Times New Roman" pitchFamily="18" charset="0"/>
              </a:rPr>
              <a:t>охорона </a:t>
            </a:r>
            <a:r>
              <a:rPr lang="uk-UA" sz="2800" dirty="0">
                <a:latin typeface="Times New Roman" pitchFamily="18" charset="0"/>
                <a:cs typeface="Times New Roman" pitchFamily="18" charset="0"/>
              </a:rPr>
              <a:t>здоров’я; </a:t>
            </a:r>
          </a:p>
          <a:p>
            <a:pPr marL="285750" indent="-285750">
              <a:buFont typeface="Wingdings" pitchFamily="2" charset="2"/>
              <a:buChar char="Ø"/>
            </a:pPr>
            <a:r>
              <a:rPr lang="uk-UA" sz="2800" dirty="0" smtClean="0">
                <a:latin typeface="Times New Roman" pitchFamily="18" charset="0"/>
                <a:cs typeface="Times New Roman" pitchFamily="18" charset="0"/>
              </a:rPr>
              <a:t>освіта</a:t>
            </a:r>
            <a:r>
              <a:rPr lang="uk-UA" sz="2800" dirty="0">
                <a:latin typeface="Times New Roman" pitchFamily="18" charset="0"/>
                <a:cs typeface="Times New Roman" pitchFamily="18" charset="0"/>
              </a:rPr>
              <a:t>, наука, культура; </a:t>
            </a:r>
          </a:p>
          <a:p>
            <a:pPr marL="285750" indent="-285750">
              <a:buFont typeface="Wingdings" pitchFamily="2" charset="2"/>
              <a:buChar char="Ø"/>
            </a:pPr>
            <a:r>
              <a:rPr lang="uk-UA" sz="2800" dirty="0" smtClean="0">
                <a:latin typeface="Times New Roman" pitchFamily="18" charset="0"/>
                <a:cs typeface="Times New Roman" pitchFamily="18" charset="0"/>
              </a:rPr>
              <a:t>фінансування</a:t>
            </a:r>
            <a:r>
              <a:rPr lang="uk-UA" sz="2800" dirty="0">
                <a:latin typeface="Times New Roman" pitchFamily="18" charset="0"/>
                <a:cs typeface="Times New Roman" pitchFamily="18" charset="0"/>
              </a:rPr>
              <a:t>, кредит, страхування</a:t>
            </a:r>
            <a:r>
              <a:rPr lang="uk-UA" sz="2800" dirty="0" smtClean="0">
                <a:latin typeface="Times New Roman" pitchFamily="18" charset="0"/>
                <a:cs typeface="Times New Roman" pitchFamily="18" charset="0"/>
              </a:rPr>
              <a:t>;</a:t>
            </a:r>
            <a:endParaRPr lang="uk-UA" sz="2800" dirty="0">
              <a:latin typeface="Times New Roman" pitchFamily="18" charset="0"/>
              <a:cs typeface="Times New Roman" pitchFamily="18" charset="0"/>
            </a:endParaRPr>
          </a:p>
          <a:p>
            <a:pPr marL="285750" indent="-285750">
              <a:buFont typeface="Wingdings" pitchFamily="2" charset="2"/>
              <a:buChar char="Ø"/>
            </a:pPr>
            <a:r>
              <a:rPr lang="uk-UA" sz="2800" dirty="0">
                <a:latin typeface="Times New Roman" pitchFamily="18" charset="0"/>
                <a:cs typeface="Times New Roman" pitchFamily="18" charset="0"/>
              </a:rPr>
              <a:t>апарат </a:t>
            </a:r>
            <a:r>
              <a:rPr lang="uk-UA" sz="2800" dirty="0" smtClean="0">
                <a:latin typeface="Times New Roman" pitchFamily="18" charset="0"/>
                <a:cs typeface="Times New Roman" pitchFamily="18" charset="0"/>
              </a:rPr>
              <a:t>управління</a:t>
            </a:r>
            <a:endParaRPr lang="uk-UA"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746497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1"/>
          <p:cNvSpPr>
            <a:spLocks noGrp="1"/>
          </p:cNvSpPr>
          <p:nvPr>
            <p:ph idx="1"/>
          </p:nvPr>
        </p:nvSpPr>
        <p:spPr>
          <a:xfrm>
            <a:off x="0" y="35812"/>
            <a:ext cx="3466728" cy="1299600"/>
          </a:xfrm>
          <a:solidFill>
            <a:schemeClr val="bg2">
              <a:lumMod val="75000"/>
            </a:schemeClr>
          </a:solidFill>
        </p:spPr>
        <p:txBody>
          <a:bodyPr>
            <a:normAutofit lnSpcReduction="10000"/>
          </a:bodyPr>
          <a:lstStyle/>
          <a:p>
            <a:r>
              <a:rPr lang="uk-UA" b="1" dirty="0"/>
              <a:t>Галузева структура економіки</a:t>
            </a:r>
            <a:endParaRPr lang="uk-UA" dirty="0"/>
          </a:p>
        </p:txBody>
      </p:sp>
      <p:sp>
        <p:nvSpPr>
          <p:cNvPr id="3" name="Заголовок 2"/>
          <p:cNvSpPr>
            <a:spLocks noGrp="1"/>
          </p:cNvSpPr>
          <p:nvPr>
            <p:ph type="title"/>
          </p:nvPr>
        </p:nvSpPr>
        <p:spPr>
          <a:xfrm>
            <a:off x="0" y="1484784"/>
            <a:ext cx="9144000" cy="1143000"/>
          </a:xfrm>
        </p:spPr>
        <p:txBody>
          <a:bodyPr>
            <a:normAutofit fontScale="90000"/>
          </a:bodyPr>
          <a:lstStyle/>
          <a:p>
            <a:pPr algn="r"/>
            <a:r>
              <a:rPr lang="ru-RU" dirty="0" err="1">
                <a:solidFill>
                  <a:schemeClr val="tx1"/>
                </a:solidFill>
                <a:latin typeface="Times New Roman" pitchFamily="18" charset="0"/>
                <a:cs typeface="Times New Roman" pitchFamily="18" charset="0"/>
              </a:rPr>
              <a:t>Галузеву</a:t>
            </a:r>
            <a:r>
              <a:rPr lang="ru-RU" dirty="0">
                <a:solidFill>
                  <a:schemeClr val="tx1"/>
                </a:solidFill>
                <a:latin typeface="Times New Roman" pitchFamily="18" charset="0"/>
                <a:cs typeface="Times New Roman" pitchFamily="18" charset="0"/>
              </a:rPr>
              <a:t> структуру </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народного </a:t>
            </a:r>
            <a:r>
              <a:rPr lang="ru-RU" dirty="0" err="1">
                <a:solidFill>
                  <a:schemeClr val="tx1"/>
                </a:solidFill>
                <a:latin typeface="Times New Roman" pitchFamily="18" charset="0"/>
                <a:cs typeface="Times New Roman" pitchFamily="18" charset="0"/>
              </a:rPr>
              <a:t>господарства</a:t>
            </a:r>
            <a:r>
              <a:rPr lang="ru-RU" dirty="0">
                <a:solidFill>
                  <a:schemeClr val="tx1"/>
                </a:solidFill>
                <a:latin typeface="Times New Roman" pitchFamily="18" charset="0"/>
                <a:cs typeface="Times New Roman" pitchFamily="18" charset="0"/>
              </a:rPr>
              <a:t> часто </a:t>
            </a:r>
            <a:r>
              <a:rPr lang="ru-RU" dirty="0" err="1">
                <a:solidFill>
                  <a:schemeClr val="tx1"/>
                </a:solidFill>
                <a:latin typeface="Times New Roman" pitchFamily="18" charset="0"/>
                <a:cs typeface="Times New Roman" pitchFamily="18" charset="0"/>
              </a:rPr>
              <a:t>розподіляють</a:t>
            </a:r>
            <a:r>
              <a:rPr lang="ru-RU" dirty="0">
                <a:solidFill>
                  <a:schemeClr val="tx1"/>
                </a:solidFill>
                <a:latin typeface="Times New Roman" pitchFamily="18" charset="0"/>
                <a:cs typeface="Times New Roman" pitchFamily="18" charset="0"/>
              </a:rPr>
              <a:t> на три блоки: </a:t>
            </a:r>
            <a:br>
              <a:rPr lang="ru-RU" dirty="0">
                <a:solidFill>
                  <a:schemeClr val="tx1"/>
                </a:solidFill>
                <a:latin typeface="Times New Roman" pitchFamily="18" charset="0"/>
                <a:cs typeface="Times New Roman" pitchFamily="18" charset="0"/>
              </a:rPr>
            </a:br>
            <a:endParaRPr lang="uk-UA" dirty="0">
              <a:solidFill>
                <a:schemeClr val="tx1"/>
              </a:solidFill>
              <a:latin typeface="Times New Roman" pitchFamily="18" charset="0"/>
              <a:cs typeface="Times New Roman" pitchFamily="18" charset="0"/>
            </a:endParaRPr>
          </a:p>
        </p:txBody>
      </p:sp>
      <p:sp>
        <p:nvSpPr>
          <p:cNvPr id="4" name="Прямоугольник с двумя вырезанными противолежащими углами 3"/>
          <p:cNvSpPr/>
          <p:nvPr/>
        </p:nvSpPr>
        <p:spPr>
          <a:xfrm>
            <a:off x="579127" y="2821284"/>
            <a:ext cx="4176464" cy="115212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a:latin typeface="Times New Roman" pitchFamily="18" charset="0"/>
                <a:cs typeface="Times New Roman" pitchFamily="18" charset="0"/>
              </a:rPr>
              <a:t>сільське</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лісове</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господарство</a:t>
            </a:r>
            <a:r>
              <a:rPr lang="ru-RU" sz="2400" b="1" dirty="0">
                <a:latin typeface="Times New Roman" pitchFamily="18" charset="0"/>
                <a:cs typeface="Times New Roman" pitchFamily="18" charset="0"/>
              </a:rPr>
              <a:t> й </a:t>
            </a:r>
            <a:r>
              <a:rPr lang="ru-RU" sz="2400" b="1" dirty="0" err="1" smtClean="0">
                <a:latin typeface="Times New Roman" pitchFamily="18" charset="0"/>
                <a:cs typeface="Times New Roman" pitchFamily="18" charset="0"/>
              </a:rPr>
              <a:t>рибальство</a:t>
            </a:r>
            <a:r>
              <a:rPr lang="ru-RU" sz="2400" b="1" dirty="0" smtClean="0">
                <a:latin typeface="Times New Roman" pitchFamily="18" charset="0"/>
                <a:cs typeface="Times New Roman" pitchFamily="18" charset="0"/>
              </a:rPr>
              <a:t> </a:t>
            </a:r>
            <a:endParaRPr lang="uk-UA" sz="2400" b="1" dirty="0">
              <a:latin typeface="Times New Roman" pitchFamily="18" charset="0"/>
              <a:cs typeface="Times New Roman" pitchFamily="18" charset="0"/>
            </a:endParaRPr>
          </a:p>
        </p:txBody>
      </p:sp>
      <p:sp>
        <p:nvSpPr>
          <p:cNvPr id="6" name="Прямоугольник с двумя вырезанными противолежащими углами 5"/>
          <p:cNvSpPr/>
          <p:nvPr/>
        </p:nvSpPr>
        <p:spPr>
          <a:xfrm>
            <a:off x="3131840" y="4149080"/>
            <a:ext cx="3888432" cy="115212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smtClean="0">
                <a:latin typeface="Times New Roman" pitchFamily="18" charset="0"/>
                <a:cs typeface="Times New Roman" pitchFamily="18" charset="0"/>
              </a:rPr>
              <a:t>промисловість</a:t>
            </a:r>
            <a:r>
              <a:rPr lang="ru-RU" sz="2400" b="1" dirty="0" smtClean="0">
                <a:latin typeface="Times New Roman" pitchFamily="18" charset="0"/>
                <a:cs typeface="Times New Roman" pitchFamily="18" charset="0"/>
              </a:rPr>
              <a:t> </a:t>
            </a:r>
            <a:endParaRPr lang="uk-UA" sz="2400" b="1" dirty="0">
              <a:latin typeface="Times New Roman" pitchFamily="18" charset="0"/>
              <a:cs typeface="Times New Roman" pitchFamily="18" charset="0"/>
            </a:endParaRPr>
          </a:p>
        </p:txBody>
      </p:sp>
      <p:sp>
        <p:nvSpPr>
          <p:cNvPr id="7" name="Прямоугольник с двумя вырезанными противолежащими углами 6"/>
          <p:cNvSpPr/>
          <p:nvPr/>
        </p:nvSpPr>
        <p:spPr>
          <a:xfrm>
            <a:off x="4788024" y="5517232"/>
            <a:ext cx="3888432" cy="115212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smtClean="0">
                <a:latin typeface="Times New Roman" pitchFamily="18" charset="0"/>
                <a:cs typeface="Times New Roman" pitchFamily="18" charset="0"/>
              </a:rPr>
              <a:t>послуги</a:t>
            </a:r>
            <a:r>
              <a:rPr lang="ru-RU" sz="2400" b="1" dirty="0" smtClean="0">
                <a:latin typeface="Times New Roman" pitchFamily="18" charset="0"/>
                <a:cs typeface="Times New Roman" pitchFamily="18" charset="0"/>
              </a:rPr>
              <a:t> </a:t>
            </a:r>
            <a:endParaRPr lang="uk-UA" sz="2400" b="1" dirty="0">
              <a:latin typeface="Times New Roman" pitchFamily="18" charset="0"/>
              <a:cs typeface="Times New Roman" pitchFamily="18" charset="0"/>
            </a:endParaRPr>
          </a:p>
        </p:txBody>
      </p:sp>
      <p:sp>
        <p:nvSpPr>
          <p:cNvPr id="10" name="Объект 1"/>
          <p:cNvSpPr txBox="1">
            <a:spLocks/>
          </p:cNvSpPr>
          <p:nvPr/>
        </p:nvSpPr>
        <p:spPr>
          <a:xfrm>
            <a:off x="0" y="2668"/>
            <a:ext cx="3466728" cy="1299600"/>
          </a:xfrm>
          <a:prstGeom prst="rect">
            <a:avLst/>
          </a:prstGeom>
          <a:solidFill>
            <a:schemeClr val="bg2">
              <a:lumMod val="75000"/>
            </a:schemeClr>
          </a:solidFill>
        </p:spPr>
        <p:txBody>
          <a:bodyPr vert="horz">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uk-UA" b="1" smtClean="0"/>
              <a:t>Галузева структура економіки</a:t>
            </a:r>
            <a:endParaRPr lang="uk-UA" dirty="0"/>
          </a:p>
        </p:txBody>
      </p:sp>
    </p:spTree>
    <p:extLst>
      <p:ext uri="{BB962C8B-B14F-4D97-AF65-F5344CB8AC3E}">
        <p14:creationId xmlns:p14="http://schemas.microsoft.com/office/powerpoint/2010/main" val="390146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856895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Объект 1"/>
          <p:cNvSpPr txBox="1">
            <a:spLocks/>
          </p:cNvSpPr>
          <p:nvPr/>
        </p:nvSpPr>
        <p:spPr>
          <a:xfrm>
            <a:off x="0" y="2668"/>
            <a:ext cx="3466728" cy="1299600"/>
          </a:xfrm>
          <a:prstGeom prst="rect">
            <a:avLst/>
          </a:prstGeom>
          <a:solidFill>
            <a:schemeClr val="bg2">
              <a:lumMod val="75000"/>
            </a:schemeClr>
          </a:solidFill>
        </p:spPr>
        <p:txBody>
          <a:bodyPr vert="horz">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uk-UA" b="1" smtClean="0"/>
              <a:t>Галузева структура економіки</a:t>
            </a:r>
            <a:endParaRPr lang="uk-UA" dirty="0"/>
          </a:p>
        </p:txBody>
      </p:sp>
    </p:spTree>
    <p:extLst>
      <p:ext uri="{BB962C8B-B14F-4D97-AF65-F5344CB8AC3E}">
        <p14:creationId xmlns:p14="http://schemas.microsoft.com/office/powerpoint/2010/main" val="3689699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38" t="5156" r="3846" b="2817"/>
          <a:stretch/>
        </p:blipFill>
        <p:spPr bwMode="auto">
          <a:xfrm>
            <a:off x="323557" y="260648"/>
            <a:ext cx="8468752" cy="620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896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624078" lvl="0" indent="-514350">
              <a:buAutoNum type="arabicPeriod"/>
            </a:pPr>
            <a:r>
              <a:rPr lang="uk-UA" sz="3200" dirty="0" smtClean="0">
                <a:latin typeface="Times New Roman" pitchFamily="18" charset="0"/>
                <a:cs typeface="Times New Roman" pitchFamily="18" charset="0"/>
              </a:rPr>
              <a:t>Місце </a:t>
            </a:r>
            <a:r>
              <a:rPr lang="uk-UA" sz="3200" dirty="0">
                <a:latin typeface="Times New Roman" pitchFamily="18" charset="0"/>
                <a:cs typeface="Times New Roman" pitchFamily="18" charset="0"/>
              </a:rPr>
              <a:t>та роль національної економіки в системі світового господарства</a:t>
            </a:r>
            <a:r>
              <a:rPr lang="uk-UA" sz="3200" dirty="0" smtClean="0">
                <a:latin typeface="Times New Roman" pitchFamily="18" charset="0"/>
                <a:cs typeface="Times New Roman" pitchFamily="18" charset="0"/>
              </a:rPr>
              <a:t>.</a:t>
            </a:r>
          </a:p>
          <a:p>
            <a:pPr marL="624078" indent="-514350">
              <a:buFont typeface="Wingdings 3"/>
              <a:buAutoNum type="arabicPeriod"/>
            </a:pPr>
            <a:r>
              <a:rPr lang="uk-UA" sz="3200" dirty="0">
                <a:latin typeface="Times New Roman" pitchFamily="18" charset="0"/>
                <a:cs typeface="Times New Roman" pitchFamily="18" charset="0"/>
              </a:rPr>
              <a:t>Основні індикатори економічного потенціалу та рівня розвитку </a:t>
            </a:r>
            <a:r>
              <a:rPr lang="uk-UA" sz="3200" dirty="0" smtClean="0">
                <a:latin typeface="Times New Roman" pitchFamily="18" charset="0"/>
                <a:cs typeface="Times New Roman" pitchFamily="18" charset="0"/>
              </a:rPr>
              <a:t>країн</a:t>
            </a:r>
          </a:p>
          <a:p>
            <a:pPr marL="624078" indent="-514350">
              <a:buFont typeface="Wingdings 3"/>
              <a:buAutoNum type="arabicPeriod"/>
            </a:pPr>
            <a:r>
              <a:rPr lang="ru-RU" sz="3200" dirty="0" err="1">
                <a:latin typeface="Times New Roman" pitchFamily="18" charset="0"/>
                <a:cs typeface="Times New Roman" pitchFamily="18" charset="0"/>
              </a:rPr>
              <a:t>Класифікація</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країн</a:t>
            </a:r>
            <a:r>
              <a:rPr lang="ru-RU" sz="3200" dirty="0">
                <a:latin typeface="Times New Roman" pitchFamily="18" charset="0"/>
                <a:cs typeface="Times New Roman" pitchFamily="18" charset="0"/>
              </a:rPr>
              <a:t> у </a:t>
            </a:r>
            <a:r>
              <a:rPr lang="ru-RU" sz="3200" dirty="0" err="1">
                <a:latin typeface="Times New Roman" pitchFamily="18" charset="0"/>
                <a:cs typeface="Times New Roman" pitchFamily="18" charset="0"/>
              </a:rPr>
              <a:t>світовій</a:t>
            </a:r>
            <a:r>
              <a:rPr lang="ru-RU" sz="3200" dirty="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економіці</a:t>
            </a:r>
            <a:endParaRPr lang="ru-RU" sz="3200" dirty="0" smtClean="0">
              <a:latin typeface="Times New Roman" pitchFamily="18" charset="0"/>
              <a:cs typeface="Times New Roman" pitchFamily="18" charset="0"/>
            </a:endParaRPr>
          </a:p>
          <a:p>
            <a:pPr marL="624078" lvl="0" indent="-514350">
              <a:buFont typeface="Wingdings 3"/>
              <a:buAutoNum type="arabicPeriod"/>
            </a:pPr>
            <a:r>
              <a:rPr lang="uk-UA" sz="3200" dirty="0">
                <a:latin typeface="Times New Roman" pitchFamily="18" charset="0"/>
                <a:cs typeface="Times New Roman" pitchFamily="18" charset="0"/>
              </a:rPr>
              <a:t>Основні моделі економічного розвитку країн світу.</a:t>
            </a:r>
          </a:p>
          <a:p>
            <a:pPr marL="624078" indent="-514350">
              <a:buFont typeface="Wingdings 3"/>
              <a:buAutoNum type="arabicPeriod"/>
            </a:pPr>
            <a:endParaRPr lang="uk-UA" dirty="0"/>
          </a:p>
          <a:p>
            <a:pPr marL="624078" lvl="0" indent="-514350">
              <a:buAutoNum type="arabicPeriod"/>
            </a:pPr>
            <a:endParaRPr lang="uk-UA" dirty="0" smtClean="0"/>
          </a:p>
          <a:p>
            <a:pPr marL="624078" lvl="0" indent="-514350">
              <a:buAutoNum type="arabicPeriod"/>
            </a:pPr>
            <a:endParaRPr lang="uk-UA" dirty="0"/>
          </a:p>
        </p:txBody>
      </p:sp>
      <p:sp>
        <p:nvSpPr>
          <p:cNvPr id="2" name="Заголовок 1"/>
          <p:cNvSpPr>
            <a:spLocks noGrp="1"/>
          </p:cNvSpPr>
          <p:nvPr>
            <p:ph type="title"/>
          </p:nvPr>
        </p:nvSpPr>
        <p:spPr/>
        <p:txBody>
          <a:bodyPr/>
          <a:lstStyle/>
          <a:p>
            <a:pPr algn="ctr"/>
            <a:r>
              <a:rPr lang="uk-UA" dirty="0" smtClean="0"/>
              <a:t>ПЛАН</a:t>
            </a:r>
            <a:endParaRPr lang="uk-UA" dirty="0"/>
          </a:p>
        </p:txBody>
      </p:sp>
    </p:spTree>
    <p:extLst>
      <p:ext uri="{BB962C8B-B14F-4D97-AF65-F5344CB8AC3E}">
        <p14:creationId xmlns:p14="http://schemas.microsoft.com/office/powerpoint/2010/main" val="1005926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85" t="4512" r="3692" b="4821"/>
          <a:stretch/>
        </p:blipFill>
        <p:spPr bwMode="auto">
          <a:xfrm>
            <a:off x="611559" y="332656"/>
            <a:ext cx="7948247" cy="621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277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1"/>
          <p:cNvSpPr>
            <a:spLocks noGrp="1"/>
          </p:cNvSpPr>
          <p:nvPr>
            <p:ph idx="1"/>
          </p:nvPr>
        </p:nvSpPr>
        <p:spPr>
          <a:xfrm>
            <a:off x="0" y="35812"/>
            <a:ext cx="3466728" cy="1299600"/>
          </a:xfrm>
          <a:solidFill>
            <a:schemeClr val="bg2">
              <a:lumMod val="75000"/>
            </a:schemeClr>
          </a:solidFill>
        </p:spPr>
        <p:txBody>
          <a:bodyPr>
            <a:normAutofit lnSpcReduction="10000"/>
          </a:bodyPr>
          <a:lstStyle/>
          <a:p>
            <a:r>
              <a:rPr lang="uk-UA" b="1" dirty="0"/>
              <a:t>Галузева структура економіки</a:t>
            </a:r>
            <a:endParaRPr lang="uk-UA" dirty="0"/>
          </a:p>
        </p:txBody>
      </p:sp>
      <p:sp>
        <p:nvSpPr>
          <p:cNvPr id="3" name="Заголовок 2"/>
          <p:cNvSpPr>
            <a:spLocks noGrp="1"/>
          </p:cNvSpPr>
          <p:nvPr>
            <p:ph type="title"/>
          </p:nvPr>
        </p:nvSpPr>
        <p:spPr>
          <a:xfrm>
            <a:off x="251520" y="692696"/>
            <a:ext cx="8939336" cy="1656183"/>
          </a:xfrm>
        </p:spPr>
        <p:txBody>
          <a:bodyPr>
            <a:normAutofit fontScale="90000"/>
          </a:bodyPr>
          <a:lstStyle/>
          <a:p>
            <a:pPr algn="r"/>
            <a:r>
              <a:rPr lang="ru-RU" sz="3600" dirty="0" err="1">
                <a:solidFill>
                  <a:schemeClr val="tx1"/>
                </a:solidFill>
                <a:effectLst/>
              </a:rPr>
              <a:t>Останнім</a:t>
            </a:r>
            <a:r>
              <a:rPr lang="ru-RU" sz="3600" dirty="0">
                <a:solidFill>
                  <a:schemeClr val="tx1"/>
                </a:solidFill>
                <a:effectLst/>
              </a:rPr>
              <a:t> </a:t>
            </a:r>
            <a:r>
              <a:rPr lang="ru-RU" sz="3600" dirty="0" smtClean="0">
                <a:solidFill>
                  <a:schemeClr val="tx1"/>
                </a:solidFill>
                <a:effectLst/>
              </a:rPr>
              <a:t>часом</a:t>
            </a:r>
            <a:br>
              <a:rPr lang="ru-RU" sz="3600" dirty="0" smtClean="0">
                <a:solidFill>
                  <a:schemeClr val="tx1"/>
                </a:solidFill>
                <a:effectLst/>
              </a:rPr>
            </a:br>
            <a:r>
              <a:rPr lang="ru-RU" sz="3600" dirty="0" smtClean="0">
                <a:solidFill>
                  <a:schemeClr val="tx1"/>
                </a:solidFill>
                <a:effectLst/>
              </a:rPr>
              <a:t> </a:t>
            </a:r>
            <a:r>
              <a:rPr lang="ru-RU" sz="3600" dirty="0" err="1">
                <a:solidFill>
                  <a:schemeClr val="tx1"/>
                </a:solidFill>
                <a:effectLst/>
              </a:rPr>
              <a:t>поширюється</a:t>
            </a:r>
            <a:r>
              <a:rPr lang="ru-RU" sz="3600" dirty="0">
                <a:solidFill>
                  <a:schemeClr val="tx1"/>
                </a:solidFill>
                <a:effectLst/>
              </a:rPr>
              <a:t> </a:t>
            </a:r>
            <a:r>
              <a:rPr lang="ru-RU" sz="3600" dirty="0" err="1">
                <a:solidFill>
                  <a:schemeClr val="tx1"/>
                </a:solidFill>
                <a:effectLst/>
              </a:rPr>
              <a:t>така</a:t>
            </a:r>
            <a:r>
              <a:rPr lang="ru-RU" sz="3600" dirty="0">
                <a:solidFill>
                  <a:schemeClr val="tx1"/>
                </a:solidFill>
                <a:effectLst/>
              </a:rPr>
              <a:t> схема </a:t>
            </a:r>
            <a:r>
              <a:rPr lang="ru-RU" sz="3600" dirty="0" err="1">
                <a:solidFill>
                  <a:schemeClr val="tx1"/>
                </a:solidFill>
                <a:effectLst/>
              </a:rPr>
              <a:t>галузевої</a:t>
            </a:r>
            <a:r>
              <a:rPr lang="ru-RU" sz="3600" dirty="0">
                <a:solidFill>
                  <a:schemeClr val="tx1"/>
                </a:solidFill>
                <a:effectLst/>
              </a:rPr>
              <a:t> </a:t>
            </a:r>
            <a:r>
              <a:rPr lang="ru-RU" sz="3600" dirty="0" err="1">
                <a:solidFill>
                  <a:schemeClr val="tx1"/>
                </a:solidFill>
                <a:effectLst/>
              </a:rPr>
              <a:t>структури</a:t>
            </a:r>
            <a:r>
              <a:rPr lang="ru-RU" dirty="0">
                <a:solidFill>
                  <a:schemeClr val="tx1"/>
                </a:solidFill>
                <a:effectLst/>
              </a:rPr>
              <a:t>: </a:t>
            </a:r>
            <a:endParaRPr lang="uk-UA" dirty="0">
              <a:solidFill>
                <a:schemeClr val="tx1"/>
              </a:solidFill>
            </a:endParaRPr>
          </a:p>
        </p:txBody>
      </p:sp>
      <p:pic>
        <p:nvPicPr>
          <p:cNvPr id="13314" name="Picture 2" descr="https://svitppt.com.ua/images/54/53014/960/img8.jpg"/>
          <p:cNvPicPr>
            <a:picLocks noChangeAspect="1" noChangeArrowheads="1"/>
          </p:cNvPicPr>
          <p:nvPr/>
        </p:nvPicPr>
        <p:blipFill rotWithShape="1">
          <a:blip r:embed="rId2">
            <a:extLst>
              <a:ext uri="{28A0092B-C50C-407E-A947-70E740481C1C}">
                <a14:useLocalDpi xmlns:a14="http://schemas.microsoft.com/office/drawing/2010/main" val="0"/>
              </a:ext>
            </a:extLst>
          </a:blip>
          <a:srcRect l="8425" r="14806" b="58937"/>
          <a:stretch/>
        </p:blipFill>
        <p:spPr bwMode="auto">
          <a:xfrm>
            <a:off x="1115616" y="2182804"/>
            <a:ext cx="792088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908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1335412"/>
            <a:ext cx="8229600" cy="4886003"/>
          </a:xfrm>
        </p:spPr>
        <p:txBody>
          <a:bodyPr>
            <a:normAutofit/>
          </a:bodyPr>
          <a:lstStyle/>
          <a:p>
            <a:pPr marL="109728" indent="0" algn="just">
              <a:buNone/>
            </a:pPr>
            <a:r>
              <a:rPr lang="uk-UA" sz="2800" dirty="0"/>
              <a:t>Відповідно до переважання кожного з секторів виокремлюються такі стадії економічного розвитку країни (групи країн</a:t>
            </a:r>
            <a:r>
              <a:rPr lang="uk-UA" sz="2800" dirty="0" smtClean="0"/>
              <a:t>):</a:t>
            </a:r>
          </a:p>
          <a:p>
            <a:pPr marL="109728" indent="0" algn="just">
              <a:buNone/>
            </a:pPr>
            <a:r>
              <a:rPr lang="uk-UA" sz="2800" dirty="0" smtClean="0"/>
              <a:t> </a:t>
            </a:r>
          </a:p>
          <a:p>
            <a:pPr algn="ctr"/>
            <a:r>
              <a:rPr lang="uk-UA" sz="3600" dirty="0" smtClean="0"/>
              <a:t>аграрний </a:t>
            </a:r>
          </a:p>
          <a:p>
            <a:pPr algn="ctr"/>
            <a:endParaRPr lang="uk-UA" sz="3600" dirty="0" smtClean="0"/>
          </a:p>
          <a:p>
            <a:pPr algn="ctr"/>
            <a:r>
              <a:rPr lang="uk-UA" sz="3600" dirty="0" smtClean="0"/>
              <a:t>індустріальний </a:t>
            </a:r>
          </a:p>
          <a:p>
            <a:pPr algn="ctr"/>
            <a:endParaRPr lang="uk-UA" sz="3600" dirty="0" smtClean="0"/>
          </a:p>
          <a:p>
            <a:pPr algn="ctr"/>
            <a:r>
              <a:rPr lang="uk-UA" sz="3600" dirty="0" smtClean="0"/>
              <a:t>постіндустріальний</a:t>
            </a:r>
            <a:r>
              <a:rPr lang="uk-UA" dirty="0"/>
              <a:t>. </a:t>
            </a:r>
          </a:p>
        </p:txBody>
      </p:sp>
      <p:sp>
        <p:nvSpPr>
          <p:cNvPr id="4" name="Прямоугольник 3"/>
          <p:cNvSpPr/>
          <p:nvPr/>
        </p:nvSpPr>
        <p:spPr>
          <a:xfrm>
            <a:off x="251520" y="0"/>
            <a:ext cx="3231008" cy="646331"/>
          </a:xfrm>
          <a:prstGeom prst="rect">
            <a:avLst/>
          </a:prstGeom>
        </p:spPr>
        <p:txBody>
          <a:bodyPr wrap="square">
            <a:spAutoFit/>
          </a:bodyPr>
          <a:lstStyle/>
          <a:p>
            <a:r>
              <a:rPr lang="uk-UA" b="1" dirty="0"/>
              <a:t>Типи економічного розвитку </a:t>
            </a:r>
            <a:endParaRPr lang="uk-UA" dirty="0"/>
          </a:p>
        </p:txBody>
      </p:sp>
      <p:sp>
        <p:nvSpPr>
          <p:cNvPr id="5" name="Объект 1"/>
          <p:cNvSpPr txBox="1">
            <a:spLocks/>
          </p:cNvSpPr>
          <p:nvPr/>
        </p:nvSpPr>
        <p:spPr>
          <a:xfrm>
            <a:off x="0" y="35812"/>
            <a:ext cx="3466728" cy="1299600"/>
          </a:xfrm>
          <a:prstGeom prst="rect">
            <a:avLst/>
          </a:prstGeom>
          <a:solidFill>
            <a:srgbClr val="FFFF00"/>
          </a:solidFill>
        </p:spPr>
        <p:txBody>
          <a:bodyPr vert="horz">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uk-UA" b="1" dirty="0" smtClean="0"/>
              <a:t>Типи економічного розвитку</a:t>
            </a:r>
            <a:endParaRPr lang="uk-UA" dirty="0"/>
          </a:p>
        </p:txBody>
      </p:sp>
    </p:spTree>
    <p:extLst>
      <p:ext uri="{BB962C8B-B14F-4D97-AF65-F5344CB8AC3E}">
        <p14:creationId xmlns:p14="http://schemas.microsoft.com/office/powerpoint/2010/main" val="641006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332656"/>
            <a:ext cx="9057184" cy="4525963"/>
          </a:xfrm>
        </p:spPr>
        <p:txBody>
          <a:bodyPr/>
          <a:lstStyle/>
          <a:p>
            <a:pPr marL="109728" indent="0" algn="r">
              <a:buNone/>
            </a:pPr>
            <a:r>
              <a:rPr lang="ru-RU" sz="3200" b="1" i="1" dirty="0" err="1">
                <a:latin typeface="Times New Roman" pitchFamily="18" charset="0"/>
                <a:cs typeface="Times New Roman" pitchFamily="18" charset="0"/>
              </a:rPr>
              <a:t>Т</a:t>
            </a:r>
            <a:r>
              <a:rPr lang="ru-RU" sz="3200" b="1" i="1" dirty="0" err="1" smtClean="0">
                <a:latin typeface="Times New Roman" pitchFamily="18" charset="0"/>
                <a:cs typeface="Times New Roman" pitchFamily="18" charset="0"/>
              </a:rPr>
              <a:t>ериторіальна</a:t>
            </a:r>
            <a:r>
              <a:rPr lang="ru-RU" sz="3200" b="1" i="1" dirty="0" smtClean="0">
                <a:latin typeface="Times New Roman" pitchFamily="18" charset="0"/>
                <a:cs typeface="Times New Roman" pitchFamily="18" charset="0"/>
              </a:rPr>
              <a:t> структура</a:t>
            </a:r>
            <a:r>
              <a:rPr lang="ru-RU" sz="3200" dirty="0" smtClean="0">
                <a:latin typeface="Times New Roman" pitchFamily="18" charset="0"/>
                <a:cs typeface="Times New Roman" pitchFamily="18" charset="0"/>
              </a:rPr>
              <a:t> </a:t>
            </a:r>
          </a:p>
          <a:p>
            <a:pPr marL="109728" indent="0" algn="r">
              <a:buNone/>
            </a:pPr>
            <a:r>
              <a:rPr lang="ru-RU" sz="3200" dirty="0" err="1" smtClean="0">
                <a:latin typeface="Times New Roman" pitchFamily="18" charset="0"/>
                <a:cs typeface="Times New Roman" pitchFamily="18" charset="0"/>
              </a:rPr>
              <a:t>національної</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економіки</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полягає</a:t>
            </a:r>
            <a:r>
              <a:rPr lang="ru-RU" sz="3200" dirty="0" smtClean="0">
                <a:latin typeface="Times New Roman" pitchFamily="18" charset="0"/>
                <a:cs typeface="Times New Roman" pitchFamily="18" charset="0"/>
              </a:rPr>
              <a:t> </a:t>
            </a:r>
          </a:p>
          <a:p>
            <a:pPr marL="109728" indent="0" algn="r">
              <a:buNone/>
            </a:pPr>
            <a:r>
              <a:rPr lang="ru-RU" sz="3200" dirty="0" smtClean="0">
                <a:latin typeface="Times New Roman" pitchFamily="18" charset="0"/>
                <a:cs typeface="Times New Roman" pitchFamily="18" charset="0"/>
              </a:rPr>
              <a:t>в </a:t>
            </a:r>
            <a:r>
              <a:rPr lang="ru-RU" sz="3200" dirty="0" err="1">
                <a:latin typeface="Times New Roman" pitchFamily="18" charset="0"/>
                <a:cs typeface="Times New Roman" pitchFamily="18" charset="0"/>
              </a:rPr>
              <a:t>господарській</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організації</a:t>
            </a:r>
            <a:r>
              <a:rPr lang="ru-RU" sz="3200" dirty="0">
                <a:latin typeface="Times New Roman" pitchFamily="18" charset="0"/>
                <a:cs typeface="Times New Roman" pitchFamily="18" charset="0"/>
              </a:rPr>
              <a:t> простору </a:t>
            </a:r>
            <a:r>
              <a:rPr lang="ru-RU" sz="3200" dirty="0" err="1">
                <a:latin typeface="Times New Roman" pitchFamily="18" charset="0"/>
                <a:cs typeface="Times New Roman" pitchFamily="18" charset="0"/>
              </a:rPr>
              <a:t>країни</a:t>
            </a:r>
            <a:r>
              <a:rPr lang="ru-RU" dirty="0"/>
              <a:t>. </a:t>
            </a:r>
            <a:endParaRPr lang="uk-UA" dirty="0"/>
          </a:p>
        </p:txBody>
      </p:sp>
      <p:sp>
        <p:nvSpPr>
          <p:cNvPr id="4" name="Объект 1"/>
          <p:cNvSpPr txBox="1">
            <a:spLocks/>
          </p:cNvSpPr>
          <p:nvPr/>
        </p:nvSpPr>
        <p:spPr>
          <a:xfrm>
            <a:off x="0" y="35812"/>
            <a:ext cx="3466728" cy="1299600"/>
          </a:xfrm>
          <a:prstGeom prst="rect">
            <a:avLst/>
          </a:prstGeom>
          <a:solidFill>
            <a:srgbClr val="92D050"/>
          </a:solidFill>
        </p:spPr>
        <p:txBody>
          <a:bodyPr vert="horz">
            <a:normAutofit fontScale="8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uk-UA" b="1" dirty="0"/>
              <a:t>Територіальна структура національної економіки </a:t>
            </a:r>
            <a:endParaRPr lang="uk-UA" dirty="0"/>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60848"/>
            <a:ext cx="8712968" cy="465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2684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dirty="0"/>
          </a:p>
        </p:txBody>
      </p:sp>
      <p:sp>
        <p:nvSpPr>
          <p:cNvPr id="3" name="Заголовок 2"/>
          <p:cNvSpPr>
            <a:spLocks noGrp="1"/>
          </p:cNvSpPr>
          <p:nvPr>
            <p:ph type="title"/>
          </p:nvPr>
        </p:nvSpPr>
        <p:spPr/>
        <p:txBody>
          <a:bodyPr/>
          <a:lstStyle/>
          <a:p>
            <a:endParaRPr lang="uk-UA"/>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208912"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691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332656"/>
            <a:ext cx="9057184" cy="4525963"/>
          </a:xfrm>
        </p:spPr>
        <p:txBody>
          <a:bodyPr/>
          <a:lstStyle/>
          <a:p>
            <a:pPr marL="109728" indent="0" algn="r">
              <a:buNone/>
            </a:pPr>
            <a:r>
              <a:rPr lang="ru-RU" dirty="0" smtClean="0"/>
              <a:t>. </a:t>
            </a:r>
            <a:endParaRPr lang="uk-UA" dirty="0"/>
          </a:p>
        </p:txBody>
      </p:sp>
      <p:sp>
        <p:nvSpPr>
          <p:cNvPr id="4" name="Объект 1"/>
          <p:cNvSpPr txBox="1">
            <a:spLocks/>
          </p:cNvSpPr>
          <p:nvPr/>
        </p:nvSpPr>
        <p:spPr>
          <a:xfrm>
            <a:off x="0" y="35812"/>
            <a:ext cx="3466728" cy="1299600"/>
          </a:xfrm>
          <a:prstGeom prst="rect">
            <a:avLst/>
          </a:prstGeom>
          <a:solidFill>
            <a:srgbClr val="92D050"/>
          </a:solidFill>
        </p:spPr>
        <p:txBody>
          <a:bodyPr vert="horz">
            <a:normAutofit fontScale="8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uk-UA" b="1" dirty="0"/>
              <a:t>Територіальна структура національної економіки </a:t>
            </a:r>
            <a:endParaRPr lang="uk-UA"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56895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608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svitppt.com.ua/images/19/18531/960/img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4218"/>
            <a:ext cx="6929306"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1"/>
          <p:cNvSpPr txBox="1">
            <a:spLocks/>
          </p:cNvSpPr>
          <p:nvPr/>
        </p:nvSpPr>
        <p:spPr>
          <a:xfrm>
            <a:off x="0" y="35812"/>
            <a:ext cx="2771800" cy="1299600"/>
          </a:xfrm>
          <a:prstGeom prst="rect">
            <a:avLst/>
          </a:prstGeom>
          <a:solidFill>
            <a:srgbClr val="92D050"/>
          </a:solidFill>
        </p:spPr>
        <p:txBody>
          <a:bodyPr vert="horz">
            <a:normAutofit fontScale="8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uk-UA" b="1" dirty="0"/>
              <a:t>Територіальна структура національної економіки </a:t>
            </a:r>
            <a:endParaRPr lang="uk-UA" dirty="0"/>
          </a:p>
        </p:txBody>
      </p:sp>
    </p:spTree>
    <p:extLst>
      <p:ext uri="{BB962C8B-B14F-4D97-AF65-F5344CB8AC3E}">
        <p14:creationId xmlns:p14="http://schemas.microsoft.com/office/powerpoint/2010/main" val="345634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uk-UA"/>
          </a:p>
        </p:txBody>
      </p:sp>
      <p:pic>
        <p:nvPicPr>
          <p:cNvPr id="23554" name="Picture 2" descr="https://svitppt.com.ua/images/19/18531/960/img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0"/>
            <a:ext cx="6588224"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1"/>
          <p:cNvSpPr txBox="1">
            <a:spLocks/>
          </p:cNvSpPr>
          <p:nvPr/>
        </p:nvSpPr>
        <p:spPr>
          <a:xfrm>
            <a:off x="-10511" y="188640"/>
            <a:ext cx="2699792" cy="1299600"/>
          </a:xfrm>
          <a:prstGeom prst="rect">
            <a:avLst/>
          </a:prstGeom>
          <a:solidFill>
            <a:srgbClr val="92D050"/>
          </a:solidFill>
        </p:spPr>
        <p:txBody>
          <a:bodyPr vert="horz">
            <a:normAutofit fontScale="8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uk-UA" b="1" dirty="0"/>
              <a:t>Територіальна структура національної економіки </a:t>
            </a:r>
            <a:endParaRPr lang="uk-UA" dirty="0"/>
          </a:p>
        </p:txBody>
      </p:sp>
    </p:spTree>
    <p:extLst>
      <p:ext uri="{BB962C8B-B14F-4D97-AF65-F5344CB8AC3E}">
        <p14:creationId xmlns:p14="http://schemas.microsoft.com/office/powerpoint/2010/main" val="2403297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uk-UA"/>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0"/>
            <a:ext cx="687625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Объект 1"/>
          <p:cNvSpPr txBox="1">
            <a:spLocks/>
          </p:cNvSpPr>
          <p:nvPr/>
        </p:nvSpPr>
        <p:spPr>
          <a:xfrm>
            <a:off x="0" y="188640"/>
            <a:ext cx="2771800" cy="1299600"/>
          </a:xfrm>
          <a:prstGeom prst="rect">
            <a:avLst/>
          </a:prstGeom>
          <a:solidFill>
            <a:srgbClr val="92D050"/>
          </a:solidFill>
        </p:spPr>
        <p:txBody>
          <a:bodyPr vert="horz">
            <a:normAutofit fontScale="8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uk-UA" b="1" dirty="0"/>
              <a:t>Територіальна структура національної економіки </a:t>
            </a:r>
            <a:endParaRPr lang="uk-UA" dirty="0"/>
          </a:p>
        </p:txBody>
      </p:sp>
    </p:spTree>
    <p:extLst>
      <p:ext uri="{BB962C8B-B14F-4D97-AF65-F5344CB8AC3E}">
        <p14:creationId xmlns:p14="http://schemas.microsoft.com/office/powerpoint/2010/main" val="4093944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uk-UA"/>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0"/>
            <a:ext cx="673224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Объект 1"/>
          <p:cNvSpPr txBox="1">
            <a:spLocks/>
          </p:cNvSpPr>
          <p:nvPr/>
        </p:nvSpPr>
        <p:spPr>
          <a:xfrm>
            <a:off x="-10511" y="188640"/>
            <a:ext cx="2771800" cy="1299600"/>
          </a:xfrm>
          <a:prstGeom prst="rect">
            <a:avLst/>
          </a:prstGeom>
          <a:solidFill>
            <a:srgbClr val="92D050"/>
          </a:solidFill>
        </p:spPr>
        <p:txBody>
          <a:bodyPr vert="horz">
            <a:normAutofit fontScale="8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uk-UA" b="1" dirty="0"/>
              <a:t>Територіальна структура національної економіки </a:t>
            </a:r>
            <a:endParaRPr lang="uk-UA" dirty="0"/>
          </a:p>
        </p:txBody>
      </p:sp>
    </p:spTree>
    <p:extLst>
      <p:ext uri="{BB962C8B-B14F-4D97-AF65-F5344CB8AC3E}">
        <p14:creationId xmlns:p14="http://schemas.microsoft.com/office/powerpoint/2010/main" val="3239810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775" y="1844824"/>
            <a:ext cx="8207697" cy="1202485"/>
          </a:xfrm>
        </p:spPr>
        <p:txBody>
          <a:bodyPr>
            <a:noAutofit/>
          </a:bodyPr>
          <a:lstStyle/>
          <a:p>
            <a:pPr lvl="0" algn="just"/>
            <a:r>
              <a:rPr lang="uk-UA" sz="4000" i="1" dirty="0" smtClean="0">
                <a:ln>
                  <a:solidFill>
                    <a:schemeClr val="tx1"/>
                  </a:solidFill>
                </a:ln>
                <a:solidFill>
                  <a:schemeClr val="tx1"/>
                </a:solidFill>
                <a:latin typeface="Times New Roman" pitchFamily="18" charset="0"/>
                <a:cs typeface="Times New Roman" pitchFamily="18" charset="0"/>
              </a:rPr>
              <a:t>1. </a:t>
            </a:r>
            <a:r>
              <a:rPr lang="uk-UA" sz="4000" i="1" dirty="0" smtClean="0">
                <a:solidFill>
                  <a:schemeClr val="tx1"/>
                </a:solidFill>
                <a:latin typeface="Times New Roman" pitchFamily="18" charset="0"/>
                <a:cs typeface="Times New Roman" pitchFamily="18" charset="0"/>
              </a:rPr>
              <a:t>Місце </a:t>
            </a:r>
            <a:r>
              <a:rPr lang="uk-UA" sz="4000" i="1" dirty="0">
                <a:solidFill>
                  <a:schemeClr val="tx1"/>
                </a:solidFill>
                <a:latin typeface="Times New Roman" pitchFamily="18" charset="0"/>
                <a:cs typeface="Times New Roman" pitchFamily="18" charset="0"/>
              </a:rPr>
              <a:t>та роль національної економіки в системі світового господарства</a:t>
            </a:r>
            <a:r>
              <a:rPr lang="uk-UA" sz="4000" dirty="0">
                <a:solidFill>
                  <a:schemeClr val="tx1"/>
                </a:solidFill>
                <a:latin typeface="Times New Roman" pitchFamily="18" charset="0"/>
                <a:cs typeface="Times New Roman" pitchFamily="18" charset="0"/>
              </a:rPr>
              <a:t>.</a:t>
            </a:r>
            <a:br>
              <a:rPr lang="uk-UA" sz="4000" dirty="0">
                <a:solidFill>
                  <a:schemeClr val="tx1"/>
                </a:solidFill>
                <a:latin typeface="Times New Roman" pitchFamily="18" charset="0"/>
                <a:cs typeface="Times New Roman" pitchFamily="18" charset="0"/>
              </a:rPr>
            </a:br>
            <a:endParaRPr lang="uk-UA" sz="4000" b="1" i="1" dirty="0">
              <a:ln>
                <a:solidFill>
                  <a:schemeClr val="tx1"/>
                </a:solidFill>
              </a:ln>
              <a:solidFill>
                <a:schemeClr val="tx1"/>
              </a:solidFill>
              <a:latin typeface="Times New Roman" pitchFamily="18" charset="0"/>
              <a:cs typeface="Times New Roman" pitchFamily="18" charset="0"/>
            </a:endParaRPr>
          </a:p>
        </p:txBody>
      </p:sp>
      <p:sp>
        <p:nvSpPr>
          <p:cNvPr id="5" name="AutoShape 2" descr="Картинки по запросу &quot;питання&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6" name="AutoShape 4" descr="Картинки по запросу &quot;питання&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20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645024"/>
            <a:ext cx="288987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48255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uk-UA"/>
          </a:p>
        </p:txBody>
      </p:sp>
      <p:pic>
        <p:nvPicPr>
          <p:cNvPr id="26626" name="Picture 2" descr="https://svitppt.com.ua/images/19/18531/960/img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1652"/>
            <a:ext cx="677395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1"/>
          <p:cNvSpPr txBox="1">
            <a:spLocks/>
          </p:cNvSpPr>
          <p:nvPr/>
        </p:nvSpPr>
        <p:spPr>
          <a:xfrm>
            <a:off x="0" y="188640"/>
            <a:ext cx="2771800" cy="1299600"/>
          </a:xfrm>
          <a:prstGeom prst="rect">
            <a:avLst/>
          </a:prstGeom>
          <a:solidFill>
            <a:srgbClr val="92D050"/>
          </a:solidFill>
        </p:spPr>
        <p:txBody>
          <a:bodyPr vert="horz">
            <a:normAutofit fontScale="8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uk-UA" b="1" dirty="0"/>
              <a:t>Територіальна структура національної економіки </a:t>
            </a:r>
            <a:endParaRPr lang="uk-UA" dirty="0"/>
          </a:p>
        </p:txBody>
      </p:sp>
    </p:spTree>
    <p:extLst>
      <p:ext uri="{BB962C8B-B14F-4D97-AF65-F5344CB8AC3E}">
        <p14:creationId xmlns:p14="http://schemas.microsoft.com/office/powerpoint/2010/main" val="2074839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uk-UA"/>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0"/>
            <a:ext cx="72362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Объект 1"/>
          <p:cNvSpPr txBox="1">
            <a:spLocks/>
          </p:cNvSpPr>
          <p:nvPr/>
        </p:nvSpPr>
        <p:spPr>
          <a:xfrm>
            <a:off x="0" y="35812"/>
            <a:ext cx="2771800" cy="1299600"/>
          </a:xfrm>
          <a:prstGeom prst="rect">
            <a:avLst/>
          </a:prstGeom>
          <a:solidFill>
            <a:srgbClr val="92D050"/>
          </a:solidFill>
        </p:spPr>
        <p:txBody>
          <a:bodyPr vert="horz">
            <a:normAutofit fontScale="8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uk-UA" b="1" dirty="0"/>
              <a:t>Територіальна структура національної економіки </a:t>
            </a:r>
            <a:endParaRPr lang="uk-UA" dirty="0"/>
          </a:p>
        </p:txBody>
      </p:sp>
    </p:spTree>
    <p:extLst>
      <p:ext uri="{BB962C8B-B14F-4D97-AF65-F5344CB8AC3E}">
        <p14:creationId xmlns:p14="http://schemas.microsoft.com/office/powerpoint/2010/main" val="40635038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775" y="1844824"/>
            <a:ext cx="8207697" cy="1202485"/>
          </a:xfrm>
        </p:spPr>
        <p:txBody>
          <a:bodyPr>
            <a:noAutofit/>
          </a:bodyPr>
          <a:lstStyle/>
          <a:p>
            <a:pPr algn="ctr"/>
            <a:r>
              <a:rPr lang="uk-UA" sz="4000" i="1" dirty="0" smtClean="0">
                <a:ln>
                  <a:solidFill>
                    <a:schemeClr val="tx1"/>
                  </a:solidFill>
                </a:ln>
                <a:solidFill>
                  <a:schemeClr val="tx1"/>
                </a:solidFill>
                <a:latin typeface="Times New Roman" pitchFamily="18" charset="0"/>
                <a:cs typeface="Times New Roman" pitchFamily="18" charset="0"/>
              </a:rPr>
              <a:t>2. </a:t>
            </a:r>
            <a:r>
              <a:rPr lang="uk-UA" sz="4000" dirty="0">
                <a:solidFill>
                  <a:schemeClr val="tx1"/>
                </a:solidFill>
                <a:latin typeface="Times New Roman" pitchFamily="18" charset="0"/>
                <a:cs typeface="Times New Roman" pitchFamily="18" charset="0"/>
              </a:rPr>
              <a:t>Основні індикатори економічного потенціалу та рівня розвитку </a:t>
            </a:r>
            <a:r>
              <a:rPr lang="uk-UA" sz="4000" dirty="0" smtClean="0">
                <a:solidFill>
                  <a:schemeClr val="tx1"/>
                </a:solidFill>
                <a:latin typeface="Times New Roman" pitchFamily="18" charset="0"/>
                <a:cs typeface="Times New Roman" pitchFamily="18" charset="0"/>
              </a:rPr>
              <a:t>країн</a:t>
            </a:r>
            <a:r>
              <a:rPr lang="uk-UA" sz="4000" dirty="0">
                <a:solidFill>
                  <a:schemeClr val="tx1"/>
                </a:solidFill>
                <a:latin typeface="Times New Roman" pitchFamily="18" charset="0"/>
                <a:cs typeface="Times New Roman" pitchFamily="18" charset="0"/>
              </a:rPr>
              <a:t/>
            </a:r>
            <a:br>
              <a:rPr lang="uk-UA" sz="4000" dirty="0">
                <a:solidFill>
                  <a:schemeClr val="tx1"/>
                </a:solidFill>
                <a:latin typeface="Times New Roman" pitchFamily="18" charset="0"/>
                <a:cs typeface="Times New Roman" pitchFamily="18" charset="0"/>
              </a:rPr>
            </a:br>
            <a:endParaRPr lang="uk-UA" sz="4000" b="1" i="1" dirty="0">
              <a:ln>
                <a:solidFill>
                  <a:schemeClr val="tx1"/>
                </a:solidFill>
              </a:ln>
              <a:solidFill>
                <a:schemeClr val="tx1"/>
              </a:solidFill>
              <a:latin typeface="Times New Roman" pitchFamily="18" charset="0"/>
              <a:cs typeface="Times New Roman" pitchFamily="18" charset="0"/>
            </a:endParaRPr>
          </a:p>
        </p:txBody>
      </p:sp>
      <p:sp>
        <p:nvSpPr>
          <p:cNvPr id="5" name="AutoShape 2" descr="Картинки по запросу &quot;питання&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6" name="AutoShape 4" descr="Картинки по запросу &quot;питання&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20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645024"/>
            <a:ext cx="288987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0527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109728" indent="0">
              <a:buNone/>
            </a:pPr>
            <a:r>
              <a:rPr lang="uk-UA" dirty="0"/>
              <a:t>Найбільш важливими показниками є: </a:t>
            </a:r>
            <a:endParaRPr lang="uk-UA" dirty="0" smtClean="0"/>
          </a:p>
          <a:p>
            <a:pPr>
              <a:buFont typeface="Wingdings" pitchFamily="2" charset="2"/>
              <a:buChar char="v"/>
            </a:pPr>
            <a:r>
              <a:rPr lang="uk-UA" dirty="0" smtClean="0"/>
              <a:t>валовий </a:t>
            </a:r>
            <a:r>
              <a:rPr lang="uk-UA" dirty="0"/>
              <a:t>внутрішній продукт (ВВП), </a:t>
            </a:r>
            <a:endParaRPr lang="uk-UA" dirty="0" smtClean="0"/>
          </a:p>
          <a:p>
            <a:pPr>
              <a:buFont typeface="Wingdings" pitchFamily="2" charset="2"/>
              <a:buChar char="v"/>
            </a:pPr>
            <a:r>
              <a:rPr lang="uk-UA" dirty="0" smtClean="0"/>
              <a:t>валовий </a:t>
            </a:r>
            <a:r>
              <a:rPr lang="uk-UA" dirty="0"/>
              <a:t>національний продукт (ВНП), національний доход (НД), </a:t>
            </a:r>
            <a:endParaRPr lang="uk-UA" dirty="0" smtClean="0"/>
          </a:p>
          <a:p>
            <a:pPr>
              <a:buFont typeface="Wingdings" pitchFamily="2" charset="2"/>
              <a:buChar char="v"/>
            </a:pPr>
            <a:r>
              <a:rPr lang="uk-UA" dirty="0" smtClean="0"/>
              <a:t>експорт</a:t>
            </a:r>
            <a:r>
              <a:rPr lang="uk-UA" dirty="0"/>
              <a:t>, імпорт, товарообіг зовнішньої торгівлі, </a:t>
            </a:r>
            <a:endParaRPr lang="uk-UA" dirty="0" smtClean="0"/>
          </a:p>
          <a:p>
            <a:pPr>
              <a:buFont typeface="Wingdings" pitchFamily="2" charset="2"/>
              <a:buChar char="v"/>
            </a:pPr>
            <a:r>
              <a:rPr lang="uk-UA" dirty="0" smtClean="0"/>
              <a:t>обсяги </a:t>
            </a:r>
            <a:r>
              <a:rPr lang="uk-UA" dirty="0"/>
              <a:t>виробництва товарів та послуг та деякі інші. </a:t>
            </a:r>
          </a:p>
          <a:p>
            <a:pPr marL="109728" indent="0">
              <a:buNone/>
            </a:pPr>
            <a:endParaRPr lang="uk-UA" dirty="0"/>
          </a:p>
        </p:txBody>
      </p:sp>
      <p:sp>
        <p:nvSpPr>
          <p:cNvPr id="3" name="Заголовок 2"/>
          <p:cNvSpPr>
            <a:spLocks noGrp="1"/>
          </p:cNvSpPr>
          <p:nvPr>
            <p:ph type="title"/>
          </p:nvPr>
        </p:nvSpPr>
        <p:spPr/>
        <p:txBody>
          <a:bodyPr>
            <a:normAutofit fontScale="90000"/>
          </a:bodyPr>
          <a:lstStyle/>
          <a:p>
            <a:pPr lvl="0" algn="ctr"/>
            <a:r>
              <a:rPr lang="uk-UA" i="1" u="sng" dirty="0" smtClean="0">
                <a:solidFill>
                  <a:schemeClr val="tx1"/>
                </a:solidFill>
                <a:effectLst/>
                <a:latin typeface="Times New Roman" pitchFamily="18" charset="0"/>
                <a:cs typeface="Times New Roman" pitchFamily="18" charset="0"/>
              </a:rPr>
              <a:t>ПОКАЗНИКИ СИСТЕМИ НАЦІОНАЛЬНИХ РАХУНКІВ (СНР</a:t>
            </a:r>
            <a:r>
              <a:rPr lang="uk-UA" i="1" u="sng" dirty="0" smtClean="0">
                <a:effectLst/>
                <a:latin typeface="Times New Roman" pitchFamily="18" charset="0"/>
                <a:cs typeface="Times New Roman" pitchFamily="18" charset="0"/>
              </a:rPr>
              <a:t>).</a:t>
            </a:r>
            <a:r>
              <a:rPr lang="uk-UA" dirty="0" smtClean="0">
                <a:effectLst/>
                <a:latin typeface="Times New Roman" pitchFamily="18" charset="0"/>
                <a:cs typeface="Times New Roman" pitchFamily="18" charset="0"/>
              </a:rPr>
              <a:t/>
            </a:r>
            <a:br>
              <a:rPr lang="uk-UA" dirty="0" smtClean="0">
                <a:effectLst/>
                <a:latin typeface="Times New Roman" pitchFamily="18" charset="0"/>
                <a:cs typeface="Times New Roman" pitchFamily="18" charset="0"/>
              </a:rPr>
            </a:b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41236891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dirty="0" smtClean="0"/>
          </a:p>
          <a:p>
            <a:r>
              <a:rPr lang="uk-UA" dirty="0" smtClean="0"/>
              <a:t>1</a:t>
            </a:r>
            <a:r>
              <a:rPr lang="uk-UA" dirty="0"/>
              <a:t>. ВВП – це вартість </a:t>
            </a:r>
            <a:r>
              <a:rPr lang="uk-UA" dirty="0" smtClean="0"/>
              <a:t> </a:t>
            </a:r>
            <a:r>
              <a:rPr lang="uk-UA" dirty="0"/>
              <a:t>кінцевих товарів і послуг, вироблених в економіці протягом певного періоду часу. </a:t>
            </a:r>
            <a:endParaRPr lang="uk-UA" dirty="0" smtClean="0"/>
          </a:p>
          <a:p>
            <a:r>
              <a:rPr lang="uk-UA" dirty="0" smtClean="0"/>
              <a:t>2</a:t>
            </a:r>
            <a:r>
              <a:rPr lang="uk-UA" dirty="0"/>
              <a:t>. ВВП – це сума доходу в економіці протягом певного періоду часу. </a:t>
            </a:r>
            <a:endParaRPr lang="uk-UA" dirty="0" smtClean="0"/>
          </a:p>
          <a:p>
            <a:r>
              <a:rPr lang="uk-UA" dirty="0" smtClean="0"/>
              <a:t>3</a:t>
            </a:r>
            <a:r>
              <a:rPr lang="uk-UA" dirty="0"/>
              <a:t>. ВВП – це сума доданої вартості в економіці протягом певного періоду часу</a:t>
            </a:r>
          </a:p>
        </p:txBody>
      </p:sp>
      <p:sp>
        <p:nvSpPr>
          <p:cNvPr id="3" name="Заголовок 2"/>
          <p:cNvSpPr>
            <a:spLocks noGrp="1"/>
          </p:cNvSpPr>
          <p:nvPr>
            <p:ph type="title"/>
          </p:nvPr>
        </p:nvSpPr>
        <p:spPr/>
        <p:txBody>
          <a:bodyPr>
            <a:normAutofit fontScale="90000"/>
          </a:bodyPr>
          <a:lstStyle/>
          <a:p>
            <a:pPr algn="ctr"/>
            <a:r>
              <a:rPr lang="uk-UA" dirty="0">
                <a:solidFill>
                  <a:schemeClr val="tx1"/>
                </a:solidFill>
              </a:rPr>
              <a:t>ВВП: Виробництво та дохід </a:t>
            </a:r>
            <a:r>
              <a:rPr lang="en-AU" dirty="0">
                <a:solidFill>
                  <a:schemeClr val="tx1"/>
                </a:solidFill>
              </a:rPr>
              <a:t>Production and Income </a:t>
            </a:r>
            <a:endParaRPr lang="uk-UA" dirty="0">
              <a:solidFill>
                <a:schemeClr val="tx1"/>
              </a:solidFill>
            </a:endParaRPr>
          </a:p>
        </p:txBody>
      </p:sp>
    </p:spTree>
    <p:extLst>
      <p:ext uri="{BB962C8B-B14F-4D97-AF65-F5344CB8AC3E}">
        <p14:creationId xmlns:p14="http://schemas.microsoft.com/office/powerpoint/2010/main" val="8047200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lvl="0"/>
            <a:r>
              <a:rPr lang="uk-UA" i="1" dirty="0"/>
              <a:t>за виробленою продукцією (виробничий метод); </a:t>
            </a:r>
            <a:endParaRPr lang="uk-UA" dirty="0"/>
          </a:p>
          <a:p>
            <a:pPr lvl="0"/>
            <a:r>
              <a:rPr lang="uk-UA" i="1" dirty="0"/>
              <a:t>за витратами (метод кінцевого використання);</a:t>
            </a:r>
            <a:endParaRPr lang="uk-UA" dirty="0"/>
          </a:p>
          <a:p>
            <a:r>
              <a:rPr lang="uk-UA" i="1" dirty="0"/>
              <a:t>за доходами (розподільчий метод).</a:t>
            </a:r>
            <a:endParaRPr lang="uk-UA" dirty="0"/>
          </a:p>
        </p:txBody>
      </p:sp>
      <p:sp>
        <p:nvSpPr>
          <p:cNvPr id="3" name="Заголовок 2"/>
          <p:cNvSpPr>
            <a:spLocks noGrp="1"/>
          </p:cNvSpPr>
          <p:nvPr>
            <p:ph type="title"/>
          </p:nvPr>
        </p:nvSpPr>
        <p:spPr/>
        <p:txBody>
          <a:bodyPr/>
          <a:lstStyle/>
          <a:p>
            <a:r>
              <a:rPr lang="uk-UA" dirty="0" smtClean="0"/>
              <a:t>Методи розрахунку ВВП</a:t>
            </a:r>
            <a:endParaRPr lang="uk-UA" dirty="0"/>
          </a:p>
        </p:txBody>
      </p:sp>
    </p:spTree>
    <p:extLst>
      <p:ext uri="{BB962C8B-B14F-4D97-AF65-F5344CB8AC3E}">
        <p14:creationId xmlns:p14="http://schemas.microsoft.com/office/powerpoint/2010/main" val="36536854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pic>
        <p:nvPicPr>
          <p:cNvPr id="13314" name="Picture 2" descr="https://svitppt.com.ua/images/54/53014/960/img8.jpg"/>
          <p:cNvPicPr>
            <a:picLocks noChangeAspect="1" noChangeArrowheads="1"/>
          </p:cNvPicPr>
          <p:nvPr/>
        </p:nvPicPr>
        <p:blipFill rotWithShape="1">
          <a:blip r:embed="rId2">
            <a:extLst>
              <a:ext uri="{28A0092B-C50C-407E-A947-70E740481C1C}">
                <a14:useLocalDpi xmlns:a14="http://schemas.microsoft.com/office/drawing/2010/main" val="0"/>
              </a:ext>
            </a:extLst>
          </a:blip>
          <a:srcRect l="5656" t="47627" r="14190"/>
          <a:stretch/>
        </p:blipFill>
        <p:spPr bwMode="auto">
          <a:xfrm>
            <a:off x="323528" y="260648"/>
            <a:ext cx="8496944"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8941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481328"/>
            <a:ext cx="8229600" cy="5116024"/>
          </a:xfrm>
        </p:spPr>
        <p:txBody>
          <a:bodyPr>
            <a:normAutofit fontScale="92500" lnSpcReduction="10000"/>
          </a:bodyPr>
          <a:lstStyle/>
          <a:p>
            <a:r>
              <a:rPr lang="ru-RU" b="1" dirty="0" err="1"/>
              <a:t>проміжна</a:t>
            </a:r>
            <a:r>
              <a:rPr lang="ru-RU" b="1" dirty="0"/>
              <a:t> </a:t>
            </a:r>
            <a:r>
              <a:rPr lang="ru-RU" b="1" dirty="0" err="1"/>
              <a:t>продукція</a:t>
            </a:r>
            <a:r>
              <a:rPr lang="ru-RU" b="1" dirty="0"/>
              <a:t> </a:t>
            </a:r>
            <a:r>
              <a:rPr lang="ru-RU" dirty="0"/>
              <a:t>– </a:t>
            </a:r>
            <a:r>
              <a:rPr lang="ru-RU" dirty="0" err="1"/>
              <a:t>це</a:t>
            </a:r>
            <a:r>
              <a:rPr lang="ru-RU" dirty="0"/>
              <a:t> </a:t>
            </a:r>
            <a:r>
              <a:rPr lang="ru-RU" dirty="0" err="1"/>
              <a:t>товари</a:t>
            </a:r>
            <a:r>
              <a:rPr lang="ru-RU" dirty="0"/>
              <a:t> і </a:t>
            </a:r>
            <a:r>
              <a:rPr lang="ru-RU" dirty="0" err="1"/>
              <a:t>послуги</a:t>
            </a:r>
            <a:r>
              <a:rPr lang="ru-RU" dirty="0"/>
              <a:t>, </a:t>
            </a:r>
            <a:r>
              <a:rPr lang="ru-RU" dirty="0" err="1"/>
              <a:t>що</a:t>
            </a:r>
            <a:r>
              <a:rPr lang="ru-RU" dirty="0"/>
              <a:t> </a:t>
            </a:r>
            <a:r>
              <a:rPr lang="ru-RU" dirty="0" err="1"/>
              <a:t>купуються</a:t>
            </a:r>
            <a:r>
              <a:rPr lang="ru-RU" dirty="0"/>
              <a:t> з метою </a:t>
            </a:r>
            <a:r>
              <a:rPr lang="ru-RU" dirty="0" err="1"/>
              <a:t>подальшої</a:t>
            </a:r>
            <a:r>
              <a:rPr lang="ru-RU" dirty="0"/>
              <a:t> </a:t>
            </a:r>
            <a:r>
              <a:rPr lang="ru-RU" dirty="0" err="1"/>
              <a:t>переробки</a:t>
            </a:r>
            <a:r>
              <a:rPr lang="ru-RU" dirty="0"/>
              <a:t>, </a:t>
            </a:r>
            <a:r>
              <a:rPr lang="ru-RU" dirty="0" err="1"/>
              <a:t>обробки</a:t>
            </a:r>
            <a:r>
              <a:rPr lang="ru-RU" dirty="0"/>
              <a:t> або для перепродажу; </a:t>
            </a:r>
            <a:endParaRPr lang="ru-RU" dirty="0" smtClean="0"/>
          </a:p>
          <a:p>
            <a:r>
              <a:rPr lang="uk-UA" b="1" dirty="0" smtClean="0"/>
              <a:t>кінцева </a:t>
            </a:r>
            <a:r>
              <a:rPr lang="uk-UA" b="1" dirty="0"/>
              <a:t>продукція </a:t>
            </a:r>
            <a:r>
              <a:rPr lang="uk-UA" dirty="0"/>
              <a:t>– товари і послуги, що купуються з метою кінцевого споживання, не для подальшої переробки чи продажу; </a:t>
            </a:r>
            <a:endParaRPr lang="uk-UA" dirty="0" smtClean="0"/>
          </a:p>
          <a:p>
            <a:r>
              <a:rPr lang="uk-UA" b="1" dirty="0" smtClean="0"/>
              <a:t>додана </a:t>
            </a:r>
            <a:r>
              <a:rPr lang="uk-UA" b="1" dirty="0"/>
              <a:t>вартість фірми </a:t>
            </a:r>
            <a:r>
              <a:rPr lang="uk-UA" dirty="0"/>
              <a:t>– вартість, що створена в процесі виробництва на даному підприємстві і охоплює реальний вклад підприємства у створення вартості конкретного продукту. Додана вартість не включає вартості проміжних товарів і послуг, що були придбані фірмою і використані в процесі </a:t>
            </a:r>
            <a:r>
              <a:rPr lang="uk-UA" dirty="0" smtClean="0"/>
              <a:t>виробництва.</a:t>
            </a:r>
            <a:endParaRPr lang="uk-UA" dirty="0"/>
          </a:p>
        </p:txBody>
      </p:sp>
      <p:sp>
        <p:nvSpPr>
          <p:cNvPr id="3" name="Заголовок 2"/>
          <p:cNvSpPr>
            <a:spLocks noGrp="1"/>
          </p:cNvSpPr>
          <p:nvPr>
            <p:ph type="title"/>
          </p:nvPr>
        </p:nvSpPr>
        <p:spPr/>
        <p:txBody>
          <a:bodyPr>
            <a:normAutofit fontScale="90000"/>
          </a:bodyPr>
          <a:lstStyle/>
          <a:p>
            <a:pPr algn="ctr"/>
            <a:r>
              <a:rPr lang="ru-RU" dirty="0" err="1">
                <a:solidFill>
                  <a:schemeClr val="tx1"/>
                </a:solidFill>
              </a:rPr>
              <a:t>Проміжна</a:t>
            </a:r>
            <a:r>
              <a:rPr lang="ru-RU" dirty="0">
                <a:solidFill>
                  <a:schemeClr val="tx1"/>
                </a:solidFill>
              </a:rPr>
              <a:t>, </a:t>
            </a:r>
            <a:r>
              <a:rPr lang="ru-RU" dirty="0" err="1">
                <a:solidFill>
                  <a:schemeClr val="tx1"/>
                </a:solidFill>
              </a:rPr>
              <a:t>кінцева</a:t>
            </a:r>
            <a:r>
              <a:rPr lang="ru-RU" dirty="0">
                <a:solidFill>
                  <a:schemeClr val="tx1"/>
                </a:solidFill>
              </a:rPr>
              <a:t> </a:t>
            </a:r>
            <a:r>
              <a:rPr lang="ru-RU" dirty="0" err="1">
                <a:solidFill>
                  <a:schemeClr val="tx1"/>
                </a:solidFill>
              </a:rPr>
              <a:t>продукція</a:t>
            </a:r>
            <a:r>
              <a:rPr lang="ru-RU" dirty="0">
                <a:solidFill>
                  <a:schemeClr val="tx1"/>
                </a:solidFill>
              </a:rPr>
              <a:t>, додана </a:t>
            </a:r>
            <a:r>
              <a:rPr lang="ru-RU" dirty="0" err="1">
                <a:solidFill>
                  <a:schemeClr val="tx1"/>
                </a:solidFill>
              </a:rPr>
              <a:t>вартість</a:t>
            </a:r>
            <a:endParaRPr lang="uk-UA" dirty="0">
              <a:solidFill>
                <a:schemeClr val="tx1"/>
              </a:solidFill>
            </a:endParaRPr>
          </a:p>
        </p:txBody>
      </p:sp>
    </p:spTree>
    <p:extLst>
      <p:ext uri="{BB962C8B-B14F-4D97-AF65-F5344CB8AC3E}">
        <p14:creationId xmlns:p14="http://schemas.microsoft.com/office/powerpoint/2010/main" val="36562473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109728" indent="0">
              <a:buNone/>
            </a:pPr>
            <a:r>
              <a:rPr lang="uk-UA" dirty="0" smtClean="0"/>
              <a:t>При </a:t>
            </a:r>
            <a:r>
              <a:rPr lang="uk-UA" dirty="0"/>
              <a:t>розрахунку ВВП виробничим методом підсумовується додана вартість, створена всіма галузями економіки. Тобто по кожній галузі економіки спочатку розраховується валовий випуск, який потім зменшується на величину проміжного споживання. Отриманий показник характеризує сукупну вартість кінцевої продукції, або додану вартість, створену всіма галузями економіки.</a:t>
            </a:r>
          </a:p>
          <a:p>
            <a:endParaRPr lang="uk-UA" dirty="0"/>
          </a:p>
        </p:txBody>
      </p:sp>
      <p:sp>
        <p:nvSpPr>
          <p:cNvPr id="3" name="Заголовок 2"/>
          <p:cNvSpPr>
            <a:spLocks noGrp="1"/>
          </p:cNvSpPr>
          <p:nvPr>
            <p:ph type="title"/>
          </p:nvPr>
        </p:nvSpPr>
        <p:spPr>
          <a:xfrm>
            <a:off x="467544" y="476672"/>
            <a:ext cx="8229600" cy="1143000"/>
          </a:xfrm>
        </p:spPr>
        <p:txBody>
          <a:bodyPr>
            <a:normAutofit fontScale="90000"/>
          </a:bodyPr>
          <a:lstStyle/>
          <a:p>
            <a:pPr lvl="0" algn="ctr"/>
            <a:r>
              <a:rPr lang="uk-UA" i="1" dirty="0" smtClean="0">
                <a:solidFill>
                  <a:schemeClr val="tx1"/>
                </a:solidFill>
              </a:rPr>
              <a:t>ЗА ВИРОБЛЕНОЮ ПРОДУКЦІЄЮ (ВИРОБНИЧИЙ МЕТОД)</a:t>
            </a:r>
            <a:r>
              <a:rPr lang="uk-UA" dirty="0" smtClean="0">
                <a:solidFill>
                  <a:schemeClr val="tx1"/>
                </a:solidFill>
              </a:rPr>
              <a:t/>
            </a:r>
            <a:br>
              <a:rPr lang="uk-UA" dirty="0" smtClean="0">
                <a:solidFill>
                  <a:schemeClr val="tx1"/>
                </a:solidFill>
              </a:rPr>
            </a:br>
            <a:endParaRPr lang="uk-UA" dirty="0">
              <a:solidFill>
                <a:schemeClr val="tx1"/>
              </a:solidFill>
            </a:endParaRPr>
          </a:p>
        </p:txBody>
      </p:sp>
    </p:spTree>
    <p:extLst>
      <p:ext uri="{BB962C8B-B14F-4D97-AF65-F5344CB8AC3E}">
        <p14:creationId xmlns:p14="http://schemas.microsoft.com/office/powerpoint/2010/main" val="1858682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2276872"/>
            <a:ext cx="8229600" cy="3730419"/>
          </a:xfrm>
        </p:spPr>
        <p:txBody>
          <a:bodyPr>
            <a:normAutofit lnSpcReduction="10000"/>
          </a:bodyPr>
          <a:lstStyle/>
          <a:p>
            <a:pPr marL="109728" indent="0">
              <a:buNone/>
            </a:pPr>
            <a:r>
              <a:rPr lang="uk-UA" b="1" dirty="0" smtClean="0"/>
              <a:t> </a:t>
            </a:r>
            <a:r>
              <a:rPr lang="uk-UA" sz="3200" b="1" dirty="0">
                <a:latin typeface="Times New Roman" pitchFamily="18" charset="0"/>
                <a:cs typeface="Times New Roman" pitchFamily="18" charset="0"/>
              </a:rPr>
              <a:t>Споживання </a:t>
            </a:r>
            <a:r>
              <a:rPr lang="uk-UA" sz="3200" b="1" dirty="0" smtClean="0">
                <a:latin typeface="Times New Roman" pitchFamily="18" charset="0"/>
                <a:cs typeface="Times New Roman" pitchFamily="18" charset="0"/>
              </a:rPr>
              <a:t>                 </a:t>
            </a:r>
            <a:r>
              <a:rPr lang="en-AU" sz="3200" b="1" dirty="0" smtClean="0">
                <a:solidFill>
                  <a:srgbClr val="FF0000"/>
                </a:solidFill>
                <a:latin typeface="Times New Roman" pitchFamily="18" charset="0"/>
                <a:cs typeface="Times New Roman" pitchFamily="18" charset="0"/>
              </a:rPr>
              <a:t>C</a:t>
            </a:r>
            <a:r>
              <a:rPr lang="en-AU" sz="3200" b="1" dirty="0" smtClean="0">
                <a:latin typeface="Times New Roman" pitchFamily="18" charset="0"/>
                <a:cs typeface="Times New Roman" pitchFamily="18" charset="0"/>
              </a:rPr>
              <a:t>onsumption </a:t>
            </a:r>
          </a:p>
          <a:p>
            <a:pPr marL="109728" indent="0">
              <a:buNone/>
            </a:pPr>
            <a:endParaRPr lang="uk-UA" sz="3200" b="1" dirty="0" smtClean="0">
              <a:latin typeface="Times New Roman" pitchFamily="18" charset="0"/>
              <a:cs typeface="Times New Roman" pitchFamily="18" charset="0"/>
            </a:endParaRPr>
          </a:p>
          <a:p>
            <a:pPr marL="109728" indent="0">
              <a:buNone/>
            </a:pPr>
            <a:r>
              <a:rPr lang="en-AU" sz="3200" b="1" dirty="0" smtClean="0">
                <a:latin typeface="Times New Roman" pitchFamily="18" charset="0"/>
                <a:cs typeface="Times New Roman" pitchFamily="18" charset="0"/>
              </a:rPr>
              <a:t> </a:t>
            </a:r>
            <a:r>
              <a:rPr lang="uk-UA" sz="3200" b="1" dirty="0">
                <a:latin typeface="Times New Roman" pitchFamily="18" charset="0"/>
                <a:cs typeface="Times New Roman" pitchFamily="18" charset="0"/>
              </a:rPr>
              <a:t>Інвестиції </a:t>
            </a:r>
            <a:r>
              <a:rPr lang="uk-UA" sz="3200" b="1" dirty="0" smtClean="0">
                <a:latin typeface="Times New Roman" pitchFamily="18" charset="0"/>
                <a:cs typeface="Times New Roman" pitchFamily="18" charset="0"/>
              </a:rPr>
              <a:t>                      </a:t>
            </a:r>
            <a:r>
              <a:rPr lang="en-AU" sz="3200" b="1" dirty="0" smtClean="0">
                <a:solidFill>
                  <a:srgbClr val="FF0000"/>
                </a:solidFill>
                <a:latin typeface="Times New Roman" pitchFamily="18" charset="0"/>
                <a:cs typeface="Times New Roman" pitchFamily="18" charset="0"/>
              </a:rPr>
              <a:t>I</a:t>
            </a:r>
            <a:r>
              <a:rPr lang="en-AU" sz="3200" b="1" dirty="0" smtClean="0">
                <a:latin typeface="Times New Roman" pitchFamily="18" charset="0"/>
                <a:cs typeface="Times New Roman" pitchFamily="18" charset="0"/>
              </a:rPr>
              <a:t>nvestment </a:t>
            </a:r>
          </a:p>
          <a:p>
            <a:pPr marL="109728" indent="0">
              <a:buNone/>
            </a:pPr>
            <a:endParaRPr lang="uk-UA" sz="3200" b="1" dirty="0" smtClean="0">
              <a:latin typeface="Times New Roman" pitchFamily="18" charset="0"/>
              <a:cs typeface="Times New Roman" pitchFamily="18" charset="0"/>
            </a:endParaRPr>
          </a:p>
          <a:p>
            <a:pPr marL="109728" indent="0">
              <a:buNone/>
            </a:pPr>
            <a:r>
              <a:rPr lang="uk-UA" sz="3200" b="1" dirty="0" smtClean="0">
                <a:latin typeface="Times New Roman" pitchFamily="18" charset="0"/>
                <a:cs typeface="Times New Roman" pitchFamily="18" charset="0"/>
              </a:rPr>
              <a:t>Урядові </a:t>
            </a:r>
            <a:r>
              <a:rPr lang="uk-UA" sz="3200" b="1" dirty="0">
                <a:latin typeface="Times New Roman" pitchFamily="18" charset="0"/>
                <a:cs typeface="Times New Roman" pitchFamily="18" charset="0"/>
              </a:rPr>
              <a:t>видатки </a:t>
            </a:r>
            <a:r>
              <a:rPr lang="uk-UA" sz="32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en-AU" sz="3200" b="1" dirty="0" smtClean="0">
                <a:solidFill>
                  <a:srgbClr val="FF0000"/>
                </a:solidFill>
                <a:latin typeface="Times New Roman" pitchFamily="18" charset="0"/>
                <a:cs typeface="Times New Roman" pitchFamily="18" charset="0"/>
              </a:rPr>
              <a:t>G</a:t>
            </a:r>
            <a:r>
              <a:rPr lang="en-AU" sz="3200" b="1" dirty="0" smtClean="0">
                <a:latin typeface="Times New Roman" pitchFamily="18" charset="0"/>
                <a:cs typeface="Times New Roman" pitchFamily="18" charset="0"/>
              </a:rPr>
              <a:t>overnment </a:t>
            </a:r>
            <a:r>
              <a:rPr lang="en-AU" sz="3200" b="1" dirty="0">
                <a:latin typeface="Times New Roman" pitchFamily="18" charset="0"/>
                <a:cs typeface="Times New Roman" pitchFamily="18" charset="0"/>
              </a:rPr>
              <a:t>spending </a:t>
            </a:r>
            <a:endParaRPr lang="en-AU" sz="3200" b="1" dirty="0" smtClean="0">
              <a:latin typeface="Times New Roman" pitchFamily="18" charset="0"/>
              <a:cs typeface="Times New Roman" pitchFamily="18" charset="0"/>
            </a:endParaRPr>
          </a:p>
          <a:p>
            <a:pPr marL="109728" indent="0">
              <a:buNone/>
            </a:pPr>
            <a:endParaRPr lang="uk-UA" sz="3200" b="1" dirty="0" smtClean="0">
              <a:latin typeface="Times New Roman" pitchFamily="18" charset="0"/>
              <a:cs typeface="Times New Roman" pitchFamily="18" charset="0"/>
            </a:endParaRPr>
          </a:p>
          <a:p>
            <a:pPr marL="109728" indent="0">
              <a:buNone/>
            </a:pPr>
            <a:r>
              <a:rPr lang="en-AU" sz="3200" b="1" dirty="0" smtClean="0">
                <a:latin typeface="Times New Roman" pitchFamily="18" charset="0"/>
                <a:cs typeface="Times New Roman" pitchFamily="18" charset="0"/>
              </a:rPr>
              <a:t> </a:t>
            </a:r>
            <a:r>
              <a:rPr lang="uk-UA" sz="3200" b="1" dirty="0">
                <a:latin typeface="Times New Roman" pitchFamily="18" charset="0"/>
                <a:cs typeface="Times New Roman" pitchFamily="18" charset="0"/>
              </a:rPr>
              <a:t>Чистий експорт </a:t>
            </a:r>
            <a:r>
              <a:rPr lang="uk-UA" sz="3200" b="1" dirty="0" smtClean="0">
                <a:latin typeface="Times New Roman" pitchFamily="18" charset="0"/>
                <a:cs typeface="Times New Roman" pitchFamily="18" charset="0"/>
              </a:rPr>
              <a:t>             </a:t>
            </a:r>
            <a:r>
              <a:rPr lang="en-AU" sz="3200" b="1" dirty="0" smtClean="0">
                <a:solidFill>
                  <a:srgbClr val="FF0000"/>
                </a:solidFill>
                <a:latin typeface="Times New Roman" pitchFamily="18" charset="0"/>
                <a:cs typeface="Times New Roman" pitchFamily="18" charset="0"/>
              </a:rPr>
              <a:t>N</a:t>
            </a:r>
            <a:r>
              <a:rPr lang="en-AU" sz="3200" b="1" dirty="0" smtClean="0">
                <a:latin typeface="Times New Roman" pitchFamily="18" charset="0"/>
                <a:cs typeface="Times New Roman" pitchFamily="18" charset="0"/>
              </a:rPr>
              <a:t>et </a:t>
            </a:r>
            <a:r>
              <a:rPr lang="en-AU" sz="3200" b="1" dirty="0" err="1">
                <a:latin typeface="Times New Roman" pitchFamily="18" charset="0"/>
                <a:cs typeface="Times New Roman" pitchFamily="18" charset="0"/>
              </a:rPr>
              <a:t>e</a:t>
            </a:r>
            <a:r>
              <a:rPr lang="en-AU" sz="3200" b="1" dirty="0" err="1">
                <a:solidFill>
                  <a:srgbClr val="FF0000"/>
                </a:solidFill>
                <a:latin typeface="Times New Roman" pitchFamily="18" charset="0"/>
                <a:cs typeface="Times New Roman" pitchFamily="18" charset="0"/>
              </a:rPr>
              <a:t>X</a:t>
            </a:r>
            <a:r>
              <a:rPr lang="en-AU" sz="3200" b="1" dirty="0" err="1">
                <a:latin typeface="Times New Roman" pitchFamily="18" charset="0"/>
                <a:cs typeface="Times New Roman" pitchFamily="18" charset="0"/>
              </a:rPr>
              <a:t>ports</a:t>
            </a:r>
            <a:endParaRPr lang="uk-UA" sz="3200" b="1" dirty="0">
              <a:latin typeface="Times New Roman" pitchFamily="18" charset="0"/>
              <a:cs typeface="Times New Roman" pitchFamily="18" charset="0"/>
            </a:endParaRPr>
          </a:p>
        </p:txBody>
      </p:sp>
      <p:sp>
        <p:nvSpPr>
          <p:cNvPr id="3" name="Заголовок 2"/>
          <p:cNvSpPr>
            <a:spLocks noGrp="1"/>
          </p:cNvSpPr>
          <p:nvPr>
            <p:ph type="title"/>
          </p:nvPr>
        </p:nvSpPr>
        <p:spPr>
          <a:xfrm>
            <a:off x="467544" y="548680"/>
            <a:ext cx="8229600" cy="1143000"/>
          </a:xfrm>
        </p:spPr>
        <p:txBody>
          <a:bodyPr>
            <a:normAutofit fontScale="90000"/>
          </a:bodyPr>
          <a:lstStyle/>
          <a:p>
            <a:pPr lvl="0" algn="ctr"/>
            <a:r>
              <a:rPr lang="uk-UA" i="1" dirty="0" smtClean="0">
                <a:solidFill>
                  <a:schemeClr val="tx1"/>
                </a:solidFill>
                <a:latin typeface="Times New Roman" pitchFamily="18" charset="0"/>
                <a:cs typeface="Times New Roman" pitchFamily="18" charset="0"/>
              </a:rPr>
              <a:t>ЗА ВИТРАТАМИ (МЕТОД КІНЦЕВОГО ВИКОРИСТАННЯ)</a:t>
            </a:r>
            <a:r>
              <a:rPr lang="uk-UA" dirty="0" smtClean="0">
                <a:solidFill>
                  <a:schemeClr val="tx1"/>
                </a:solidFill>
                <a:latin typeface="Times New Roman" pitchFamily="18" charset="0"/>
                <a:cs typeface="Times New Roman" pitchFamily="18" charset="0"/>
              </a:rPr>
              <a:t/>
            </a:r>
            <a:br>
              <a:rPr lang="uk-UA" dirty="0" smtClean="0">
                <a:solidFill>
                  <a:schemeClr val="tx1"/>
                </a:solidFill>
                <a:latin typeface="Times New Roman" pitchFamily="18" charset="0"/>
                <a:cs typeface="Times New Roman" pitchFamily="18" charset="0"/>
              </a:rPr>
            </a:br>
            <a:r>
              <a:rPr lang="uk-UA" dirty="0" smtClean="0">
                <a:solidFill>
                  <a:schemeClr val="tx1"/>
                </a:solidFill>
                <a:latin typeface="Times New Roman" pitchFamily="18" charset="0"/>
                <a:cs typeface="Times New Roman" pitchFamily="18" charset="0"/>
              </a:rPr>
              <a:t/>
            </a:r>
            <a:br>
              <a:rPr lang="uk-UA" dirty="0" smtClean="0">
                <a:solidFill>
                  <a:schemeClr val="tx1"/>
                </a:solidFill>
                <a:latin typeface="Times New Roman" pitchFamily="18" charset="0"/>
                <a:cs typeface="Times New Roman" pitchFamily="18" charset="0"/>
              </a:rPr>
            </a:br>
            <a:r>
              <a:rPr lang="uk-UA" dirty="0" smtClean="0">
                <a:solidFill>
                  <a:schemeClr val="tx1"/>
                </a:solidFill>
              </a:rPr>
              <a:t>Компоненти </a:t>
            </a:r>
            <a:r>
              <a:rPr lang="uk-UA" dirty="0">
                <a:solidFill>
                  <a:schemeClr val="tx1"/>
                </a:solidFill>
              </a:rPr>
              <a:t>ВВП </a:t>
            </a:r>
          </a:p>
        </p:txBody>
      </p:sp>
    </p:spTree>
    <p:extLst>
      <p:ext uri="{BB962C8B-B14F-4D97-AF65-F5344CB8AC3E}">
        <p14:creationId xmlns:p14="http://schemas.microsoft.com/office/powerpoint/2010/main" val="3913578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uk-UA" dirty="0" smtClean="0"/>
              <a:t>охарактеризувати національну економіку; </a:t>
            </a:r>
          </a:p>
          <a:p>
            <a:endParaRPr lang="uk-UA" dirty="0" smtClean="0"/>
          </a:p>
          <a:p>
            <a:r>
              <a:rPr lang="uk-UA" dirty="0" smtClean="0"/>
              <a:t>розкрити галузеву структуру економіки;</a:t>
            </a:r>
          </a:p>
          <a:p>
            <a:endParaRPr lang="uk-UA" dirty="0" smtClean="0"/>
          </a:p>
          <a:p>
            <a:r>
              <a:rPr lang="uk-UA" dirty="0" smtClean="0"/>
              <a:t>розглянути типи </a:t>
            </a:r>
            <a:r>
              <a:rPr lang="uk-UA" dirty="0"/>
              <a:t>економічного </a:t>
            </a:r>
            <a:r>
              <a:rPr lang="uk-UA" dirty="0" smtClean="0"/>
              <a:t>розвитку;</a:t>
            </a:r>
          </a:p>
          <a:p>
            <a:endParaRPr lang="uk-UA" dirty="0" smtClean="0"/>
          </a:p>
          <a:p>
            <a:r>
              <a:rPr lang="uk-UA" dirty="0" smtClean="0"/>
              <a:t>дослідити територіальну структуру </a:t>
            </a:r>
            <a:r>
              <a:rPr lang="uk-UA" dirty="0"/>
              <a:t>національної економіки.</a:t>
            </a:r>
          </a:p>
        </p:txBody>
      </p:sp>
      <p:sp>
        <p:nvSpPr>
          <p:cNvPr id="3" name="Заголовок 2"/>
          <p:cNvSpPr>
            <a:spLocks noGrp="1"/>
          </p:cNvSpPr>
          <p:nvPr>
            <p:ph type="title"/>
          </p:nvPr>
        </p:nvSpPr>
        <p:spPr/>
        <p:txBody>
          <a:bodyPr/>
          <a:lstStyle/>
          <a:p>
            <a:pPr algn="ctr"/>
            <a:r>
              <a:rPr lang="uk-UA" dirty="0" smtClean="0"/>
              <a:t>Мета:</a:t>
            </a:r>
            <a:endParaRPr lang="uk-UA" dirty="0"/>
          </a:p>
        </p:txBody>
      </p:sp>
    </p:spTree>
    <p:extLst>
      <p:ext uri="{BB962C8B-B14F-4D97-AF65-F5344CB8AC3E}">
        <p14:creationId xmlns:p14="http://schemas.microsoft.com/office/powerpoint/2010/main" val="1601994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481328"/>
            <a:ext cx="8229600" cy="5116024"/>
          </a:xfrm>
        </p:spPr>
        <p:txBody>
          <a:bodyPr>
            <a:normAutofit fontScale="92500" lnSpcReduction="10000"/>
          </a:bodyPr>
          <a:lstStyle/>
          <a:p>
            <a:pPr marL="109728" indent="0" algn="ctr">
              <a:buNone/>
            </a:pPr>
            <a:r>
              <a:rPr lang="nn-NO" sz="4800" b="1" dirty="0">
                <a:solidFill>
                  <a:srgbClr val="FF0000"/>
                </a:solidFill>
              </a:rPr>
              <a:t>Y = </a:t>
            </a:r>
            <a:r>
              <a:rPr lang="nn-NO" sz="4800" b="1" dirty="0" smtClean="0">
                <a:solidFill>
                  <a:srgbClr val="FF0000"/>
                </a:solidFill>
              </a:rPr>
              <a:t>C </a:t>
            </a:r>
            <a:r>
              <a:rPr lang="nn-NO" sz="4800" b="1" dirty="0">
                <a:solidFill>
                  <a:srgbClr val="FF0000"/>
                </a:solidFill>
              </a:rPr>
              <a:t>+ I + G + </a:t>
            </a:r>
            <a:r>
              <a:rPr lang="nn-NO" sz="4800" b="1" dirty="0" smtClean="0">
                <a:solidFill>
                  <a:srgbClr val="FF0000"/>
                </a:solidFill>
              </a:rPr>
              <a:t>NX</a:t>
            </a:r>
          </a:p>
          <a:p>
            <a:pPr marL="109728" indent="0" algn="ctr">
              <a:buNone/>
            </a:pPr>
            <a:endParaRPr lang="nn-NO" sz="3200" b="1" dirty="0" smtClean="0">
              <a:solidFill>
                <a:srgbClr val="FF0000"/>
              </a:solidFill>
            </a:endParaRPr>
          </a:p>
          <a:p>
            <a:pPr marL="109728" indent="0" algn="just">
              <a:buNone/>
            </a:pPr>
            <a:r>
              <a:rPr lang="en-AU" sz="2800" dirty="0">
                <a:latin typeface="Times New Roman" pitchFamily="18" charset="0"/>
                <a:cs typeface="Times New Roman" pitchFamily="18" charset="0"/>
              </a:rPr>
              <a:t>Consumption (C) - </a:t>
            </a:r>
            <a:r>
              <a:rPr lang="uk-UA" sz="2800" dirty="0">
                <a:latin typeface="Times New Roman" pitchFamily="18" charset="0"/>
                <a:cs typeface="Times New Roman" pitchFamily="18" charset="0"/>
              </a:rPr>
              <a:t>товари та послуги придбані споживачами. </a:t>
            </a:r>
            <a:endParaRPr lang="en-US" sz="2800" dirty="0" smtClean="0">
              <a:latin typeface="Times New Roman" pitchFamily="18" charset="0"/>
              <a:cs typeface="Times New Roman" pitchFamily="18" charset="0"/>
            </a:endParaRPr>
          </a:p>
          <a:p>
            <a:pPr marL="109728" indent="0" algn="just">
              <a:buNone/>
            </a:pPr>
            <a:r>
              <a:rPr lang="en-AU" sz="2800" dirty="0" smtClean="0">
                <a:latin typeface="Times New Roman" pitchFamily="18" charset="0"/>
                <a:cs typeface="Times New Roman" pitchFamily="18" charset="0"/>
              </a:rPr>
              <a:t>Investment </a:t>
            </a:r>
            <a:r>
              <a:rPr lang="en-AU" sz="2800" dirty="0">
                <a:latin typeface="Times New Roman" pitchFamily="18" charset="0"/>
                <a:cs typeface="Times New Roman" pitchFamily="18" charset="0"/>
              </a:rPr>
              <a:t>(I) - </a:t>
            </a:r>
            <a:r>
              <a:rPr lang="uk-UA" sz="2800" dirty="0">
                <a:latin typeface="Times New Roman" pitchFamily="18" charset="0"/>
                <a:cs typeface="Times New Roman" pitchFamily="18" charset="0"/>
              </a:rPr>
              <a:t>валове нагромадження основного капіталу. </a:t>
            </a:r>
            <a:endParaRPr lang="en-US" sz="2800" dirty="0" smtClean="0">
              <a:latin typeface="Times New Roman" pitchFamily="18" charset="0"/>
              <a:cs typeface="Times New Roman" pitchFamily="18" charset="0"/>
            </a:endParaRPr>
          </a:p>
          <a:p>
            <a:pPr marL="109728" indent="0" algn="just">
              <a:buNone/>
            </a:pPr>
            <a:r>
              <a:rPr lang="en-AU" sz="2800" dirty="0" smtClean="0">
                <a:latin typeface="Times New Roman" pitchFamily="18" charset="0"/>
                <a:cs typeface="Times New Roman" pitchFamily="18" charset="0"/>
              </a:rPr>
              <a:t>Government </a:t>
            </a:r>
            <a:r>
              <a:rPr lang="en-AU" sz="2800" dirty="0">
                <a:latin typeface="Times New Roman" pitchFamily="18" charset="0"/>
                <a:cs typeface="Times New Roman" pitchFamily="18" charset="0"/>
              </a:rPr>
              <a:t>Spending (G) - </a:t>
            </a:r>
            <a:r>
              <a:rPr lang="uk-UA" sz="2800" dirty="0">
                <a:latin typeface="Times New Roman" pitchFamily="18" charset="0"/>
                <a:cs typeface="Times New Roman" pitchFamily="18" charset="0"/>
              </a:rPr>
              <a:t>закупівлі товарів та послуг урядом держави. </a:t>
            </a:r>
            <a:endParaRPr lang="en-US" sz="2800" dirty="0" smtClean="0">
              <a:latin typeface="Times New Roman" pitchFamily="18" charset="0"/>
              <a:cs typeface="Times New Roman" pitchFamily="18" charset="0"/>
            </a:endParaRPr>
          </a:p>
          <a:p>
            <a:pPr marL="109728" indent="0" algn="just">
              <a:buNone/>
            </a:pPr>
            <a:r>
              <a:rPr lang="en-AU" sz="2800" dirty="0" smtClean="0">
                <a:latin typeface="Times New Roman" pitchFamily="18" charset="0"/>
                <a:cs typeface="Times New Roman" pitchFamily="18" charset="0"/>
              </a:rPr>
              <a:t>Imports </a:t>
            </a:r>
            <a:r>
              <a:rPr lang="en-AU" sz="2800" dirty="0">
                <a:latin typeface="Times New Roman" pitchFamily="18" charset="0"/>
                <a:cs typeface="Times New Roman" pitchFamily="18" charset="0"/>
              </a:rPr>
              <a:t>(IM) - </a:t>
            </a:r>
            <a:r>
              <a:rPr lang="uk-UA" sz="2800" dirty="0">
                <a:latin typeface="Times New Roman" pitchFamily="18" charset="0"/>
                <a:cs typeface="Times New Roman" pitchFamily="18" charset="0"/>
              </a:rPr>
              <a:t>закупівля іноземних товарів та послуг споживачами, підприємствами та урядом України. </a:t>
            </a:r>
            <a:endParaRPr lang="en-US" sz="2800" dirty="0" smtClean="0">
              <a:latin typeface="Times New Roman" pitchFamily="18" charset="0"/>
              <a:cs typeface="Times New Roman" pitchFamily="18" charset="0"/>
            </a:endParaRPr>
          </a:p>
          <a:p>
            <a:pPr marL="109728" indent="0" algn="just">
              <a:buNone/>
            </a:pPr>
            <a:r>
              <a:rPr lang="en-AU" sz="2800" dirty="0" smtClean="0">
                <a:latin typeface="Times New Roman" pitchFamily="18" charset="0"/>
                <a:cs typeface="Times New Roman" pitchFamily="18" charset="0"/>
              </a:rPr>
              <a:t>Exports </a:t>
            </a:r>
            <a:r>
              <a:rPr lang="en-AU" sz="2800" dirty="0">
                <a:latin typeface="Times New Roman" pitchFamily="18" charset="0"/>
                <a:cs typeface="Times New Roman" pitchFamily="18" charset="0"/>
              </a:rPr>
              <a:t>(X) - </a:t>
            </a:r>
            <a:r>
              <a:rPr lang="uk-UA" sz="2800" dirty="0">
                <a:latin typeface="Times New Roman" pitchFamily="18" charset="0"/>
                <a:cs typeface="Times New Roman" pitchFamily="18" charset="0"/>
              </a:rPr>
              <a:t>закупівля українських товарів та послуг іноземцями. </a:t>
            </a:r>
            <a:endParaRPr lang="uk-UA" sz="2800" b="1" dirty="0">
              <a:solidFill>
                <a:srgbClr val="FF0000"/>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pPr algn="ctr"/>
            <a:r>
              <a:rPr lang="uk-UA" dirty="0">
                <a:solidFill>
                  <a:schemeClr val="tx1"/>
                </a:solidFill>
              </a:rPr>
              <a:t>Структура ВВП</a:t>
            </a:r>
          </a:p>
        </p:txBody>
      </p:sp>
    </p:spTree>
    <p:extLst>
      <p:ext uri="{BB962C8B-B14F-4D97-AF65-F5344CB8AC3E}">
        <p14:creationId xmlns:p14="http://schemas.microsoft.com/office/powerpoint/2010/main" val="31898591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481328"/>
            <a:ext cx="8712968" cy="4525963"/>
          </a:xfrm>
        </p:spPr>
        <p:txBody>
          <a:bodyPr>
            <a:normAutofit/>
          </a:bodyPr>
          <a:lstStyle/>
          <a:p>
            <a:pPr marL="109728" indent="0">
              <a:buNone/>
            </a:pPr>
            <a:r>
              <a:rPr lang="en-AU" b="1" dirty="0"/>
              <a:t>Net exports (X </a:t>
            </a:r>
            <a:r>
              <a:rPr lang="en-AU" b="1" dirty="0" smtClean="0"/>
              <a:t>- </a:t>
            </a:r>
            <a:r>
              <a:rPr lang="en-AU" b="1" dirty="0"/>
              <a:t>IM) </a:t>
            </a:r>
            <a:r>
              <a:rPr lang="en-AU" dirty="0"/>
              <a:t>- </a:t>
            </a:r>
            <a:r>
              <a:rPr lang="uk-UA" dirty="0"/>
              <a:t>різниця між експортом та імпортом – торгівельний баланс (</a:t>
            </a:r>
            <a:r>
              <a:rPr lang="en-AU" dirty="0">
                <a:solidFill>
                  <a:srgbClr val="FF0000"/>
                </a:solidFill>
              </a:rPr>
              <a:t>trade balance</a:t>
            </a:r>
            <a:r>
              <a:rPr lang="en-AU" dirty="0"/>
              <a:t>). </a:t>
            </a:r>
            <a:endParaRPr lang="en-AU" dirty="0" smtClean="0"/>
          </a:p>
          <a:p>
            <a:endParaRPr lang="en-AU" dirty="0"/>
          </a:p>
          <a:p>
            <a:endParaRPr lang="en-AU" dirty="0" smtClean="0"/>
          </a:p>
          <a:p>
            <a:r>
              <a:rPr lang="en-AU" i="1" dirty="0"/>
              <a:t>Exports = </a:t>
            </a:r>
            <a:r>
              <a:rPr lang="en-AU" i="1" dirty="0" smtClean="0"/>
              <a:t>imports                trade balance</a:t>
            </a:r>
          </a:p>
          <a:p>
            <a:endParaRPr lang="en-AU" i="1" dirty="0" smtClean="0"/>
          </a:p>
          <a:p>
            <a:r>
              <a:rPr lang="en-AU" i="1" dirty="0"/>
              <a:t>Exports &gt; imports </a:t>
            </a:r>
            <a:r>
              <a:rPr lang="en-AU" i="1" dirty="0" smtClean="0"/>
              <a:t>              trade surplus</a:t>
            </a:r>
          </a:p>
          <a:p>
            <a:endParaRPr lang="en-AU" i="1" dirty="0" smtClean="0"/>
          </a:p>
          <a:p>
            <a:r>
              <a:rPr lang="en-AU" i="1" dirty="0"/>
              <a:t>Exports &lt; imports </a:t>
            </a:r>
            <a:r>
              <a:rPr lang="en-AU" i="1" dirty="0" smtClean="0"/>
              <a:t>             trade </a:t>
            </a:r>
            <a:r>
              <a:rPr lang="en-AU" i="1" dirty="0"/>
              <a:t>deficit</a:t>
            </a:r>
            <a:endParaRPr lang="uk-UA" i="1" dirty="0"/>
          </a:p>
        </p:txBody>
      </p:sp>
      <p:sp>
        <p:nvSpPr>
          <p:cNvPr id="3" name="Заголовок 2"/>
          <p:cNvSpPr>
            <a:spLocks noGrp="1"/>
          </p:cNvSpPr>
          <p:nvPr>
            <p:ph type="title"/>
          </p:nvPr>
        </p:nvSpPr>
        <p:spPr/>
        <p:txBody>
          <a:bodyPr/>
          <a:lstStyle/>
          <a:p>
            <a:pPr algn="ctr"/>
            <a:r>
              <a:rPr lang="en-AU" dirty="0">
                <a:solidFill>
                  <a:schemeClr val="tx1"/>
                </a:solidFill>
              </a:rPr>
              <a:t>Net exports</a:t>
            </a:r>
            <a:endParaRPr lang="uk-UA" dirty="0">
              <a:solidFill>
                <a:schemeClr val="tx1"/>
              </a:solidFill>
            </a:endParaRPr>
          </a:p>
        </p:txBody>
      </p:sp>
      <p:sp>
        <p:nvSpPr>
          <p:cNvPr id="4" name="Стрелка вправо 3"/>
          <p:cNvSpPr/>
          <p:nvPr/>
        </p:nvSpPr>
        <p:spPr>
          <a:xfrm>
            <a:off x="4644008" y="3789040"/>
            <a:ext cx="360040" cy="183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Стрелка вправо 4"/>
          <p:cNvSpPr/>
          <p:nvPr/>
        </p:nvSpPr>
        <p:spPr>
          <a:xfrm>
            <a:off x="4660598" y="5301208"/>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трелка вправо 5"/>
          <p:cNvSpPr/>
          <p:nvPr/>
        </p:nvSpPr>
        <p:spPr>
          <a:xfrm>
            <a:off x="4619212" y="4437112"/>
            <a:ext cx="360040" cy="189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2104340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481328"/>
            <a:ext cx="8229600" cy="4683976"/>
          </a:xfrm>
        </p:spPr>
        <p:txBody>
          <a:bodyPr>
            <a:normAutofit fontScale="62500" lnSpcReduction="20000"/>
          </a:bodyPr>
          <a:lstStyle/>
          <a:p>
            <a:pPr marL="109728" indent="0">
              <a:buNone/>
            </a:pPr>
            <a:r>
              <a:rPr lang="uk-UA" sz="2900" dirty="0">
                <a:latin typeface="Times New Roman" pitchFamily="18" charset="0"/>
                <a:cs typeface="Times New Roman" pitchFamily="18" charset="0"/>
              </a:rPr>
              <a:t>ВВП визначається як сума доходів постачальників економічних ресурсів у межах національної економіки:</a:t>
            </a:r>
          </a:p>
          <a:p>
            <a:pPr marL="109728" indent="0">
              <a:buNone/>
            </a:pPr>
            <a:r>
              <a:rPr lang="uk-UA" sz="2900" dirty="0">
                <a:latin typeface="Times New Roman" pitchFamily="18" charset="0"/>
                <a:cs typeface="Times New Roman" pitchFamily="18" charset="0"/>
              </a:rPr>
              <a:t> </a:t>
            </a:r>
          </a:p>
          <a:p>
            <a:pPr marL="109728" indent="0" algn="ctr">
              <a:buNone/>
            </a:pPr>
            <a:r>
              <a:rPr lang="uk-UA" sz="4500" b="1" dirty="0">
                <a:latin typeface="Times New Roman" pitchFamily="18" charset="0"/>
                <a:cs typeface="Times New Roman" pitchFamily="18" charset="0"/>
              </a:rPr>
              <a:t>ВВП=</a:t>
            </a:r>
            <a:r>
              <a:rPr lang="en-US" sz="4500" b="1" dirty="0">
                <a:latin typeface="Times New Roman" pitchFamily="18" charset="0"/>
                <a:cs typeface="Times New Roman" pitchFamily="18" charset="0"/>
              </a:rPr>
              <a:t>W</a:t>
            </a:r>
            <a:r>
              <a:rPr lang="uk-UA" sz="4500" b="1" dirty="0">
                <a:latin typeface="Times New Roman" pitchFamily="18" charset="0"/>
                <a:cs typeface="Times New Roman" pitchFamily="18" charset="0"/>
              </a:rPr>
              <a:t>+</a:t>
            </a:r>
            <a:r>
              <a:rPr lang="en-US" sz="4500" b="1" dirty="0">
                <a:latin typeface="Times New Roman" pitchFamily="18" charset="0"/>
                <a:cs typeface="Times New Roman" pitchFamily="18" charset="0"/>
              </a:rPr>
              <a:t>P</a:t>
            </a:r>
            <a:r>
              <a:rPr lang="uk-UA" sz="4500" b="1" dirty="0">
                <a:latin typeface="Times New Roman" pitchFamily="18" charset="0"/>
                <a:cs typeface="Times New Roman" pitchFamily="18" charset="0"/>
              </a:rPr>
              <a:t>+ </a:t>
            </a:r>
            <a:r>
              <a:rPr lang="uk-UA" sz="4500" b="1" dirty="0" err="1">
                <a:latin typeface="Times New Roman" pitchFamily="18" charset="0"/>
                <a:cs typeface="Times New Roman" pitchFamily="18" charset="0"/>
              </a:rPr>
              <a:t>І</a:t>
            </a:r>
            <a:r>
              <a:rPr lang="uk-UA" sz="4500" b="1" baseline="-25000" dirty="0" err="1">
                <a:latin typeface="Times New Roman" pitchFamily="18" charset="0"/>
                <a:cs typeface="Times New Roman" pitchFamily="18" charset="0"/>
              </a:rPr>
              <a:t>кап</a:t>
            </a:r>
            <a:r>
              <a:rPr lang="uk-UA" sz="4500" b="1" dirty="0">
                <a:latin typeface="Times New Roman" pitchFamily="18" charset="0"/>
                <a:cs typeface="Times New Roman" pitchFamily="18" charset="0"/>
              </a:rPr>
              <a:t> +</a:t>
            </a:r>
            <a:r>
              <a:rPr lang="en-US" sz="4500" b="1" dirty="0">
                <a:latin typeface="Times New Roman" pitchFamily="18" charset="0"/>
                <a:cs typeface="Times New Roman" pitchFamily="18" charset="0"/>
              </a:rPr>
              <a:t>R</a:t>
            </a:r>
            <a:r>
              <a:rPr lang="uk-UA" sz="4500" b="1" dirty="0">
                <a:latin typeface="Times New Roman" pitchFamily="18" charset="0"/>
                <a:cs typeface="Times New Roman" pitchFamily="18" charset="0"/>
              </a:rPr>
              <a:t>+ </a:t>
            </a:r>
            <a:r>
              <a:rPr lang="uk-UA" sz="4500" b="1" dirty="0" err="1">
                <a:latin typeface="Times New Roman" pitchFamily="18" charset="0"/>
                <a:cs typeface="Times New Roman" pitchFamily="18" charset="0"/>
              </a:rPr>
              <a:t>Т</a:t>
            </a:r>
            <a:r>
              <a:rPr lang="uk-UA" sz="4500" b="1" baseline="-25000" dirty="0" err="1">
                <a:latin typeface="Times New Roman" pitchFamily="18" charset="0"/>
                <a:cs typeface="Times New Roman" pitchFamily="18" charset="0"/>
              </a:rPr>
              <a:t>под</a:t>
            </a:r>
            <a:r>
              <a:rPr lang="uk-UA" sz="4500" b="1" dirty="0">
                <a:latin typeface="Times New Roman" pitchFamily="18" charset="0"/>
                <a:cs typeface="Times New Roman" pitchFamily="18" charset="0"/>
              </a:rPr>
              <a:t> +</a:t>
            </a:r>
            <a:r>
              <a:rPr lang="en-US" sz="4500" b="1" dirty="0">
                <a:latin typeface="Times New Roman" pitchFamily="18" charset="0"/>
                <a:cs typeface="Times New Roman" pitchFamily="18" charset="0"/>
              </a:rPr>
              <a:t>A</a:t>
            </a:r>
            <a:r>
              <a:rPr lang="uk-UA" sz="4500" b="1" dirty="0">
                <a:latin typeface="Times New Roman" pitchFamily="18" charset="0"/>
                <a:cs typeface="Times New Roman" pitchFamily="18" charset="0"/>
              </a:rPr>
              <a:t>,</a:t>
            </a:r>
            <a:r>
              <a:rPr lang="uk-UA" sz="2900" dirty="0">
                <a:latin typeface="Times New Roman" pitchFamily="18" charset="0"/>
                <a:cs typeface="Times New Roman" pitchFamily="18" charset="0"/>
              </a:rPr>
              <a:t/>
            </a:r>
            <a:br>
              <a:rPr lang="uk-UA" sz="2900" dirty="0">
                <a:latin typeface="Times New Roman" pitchFamily="18" charset="0"/>
                <a:cs typeface="Times New Roman" pitchFamily="18" charset="0"/>
              </a:rPr>
            </a:br>
            <a:endParaRPr lang="uk-UA" sz="2900" dirty="0">
              <a:latin typeface="Times New Roman" pitchFamily="18" charset="0"/>
              <a:cs typeface="Times New Roman" pitchFamily="18" charset="0"/>
            </a:endParaRPr>
          </a:p>
          <a:p>
            <a:pPr marL="109728" indent="0">
              <a:buNone/>
            </a:pPr>
            <a:r>
              <a:rPr lang="uk-UA" sz="2900" dirty="0">
                <a:latin typeface="Times New Roman" pitchFamily="18" charset="0"/>
                <a:cs typeface="Times New Roman" pitchFamily="18" charset="0"/>
              </a:rPr>
              <a:t>де </a:t>
            </a:r>
            <a:r>
              <a:rPr lang="en-US" sz="2900" dirty="0">
                <a:latin typeface="Times New Roman" pitchFamily="18" charset="0"/>
                <a:cs typeface="Times New Roman" pitchFamily="18" charset="0"/>
              </a:rPr>
              <a:t>W</a:t>
            </a:r>
            <a:r>
              <a:rPr lang="uk-UA" sz="2900" dirty="0">
                <a:latin typeface="Times New Roman" pitchFamily="18" charset="0"/>
                <a:cs typeface="Times New Roman" pitchFamily="18" charset="0"/>
              </a:rPr>
              <a:t> – заробітна плата у межах національної економіки, як дохід від наданої праці;</a:t>
            </a:r>
          </a:p>
          <a:p>
            <a:pPr marL="109728" indent="0">
              <a:buNone/>
            </a:pPr>
            <a:r>
              <a:rPr lang="uk-UA" sz="2900" dirty="0">
                <a:latin typeface="Times New Roman" pitchFamily="18" charset="0"/>
                <a:cs typeface="Times New Roman" pitchFamily="18" charset="0"/>
              </a:rPr>
              <a:t>Р – доходи від власності підприємницького сектору, доходи осіб вільних професій;</a:t>
            </a:r>
          </a:p>
          <a:p>
            <a:pPr marL="109728" indent="0">
              <a:buNone/>
            </a:pPr>
            <a:r>
              <a:rPr lang="uk-UA" sz="2900" dirty="0" err="1">
                <a:latin typeface="Times New Roman" pitchFamily="18" charset="0"/>
                <a:cs typeface="Times New Roman" pitchFamily="18" charset="0"/>
              </a:rPr>
              <a:t>І</a:t>
            </a:r>
            <a:r>
              <a:rPr lang="uk-UA" sz="2900" baseline="-25000" dirty="0" err="1">
                <a:latin typeface="Times New Roman" pitchFamily="18" charset="0"/>
                <a:cs typeface="Times New Roman" pitchFamily="18" charset="0"/>
              </a:rPr>
              <a:t>кап</a:t>
            </a:r>
            <a:r>
              <a:rPr lang="uk-UA" sz="2900" baseline="-25000" dirty="0">
                <a:latin typeface="Times New Roman" pitchFamily="18" charset="0"/>
                <a:cs typeface="Times New Roman" pitchFamily="18" charset="0"/>
              </a:rPr>
              <a:t> </a:t>
            </a:r>
            <a:r>
              <a:rPr lang="uk-UA" sz="2900" dirty="0">
                <a:latin typeface="Times New Roman" pitchFamily="18" charset="0"/>
                <a:cs typeface="Times New Roman" pitchFamily="18" charset="0"/>
              </a:rPr>
              <a:t>– процентні платежі – доходи від надання грошового капіталу;</a:t>
            </a:r>
          </a:p>
          <a:p>
            <a:pPr marL="109728" indent="0">
              <a:buNone/>
            </a:pPr>
            <a:r>
              <a:rPr lang="en-US" sz="2900" dirty="0">
                <a:latin typeface="Times New Roman" pitchFamily="18" charset="0"/>
                <a:cs typeface="Times New Roman" pitchFamily="18" charset="0"/>
              </a:rPr>
              <a:t>R </a:t>
            </a:r>
            <a:r>
              <a:rPr lang="uk-UA" sz="2900" dirty="0">
                <a:latin typeface="Times New Roman" pitchFamily="18" charset="0"/>
                <a:cs typeface="Times New Roman" pitchFamily="18" charset="0"/>
              </a:rPr>
              <a:t>– рентні платежі, як дохід власників землі;</a:t>
            </a:r>
          </a:p>
          <a:p>
            <a:pPr marL="109728" indent="0">
              <a:buNone/>
            </a:pPr>
            <a:r>
              <a:rPr lang="uk-UA" sz="2900" dirty="0" err="1">
                <a:latin typeface="Times New Roman" pitchFamily="18" charset="0"/>
                <a:cs typeface="Times New Roman" pitchFamily="18" charset="0"/>
              </a:rPr>
              <a:t>Т</a:t>
            </a:r>
            <a:r>
              <a:rPr lang="uk-UA" sz="2900" baseline="-25000" dirty="0" err="1">
                <a:latin typeface="Times New Roman" pitchFamily="18" charset="0"/>
                <a:cs typeface="Times New Roman" pitchFamily="18" charset="0"/>
              </a:rPr>
              <a:t>под</a:t>
            </a:r>
            <a:r>
              <a:rPr lang="uk-UA" sz="2900" baseline="-25000" dirty="0">
                <a:latin typeface="Times New Roman" pitchFamily="18" charset="0"/>
                <a:cs typeface="Times New Roman" pitchFamily="18" charset="0"/>
              </a:rPr>
              <a:t> </a:t>
            </a:r>
            <a:r>
              <a:rPr lang="uk-UA" sz="2900" dirty="0">
                <a:latin typeface="Times New Roman" pitchFamily="18" charset="0"/>
                <a:cs typeface="Times New Roman" pitchFamily="18" charset="0"/>
              </a:rPr>
              <a:t>– трансфертні платежі (виплати соціального страхування, допомога по безробіттю, пенсійні платежі, </a:t>
            </a:r>
            <a:r>
              <a:rPr lang="uk-UA" sz="2900" dirty="0" err="1">
                <a:latin typeface="Times New Roman" pitchFamily="18" charset="0"/>
                <a:cs typeface="Times New Roman" pitchFamily="18" charset="0"/>
              </a:rPr>
              <a:t>платежі</a:t>
            </a:r>
            <a:r>
              <a:rPr lang="uk-UA" sz="2900" dirty="0">
                <a:latin typeface="Times New Roman" pitchFamily="18" charset="0"/>
                <a:cs typeface="Times New Roman" pitchFamily="18" charset="0"/>
              </a:rPr>
              <a:t> з фонду професійного ризику, тощо), які формуються за рахунок оподаткування підприємств;</a:t>
            </a:r>
          </a:p>
          <a:p>
            <a:pPr marL="109728" indent="0">
              <a:buNone/>
            </a:pPr>
            <a:r>
              <a:rPr lang="uk-UA" sz="2900" dirty="0">
                <a:latin typeface="Times New Roman" pitchFamily="18" charset="0"/>
                <a:cs typeface="Times New Roman" pitchFamily="18" charset="0"/>
              </a:rPr>
              <a:t>А –  амортизаційні витрати – кошти підприємств, які відраховуються з прибутку для поновлення та збільшення основного капіталу, інших активів</a:t>
            </a:r>
            <a:r>
              <a:rPr lang="uk-UA" sz="2900" dirty="0" smtClean="0">
                <a:latin typeface="Times New Roman" pitchFamily="18" charset="0"/>
                <a:cs typeface="Times New Roman" pitchFamily="18" charset="0"/>
              </a:rPr>
              <a:t>.</a:t>
            </a:r>
            <a:endParaRPr lang="uk-UA" sz="2900" dirty="0">
              <a:latin typeface="Times New Roman" pitchFamily="18" charset="0"/>
              <a:cs typeface="Times New Roman" pitchFamily="18" charset="0"/>
            </a:endParaRPr>
          </a:p>
          <a:p>
            <a:endParaRPr lang="uk-UA" dirty="0"/>
          </a:p>
        </p:txBody>
      </p:sp>
      <p:sp>
        <p:nvSpPr>
          <p:cNvPr id="3" name="Заголовок 2"/>
          <p:cNvSpPr>
            <a:spLocks noGrp="1"/>
          </p:cNvSpPr>
          <p:nvPr>
            <p:ph type="title"/>
          </p:nvPr>
        </p:nvSpPr>
        <p:spPr/>
        <p:txBody>
          <a:bodyPr>
            <a:noAutofit/>
          </a:bodyPr>
          <a:lstStyle/>
          <a:p>
            <a:pPr algn="ctr"/>
            <a:r>
              <a:rPr lang="ru-RU" sz="2800" dirty="0">
                <a:solidFill>
                  <a:schemeClr val="tx1"/>
                </a:solidFill>
                <a:latin typeface="Times New Roman" pitchFamily="18" charset="0"/>
                <a:cs typeface="Times New Roman" pitchFamily="18" charset="0"/>
              </a:rPr>
              <a:t>ВВП за </a:t>
            </a:r>
            <a:r>
              <a:rPr lang="ru-RU" sz="2800" dirty="0" err="1">
                <a:solidFill>
                  <a:schemeClr val="tx1"/>
                </a:solidFill>
                <a:latin typeface="Times New Roman" pitchFamily="18" charset="0"/>
                <a:cs typeface="Times New Roman" pitchFamily="18" charset="0"/>
              </a:rPr>
              <a:t>категоріями</a:t>
            </a:r>
            <a:r>
              <a:rPr lang="ru-RU" sz="2800" dirty="0">
                <a:solidFill>
                  <a:schemeClr val="tx1"/>
                </a:solidFill>
                <a:latin typeface="Times New Roman" pitchFamily="18" charset="0"/>
                <a:cs typeface="Times New Roman" pitchFamily="18" charset="0"/>
              </a:rPr>
              <a:t> доходу – </a:t>
            </a:r>
            <a:r>
              <a:rPr lang="ru-RU" sz="2800" dirty="0" err="1">
                <a:solidFill>
                  <a:schemeClr val="tx1"/>
                </a:solidFill>
                <a:latin typeface="Times New Roman" pitchFamily="18" charset="0"/>
                <a:cs typeface="Times New Roman" pitchFamily="18" charset="0"/>
              </a:rPr>
              <a:t>розраховують</a:t>
            </a:r>
            <a:r>
              <a:rPr lang="ru-RU" sz="2800" dirty="0">
                <a:solidFill>
                  <a:schemeClr val="tx1"/>
                </a:solidFill>
                <a:latin typeface="Times New Roman" pitchFamily="18" charset="0"/>
                <a:cs typeface="Times New Roman" pitchFamily="18" charset="0"/>
              </a:rPr>
              <a:t> суму </a:t>
            </a:r>
            <a:r>
              <a:rPr lang="ru-RU" sz="2800" dirty="0" err="1">
                <a:solidFill>
                  <a:schemeClr val="tx1"/>
                </a:solidFill>
                <a:latin typeface="Times New Roman" pitchFamily="18" charset="0"/>
                <a:cs typeface="Times New Roman" pitchFamily="18" charset="0"/>
              </a:rPr>
              <a:t>всіх</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отриманих</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доходів</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амортизаційні</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витрати</a:t>
            </a:r>
            <a:r>
              <a:rPr lang="ru-RU" sz="2800" dirty="0">
                <a:solidFill>
                  <a:schemeClr val="tx1"/>
                </a:solidFill>
                <a:latin typeface="Times New Roman" pitchFamily="18" charset="0"/>
                <a:cs typeface="Times New Roman" pitchFamily="18" charset="0"/>
              </a:rPr>
              <a:t> та </a:t>
            </a:r>
            <a:r>
              <a:rPr lang="ru-RU" sz="2800" dirty="0" err="1">
                <a:solidFill>
                  <a:schemeClr val="tx1"/>
                </a:solidFill>
                <a:latin typeface="Times New Roman" pitchFamily="18" charset="0"/>
                <a:cs typeface="Times New Roman" pitchFamily="18" charset="0"/>
              </a:rPr>
              <a:t>непрямі</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податки</a:t>
            </a:r>
            <a:endParaRPr lang="uk-UA"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0256552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04664"/>
            <a:ext cx="8229600" cy="5602627"/>
          </a:xfrm>
        </p:spPr>
        <p:txBody>
          <a:bodyPr>
            <a:normAutofit/>
          </a:bodyPr>
          <a:lstStyle/>
          <a:p>
            <a:pPr marL="109728" indent="0" algn="ctr">
              <a:buNone/>
            </a:pPr>
            <a:r>
              <a:rPr lang="uk-UA" dirty="0"/>
              <a:t>При визначенні ВВП на </a:t>
            </a:r>
            <a:r>
              <a:rPr lang="uk-UA" dirty="0" err="1"/>
              <a:t>країновому</a:t>
            </a:r>
            <a:r>
              <a:rPr lang="uk-UA" dirty="0"/>
              <a:t> та глобальному рівнях нерідко використовують три системи розрахунків: </a:t>
            </a:r>
            <a:endParaRPr lang="uk-UA" dirty="0" smtClean="0"/>
          </a:p>
          <a:p>
            <a:pPr marL="109728" indent="0">
              <a:buNone/>
            </a:pPr>
            <a:endParaRPr lang="uk-UA" dirty="0"/>
          </a:p>
          <a:p>
            <a:pPr>
              <a:buFont typeface="Wingdings" pitchFamily="2" charset="2"/>
              <a:buChar char="v"/>
            </a:pPr>
            <a:r>
              <a:rPr lang="uk-UA" dirty="0" smtClean="0"/>
              <a:t>за </a:t>
            </a:r>
            <a:r>
              <a:rPr lang="uk-UA" dirty="0"/>
              <a:t>валютним курсом</a:t>
            </a:r>
            <a:r>
              <a:rPr lang="uk-UA" dirty="0" smtClean="0"/>
              <a:t>,</a:t>
            </a:r>
          </a:p>
          <a:p>
            <a:pPr>
              <a:buFont typeface="Wingdings" pitchFamily="2" charset="2"/>
              <a:buChar char="v"/>
            </a:pPr>
            <a:endParaRPr lang="uk-UA" dirty="0" smtClean="0"/>
          </a:p>
          <a:p>
            <a:pPr>
              <a:buFont typeface="Wingdings" pitchFamily="2" charset="2"/>
              <a:buChar char="v"/>
            </a:pPr>
            <a:r>
              <a:rPr lang="uk-UA" dirty="0" smtClean="0"/>
              <a:t>за </a:t>
            </a:r>
            <a:r>
              <a:rPr lang="uk-UA" dirty="0"/>
              <a:t>паритетом купівельної спроможності (PPS) </a:t>
            </a:r>
            <a:endParaRPr lang="uk-UA" dirty="0" smtClean="0"/>
          </a:p>
          <a:p>
            <a:pPr>
              <a:buFont typeface="Wingdings" pitchFamily="2" charset="2"/>
              <a:buChar char="v"/>
            </a:pPr>
            <a:endParaRPr lang="uk-UA" dirty="0" smtClean="0"/>
          </a:p>
          <a:p>
            <a:pPr>
              <a:buFont typeface="Wingdings" pitchFamily="2" charset="2"/>
              <a:buChar char="v"/>
            </a:pPr>
            <a:r>
              <a:rPr lang="uk-UA" dirty="0" smtClean="0"/>
              <a:t>за </a:t>
            </a:r>
            <a:r>
              <a:rPr lang="uk-UA" dirty="0"/>
              <a:t>атласною методикою Світового банку (</a:t>
            </a:r>
            <a:r>
              <a:rPr lang="uk-UA" dirty="0" err="1"/>
              <a:t>World</a:t>
            </a:r>
            <a:r>
              <a:rPr lang="uk-UA" dirty="0"/>
              <a:t> </a:t>
            </a:r>
            <a:r>
              <a:rPr lang="uk-UA" dirty="0" err="1"/>
              <a:t>Bank</a:t>
            </a:r>
            <a:r>
              <a:rPr lang="uk-UA" dirty="0"/>
              <a:t> </a:t>
            </a:r>
            <a:r>
              <a:rPr lang="uk-UA" dirty="0" err="1"/>
              <a:t>Atlas</a:t>
            </a:r>
            <a:r>
              <a:rPr lang="uk-UA" dirty="0"/>
              <a:t> </a:t>
            </a:r>
            <a:r>
              <a:rPr lang="uk-UA" dirty="0" err="1"/>
              <a:t>method</a:t>
            </a:r>
            <a:r>
              <a:rPr lang="uk-UA" dirty="0" smtClean="0"/>
              <a:t>).</a:t>
            </a:r>
          </a:p>
        </p:txBody>
      </p:sp>
    </p:spTree>
    <p:extLst>
      <p:ext uri="{BB962C8B-B14F-4D97-AF65-F5344CB8AC3E}">
        <p14:creationId xmlns:p14="http://schemas.microsoft.com/office/powerpoint/2010/main" val="3768378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04664"/>
            <a:ext cx="8229600" cy="5602627"/>
          </a:xfrm>
        </p:spPr>
        <p:txBody>
          <a:bodyPr>
            <a:normAutofit/>
          </a:bodyPr>
          <a:lstStyle/>
          <a:p>
            <a:pPr marL="109728" indent="0" algn="ctr">
              <a:buNone/>
            </a:pPr>
            <a:r>
              <a:rPr lang="uk-UA" dirty="0" smtClean="0"/>
              <a:t> </a:t>
            </a:r>
            <a:r>
              <a:rPr lang="uk-UA" b="1" i="1" dirty="0"/>
              <a:t>«Метод валютних курсів»</a:t>
            </a:r>
            <a:r>
              <a:rPr lang="uk-UA" dirty="0"/>
              <a:t> </a:t>
            </a:r>
            <a:endParaRPr lang="uk-UA" dirty="0" smtClean="0"/>
          </a:p>
          <a:p>
            <a:pPr algn="ctr"/>
            <a:endParaRPr lang="uk-UA" dirty="0"/>
          </a:p>
          <a:p>
            <a:pPr algn="ctr"/>
            <a:endParaRPr lang="uk-UA" dirty="0" smtClean="0"/>
          </a:p>
          <a:p>
            <a:pPr marL="109728" indent="0" algn="ctr">
              <a:buNone/>
            </a:pPr>
            <a:r>
              <a:rPr lang="uk-UA" dirty="0" smtClean="0"/>
              <a:t>доволі </a:t>
            </a:r>
            <a:r>
              <a:rPr lang="uk-UA" dirty="0"/>
              <a:t>часто використовувався при розрахунках ВВП у 70-х – 80-х роках ХХ ст. і базувався на реальному (ринковому) співвідношенні між національною валютою та доларом США.</a:t>
            </a:r>
          </a:p>
        </p:txBody>
      </p:sp>
    </p:spTree>
    <p:extLst>
      <p:ext uri="{BB962C8B-B14F-4D97-AF65-F5344CB8AC3E}">
        <p14:creationId xmlns:p14="http://schemas.microsoft.com/office/powerpoint/2010/main" val="28881345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692696"/>
            <a:ext cx="8229600" cy="5314595"/>
          </a:xfrm>
        </p:spPr>
        <p:txBody>
          <a:bodyPr/>
          <a:lstStyle/>
          <a:p>
            <a:pPr marL="109728" indent="0" algn="ctr">
              <a:buNone/>
            </a:pPr>
            <a:r>
              <a:rPr lang="ru-RU" dirty="0" err="1"/>
              <a:t>Найважливішим</a:t>
            </a:r>
            <a:r>
              <a:rPr lang="ru-RU" dirty="0"/>
              <a:t> методом </a:t>
            </a:r>
            <a:r>
              <a:rPr lang="ru-RU" dirty="0" err="1"/>
              <a:t>розрахунку</a:t>
            </a:r>
            <a:r>
              <a:rPr lang="ru-RU" dirty="0"/>
              <a:t> ВВП у </a:t>
            </a:r>
            <a:r>
              <a:rPr lang="ru-RU" dirty="0" err="1"/>
              <a:t>світі</a:t>
            </a:r>
            <a:r>
              <a:rPr lang="ru-RU" dirty="0"/>
              <a:t> зараз є </a:t>
            </a:r>
            <a:r>
              <a:rPr lang="ru-RU" dirty="0" err="1"/>
              <a:t>використання</a:t>
            </a:r>
            <a:r>
              <a:rPr lang="ru-RU" dirty="0"/>
              <a:t> </a:t>
            </a:r>
            <a:r>
              <a:rPr lang="ru-RU" b="1" i="1" dirty="0"/>
              <a:t>паритету </a:t>
            </a:r>
            <a:r>
              <a:rPr lang="ru-RU" b="1" i="1" dirty="0" err="1"/>
              <a:t>купівельної</a:t>
            </a:r>
            <a:r>
              <a:rPr lang="ru-RU" b="1" i="1" dirty="0"/>
              <a:t> </a:t>
            </a:r>
            <a:r>
              <a:rPr lang="ru-RU" b="1" i="1" dirty="0" err="1"/>
              <a:t>спроможності</a:t>
            </a:r>
            <a:r>
              <a:rPr lang="ru-RU" dirty="0"/>
              <a:t> (ПКС – </a:t>
            </a:r>
            <a:r>
              <a:rPr lang="ru-RU" dirty="0" err="1"/>
              <a:t>чи</a:t>
            </a:r>
            <a:r>
              <a:rPr lang="ru-RU" dirty="0"/>
              <a:t> </a:t>
            </a:r>
            <a:r>
              <a:rPr lang="en-US" dirty="0"/>
              <a:t>Purchasing Power Parity</a:t>
            </a:r>
            <a:r>
              <a:rPr lang="ru-RU" dirty="0"/>
              <a:t>). </a:t>
            </a:r>
            <a:endParaRPr lang="ru-RU" dirty="0" smtClean="0"/>
          </a:p>
          <a:p>
            <a:pPr marL="109728" indent="0" algn="ctr">
              <a:buNone/>
            </a:pPr>
            <a:endParaRPr lang="ru-RU" dirty="0" smtClean="0"/>
          </a:p>
          <a:p>
            <a:pPr marL="109728" indent="0" algn="ctr">
              <a:buNone/>
            </a:pPr>
            <a:r>
              <a:rPr lang="ru-RU" dirty="0" smtClean="0"/>
              <a:t>В </a:t>
            </a:r>
            <a:r>
              <a:rPr lang="ru-RU" dirty="0" err="1"/>
              <a:t>країнах</a:t>
            </a:r>
            <a:r>
              <a:rPr lang="ru-RU" dirty="0"/>
              <a:t> </a:t>
            </a:r>
            <a:r>
              <a:rPr lang="ru-RU" dirty="0" err="1"/>
              <a:t>Європейського</a:t>
            </a:r>
            <a:r>
              <a:rPr lang="ru-RU" dirty="0"/>
              <a:t> Союзу </a:t>
            </a:r>
            <a:r>
              <a:rPr lang="ru-RU" dirty="0" err="1"/>
              <a:t>використовуєтсья</a:t>
            </a:r>
            <a:r>
              <a:rPr lang="ru-RU" dirty="0"/>
              <a:t> </a:t>
            </a:r>
            <a:r>
              <a:rPr lang="ru-RU" dirty="0" err="1"/>
              <a:t>модифікований</a:t>
            </a:r>
            <a:r>
              <a:rPr lang="ru-RU" dirty="0"/>
              <a:t> його аналог – паритет </a:t>
            </a:r>
            <a:r>
              <a:rPr lang="ru-RU" dirty="0" err="1"/>
              <a:t>купівельного</a:t>
            </a:r>
            <a:r>
              <a:rPr lang="ru-RU" dirty="0"/>
              <a:t> стандарту – ПКС (</a:t>
            </a:r>
            <a:r>
              <a:rPr lang="en-US" dirty="0"/>
              <a:t>Purchasing Power </a:t>
            </a:r>
            <a:r>
              <a:rPr lang="en-US" dirty="0" err="1"/>
              <a:t>Standart</a:t>
            </a:r>
            <a:r>
              <a:rPr lang="ru-RU" dirty="0"/>
              <a:t>). </a:t>
            </a:r>
            <a:endParaRPr lang="uk-UA" dirty="0"/>
          </a:p>
        </p:txBody>
      </p:sp>
    </p:spTree>
    <p:extLst>
      <p:ext uri="{BB962C8B-B14F-4D97-AF65-F5344CB8AC3E}">
        <p14:creationId xmlns:p14="http://schemas.microsoft.com/office/powerpoint/2010/main" val="3349984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76672"/>
            <a:ext cx="8229600" cy="5530619"/>
          </a:xfrm>
        </p:spPr>
        <p:txBody>
          <a:bodyPr/>
          <a:lstStyle/>
          <a:p>
            <a:pPr marL="109728" indent="0" algn="ctr">
              <a:buNone/>
            </a:pPr>
            <a:r>
              <a:rPr lang="uk-UA" b="1" i="1" dirty="0"/>
              <a:t>Атласний метод</a:t>
            </a:r>
            <a:r>
              <a:rPr lang="uk-UA" dirty="0"/>
              <a:t> </a:t>
            </a:r>
            <a:endParaRPr lang="uk-UA" dirty="0" smtClean="0"/>
          </a:p>
          <a:p>
            <a:pPr marL="109728" indent="0" algn="ctr">
              <a:buNone/>
            </a:pPr>
            <a:endParaRPr lang="uk-UA" dirty="0" smtClean="0"/>
          </a:p>
          <a:p>
            <a:pPr marL="109728" indent="0">
              <a:buNone/>
            </a:pPr>
            <a:r>
              <a:rPr lang="uk-UA" dirty="0" smtClean="0"/>
              <a:t>розрахунку </a:t>
            </a:r>
            <a:r>
              <a:rPr lang="uk-UA" dirty="0"/>
              <a:t>ВВП заснований на використанні середнього рівня валютного курсу країни (альтернативного фактора конверсії) за певні роки з розрахунками рівня інфляції у п’яти найбільших постіндустріальних країнах світу (Великобританія, США, ФРН, Франція, Японія).</a:t>
            </a:r>
          </a:p>
          <a:p>
            <a:endParaRPr lang="uk-UA" dirty="0"/>
          </a:p>
        </p:txBody>
      </p:sp>
    </p:spTree>
    <p:extLst>
      <p:ext uri="{BB962C8B-B14F-4D97-AF65-F5344CB8AC3E}">
        <p14:creationId xmlns:p14="http://schemas.microsoft.com/office/powerpoint/2010/main" val="22305888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770674448"/>
              </p:ext>
            </p:extLst>
          </p:nvPr>
        </p:nvGraphicFramePr>
        <p:xfrm>
          <a:off x="457200" y="1481138"/>
          <a:ext cx="8229600" cy="4485668"/>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854538">
                <a:tc>
                  <a:txBody>
                    <a:bodyPr/>
                    <a:lstStyle/>
                    <a:p>
                      <a:r>
                        <a:rPr lang="uk-UA" dirty="0" smtClean="0">
                          <a:latin typeface="Times New Roman" pitchFamily="18" charset="0"/>
                          <a:cs typeface="Times New Roman" pitchFamily="18" charset="0"/>
                        </a:rPr>
                        <a:t>Країна</a:t>
                      </a:r>
                    </a:p>
                    <a:p>
                      <a:r>
                        <a:rPr lang="uk-UA" dirty="0" smtClean="0">
                          <a:latin typeface="Times New Roman" pitchFamily="18" charset="0"/>
                          <a:cs typeface="Times New Roman" pitchFamily="18" charset="0"/>
                        </a:rPr>
                        <a:t>/регіон</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ВВП, </a:t>
                      </a:r>
                      <a:r>
                        <a:rPr lang="uk-UA" dirty="0" err="1" smtClean="0">
                          <a:latin typeface="Times New Roman" pitchFamily="18" charset="0"/>
                          <a:cs typeface="Times New Roman" pitchFamily="18" charset="0"/>
                        </a:rPr>
                        <a:t>млрд</a:t>
                      </a:r>
                      <a:r>
                        <a:rPr lang="uk-UA" baseline="0" dirty="0" smtClean="0">
                          <a:latin typeface="Times New Roman" pitchFamily="18" charset="0"/>
                          <a:cs typeface="Times New Roman" pitchFamily="18" charset="0"/>
                        </a:rPr>
                        <a:t> </a:t>
                      </a:r>
                      <a:r>
                        <a:rPr lang="uk-UA" baseline="0" dirty="0" err="1" smtClean="0">
                          <a:latin typeface="Times New Roman" pitchFamily="18" charset="0"/>
                          <a:cs typeface="Times New Roman" pitchFamily="18" charset="0"/>
                        </a:rPr>
                        <a:t>дол</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Країна</a:t>
                      </a:r>
                    </a:p>
                    <a:p>
                      <a:r>
                        <a:rPr lang="uk-UA" dirty="0" smtClean="0">
                          <a:latin typeface="Times New Roman" pitchFamily="18" charset="0"/>
                          <a:cs typeface="Times New Roman" pitchFamily="18" charset="0"/>
                        </a:rPr>
                        <a:t>/регіон</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ВВП, </a:t>
                      </a:r>
                      <a:r>
                        <a:rPr lang="uk-UA" dirty="0" err="1" smtClean="0">
                          <a:latin typeface="Times New Roman" pitchFamily="18" charset="0"/>
                          <a:cs typeface="Times New Roman" pitchFamily="18" charset="0"/>
                        </a:rPr>
                        <a:t>млрд</a:t>
                      </a:r>
                      <a:r>
                        <a:rPr lang="uk-UA" baseline="0" dirty="0" smtClean="0">
                          <a:latin typeface="Times New Roman" pitchFamily="18" charset="0"/>
                          <a:cs typeface="Times New Roman" pitchFamily="18" charset="0"/>
                        </a:rPr>
                        <a:t> </a:t>
                      </a:r>
                      <a:r>
                        <a:rPr lang="uk-UA" baseline="0" dirty="0" err="1" smtClean="0">
                          <a:latin typeface="Times New Roman" pitchFamily="18" charset="0"/>
                          <a:cs typeface="Times New Roman" pitchFamily="18" charset="0"/>
                        </a:rPr>
                        <a:t>дол</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Країна</a:t>
                      </a:r>
                    </a:p>
                    <a:p>
                      <a:r>
                        <a:rPr lang="uk-UA" dirty="0" smtClean="0">
                          <a:latin typeface="Times New Roman" pitchFamily="18" charset="0"/>
                          <a:cs typeface="Times New Roman" pitchFamily="18" charset="0"/>
                        </a:rPr>
                        <a:t>/регіон</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ВВП, </a:t>
                      </a:r>
                      <a:r>
                        <a:rPr lang="uk-UA" dirty="0" err="1" smtClean="0">
                          <a:latin typeface="Times New Roman" pitchFamily="18" charset="0"/>
                          <a:cs typeface="Times New Roman" pitchFamily="18" charset="0"/>
                        </a:rPr>
                        <a:t>млрд</a:t>
                      </a:r>
                      <a:r>
                        <a:rPr lang="uk-UA" baseline="0" dirty="0" smtClean="0">
                          <a:latin typeface="Times New Roman" pitchFamily="18" charset="0"/>
                          <a:cs typeface="Times New Roman" pitchFamily="18" charset="0"/>
                        </a:rPr>
                        <a:t> </a:t>
                      </a:r>
                      <a:r>
                        <a:rPr lang="uk-UA" baseline="0" dirty="0" err="1" smtClean="0">
                          <a:latin typeface="Times New Roman" pitchFamily="18" charset="0"/>
                          <a:cs typeface="Times New Roman" pitchFamily="18" charset="0"/>
                        </a:rPr>
                        <a:t>дол</a:t>
                      </a:r>
                      <a:endParaRPr lang="uk-UA" dirty="0">
                        <a:latin typeface="Times New Roman" pitchFamily="18" charset="0"/>
                        <a:cs typeface="Times New Roman" pitchFamily="18" charset="0"/>
                      </a:endParaRPr>
                    </a:p>
                  </a:txBody>
                  <a:tcPr/>
                </a:tc>
              </a:tr>
              <a:tr h="398245">
                <a:tc>
                  <a:txBody>
                    <a:bodyPr/>
                    <a:lstStyle/>
                    <a:p>
                      <a:r>
                        <a:rPr lang="uk-UA" dirty="0" smtClean="0">
                          <a:latin typeface="Times New Roman" pitchFamily="18" charset="0"/>
                          <a:cs typeface="Times New Roman" pitchFamily="18" charset="0"/>
                        </a:rPr>
                        <a:t>Світ </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138 352,382</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Росія</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4 176,350</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Мексика</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2 458,339</a:t>
                      </a:r>
                      <a:endParaRPr lang="uk-UA" dirty="0">
                        <a:latin typeface="Times New Roman" pitchFamily="18" charset="0"/>
                        <a:cs typeface="Times New Roman" pitchFamily="18" charset="0"/>
                      </a:endParaRPr>
                    </a:p>
                  </a:txBody>
                  <a:tcPr/>
                </a:tc>
              </a:tr>
              <a:tr h="398245">
                <a:tc>
                  <a:txBody>
                    <a:bodyPr/>
                    <a:lstStyle/>
                    <a:p>
                      <a:r>
                        <a:rPr lang="uk-UA" dirty="0" smtClean="0">
                          <a:latin typeface="Times New Roman" pitchFamily="18" charset="0"/>
                          <a:cs typeface="Times New Roman" pitchFamily="18" charset="0"/>
                        </a:rPr>
                        <a:t>КНР</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27 804,953</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Німеччина</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4 160,925</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Південна Корея</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2307,718</a:t>
                      </a:r>
                      <a:endParaRPr lang="uk-UA" dirty="0">
                        <a:latin typeface="Times New Roman" pitchFamily="18" charset="0"/>
                        <a:cs typeface="Times New Roman" pitchFamily="18" charset="0"/>
                      </a:endParaRPr>
                    </a:p>
                  </a:txBody>
                  <a:tcPr/>
                </a:tc>
              </a:tr>
              <a:tr h="398245">
                <a:tc>
                  <a:txBody>
                    <a:bodyPr/>
                    <a:lstStyle/>
                    <a:p>
                      <a:r>
                        <a:rPr lang="uk-UA" dirty="0" smtClean="0">
                          <a:latin typeface="Times New Roman" pitchFamily="18" charset="0"/>
                          <a:cs typeface="Times New Roman" pitchFamily="18" charset="0"/>
                        </a:rPr>
                        <a:t>США</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20 289,987</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Індонезія</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3 778,134</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Туреччина</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2257,987</a:t>
                      </a:r>
                      <a:endParaRPr lang="uk-UA" dirty="0">
                        <a:latin typeface="Times New Roman" pitchFamily="18" charset="0"/>
                        <a:cs typeface="Times New Roman" pitchFamily="18" charset="0"/>
                      </a:endParaRPr>
                    </a:p>
                  </a:txBody>
                  <a:tcPr/>
                </a:tc>
              </a:tr>
              <a:tr h="398245">
                <a:tc>
                  <a:txBody>
                    <a:bodyPr/>
                    <a:lstStyle/>
                    <a:p>
                      <a:r>
                        <a:rPr lang="uk-UA" dirty="0" smtClean="0">
                          <a:latin typeface="Times New Roman" pitchFamily="18" charset="0"/>
                          <a:cs typeface="Times New Roman" pitchFamily="18" charset="0"/>
                        </a:rPr>
                        <a:t>ЄС</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18 377,114</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Бразилія</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3 316,920</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Саудівська Аравія</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1869,288</a:t>
                      </a:r>
                      <a:endParaRPr lang="uk-UA" dirty="0">
                        <a:latin typeface="Times New Roman" pitchFamily="18" charset="0"/>
                        <a:cs typeface="Times New Roman" pitchFamily="18" charset="0"/>
                      </a:endParaRPr>
                    </a:p>
                  </a:txBody>
                  <a:tcPr/>
                </a:tc>
              </a:tr>
              <a:tr h="398245">
                <a:tc>
                  <a:txBody>
                    <a:bodyPr/>
                    <a:lstStyle/>
                    <a:p>
                      <a:r>
                        <a:rPr lang="uk-UA" dirty="0" smtClean="0">
                          <a:latin typeface="Times New Roman" pitchFamily="18" charset="0"/>
                          <a:cs typeface="Times New Roman" pitchFamily="18" charset="0"/>
                        </a:rPr>
                        <a:t>Індія</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11 321,280</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Велика Британія</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2 975,557</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Канада</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1797</a:t>
                      </a:r>
                      <a:endParaRPr lang="uk-UA" dirty="0">
                        <a:latin typeface="Times New Roman" pitchFamily="18" charset="0"/>
                        <a:cs typeface="Times New Roman" pitchFamily="18" charset="0"/>
                      </a:endParaRPr>
                    </a:p>
                  </a:txBody>
                  <a:tcPr/>
                </a:tc>
              </a:tr>
              <a:tr h="398245">
                <a:tc>
                  <a:txBody>
                    <a:bodyPr/>
                    <a:lstStyle/>
                    <a:p>
                      <a:r>
                        <a:rPr lang="uk-UA" dirty="0" smtClean="0">
                          <a:latin typeface="Times New Roman" pitchFamily="18" charset="0"/>
                          <a:cs typeface="Times New Roman" pitchFamily="18" charset="0"/>
                        </a:rPr>
                        <a:t>Японія</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5 451,452</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Франція</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2 860,018</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a:t>
                      </a:r>
                    </a:p>
                    <a:p>
                      <a:r>
                        <a:rPr lang="uk-UA" dirty="0" smtClean="0">
                          <a:latin typeface="Times New Roman" pitchFamily="18" charset="0"/>
                          <a:cs typeface="Times New Roman" pitchFamily="18" charset="0"/>
                        </a:rPr>
                        <a:t>Україна </a:t>
                      </a:r>
                      <a:r>
                        <a:rPr lang="uk-UA" dirty="0" smtClean="0">
                          <a:latin typeface="Times New Roman" pitchFamily="18" charset="0"/>
                          <a:cs typeface="Times New Roman" pitchFamily="18" charset="0"/>
                        </a:rPr>
                        <a:t>(49 </a:t>
                      </a:r>
                      <a:r>
                        <a:rPr lang="uk-UA" dirty="0" smtClean="0">
                          <a:latin typeface="Times New Roman" pitchFamily="18" charset="0"/>
                          <a:cs typeface="Times New Roman" pitchFamily="18" charset="0"/>
                        </a:rPr>
                        <a:t>місце)</a:t>
                      </a:r>
                      <a:endParaRPr lang="uk-UA" dirty="0">
                        <a:latin typeface="Times New Roman" pitchFamily="18" charset="0"/>
                        <a:cs typeface="Times New Roman" pitchFamily="18" charset="0"/>
                      </a:endParaRPr>
                    </a:p>
                  </a:txBody>
                  <a:tcPr/>
                </a:tc>
                <a:tc>
                  <a:txBody>
                    <a:bodyPr/>
                    <a:lstStyle/>
                    <a:p>
                      <a:r>
                        <a:rPr kumimoji="0" lang="uk-UA" b="0" i="0" kern="1200" smtClean="0">
                          <a:solidFill>
                            <a:schemeClr val="dk1"/>
                          </a:solidFill>
                          <a:effectLst/>
                          <a:latin typeface="Times New Roman" pitchFamily="18" charset="0"/>
                          <a:ea typeface="+mn-ea"/>
                          <a:cs typeface="Times New Roman" pitchFamily="18" charset="0"/>
                        </a:rPr>
                        <a:t>380,545</a:t>
                      </a:r>
                      <a:endParaRPr lang="uk-UA" dirty="0">
                        <a:latin typeface="Times New Roman" pitchFamily="18" charset="0"/>
                        <a:cs typeface="Times New Roman" pitchFamily="18" charset="0"/>
                      </a:endParaRPr>
                    </a:p>
                  </a:txBody>
                  <a:tcPr/>
                </a:tc>
              </a:tr>
            </a:tbl>
          </a:graphicData>
        </a:graphic>
      </p:graphicFrame>
      <p:sp>
        <p:nvSpPr>
          <p:cNvPr id="3" name="Заголовок 2"/>
          <p:cNvSpPr>
            <a:spLocks noGrp="1"/>
          </p:cNvSpPr>
          <p:nvPr>
            <p:ph type="title"/>
          </p:nvPr>
        </p:nvSpPr>
        <p:spPr/>
        <p:txBody>
          <a:bodyPr>
            <a:normAutofit fontScale="90000"/>
          </a:bodyPr>
          <a:lstStyle/>
          <a:p>
            <a:pPr algn="ctr"/>
            <a:r>
              <a:rPr lang="ru-RU" sz="4400" dirty="0">
                <a:solidFill>
                  <a:schemeClr val="tx1"/>
                </a:solidFill>
                <a:latin typeface="Times New Roman" pitchFamily="18" charset="0"/>
                <a:cs typeface="Times New Roman" pitchFamily="18" charset="0"/>
              </a:rPr>
              <a:t>ВВП </a:t>
            </a:r>
            <a:r>
              <a:rPr lang="ru-RU" sz="4400" dirty="0" err="1" smtClean="0">
                <a:solidFill>
                  <a:schemeClr val="tx1"/>
                </a:solidFill>
                <a:latin typeface="Times New Roman" pitchFamily="18" charset="0"/>
                <a:cs typeface="Times New Roman" pitchFamily="18" charset="0"/>
              </a:rPr>
              <a:t>деяких</a:t>
            </a:r>
            <a:r>
              <a:rPr lang="ru-RU" sz="4400" dirty="0" smtClean="0">
                <a:solidFill>
                  <a:schemeClr val="tx1"/>
                </a:solidFill>
                <a:latin typeface="Times New Roman" pitchFamily="18" charset="0"/>
                <a:cs typeface="Times New Roman" pitchFamily="18" charset="0"/>
              </a:rPr>
              <a:t> </a:t>
            </a:r>
            <a:r>
              <a:rPr lang="ru-RU" sz="4400" dirty="0" err="1" smtClean="0">
                <a:solidFill>
                  <a:schemeClr val="tx1"/>
                </a:solidFill>
                <a:latin typeface="Times New Roman" pitchFamily="18" charset="0"/>
                <a:cs typeface="Times New Roman" pitchFamily="18" charset="0"/>
              </a:rPr>
              <a:t>країн</a:t>
            </a:r>
            <a:r>
              <a:rPr lang="ru-RU" sz="4400" dirty="0" smtClean="0">
                <a:solidFill>
                  <a:schemeClr val="tx1"/>
                </a:solidFill>
                <a:latin typeface="Times New Roman" pitchFamily="18" charset="0"/>
                <a:cs typeface="Times New Roman" pitchFamily="18" charset="0"/>
              </a:rPr>
              <a:t> в </a:t>
            </a:r>
            <a:r>
              <a:rPr lang="ru-RU" sz="4400" dirty="0">
                <a:solidFill>
                  <a:schemeClr val="tx1"/>
                </a:solidFill>
                <a:latin typeface="Times New Roman" pitchFamily="18" charset="0"/>
                <a:cs typeface="Times New Roman" pitchFamily="18" charset="0"/>
              </a:rPr>
              <a:t>2020 р., млрд. дол. (за ПКС)</a:t>
            </a:r>
            <a:r>
              <a:rPr lang="uk-UA" sz="4400" dirty="0">
                <a:solidFill>
                  <a:schemeClr val="tx1"/>
                </a:solidFill>
                <a:latin typeface="Times New Roman" pitchFamily="18" charset="0"/>
                <a:cs typeface="Times New Roman" pitchFamily="18" charset="0"/>
              </a:rPr>
              <a:t/>
            </a:r>
            <a:br>
              <a:rPr lang="uk-UA" sz="4400" dirty="0">
                <a:solidFill>
                  <a:schemeClr val="tx1"/>
                </a:solidFill>
                <a:latin typeface="Times New Roman" pitchFamily="18" charset="0"/>
                <a:cs typeface="Times New Roman" pitchFamily="18" charset="0"/>
              </a:rPr>
            </a:br>
            <a:endParaRPr lang="uk-UA" dirty="0"/>
          </a:p>
        </p:txBody>
      </p:sp>
    </p:spTree>
    <p:extLst>
      <p:ext uri="{BB962C8B-B14F-4D97-AF65-F5344CB8AC3E}">
        <p14:creationId xmlns:p14="http://schemas.microsoft.com/office/powerpoint/2010/main" val="4722332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219001344"/>
              </p:ext>
            </p:extLst>
          </p:nvPr>
        </p:nvGraphicFramePr>
        <p:xfrm>
          <a:off x="179513" y="1481138"/>
          <a:ext cx="8507288" cy="4243833"/>
        </p:xfrm>
        <a:graphic>
          <a:graphicData uri="http://schemas.openxmlformats.org/drawingml/2006/table">
            <a:tbl>
              <a:tblPr firstRow="1" bandRow="1">
                <a:tableStyleId>{5C22544A-7EE6-4342-B048-85BDC9FD1C3A}</a:tableStyleId>
              </a:tblPr>
              <a:tblGrid>
                <a:gridCol w="1649288"/>
                <a:gridCol w="1371600"/>
                <a:gridCol w="1371600"/>
                <a:gridCol w="1371600"/>
                <a:gridCol w="1371600"/>
                <a:gridCol w="1371600"/>
              </a:tblGrid>
              <a:tr h="854538">
                <a:tc>
                  <a:txBody>
                    <a:bodyPr/>
                    <a:lstStyle/>
                    <a:p>
                      <a:r>
                        <a:rPr lang="uk-UA" dirty="0" smtClean="0">
                          <a:latin typeface="Times New Roman" pitchFamily="18" charset="0"/>
                          <a:cs typeface="Times New Roman" pitchFamily="18" charset="0"/>
                        </a:rPr>
                        <a:t>Країна</a:t>
                      </a:r>
                    </a:p>
                    <a:p>
                      <a:r>
                        <a:rPr lang="uk-UA" dirty="0" smtClean="0">
                          <a:latin typeface="Times New Roman" pitchFamily="18" charset="0"/>
                          <a:cs typeface="Times New Roman" pitchFamily="18" charset="0"/>
                        </a:rPr>
                        <a:t>/регіон</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ВВП, </a:t>
                      </a:r>
                      <a:r>
                        <a:rPr lang="uk-UA" baseline="0" dirty="0" err="1" smtClean="0">
                          <a:latin typeface="Times New Roman" pitchFamily="18" charset="0"/>
                          <a:cs typeface="Times New Roman" pitchFamily="18" charset="0"/>
                        </a:rPr>
                        <a:t>дол</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Країна</a:t>
                      </a:r>
                    </a:p>
                    <a:p>
                      <a:r>
                        <a:rPr lang="uk-UA" dirty="0" smtClean="0">
                          <a:latin typeface="Times New Roman" pitchFamily="18" charset="0"/>
                          <a:cs typeface="Times New Roman" pitchFamily="18" charset="0"/>
                        </a:rPr>
                        <a:t>/регіон</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ВВП, </a:t>
                      </a:r>
                      <a:r>
                        <a:rPr lang="uk-UA" baseline="0" dirty="0" err="1" smtClean="0">
                          <a:latin typeface="Times New Roman" pitchFamily="18" charset="0"/>
                          <a:cs typeface="Times New Roman" pitchFamily="18" charset="0"/>
                        </a:rPr>
                        <a:t>дол</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Країна</a:t>
                      </a:r>
                    </a:p>
                    <a:p>
                      <a:r>
                        <a:rPr lang="uk-UA" dirty="0" smtClean="0">
                          <a:latin typeface="Times New Roman" pitchFamily="18" charset="0"/>
                          <a:cs typeface="Times New Roman" pitchFamily="18" charset="0"/>
                        </a:rPr>
                        <a:t>/регіон</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ВВП, </a:t>
                      </a:r>
                      <a:r>
                        <a:rPr lang="uk-UA" baseline="0" dirty="0" err="1" smtClean="0">
                          <a:latin typeface="Times New Roman" pitchFamily="18" charset="0"/>
                          <a:cs typeface="Times New Roman" pitchFamily="18" charset="0"/>
                        </a:rPr>
                        <a:t>дол</a:t>
                      </a:r>
                      <a:endParaRPr lang="uk-UA" dirty="0">
                        <a:latin typeface="Times New Roman" pitchFamily="18" charset="0"/>
                        <a:cs typeface="Times New Roman" pitchFamily="18" charset="0"/>
                      </a:endParaRPr>
                    </a:p>
                  </a:txBody>
                  <a:tcPr/>
                </a:tc>
              </a:tr>
              <a:tr h="398245">
                <a:tc>
                  <a:txBody>
                    <a:bodyPr/>
                    <a:lstStyle/>
                    <a:p>
                      <a:r>
                        <a:rPr lang="uk-UA" dirty="0" smtClean="0">
                          <a:latin typeface="Times New Roman" pitchFamily="18" charset="0"/>
                          <a:cs typeface="Times New Roman" pitchFamily="18" charset="0"/>
                        </a:rPr>
                        <a:t>Макао, Китай</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121764</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Норвегія </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66214</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Данія</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59719</a:t>
                      </a:r>
                      <a:endParaRPr lang="uk-UA" dirty="0">
                        <a:latin typeface="Times New Roman" pitchFamily="18" charset="0"/>
                        <a:cs typeface="Times New Roman" pitchFamily="18" charset="0"/>
                      </a:endParaRPr>
                    </a:p>
                  </a:txBody>
                  <a:tcPr/>
                </a:tc>
              </a:tr>
              <a:tr h="398245">
                <a:tc>
                  <a:txBody>
                    <a:bodyPr/>
                    <a:lstStyle/>
                    <a:p>
                      <a:r>
                        <a:rPr lang="uk-UA" dirty="0" smtClean="0">
                          <a:latin typeface="Times New Roman" pitchFamily="18" charset="0"/>
                          <a:cs typeface="Times New Roman" pitchFamily="18" charset="0"/>
                        </a:rPr>
                        <a:t>Люксембург</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120490</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США</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65254</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Нідерланди</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59693</a:t>
                      </a:r>
                      <a:endParaRPr lang="uk-UA" dirty="0">
                        <a:latin typeface="Times New Roman" pitchFamily="18" charset="0"/>
                        <a:cs typeface="Times New Roman" pitchFamily="18" charset="0"/>
                      </a:endParaRPr>
                    </a:p>
                  </a:txBody>
                  <a:tcPr/>
                </a:tc>
              </a:tr>
              <a:tr h="398245">
                <a:tc>
                  <a:txBody>
                    <a:bodyPr/>
                    <a:lstStyle/>
                    <a:p>
                      <a:r>
                        <a:rPr lang="uk-UA" dirty="0" err="1" smtClean="0">
                          <a:latin typeface="Times New Roman" pitchFamily="18" charset="0"/>
                          <a:cs typeface="Times New Roman" pitchFamily="18" charset="0"/>
                        </a:rPr>
                        <a:t>Сингапур</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101458</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ОАЕ</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63590</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Ісландія</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58965</a:t>
                      </a:r>
                      <a:endParaRPr lang="uk-UA" dirty="0">
                        <a:latin typeface="Times New Roman" pitchFamily="18" charset="0"/>
                        <a:cs typeface="Times New Roman" pitchFamily="18" charset="0"/>
                      </a:endParaRPr>
                    </a:p>
                  </a:txBody>
                  <a:tcPr/>
                </a:tc>
              </a:tr>
              <a:tr h="398245">
                <a:tc>
                  <a:txBody>
                    <a:bodyPr/>
                    <a:lstStyle/>
                    <a:p>
                      <a:r>
                        <a:rPr lang="uk-UA" dirty="0" smtClean="0">
                          <a:latin typeface="Times New Roman" pitchFamily="18" charset="0"/>
                          <a:cs typeface="Times New Roman" pitchFamily="18" charset="0"/>
                        </a:rPr>
                        <a:t>Катар</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95108</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Сан-Марино</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63133</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Японія (30 місце)</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43194</a:t>
                      </a:r>
                      <a:endParaRPr lang="uk-UA" dirty="0">
                        <a:latin typeface="Times New Roman" pitchFamily="18" charset="0"/>
                        <a:cs typeface="Times New Roman" pitchFamily="18" charset="0"/>
                      </a:endParaRPr>
                    </a:p>
                  </a:txBody>
                  <a:tcPr/>
                </a:tc>
              </a:tr>
              <a:tr h="398245">
                <a:tc>
                  <a:txBody>
                    <a:bodyPr/>
                    <a:lstStyle/>
                    <a:p>
                      <a:r>
                        <a:rPr lang="uk-UA" dirty="0" smtClean="0">
                          <a:latin typeface="Times New Roman" pitchFamily="18" charset="0"/>
                          <a:cs typeface="Times New Roman" pitchFamily="18" charset="0"/>
                        </a:rPr>
                        <a:t>Ірландія</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91959</a:t>
                      </a:r>
                      <a:endParaRPr lang="uk-UA" dirty="0">
                        <a:latin typeface="Times New Roman" pitchFamily="18" charset="0"/>
                        <a:cs typeface="Times New Roman" pitchFamily="18" charset="0"/>
                      </a:endParaRPr>
                    </a:p>
                  </a:txBody>
                  <a:tcPr/>
                </a:tc>
                <a:tc>
                  <a:txBody>
                    <a:bodyPr/>
                    <a:lstStyle/>
                    <a:p>
                      <a:r>
                        <a:rPr lang="uk-UA" dirty="0" err="1" smtClean="0">
                          <a:latin typeface="Times New Roman" pitchFamily="18" charset="0"/>
                          <a:cs typeface="Times New Roman" pitchFamily="18" charset="0"/>
                        </a:rPr>
                        <a:t>Гонгонг</a:t>
                      </a:r>
                      <a:r>
                        <a:rPr lang="uk-UA" dirty="0" smtClean="0">
                          <a:latin typeface="Times New Roman" pitchFamily="18" charset="0"/>
                          <a:cs typeface="Times New Roman" pitchFamily="18" charset="0"/>
                        </a:rPr>
                        <a:t>, Китай</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62267</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Канада</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1797,170</a:t>
                      </a:r>
                      <a:endParaRPr lang="uk-UA" dirty="0">
                        <a:latin typeface="Times New Roman" pitchFamily="18" charset="0"/>
                        <a:cs typeface="Times New Roman" pitchFamily="18" charset="0"/>
                      </a:endParaRPr>
                    </a:p>
                  </a:txBody>
                  <a:tcPr/>
                </a:tc>
              </a:tr>
              <a:tr h="398245">
                <a:tc>
                  <a:txBody>
                    <a:bodyPr/>
                    <a:lstStyle/>
                    <a:p>
                      <a:r>
                        <a:rPr lang="uk-UA" dirty="0" smtClean="0">
                          <a:latin typeface="Times New Roman" pitchFamily="18" charset="0"/>
                          <a:cs typeface="Times New Roman" pitchFamily="18" charset="0"/>
                        </a:rPr>
                        <a:t>Швейцарія </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72008</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Бруней</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61033</a:t>
                      </a:r>
                      <a:endParaRPr lang="uk-UA" dirty="0">
                        <a:latin typeface="Times New Roman" pitchFamily="18" charset="0"/>
                        <a:cs typeface="Times New Roman" pitchFamily="18" charset="0"/>
                      </a:endParaRPr>
                    </a:p>
                  </a:txBody>
                  <a:tcPr/>
                </a:tc>
                <a:tc>
                  <a:txBody>
                    <a:bodyPr/>
                    <a:lstStyle/>
                    <a:p>
                      <a:r>
                        <a:rPr lang="uk-UA" dirty="0" smtClean="0">
                          <a:latin typeface="Times New Roman" pitchFamily="18" charset="0"/>
                          <a:cs typeface="Times New Roman" pitchFamily="18" charset="0"/>
                        </a:rPr>
                        <a:t>……</a:t>
                      </a:r>
                    </a:p>
                    <a:p>
                      <a:r>
                        <a:rPr lang="uk-UA" dirty="0" smtClean="0">
                          <a:latin typeface="Times New Roman" pitchFamily="18" charset="0"/>
                          <a:cs typeface="Times New Roman" pitchFamily="18" charset="0"/>
                        </a:rPr>
                        <a:t>Україна (49 місце)</a:t>
                      </a:r>
                      <a:endParaRPr lang="uk-UA" dirty="0">
                        <a:latin typeface="Times New Roman" pitchFamily="18" charset="0"/>
                        <a:cs typeface="Times New Roman" pitchFamily="18" charset="0"/>
                      </a:endParaRPr>
                    </a:p>
                  </a:txBody>
                  <a:tcPr/>
                </a:tc>
                <a:tc>
                  <a:txBody>
                    <a:bodyPr/>
                    <a:lstStyle/>
                    <a:p>
                      <a:r>
                        <a:rPr kumimoji="0" lang="uk-UA" b="0" i="0" kern="1200" dirty="0" smtClean="0">
                          <a:solidFill>
                            <a:schemeClr val="dk1"/>
                          </a:solidFill>
                          <a:effectLst/>
                          <a:latin typeface="Times New Roman" pitchFamily="18" charset="0"/>
                          <a:ea typeface="+mn-ea"/>
                          <a:cs typeface="Times New Roman" pitchFamily="18" charset="0"/>
                        </a:rPr>
                        <a:t>380,545</a:t>
                      </a:r>
                      <a:endParaRPr lang="uk-UA" dirty="0">
                        <a:latin typeface="Times New Roman" pitchFamily="18" charset="0"/>
                        <a:cs typeface="Times New Roman" pitchFamily="18" charset="0"/>
                      </a:endParaRPr>
                    </a:p>
                  </a:txBody>
                  <a:tcPr/>
                </a:tc>
              </a:tr>
            </a:tbl>
          </a:graphicData>
        </a:graphic>
      </p:graphicFrame>
      <p:sp>
        <p:nvSpPr>
          <p:cNvPr id="3" name="Заголовок 2"/>
          <p:cNvSpPr>
            <a:spLocks noGrp="1"/>
          </p:cNvSpPr>
          <p:nvPr>
            <p:ph type="title"/>
          </p:nvPr>
        </p:nvSpPr>
        <p:spPr/>
        <p:txBody>
          <a:bodyPr>
            <a:normAutofit fontScale="90000"/>
          </a:bodyPr>
          <a:lstStyle/>
          <a:p>
            <a:pPr algn="ctr"/>
            <a:r>
              <a:rPr lang="ru-RU" sz="4400" dirty="0">
                <a:solidFill>
                  <a:schemeClr val="tx1"/>
                </a:solidFill>
                <a:latin typeface="Times New Roman" pitchFamily="18" charset="0"/>
                <a:cs typeface="Times New Roman" pitchFamily="18" charset="0"/>
              </a:rPr>
              <a:t>ВВП </a:t>
            </a:r>
            <a:r>
              <a:rPr lang="ru-RU" sz="4400" dirty="0" smtClean="0">
                <a:solidFill>
                  <a:schemeClr val="tx1"/>
                </a:solidFill>
                <a:latin typeface="Times New Roman" pitchFamily="18" charset="0"/>
                <a:cs typeface="Times New Roman" pitchFamily="18" charset="0"/>
              </a:rPr>
              <a:t>на душу </a:t>
            </a:r>
            <a:r>
              <a:rPr lang="ru-RU" sz="4400" dirty="0" err="1" smtClean="0">
                <a:solidFill>
                  <a:schemeClr val="tx1"/>
                </a:solidFill>
                <a:latin typeface="Times New Roman" pitchFamily="18" charset="0"/>
                <a:cs typeface="Times New Roman" pitchFamily="18" charset="0"/>
              </a:rPr>
              <a:t>населення</a:t>
            </a:r>
            <a:r>
              <a:rPr lang="ru-RU" sz="4400" dirty="0" smtClean="0">
                <a:solidFill>
                  <a:schemeClr val="tx1"/>
                </a:solidFill>
                <a:latin typeface="Times New Roman" pitchFamily="18" charset="0"/>
                <a:cs typeface="Times New Roman" pitchFamily="18" charset="0"/>
              </a:rPr>
              <a:t> в </a:t>
            </a:r>
            <a:r>
              <a:rPr lang="ru-RU" sz="4400" dirty="0">
                <a:solidFill>
                  <a:schemeClr val="tx1"/>
                </a:solidFill>
                <a:latin typeface="Times New Roman" pitchFamily="18" charset="0"/>
                <a:cs typeface="Times New Roman" pitchFamily="18" charset="0"/>
              </a:rPr>
              <a:t>2020 р., млрд. дол. (за ПКС)</a:t>
            </a:r>
            <a:r>
              <a:rPr lang="uk-UA" sz="4400" dirty="0">
                <a:solidFill>
                  <a:schemeClr val="tx1"/>
                </a:solidFill>
                <a:latin typeface="Times New Roman" pitchFamily="18" charset="0"/>
                <a:cs typeface="Times New Roman" pitchFamily="18" charset="0"/>
              </a:rPr>
              <a:t/>
            </a:r>
            <a:br>
              <a:rPr lang="uk-UA" sz="4400" dirty="0">
                <a:solidFill>
                  <a:schemeClr val="tx1"/>
                </a:solidFill>
                <a:latin typeface="Times New Roman" pitchFamily="18" charset="0"/>
                <a:cs typeface="Times New Roman" pitchFamily="18" charset="0"/>
              </a:rPr>
            </a:br>
            <a:endParaRPr lang="uk-UA" dirty="0"/>
          </a:p>
        </p:txBody>
      </p:sp>
    </p:spTree>
    <p:extLst>
      <p:ext uri="{BB962C8B-B14F-4D97-AF65-F5344CB8AC3E}">
        <p14:creationId xmlns:p14="http://schemas.microsoft.com/office/powerpoint/2010/main" val="26736995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481328"/>
            <a:ext cx="8507288" cy="4900000"/>
          </a:xfrm>
        </p:spPr>
        <p:txBody>
          <a:bodyPr>
            <a:normAutofit fontScale="92500" lnSpcReduction="10000"/>
          </a:bodyPr>
          <a:lstStyle/>
          <a:p>
            <a:pPr marL="109728" indent="0">
              <a:buNone/>
            </a:pPr>
            <a:r>
              <a:rPr lang="uk-UA" dirty="0" smtClean="0">
                <a:solidFill>
                  <a:srgbClr val="FF0000"/>
                </a:solidFill>
              </a:rPr>
              <a:t>Валовий </a:t>
            </a:r>
            <a:r>
              <a:rPr lang="uk-UA" dirty="0">
                <a:solidFill>
                  <a:srgbClr val="FF0000"/>
                </a:solidFill>
              </a:rPr>
              <a:t>національний продукт </a:t>
            </a:r>
            <a:r>
              <a:rPr lang="uk-UA" dirty="0"/>
              <a:t>(ВНП) </a:t>
            </a:r>
            <a:r>
              <a:rPr lang="en-AU" dirty="0"/>
              <a:t>Gross National Product (GNP): </a:t>
            </a:r>
            <a:endParaRPr lang="uk-UA" dirty="0" smtClean="0"/>
          </a:p>
          <a:p>
            <a:pPr marL="109728" indent="0">
              <a:buNone/>
            </a:pPr>
            <a:r>
              <a:rPr lang="uk-UA" dirty="0" smtClean="0"/>
              <a:t>Вартість </a:t>
            </a:r>
            <a:r>
              <a:rPr lang="uk-UA" dirty="0"/>
              <a:t>кінцевих товарів і послуг, вироблених національними факторами виробництва, у тому числі й на території інших країн. </a:t>
            </a:r>
            <a:endParaRPr lang="uk-UA" dirty="0" smtClean="0"/>
          </a:p>
          <a:p>
            <a:pPr marL="109728" indent="0">
              <a:buNone/>
            </a:pPr>
            <a:endParaRPr lang="uk-UA" dirty="0"/>
          </a:p>
          <a:p>
            <a:pPr marL="109728" indent="0">
              <a:buNone/>
            </a:pPr>
            <a:r>
              <a:rPr lang="uk-UA" dirty="0" smtClean="0"/>
              <a:t> </a:t>
            </a:r>
            <a:r>
              <a:rPr lang="uk-UA" dirty="0">
                <a:solidFill>
                  <a:srgbClr val="FF0000"/>
                </a:solidFill>
              </a:rPr>
              <a:t>Валовий внутрішній продукт </a:t>
            </a:r>
            <a:r>
              <a:rPr lang="uk-UA" dirty="0"/>
              <a:t>(ВВП) </a:t>
            </a:r>
            <a:r>
              <a:rPr lang="en-AU" dirty="0"/>
              <a:t>Gross Domestic Product (GDP): </a:t>
            </a:r>
            <a:endParaRPr lang="uk-UA" dirty="0" smtClean="0"/>
          </a:p>
          <a:p>
            <a:pPr marL="109728" indent="0">
              <a:buNone/>
            </a:pPr>
            <a:r>
              <a:rPr lang="uk-UA" dirty="0" smtClean="0"/>
              <a:t>Вартість </a:t>
            </a:r>
            <a:r>
              <a:rPr lang="uk-UA" dirty="0"/>
              <a:t>кінцевих товарів і послуг, вироблених внутрішньо-розміщеними факторами виробництва, у тому числі й іншої національності. </a:t>
            </a:r>
            <a:endParaRPr lang="uk-UA" dirty="0" smtClean="0"/>
          </a:p>
          <a:p>
            <a:pPr marL="109728" indent="0">
              <a:buNone/>
            </a:pPr>
            <a:r>
              <a:rPr lang="uk-UA" dirty="0" smtClean="0"/>
              <a:t>(</a:t>
            </a:r>
            <a:r>
              <a:rPr lang="en-AU" dirty="0"/>
              <a:t>GNP – GDP) = (</a:t>
            </a:r>
            <a:r>
              <a:rPr lang="uk-UA" dirty="0"/>
              <a:t>чисті факторні доходи)</a:t>
            </a:r>
          </a:p>
        </p:txBody>
      </p:sp>
      <p:sp>
        <p:nvSpPr>
          <p:cNvPr id="3" name="Заголовок 2"/>
          <p:cNvSpPr>
            <a:spLocks noGrp="1"/>
          </p:cNvSpPr>
          <p:nvPr>
            <p:ph type="title"/>
          </p:nvPr>
        </p:nvSpPr>
        <p:spPr/>
        <p:txBody>
          <a:bodyPr/>
          <a:lstStyle/>
          <a:p>
            <a:pPr algn="ctr"/>
            <a:r>
              <a:rPr lang="uk-UA" dirty="0">
                <a:solidFill>
                  <a:schemeClr val="tx1"/>
                </a:solidFill>
              </a:rPr>
              <a:t>ВНП </a:t>
            </a:r>
            <a:r>
              <a:rPr lang="uk-UA" dirty="0" smtClean="0">
                <a:solidFill>
                  <a:schemeClr val="tx1"/>
                </a:solidFill>
              </a:rPr>
              <a:t>та</a:t>
            </a:r>
            <a:r>
              <a:rPr lang="en-AU" dirty="0" smtClean="0">
                <a:solidFill>
                  <a:schemeClr val="tx1"/>
                </a:solidFill>
              </a:rPr>
              <a:t> </a:t>
            </a:r>
            <a:r>
              <a:rPr lang="uk-UA" dirty="0">
                <a:solidFill>
                  <a:schemeClr val="tx1"/>
                </a:solidFill>
              </a:rPr>
              <a:t>ВВП (</a:t>
            </a:r>
            <a:r>
              <a:rPr lang="en-AU" dirty="0">
                <a:solidFill>
                  <a:schemeClr val="tx1"/>
                </a:solidFill>
              </a:rPr>
              <a:t>GNP vs. GDP) </a:t>
            </a:r>
            <a:endParaRPr lang="uk-UA" dirty="0">
              <a:solidFill>
                <a:schemeClr val="tx1"/>
              </a:solidFill>
            </a:endParaRPr>
          </a:p>
        </p:txBody>
      </p:sp>
    </p:spTree>
    <p:extLst>
      <p:ext uri="{BB962C8B-B14F-4D97-AF65-F5344CB8AC3E}">
        <p14:creationId xmlns:p14="http://schemas.microsoft.com/office/powerpoint/2010/main" val="1304790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764704"/>
            <a:ext cx="7776864" cy="2520280"/>
          </a:xfrm>
        </p:spPr>
        <p:txBody>
          <a:bodyPr>
            <a:noAutofit/>
          </a:bodyPr>
          <a:lstStyle/>
          <a:p>
            <a:pPr algn="just"/>
            <a:r>
              <a:rPr lang="uk-UA" sz="3200" b="1" i="1" dirty="0">
                <a:latin typeface="Times New Roman" pitchFamily="18" charset="0"/>
                <a:cs typeface="Times New Roman" pitchFamily="18" charset="0"/>
              </a:rPr>
              <a:t>Світова економіка</a:t>
            </a:r>
            <a:r>
              <a:rPr lang="uk-UA" sz="3200" dirty="0">
                <a:latin typeface="Times New Roman" pitchFamily="18" charset="0"/>
                <a:cs typeface="Times New Roman" pitchFamily="18" charset="0"/>
              </a:rPr>
              <a:t> – це сукупність національних господарств, які пов’язані одне з одним системою міжнародного поділу праці, економічними, політичними та соціокультурними відносинами. </a:t>
            </a:r>
          </a:p>
        </p:txBody>
      </p:sp>
      <p:pic>
        <p:nvPicPr>
          <p:cNvPr id="3074" name="Picture 2" descr="Картинки по запросу &quot;світова економік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501008"/>
            <a:ext cx="4680520"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556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548680"/>
            <a:ext cx="8229600" cy="5112568"/>
          </a:xfrm>
        </p:spPr>
        <p:txBody>
          <a:bodyPr/>
          <a:lstStyle/>
          <a:p>
            <a:r>
              <a:rPr lang="ru-RU" b="1" i="1" dirty="0" err="1"/>
              <a:t>Чистий</a:t>
            </a:r>
            <a:r>
              <a:rPr lang="ru-RU" b="1" i="1" dirty="0"/>
              <a:t> </a:t>
            </a:r>
            <a:r>
              <a:rPr lang="ru-RU" b="1" i="1" dirty="0" err="1"/>
              <a:t>національний</a:t>
            </a:r>
            <a:r>
              <a:rPr lang="ru-RU" b="1" i="1" dirty="0"/>
              <a:t> продукт (ЧНП) </a:t>
            </a:r>
            <a:r>
              <a:rPr lang="ru-RU" dirty="0" err="1"/>
              <a:t>утворюється</a:t>
            </a:r>
            <a:r>
              <a:rPr lang="ru-RU" dirty="0"/>
              <a:t> </a:t>
            </a:r>
            <a:r>
              <a:rPr lang="ru-RU" dirty="0" err="1"/>
              <a:t>вилученням</a:t>
            </a:r>
            <a:r>
              <a:rPr lang="ru-RU" dirty="0"/>
              <a:t> з ВНП </a:t>
            </a:r>
            <a:r>
              <a:rPr lang="ru-RU" dirty="0" err="1"/>
              <a:t>вартості</a:t>
            </a:r>
            <a:r>
              <a:rPr lang="ru-RU" dirty="0"/>
              <a:t> </a:t>
            </a:r>
            <a:r>
              <a:rPr lang="ru-RU" dirty="0" err="1"/>
              <a:t>засобів</a:t>
            </a:r>
            <a:r>
              <a:rPr lang="ru-RU" dirty="0"/>
              <a:t> </a:t>
            </a:r>
            <a:r>
              <a:rPr lang="ru-RU" dirty="0" err="1"/>
              <a:t>виробництва</a:t>
            </a:r>
            <a:r>
              <a:rPr lang="ru-RU" dirty="0"/>
              <a:t>, </a:t>
            </a:r>
            <a:r>
              <a:rPr lang="ru-RU" dirty="0" err="1"/>
              <a:t>зношених</a:t>
            </a:r>
            <a:r>
              <a:rPr lang="ru-RU" dirty="0"/>
              <a:t> в </a:t>
            </a:r>
            <a:r>
              <a:rPr lang="ru-RU" dirty="0" err="1"/>
              <a:t>процесі</a:t>
            </a:r>
            <a:r>
              <a:rPr lang="ru-RU" dirty="0"/>
              <a:t> </a:t>
            </a:r>
            <a:r>
              <a:rPr lang="ru-RU" dirty="0" err="1"/>
              <a:t>виготовлення</a:t>
            </a:r>
            <a:r>
              <a:rPr lang="ru-RU" dirty="0"/>
              <a:t> продукції (</a:t>
            </a:r>
            <a:r>
              <a:rPr lang="ru-RU" dirty="0" err="1"/>
              <a:t>амортизаційні</a:t>
            </a:r>
            <a:r>
              <a:rPr lang="ru-RU" dirty="0"/>
              <a:t> </a:t>
            </a:r>
            <a:r>
              <a:rPr lang="ru-RU" dirty="0" err="1"/>
              <a:t>відрахування</a:t>
            </a:r>
            <a:r>
              <a:rPr lang="ru-RU" dirty="0"/>
              <a:t> – </a:t>
            </a:r>
            <a:r>
              <a:rPr lang="ru-RU" b="1" i="1" dirty="0"/>
              <a:t>А</a:t>
            </a:r>
            <a:r>
              <a:rPr lang="ru-RU" dirty="0" smtClean="0"/>
              <a:t>)</a:t>
            </a:r>
          </a:p>
          <a:p>
            <a:endParaRPr lang="ru-RU" dirty="0" smtClean="0"/>
          </a:p>
          <a:p>
            <a:r>
              <a:rPr lang="ru-RU" dirty="0" err="1"/>
              <a:t>Якщо</a:t>
            </a:r>
            <a:r>
              <a:rPr lang="ru-RU" dirty="0"/>
              <a:t> з ЧНП </a:t>
            </a:r>
            <a:r>
              <a:rPr lang="ru-RU" dirty="0" err="1"/>
              <a:t>вилучити</a:t>
            </a:r>
            <a:r>
              <a:rPr lang="ru-RU" dirty="0"/>
              <a:t> </a:t>
            </a:r>
            <a:r>
              <a:rPr lang="ru-RU" dirty="0" err="1"/>
              <a:t>непрямі</a:t>
            </a:r>
            <a:r>
              <a:rPr lang="ru-RU" dirty="0"/>
              <a:t> </a:t>
            </a:r>
            <a:r>
              <a:rPr lang="ru-RU" dirty="0" err="1"/>
              <a:t>податки</a:t>
            </a:r>
            <a:r>
              <a:rPr lang="ru-RU" dirty="0"/>
              <a:t>, то одержимо </a:t>
            </a:r>
            <a:r>
              <a:rPr lang="ru-RU" b="1" i="1" dirty="0" err="1"/>
              <a:t>національний</a:t>
            </a:r>
            <a:r>
              <a:rPr lang="ru-RU" b="1" i="1" dirty="0"/>
              <a:t> доход (НД)</a:t>
            </a:r>
            <a:r>
              <a:rPr lang="ru-RU" dirty="0"/>
              <a:t>: </a:t>
            </a:r>
            <a:endParaRPr lang="uk-UA" dirty="0"/>
          </a:p>
        </p:txBody>
      </p:sp>
    </p:spTree>
    <p:extLst>
      <p:ext uri="{BB962C8B-B14F-4D97-AF65-F5344CB8AC3E}">
        <p14:creationId xmlns:p14="http://schemas.microsoft.com/office/powerpoint/2010/main" val="19643314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uk-UA"/>
          </a:p>
        </p:txBody>
      </p:sp>
      <p:sp>
        <p:nvSpPr>
          <p:cNvPr id="2" name="Заголовок 1"/>
          <p:cNvSpPr>
            <a:spLocks noGrp="1"/>
          </p:cNvSpPr>
          <p:nvPr>
            <p:ph type="title"/>
          </p:nvPr>
        </p:nvSpPr>
        <p:spPr/>
        <p:txBody>
          <a:bodyPr/>
          <a:lstStyle/>
          <a:p>
            <a:endParaRPr lang="uk-UA"/>
          </a:p>
        </p:txBody>
      </p:sp>
      <p:pic>
        <p:nvPicPr>
          <p:cNvPr id="17410" name="Picture 2" descr="Економічне зростання -"/>
          <p:cNvPicPr>
            <a:picLocks noChangeAspect="1" noChangeArrowheads="1"/>
          </p:cNvPicPr>
          <p:nvPr/>
        </p:nvPicPr>
        <p:blipFill rotWithShape="1">
          <a:blip r:embed="rId2">
            <a:extLst>
              <a:ext uri="{28A0092B-C50C-407E-A947-70E740481C1C}">
                <a14:useLocalDpi xmlns:a14="http://schemas.microsoft.com/office/drawing/2010/main" val="0"/>
              </a:ext>
            </a:extLst>
          </a:blip>
          <a:srcRect l="8353"/>
          <a:stretch/>
        </p:blipFill>
        <p:spPr bwMode="auto">
          <a:xfrm>
            <a:off x="395536" y="332657"/>
            <a:ext cx="8640961" cy="547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05593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cf.ppt-online.org/files/slide/f/F6DrfLzdlukYx3CRy5OeZIMXhUP8bQsvqStG1p/slide-7.jpg"/>
          <p:cNvPicPr>
            <a:picLocks noChangeAspect="1" noChangeArrowheads="1"/>
          </p:cNvPicPr>
          <p:nvPr/>
        </p:nvPicPr>
        <p:blipFill rotWithShape="1">
          <a:blip r:embed="rId2">
            <a:extLst>
              <a:ext uri="{28A0092B-C50C-407E-A947-70E740481C1C}">
                <a14:useLocalDpi xmlns:a14="http://schemas.microsoft.com/office/drawing/2010/main" val="0"/>
              </a:ext>
            </a:extLst>
          </a:blip>
          <a:srcRect l="10107"/>
          <a:stretch/>
        </p:blipFill>
        <p:spPr bwMode="auto">
          <a:xfrm>
            <a:off x="539552" y="116632"/>
            <a:ext cx="8280920"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981316"/>
      </p:ext>
    </p:extLst>
  </p:cSld>
  <p:clrMapOvr>
    <a:masterClrMapping/>
  </p:clrMapOvr>
  <p:transition spd="slow">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0" r="10672" b="38231"/>
          <a:stretch/>
        </p:blipFill>
        <p:spPr bwMode="auto">
          <a:xfrm>
            <a:off x="498764" y="332656"/>
            <a:ext cx="82497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1902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424936"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46188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861864"/>
            <a:ext cx="6512511" cy="1143000"/>
          </a:xfrm>
        </p:spPr>
        <p:txBody>
          <a:bodyPr/>
          <a:lstStyle/>
          <a:p>
            <a:pPr marL="0" indent="0" algn="ctr">
              <a:buNone/>
            </a:pPr>
            <a:r>
              <a:rPr lang="ru-RU" dirty="0" err="1">
                <a:solidFill>
                  <a:schemeClr val="tx1"/>
                </a:solidFill>
              </a:rPr>
              <a:t>Імпорт</a:t>
            </a:r>
            <a:r>
              <a:rPr lang="ru-RU" dirty="0">
                <a:solidFill>
                  <a:schemeClr val="tx1"/>
                </a:solidFill>
              </a:rPr>
              <a:t> </a:t>
            </a:r>
            <a:r>
              <a:rPr lang="ru-RU" dirty="0" err="1">
                <a:solidFill>
                  <a:schemeClr val="tx1"/>
                </a:solidFill>
              </a:rPr>
              <a:t>товарів</a:t>
            </a:r>
            <a:r>
              <a:rPr lang="ru-RU" dirty="0">
                <a:solidFill>
                  <a:schemeClr val="tx1"/>
                </a:solidFill>
              </a:rPr>
              <a:t> </a:t>
            </a:r>
            <a:endParaRPr lang="uk-UA" dirty="0">
              <a:solidFill>
                <a:schemeClr val="tx1"/>
              </a:solidFill>
            </a:endParaRPr>
          </a:p>
        </p:txBody>
      </p:sp>
      <p:sp>
        <p:nvSpPr>
          <p:cNvPr id="3" name="Объект 2"/>
          <p:cNvSpPr>
            <a:spLocks noGrp="1"/>
          </p:cNvSpPr>
          <p:nvPr>
            <p:ph sz="quarter" idx="4294967295"/>
          </p:nvPr>
        </p:nvSpPr>
        <p:spPr>
          <a:xfrm>
            <a:off x="1143000" y="2492896"/>
            <a:ext cx="7317432" cy="1713344"/>
          </a:xfrm>
          <a:prstGeom prst="rect">
            <a:avLst/>
          </a:prstGeom>
        </p:spPr>
        <p:txBody>
          <a:bodyPr/>
          <a:lstStyle/>
          <a:p>
            <a:pPr marL="45720" indent="0">
              <a:buNone/>
            </a:pPr>
            <a:r>
              <a:rPr lang="ru-RU" sz="2400" dirty="0" smtClean="0">
                <a:solidFill>
                  <a:schemeClr val="tx1"/>
                </a:solidFill>
              </a:rPr>
              <a:t>— </a:t>
            </a:r>
            <a:r>
              <a:rPr lang="ru-RU" sz="2400" dirty="0" err="1">
                <a:solidFill>
                  <a:schemeClr val="tx1"/>
                </a:solidFill>
              </a:rPr>
              <a:t>це</a:t>
            </a:r>
            <a:r>
              <a:rPr lang="ru-RU" sz="2400" dirty="0">
                <a:solidFill>
                  <a:schemeClr val="tx1"/>
                </a:solidFill>
              </a:rPr>
              <a:t> </a:t>
            </a:r>
            <a:r>
              <a:rPr lang="ru-RU" sz="2400" dirty="0" err="1">
                <a:solidFill>
                  <a:schemeClr val="tx1"/>
                </a:solidFill>
              </a:rPr>
              <a:t>купівля</a:t>
            </a:r>
            <a:r>
              <a:rPr lang="ru-RU" sz="2400" dirty="0">
                <a:solidFill>
                  <a:schemeClr val="tx1"/>
                </a:solidFill>
              </a:rPr>
              <a:t> та </a:t>
            </a:r>
            <a:r>
              <a:rPr lang="ru-RU" sz="2400" dirty="0" err="1">
                <a:solidFill>
                  <a:schemeClr val="tx1"/>
                </a:solidFill>
              </a:rPr>
              <a:t>ввезення</a:t>
            </a:r>
            <a:r>
              <a:rPr lang="ru-RU" sz="2400" dirty="0">
                <a:solidFill>
                  <a:schemeClr val="tx1"/>
                </a:solidFill>
              </a:rPr>
              <a:t> </a:t>
            </a:r>
            <a:r>
              <a:rPr lang="ru-RU" sz="2400" dirty="0" err="1">
                <a:solidFill>
                  <a:schemeClr val="tx1"/>
                </a:solidFill>
              </a:rPr>
              <a:t>товарної</a:t>
            </a:r>
            <a:r>
              <a:rPr lang="ru-RU" sz="2400" dirty="0">
                <a:solidFill>
                  <a:schemeClr val="tx1"/>
                </a:solidFill>
              </a:rPr>
              <a:t> продукції з-за кордону з метою </a:t>
            </a:r>
            <a:r>
              <a:rPr lang="ru-RU" sz="2400" dirty="0" err="1">
                <a:solidFill>
                  <a:schemeClr val="tx1"/>
                </a:solidFill>
              </a:rPr>
              <a:t>їх</a:t>
            </a:r>
            <a:r>
              <a:rPr lang="ru-RU" sz="2400" dirty="0">
                <a:solidFill>
                  <a:schemeClr val="tx1"/>
                </a:solidFill>
              </a:rPr>
              <a:t> </a:t>
            </a:r>
            <a:r>
              <a:rPr lang="ru-RU" sz="2400" dirty="0" err="1">
                <a:solidFill>
                  <a:schemeClr val="tx1"/>
                </a:solidFill>
              </a:rPr>
              <a:t>реалізації</a:t>
            </a:r>
            <a:r>
              <a:rPr lang="ru-RU" sz="2400" dirty="0">
                <a:solidFill>
                  <a:schemeClr val="tx1"/>
                </a:solidFill>
              </a:rPr>
              <a:t> на </a:t>
            </a:r>
            <a:r>
              <a:rPr lang="ru-RU" sz="2400" dirty="0" err="1">
                <a:solidFill>
                  <a:schemeClr val="tx1"/>
                </a:solidFill>
              </a:rPr>
              <a:t>внутрішньому</a:t>
            </a:r>
            <a:r>
              <a:rPr lang="ru-RU" sz="2400" dirty="0">
                <a:solidFill>
                  <a:schemeClr val="tx1"/>
                </a:solidFill>
              </a:rPr>
              <a:t> ринку та </a:t>
            </a:r>
            <a:r>
              <a:rPr lang="ru-RU" sz="2400" dirty="0" err="1">
                <a:solidFill>
                  <a:schemeClr val="tx1"/>
                </a:solidFill>
              </a:rPr>
              <a:t>використання</a:t>
            </a:r>
            <a:r>
              <a:rPr lang="ru-RU" sz="2400" dirty="0">
                <a:solidFill>
                  <a:schemeClr val="tx1"/>
                </a:solidFill>
              </a:rPr>
              <a:t> на </a:t>
            </a:r>
            <a:r>
              <a:rPr lang="ru-RU" sz="2400" dirty="0" err="1">
                <a:solidFill>
                  <a:schemeClr val="tx1"/>
                </a:solidFill>
              </a:rPr>
              <a:t>території</a:t>
            </a:r>
            <a:r>
              <a:rPr lang="ru-RU" sz="2400" dirty="0">
                <a:solidFill>
                  <a:schemeClr val="tx1"/>
                </a:solidFill>
              </a:rPr>
              <a:t> </a:t>
            </a:r>
            <a:r>
              <a:rPr lang="ru-RU" sz="2400" dirty="0" err="1">
                <a:solidFill>
                  <a:schemeClr val="tx1"/>
                </a:solidFill>
              </a:rPr>
              <a:t>країни</a:t>
            </a:r>
            <a:r>
              <a:rPr lang="ru-RU" dirty="0"/>
              <a:t>.</a:t>
            </a:r>
            <a:endParaRPr lang="uk-UA" dirty="0"/>
          </a:p>
        </p:txBody>
      </p:sp>
      <p:sp>
        <p:nvSpPr>
          <p:cNvPr id="4" name="AutoShape 2" descr="Картинки по запросу &quot;імпорт&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4005064"/>
            <a:ext cx="4320480" cy="252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90" y="160338"/>
            <a:ext cx="3048081" cy="1844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1480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2" y="10345"/>
            <a:ext cx="8729612" cy="65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5546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lgn="ctr"/>
            <a:r>
              <a:rPr lang="uk-UA" i="1" dirty="0">
                <a:ln>
                  <a:solidFill>
                    <a:schemeClr val="tx2">
                      <a:lumMod val="50000"/>
                    </a:schemeClr>
                  </a:solidFill>
                </a:ln>
              </a:rPr>
              <a:t>Показники інтеграції країни (підприємства) в світову систему господарювання</a:t>
            </a:r>
            <a:r>
              <a:rPr lang="uk-UA" i="1" dirty="0" smtClean="0">
                <a:ln>
                  <a:solidFill>
                    <a:schemeClr val="tx2">
                      <a:lumMod val="50000"/>
                    </a:schemeClr>
                  </a:solidFill>
                </a:ln>
              </a:rPr>
              <a:t>:</a:t>
            </a:r>
            <a:endParaRPr lang="uk-UA" dirty="0">
              <a:ln>
                <a:solidFill>
                  <a:schemeClr val="tx2">
                    <a:lumMod val="50000"/>
                  </a:schemeClr>
                </a:solidFill>
              </a:ln>
            </a:endParaRPr>
          </a:p>
        </p:txBody>
      </p:sp>
      <p:sp>
        <p:nvSpPr>
          <p:cNvPr id="3" name="Объект 2"/>
          <p:cNvSpPr>
            <a:spLocks noGrp="1"/>
          </p:cNvSpPr>
          <p:nvPr>
            <p:ph sz="quarter" idx="1"/>
          </p:nvPr>
        </p:nvSpPr>
        <p:spPr>
          <a:xfrm>
            <a:off x="457200" y="1988840"/>
            <a:ext cx="8219256" cy="4485112"/>
          </a:xfrm>
        </p:spPr>
        <p:txBody>
          <a:bodyPr>
            <a:normAutofit/>
          </a:bodyPr>
          <a:lstStyle/>
          <a:p>
            <a:pPr marL="0" lvl="0" indent="0" algn="ctr">
              <a:buNone/>
            </a:pPr>
            <a:r>
              <a:rPr lang="uk-UA" sz="2800" dirty="0" smtClean="0"/>
              <a:t>зовнішньоторговельна </a:t>
            </a:r>
            <a:r>
              <a:rPr lang="uk-UA" sz="2800" dirty="0"/>
              <a:t>квота - характеризує відкритість </a:t>
            </a:r>
            <a:r>
              <a:rPr lang="uk-UA" sz="2800" dirty="0" smtClean="0"/>
              <a:t>економіки країни</a:t>
            </a:r>
            <a:r>
              <a:rPr lang="uk-UA" sz="2800" dirty="0"/>
              <a:t>, галузі, підприємства.</a:t>
            </a:r>
          </a:p>
          <a:p>
            <a:endParaRPr lang="uk-UA" dirty="0"/>
          </a:p>
        </p:txBody>
      </p:sp>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3251"/>
          <a:stretch/>
        </p:blipFill>
        <p:spPr bwMode="auto">
          <a:xfrm>
            <a:off x="2195736" y="3717032"/>
            <a:ext cx="4180012"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850587"/>
      </p:ext>
    </p:extLst>
  </p:cSld>
  <p:clrMapOvr>
    <a:masterClrMapping/>
  </p:clrMapOvr>
  <p:transition spd="slow">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496943"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8986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67645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901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764704"/>
            <a:ext cx="7776864" cy="2520280"/>
          </a:xfrm>
        </p:spPr>
        <p:txBody>
          <a:bodyPr>
            <a:noAutofit/>
          </a:bodyPr>
          <a:lstStyle/>
          <a:p>
            <a:pPr algn="just"/>
            <a:r>
              <a:rPr lang="uk-UA" sz="3200" b="1" dirty="0">
                <a:latin typeface="Times New Roman" pitchFamily="18" charset="0"/>
                <a:cs typeface="Times New Roman" pitchFamily="18" charset="0"/>
              </a:rPr>
              <a:t>Національна економіка</a:t>
            </a:r>
            <a:r>
              <a:rPr lang="uk-UA" sz="3200" dirty="0">
                <a:latin typeface="Times New Roman" pitchFamily="18" charset="0"/>
                <a:cs typeface="Times New Roman" pitchFamily="18" charset="0"/>
              </a:rPr>
              <a:t> – це сукупність сфер діяльності, кожна з яких має свою галузеву та територіальну структуру, систему управління та певні усталені соціально-економічні відносини</a:t>
            </a:r>
            <a:r>
              <a:rPr lang="uk-UA" sz="3200" dirty="0" smtClean="0">
                <a:latin typeface="Times New Roman" pitchFamily="18" charset="0"/>
                <a:cs typeface="Times New Roman" pitchFamily="18" charset="0"/>
              </a:rPr>
              <a:t>. </a:t>
            </a:r>
            <a:endParaRPr lang="uk-UA" sz="3200" dirty="0">
              <a:latin typeface="Times New Roman" pitchFamily="18" charset="0"/>
              <a:cs typeface="Times New Roman" pitchFamily="18" charset="0"/>
            </a:endParaRPr>
          </a:p>
        </p:txBody>
      </p:sp>
      <p:pic>
        <p:nvPicPr>
          <p:cNvPr id="921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t="28718" b="15898"/>
          <a:stretch/>
        </p:blipFill>
        <p:spPr bwMode="auto">
          <a:xfrm>
            <a:off x="3095328" y="3429000"/>
            <a:ext cx="604867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652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6632"/>
            <a:ext cx="8352927"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2861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uk-UA"/>
          </a:p>
        </p:txBody>
      </p:sp>
      <p:pic>
        <p:nvPicPr>
          <p:cNvPr id="368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554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2882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dirty="0"/>
          </a:p>
        </p:txBody>
      </p:sp>
      <p:sp>
        <p:nvSpPr>
          <p:cNvPr id="3" name="Заголовок 2"/>
          <p:cNvSpPr>
            <a:spLocks noGrp="1"/>
          </p:cNvSpPr>
          <p:nvPr>
            <p:ph type="title"/>
          </p:nvPr>
        </p:nvSpPr>
        <p:spPr/>
        <p:txBody>
          <a:bodyPr/>
          <a:lstStyle/>
          <a:p>
            <a:endParaRPr lang="uk-UA"/>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0"/>
            <a:ext cx="8640960" cy="60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33204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8424935"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767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uk-UA" dirty="0"/>
              <a:t>Рейтинг конкурентоспроможності країн складає підрозділ Міжнародного інституту розвитку управління щорічно, починаючи з 1989 року. </a:t>
            </a:r>
            <a:endParaRPr lang="uk-UA" dirty="0" smtClean="0"/>
          </a:p>
          <a:p>
            <a:r>
              <a:rPr lang="uk-UA" dirty="0" smtClean="0"/>
              <a:t>У </a:t>
            </a:r>
            <a:r>
              <a:rPr lang="uk-UA" dirty="0"/>
              <a:t>2007 р. для складання цього рейтингу інститут використав інформацію більш як півсотні всесвітньо відомих дослідних інститутів і здійснив оцінювання на основі 323 критеріїв</a:t>
            </a:r>
          </a:p>
        </p:txBody>
      </p:sp>
      <p:sp>
        <p:nvSpPr>
          <p:cNvPr id="3" name="Заголовок 2"/>
          <p:cNvSpPr>
            <a:spLocks noGrp="1"/>
          </p:cNvSpPr>
          <p:nvPr>
            <p:ph type="title"/>
          </p:nvPr>
        </p:nvSpPr>
        <p:spPr/>
        <p:txBody>
          <a:bodyPr>
            <a:normAutofit fontScale="90000"/>
          </a:bodyPr>
          <a:lstStyle/>
          <a:p>
            <a:pPr algn="ctr"/>
            <a:r>
              <a:rPr lang="uk-UA" dirty="0">
                <a:effectLst/>
              </a:rPr>
              <a:t>1. Рейтинг глобальної конкурентоспроможності країн</a:t>
            </a:r>
            <a:r>
              <a:rPr lang="uk-UA" dirty="0" smtClean="0">
                <a:effectLst/>
              </a:rPr>
              <a:t>.</a:t>
            </a:r>
            <a:endParaRPr lang="uk-UA" dirty="0"/>
          </a:p>
        </p:txBody>
      </p:sp>
    </p:spTree>
    <p:extLst>
      <p:ext uri="{BB962C8B-B14F-4D97-AF65-F5344CB8AC3E}">
        <p14:creationId xmlns:p14="http://schemas.microsoft.com/office/powerpoint/2010/main" val="29174918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76672"/>
            <a:ext cx="8229600" cy="5904656"/>
          </a:xfrm>
        </p:spPr>
        <p:txBody>
          <a:bodyPr>
            <a:normAutofit fontScale="92500" lnSpcReduction="10000"/>
          </a:bodyPr>
          <a:lstStyle/>
          <a:p>
            <a:r>
              <a:rPr lang="uk-UA" dirty="0"/>
              <a:t>– 79 критеріїв, що характеризують рівень розвитку економіки (макроекономічна ситуація, торгова політика, інвестиційна політика, </a:t>
            </a:r>
            <a:r>
              <a:rPr lang="uk-UA" dirty="0" err="1"/>
              <a:t>політика</a:t>
            </a:r>
            <a:r>
              <a:rPr lang="uk-UA" dirty="0"/>
              <a:t> в сфері зайнятості та цінова політика);</a:t>
            </a:r>
          </a:p>
          <a:p>
            <a:r>
              <a:rPr lang="uk-UA" dirty="0"/>
              <a:t>– 72 критерії, що характеризують ефективність державної політики (вплив урядових рішень на фінансовий сектор, фіскальну політику, розвиток інституцій, законодавство, яке регулює підприємницьку діяльність);</a:t>
            </a:r>
          </a:p>
          <a:p>
            <a:r>
              <a:rPr lang="uk-UA" dirty="0"/>
              <a:t>– 71 критерій, що характеризує ефективність бізнесу, ринку праці та менеджменту;</a:t>
            </a:r>
          </a:p>
          <a:p>
            <a:r>
              <a:rPr lang="uk-UA" dirty="0"/>
              <a:t>– 101 критерій, що характеризує рівень інфраструктури, технологічного розвитку, науки та освіти, охорони здоров’я й охорони довкілля.</a:t>
            </a:r>
          </a:p>
          <a:p>
            <a:endParaRPr lang="uk-UA" dirty="0"/>
          </a:p>
        </p:txBody>
      </p:sp>
    </p:spTree>
    <p:extLst>
      <p:ext uri="{BB962C8B-B14F-4D97-AF65-F5344CB8AC3E}">
        <p14:creationId xmlns:p14="http://schemas.microsoft.com/office/powerpoint/2010/main" val="25643916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uk-UA" dirty="0"/>
              <a:t>демонструє наскільки економіка тієї чи іншої держави відповідає ліберальним принципам. Автори рейтингу стверджують: ступінь економічної свободи більш-менш збігається із рівнем добробуту нації</a:t>
            </a:r>
          </a:p>
        </p:txBody>
      </p:sp>
      <p:sp>
        <p:nvSpPr>
          <p:cNvPr id="3" name="Заголовок 2"/>
          <p:cNvSpPr>
            <a:spLocks noGrp="1"/>
          </p:cNvSpPr>
          <p:nvPr>
            <p:ph type="title"/>
          </p:nvPr>
        </p:nvSpPr>
        <p:spPr/>
        <p:txBody>
          <a:bodyPr>
            <a:normAutofit fontScale="90000"/>
          </a:bodyPr>
          <a:lstStyle/>
          <a:p>
            <a:pPr algn="ctr"/>
            <a:r>
              <a:rPr lang="uk-UA" dirty="0">
                <a:effectLst/>
              </a:rPr>
              <a:t>2. Індекс економічної </a:t>
            </a:r>
            <a:r>
              <a:rPr lang="uk-UA" dirty="0" smtClean="0">
                <a:effectLst/>
              </a:rPr>
              <a:t>свободи, </a:t>
            </a:r>
            <a:br>
              <a:rPr lang="uk-UA" dirty="0" smtClean="0">
                <a:effectLst/>
              </a:rPr>
            </a:br>
            <a:r>
              <a:rPr lang="uk-UA" sz="2000" dirty="0" err="1" smtClean="0">
                <a:solidFill>
                  <a:schemeClr val="tx1"/>
                </a:solidFill>
                <a:effectLst/>
              </a:rPr>
              <a:t>The</a:t>
            </a:r>
            <a:r>
              <a:rPr lang="uk-UA" sz="2000" dirty="0" smtClean="0">
                <a:solidFill>
                  <a:schemeClr val="tx1"/>
                </a:solidFill>
                <a:effectLst/>
              </a:rPr>
              <a:t> </a:t>
            </a:r>
            <a:r>
              <a:rPr lang="uk-UA" sz="2000" dirty="0" err="1">
                <a:solidFill>
                  <a:schemeClr val="tx1"/>
                </a:solidFill>
                <a:effectLst/>
              </a:rPr>
              <a:t>Heritage</a:t>
            </a:r>
            <a:r>
              <a:rPr lang="uk-UA" sz="2000" dirty="0">
                <a:solidFill>
                  <a:schemeClr val="tx1"/>
                </a:solidFill>
                <a:effectLst/>
              </a:rPr>
              <a:t> </a:t>
            </a:r>
            <a:r>
              <a:rPr lang="uk-UA" sz="2000" dirty="0" err="1">
                <a:solidFill>
                  <a:schemeClr val="tx1"/>
                </a:solidFill>
                <a:effectLst/>
              </a:rPr>
              <a:t>Foundation</a:t>
            </a:r>
            <a:r>
              <a:rPr lang="uk-UA" sz="2000" dirty="0">
                <a:solidFill>
                  <a:schemeClr val="tx1"/>
                </a:solidFill>
                <a:effectLst/>
              </a:rPr>
              <a:t> &amp; </a:t>
            </a:r>
            <a:r>
              <a:rPr lang="uk-UA" sz="2000" dirty="0" err="1">
                <a:solidFill>
                  <a:schemeClr val="tx1"/>
                </a:solidFill>
                <a:effectLst/>
              </a:rPr>
              <a:t>The</a:t>
            </a:r>
            <a:r>
              <a:rPr lang="uk-UA" sz="2000" dirty="0">
                <a:solidFill>
                  <a:schemeClr val="tx1"/>
                </a:solidFill>
                <a:effectLst/>
              </a:rPr>
              <a:t> </a:t>
            </a:r>
            <a:r>
              <a:rPr lang="uk-UA" sz="2000" dirty="0" err="1">
                <a:solidFill>
                  <a:schemeClr val="tx1"/>
                </a:solidFill>
                <a:effectLst/>
              </a:rPr>
              <a:t>Wall</a:t>
            </a:r>
            <a:r>
              <a:rPr lang="uk-UA" sz="2000" dirty="0">
                <a:solidFill>
                  <a:schemeClr val="tx1"/>
                </a:solidFill>
                <a:effectLst/>
              </a:rPr>
              <a:t> </a:t>
            </a:r>
            <a:r>
              <a:rPr lang="uk-UA" sz="2000" dirty="0" err="1">
                <a:solidFill>
                  <a:schemeClr val="tx1"/>
                </a:solidFill>
                <a:effectLst/>
              </a:rPr>
              <a:t>Street</a:t>
            </a:r>
            <a:r>
              <a:rPr lang="uk-UA" sz="2000" dirty="0">
                <a:solidFill>
                  <a:schemeClr val="tx1"/>
                </a:solidFill>
                <a:effectLst/>
              </a:rPr>
              <a:t> </a:t>
            </a:r>
            <a:r>
              <a:rPr lang="uk-UA" sz="2000" dirty="0" err="1">
                <a:solidFill>
                  <a:schemeClr val="tx1"/>
                </a:solidFill>
                <a:effectLst/>
              </a:rPr>
              <a:t>Journal</a:t>
            </a:r>
            <a:endParaRPr lang="uk-UA" sz="2000" dirty="0">
              <a:solidFill>
                <a:schemeClr val="tx1"/>
              </a:solidFill>
            </a:endParaRPr>
          </a:p>
        </p:txBody>
      </p:sp>
    </p:spTree>
    <p:extLst>
      <p:ext uri="{BB962C8B-B14F-4D97-AF65-F5344CB8AC3E}">
        <p14:creationId xmlns:p14="http://schemas.microsoft.com/office/powerpoint/2010/main" val="34848101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76672"/>
            <a:ext cx="8229600" cy="5530619"/>
          </a:xfrm>
        </p:spPr>
        <p:txBody>
          <a:bodyPr/>
          <a:lstStyle/>
          <a:p>
            <a:r>
              <a:rPr lang="uk-UA" dirty="0"/>
              <a:t>Індекс економічної свободи вимірюють у відсотках у діапазоні від 0 до 100, де мінімальному значенню відповідає найнижчий ступінь економічної свободи. </a:t>
            </a:r>
            <a:endParaRPr lang="uk-UA" dirty="0" smtClean="0"/>
          </a:p>
          <a:p>
            <a:endParaRPr lang="uk-UA" dirty="0" smtClean="0"/>
          </a:p>
          <a:p>
            <a:pPr marL="109728" indent="0">
              <a:buNone/>
            </a:pPr>
            <a:r>
              <a:rPr lang="uk-UA" dirty="0" smtClean="0"/>
              <a:t>Країни </a:t>
            </a:r>
            <a:r>
              <a:rPr lang="uk-UA" dirty="0"/>
              <a:t>згруповано в п’ять категорій: </a:t>
            </a:r>
            <a:endParaRPr lang="uk-UA" dirty="0" smtClean="0"/>
          </a:p>
          <a:p>
            <a:pPr>
              <a:buFont typeface="Wingdings" pitchFamily="2" charset="2"/>
              <a:buChar char="q"/>
            </a:pPr>
            <a:r>
              <a:rPr lang="uk-UA" dirty="0" smtClean="0"/>
              <a:t>«</a:t>
            </a:r>
            <a:r>
              <a:rPr lang="uk-UA" dirty="0"/>
              <a:t>вільні» з індексом від 80 до 100</a:t>
            </a:r>
            <a:r>
              <a:rPr lang="uk-UA" dirty="0" smtClean="0"/>
              <a:t>;</a:t>
            </a:r>
          </a:p>
          <a:p>
            <a:pPr>
              <a:buFont typeface="Wingdings" pitchFamily="2" charset="2"/>
              <a:buChar char="q"/>
            </a:pPr>
            <a:r>
              <a:rPr lang="uk-UA" dirty="0" smtClean="0"/>
              <a:t> </a:t>
            </a:r>
            <a:r>
              <a:rPr lang="uk-UA" dirty="0"/>
              <a:t>«в основному вільні» – від 70 до 79,9</a:t>
            </a:r>
            <a:r>
              <a:rPr lang="uk-UA" dirty="0" smtClean="0"/>
              <a:t>;</a:t>
            </a:r>
          </a:p>
          <a:p>
            <a:pPr>
              <a:buFont typeface="Wingdings" pitchFamily="2" charset="2"/>
              <a:buChar char="q"/>
            </a:pPr>
            <a:r>
              <a:rPr lang="uk-UA" dirty="0" smtClean="0"/>
              <a:t> </a:t>
            </a:r>
            <a:r>
              <a:rPr lang="uk-UA" dirty="0"/>
              <a:t>«відносно вільні» – від 60 до 69,9</a:t>
            </a:r>
            <a:r>
              <a:rPr lang="uk-UA" dirty="0" smtClean="0"/>
              <a:t>;</a:t>
            </a:r>
          </a:p>
          <a:p>
            <a:pPr>
              <a:buFont typeface="Wingdings" pitchFamily="2" charset="2"/>
              <a:buChar char="q"/>
            </a:pPr>
            <a:r>
              <a:rPr lang="uk-UA" dirty="0" smtClean="0"/>
              <a:t> </a:t>
            </a:r>
            <a:r>
              <a:rPr lang="uk-UA" dirty="0"/>
              <a:t>«в основному невільні» – від 50 до 59,9; «депресивні» з індексом від 0 до 49,9.</a:t>
            </a:r>
          </a:p>
          <a:p>
            <a:endParaRPr lang="uk-UA" dirty="0"/>
          </a:p>
        </p:txBody>
      </p:sp>
    </p:spTree>
    <p:extLst>
      <p:ext uri="{BB962C8B-B14F-4D97-AF65-F5344CB8AC3E}">
        <p14:creationId xmlns:p14="http://schemas.microsoft.com/office/powerpoint/2010/main" val="33918868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lnSpcReduction="10000"/>
          </a:bodyPr>
          <a:lstStyle/>
          <a:p>
            <a:r>
              <a:rPr lang="uk-UA" dirty="0" smtClean="0"/>
              <a:t>– </a:t>
            </a:r>
            <a:r>
              <a:rPr lang="uk-UA" dirty="0"/>
              <a:t>регуляторна </a:t>
            </a:r>
            <a:r>
              <a:rPr lang="uk-UA" dirty="0" smtClean="0"/>
              <a:t>політика</a:t>
            </a:r>
            <a:endParaRPr lang="uk-UA" dirty="0"/>
          </a:p>
          <a:p>
            <a:r>
              <a:rPr lang="uk-UA" dirty="0"/>
              <a:t>– торгова </a:t>
            </a:r>
            <a:r>
              <a:rPr lang="uk-UA" dirty="0" smtClean="0"/>
              <a:t>політика</a:t>
            </a:r>
          </a:p>
          <a:p>
            <a:r>
              <a:rPr lang="uk-UA" dirty="0" smtClean="0"/>
              <a:t>– </a:t>
            </a:r>
            <a:r>
              <a:rPr lang="uk-UA" dirty="0"/>
              <a:t>фіскальна </a:t>
            </a:r>
            <a:r>
              <a:rPr lang="uk-UA" dirty="0" smtClean="0"/>
              <a:t>політика</a:t>
            </a:r>
          </a:p>
          <a:p>
            <a:r>
              <a:rPr lang="uk-UA" dirty="0" smtClean="0"/>
              <a:t>– </a:t>
            </a:r>
            <a:r>
              <a:rPr lang="uk-UA" dirty="0"/>
              <a:t>втручання </a:t>
            </a:r>
            <a:r>
              <a:rPr lang="uk-UA" dirty="0" smtClean="0"/>
              <a:t>держави</a:t>
            </a:r>
          </a:p>
          <a:p>
            <a:r>
              <a:rPr lang="uk-UA" dirty="0" smtClean="0"/>
              <a:t>– </a:t>
            </a:r>
            <a:r>
              <a:rPr lang="uk-UA" dirty="0"/>
              <a:t>монетарна </a:t>
            </a:r>
            <a:r>
              <a:rPr lang="uk-UA" dirty="0" smtClean="0"/>
              <a:t>політика</a:t>
            </a:r>
          </a:p>
          <a:p>
            <a:r>
              <a:rPr lang="uk-UA" dirty="0" smtClean="0"/>
              <a:t>– </a:t>
            </a:r>
            <a:r>
              <a:rPr lang="uk-UA" dirty="0"/>
              <a:t>інвестиційна політика </a:t>
            </a:r>
          </a:p>
          <a:p>
            <a:r>
              <a:rPr lang="uk-UA" dirty="0"/>
              <a:t>– фінансова </a:t>
            </a:r>
            <a:r>
              <a:rPr lang="uk-UA" dirty="0" smtClean="0"/>
              <a:t>політика</a:t>
            </a:r>
          </a:p>
          <a:p>
            <a:r>
              <a:rPr lang="uk-UA" dirty="0" smtClean="0"/>
              <a:t>– </a:t>
            </a:r>
            <a:r>
              <a:rPr lang="uk-UA" dirty="0"/>
              <a:t>права </a:t>
            </a:r>
            <a:r>
              <a:rPr lang="uk-UA" dirty="0" smtClean="0"/>
              <a:t>власності</a:t>
            </a:r>
          </a:p>
          <a:p>
            <a:r>
              <a:rPr lang="uk-UA" dirty="0" smtClean="0"/>
              <a:t>– </a:t>
            </a:r>
            <a:r>
              <a:rPr lang="uk-UA" dirty="0"/>
              <a:t>поширення корупції </a:t>
            </a:r>
          </a:p>
          <a:p>
            <a:r>
              <a:rPr lang="uk-UA" dirty="0" smtClean="0"/>
              <a:t>– </a:t>
            </a:r>
            <a:r>
              <a:rPr lang="uk-UA" dirty="0"/>
              <a:t>політика в сфері праці </a:t>
            </a:r>
          </a:p>
        </p:txBody>
      </p:sp>
      <p:sp>
        <p:nvSpPr>
          <p:cNvPr id="3" name="Заголовок 2"/>
          <p:cNvSpPr>
            <a:spLocks noGrp="1"/>
          </p:cNvSpPr>
          <p:nvPr>
            <p:ph type="title"/>
          </p:nvPr>
        </p:nvSpPr>
        <p:spPr/>
        <p:txBody>
          <a:bodyPr>
            <a:normAutofit fontScale="90000"/>
          </a:bodyPr>
          <a:lstStyle/>
          <a:p>
            <a:pPr algn="ctr"/>
            <a:r>
              <a:rPr lang="uk-UA" sz="2800" dirty="0"/>
              <a:t>За цим індексом порівнюють країни за 10 категоріями економічної свободи, в тому числі за такими:</a:t>
            </a:r>
            <a:br>
              <a:rPr lang="uk-UA" sz="2800" dirty="0"/>
            </a:br>
            <a:endParaRPr lang="uk-UA" sz="2800" dirty="0"/>
          </a:p>
        </p:txBody>
      </p:sp>
    </p:spTree>
    <p:extLst>
      <p:ext uri="{BB962C8B-B14F-4D97-AF65-F5344CB8AC3E}">
        <p14:creationId xmlns:p14="http://schemas.microsoft.com/office/powerpoint/2010/main" val="21092987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dirty="0"/>
          </a:p>
        </p:txBody>
      </p:sp>
      <p:sp>
        <p:nvSpPr>
          <p:cNvPr id="3" name="Заголовок 2"/>
          <p:cNvSpPr>
            <a:spLocks noGrp="1"/>
          </p:cNvSpPr>
          <p:nvPr>
            <p:ph type="title"/>
          </p:nvPr>
        </p:nvSpPr>
        <p:spPr/>
        <p:txBody>
          <a:bodyPr/>
          <a:lstStyle/>
          <a:p>
            <a:endParaRPr lang="uk-UA"/>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697" t="23016" r="14551"/>
          <a:stretch/>
        </p:blipFill>
        <p:spPr bwMode="auto">
          <a:xfrm>
            <a:off x="467544" y="260648"/>
            <a:ext cx="8208912"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196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Line 5"/>
          <p:cNvSpPr>
            <a:spLocks noChangeShapeType="1"/>
          </p:cNvSpPr>
          <p:nvPr/>
        </p:nvSpPr>
        <p:spPr bwMode="auto">
          <a:xfrm>
            <a:off x="3959469" y="6640513"/>
            <a:ext cx="41968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8198" name="Line 6"/>
          <p:cNvSpPr>
            <a:spLocks noChangeShapeType="1"/>
          </p:cNvSpPr>
          <p:nvPr/>
        </p:nvSpPr>
        <p:spPr bwMode="auto">
          <a:xfrm flipV="1">
            <a:off x="6153150" y="5272089"/>
            <a:ext cx="0" cy="10953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uk-UA"/>
          </a:p>
        </p:txBody>
      </p:sp>
      <p:sp>
        <p:nvSpPr>
          <p:cNvPr id="8199" name="Oval 7"/>
          <p:cNvSpPr>
            <a:spLocks noChangeArrowheads="1"/>
          </p:cNvSpPr>
          <p:nvPr/>
        </p:nvSpPr>
        <p:spPr bwMode="auto">
          <a:xfrm>
            <a:off x="1210408" y="115888"/>
            <a:ext cx="6674827" cy="6483350"/>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uk-UA"/>
          </a:p>
        </p:txBody>
      </p:sp>
      <p:sp>
        <p:nvSpPr>
          <p:cNvPr id="8200" name="Oval 8"/>
          <p:cNvSpPr>
            <a:spLocks noChangeArrowheads="1"/>
          </p:cNvSpPr>
          <p:nvPr/>
        </p:nvSpPr>
        <p:spPr bwMode="auto">
          <a:xfrm>
            <a:off x="4787412" y="765175"/>
            <a:ext cx="2480896" cy="2374900"/>
          </a:xfrm>
          <a:prstGeom prst="ellipse">
            <a:avLst/>
          </a:prstGeom>
          <a:noFill/>
          <a:ln w="9525" cap="rnd">
            <a:solidFill>
              <a:srgbClr val="000000"/>
            </a:solidFill>
            <a:prstDash val="sysDot"/>
            <a:round/>
            <a:headEnd/>
            <a:tailEnd/>
          </a:ln>
          <a:extLst>
            <a:ext uri="{909E8E84-426E-40DD-AFC4-6F175D3DCCD1}">
              <a14:hiddenFill xmlns:a14="http://schemas.microsoft.com/office/drawing/2010/main">
                <a:solidFill>
                  <a:srgbClr val="FFFFFF">
                    <a:alpha val="50000"/>
                  </a:srgbClr>
                </a:solidFill>
              </a14:hiddenFill>
            </a:ext>
          </a:extLst>
        </p:spPr>
        <p:txBody>
          <a:bodyPr/>
          <a:lstStyle/>
          <a:p>
            <a:endParaRPr lang="uk-UA"/>
          </a:p>
        </p:txBody>
      </p:sp>
      <p:sp>
        <p:nvSpPr>
          <p:cNvPr id="8201" name="Oval 9"/>
          <p:cNvSpPr>
            <a:spLocks noChangeArrowheads="1"/>
          </p:cNvSpPr>
          <p:nvPr/>
        </p:nvSpPr>
        <p:spPr bwMode="auto">
          <a:xfrm>
            <a:off x="5292969" y="2276475"/>
            <a:ext cx="2574681" cy="2374900"/>
          </a:xfrm>
          <a:prstGeom prst="ellipse">
            <a:avLst/>
          </a:prstGeom>
          <a:noFill/>
          <a:ln w="19050" cap="rnd">
            <a:solidFill>
              <a:srgbClr val="000000"/>
            </a:solidFill>
            <a:prstDash val="sysDot"/>
            <a:round/>
            <a:headEnd/>
            <a:tailEnd/>
          </a:ln>
          <a:extLst>
            <a:ext uri="{909E8E84-426E-40DD-AFC4-6F175D3DCCD1}">
              <a14:hiddenFill xmlns:a14="http://schemas.microsoft.com/office/drawing/2010/main">
                <a:solidFill>
                  <a:srgbClr val="FFFFFF">
                    <a:alpha val="50000"/>
                  </a:srgbClr>
                </a:solidFill>
              </a14:hiddenFill>
            </a:ext>
          </a:extLst>
        </p:spPr>
        <p:txBody>
          <a:bodyPr/>
          <a:lstStyle/>
          <a:p>
            <a:endParaRPr lang="uk-UA"/>
          </a:p>
        </p:txBody>
      </p:sp>
      <p:sp>
        <p:nvSpPr>
          <p:cNvPr id="8202" name="Oval 10"/>
          <p:cNvSpPr>
            <a:spLocks noChangeArrowheads="1"/>
          </p:cNvSpPr>
          <p:nvPr/>
        </p:nvSpPr>
        <p:spPr bwMode="auto">
          <a:xfrm>
            <a:off x="1591408" y="1212851"/>
            <a:ext cx="4482612" cy="4564063"/>
          </a:xfrm>
          <a:prstGeom prst="ellipse">
            <a:avLst/>
          </a:prstGeom>
          <a:noFill/>
          <a:ln w="9525">
            <a:solidFill>
              <a:srgbClr val="000000"/>
            </a:solidFill>
            <a:prstDash val="lgDash"/>
            <a:round/>
            <a:headEnd/>
            <a:tailEnd/>
          </a:ln>
          <a:extLst>
            <a:ext uri="{909E8E84-426E-40DD-AFC4-6F175D3DCCD1}">
              <a14:hiddenFill xmlns:a14="http://schemas.microsoft.com/office/drawing/2010/main">
                <a:solidFill>
                  <a:srgbClr val="FFFFFF">
                    <a:alpha val="50000"/>
                  </a:srgbClr>
                </a:solidFill>
              </a14:hiddenFill>
            </a:ext>
          </a:extLst>
        </p:spPr>
        <p:txBody>
          <a:bodyPr/>
          <a:lstStyle/>
          <a:p>
            <a:endParaRPr lang="uk-UA"/>
          </a:p>
        </p:txBody>
      </p:sp>
      <p:sp>
        <p:nvSpPr>
          <p:cNvPr id="8203" name="Text Box 11"/>
          <p:cNvSpPr txBox="1">
            <a:spLocks noChangeArrowheads="1"/>
          </p:cNvSpPr>
          <p:nvPr/>
        </p:nvSpPr>
        <p:spPr bwMode="auto">
          <a:xfrm>
            <a:off x="3026020" y="573088"/>
            <a:ext cx="295568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ru-RU" sz="1400" b="1"/>
              <a:t>СВІТОВА ЕКОНОМІКА</a:t>
            </a:r>
            <a:endParaRPr lang="ru-RU"/>
          </a:p>
        </p:txBody>
      </p:sp>
      <p:sp>
        <p:nvSpPr>
          <p:cNvPr id="8204" name="Text Box 12"/>
          <p:cNvSpPr txBox="1">
            <a:spLocks noChangeArrowheads="1"/>
          </p:cNvSpPr>
          <p:nvPr/>
        </p:nvSpPr>
        <p:spPr bwMode="auto">
          <a:xfrm>
            <a:off x="5596305" y="1576388"/>
            <a:ext cx="143021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1200" b="1"/>
              <a:t>Національна економіка</a:t>
            </a:r>
            <a:endParaRPr lang="ru-RU"/>
          </a:p>
        </p:txBody>
      </p:sp>
      <p:sp>
        <p:nvSpPr>
          <p:cNvPr id="8205" name="Text Box 13"/>
          <p:cNvSpPr txBox="1">
            <a:spLocks noChangeArrowheads="1"/>
          </p:cNvSpPr>
          <p:nvPr/>
        </p:nvSpPr>
        <p:spPr bwMode="auto">
          <a:xfrm>
            <a:off x="6227885" y="3213101"/>
            <a:ext cx="137013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ru-RU" sz="1200" b="1"/>
              <a:t>Національна економіка</a:t>
            </a:r>
            <a:endParaRPr lang="ru-RU"/>
          </a:p>
        </p:txBody>
      </p:sp>
      <p:grpSp>
        <p:nvGrpSpPr>
          <p:cNvPr id="8206" name="Group 14"/>
          <p:cNvGrpSpPr>
            <a:grpSpLocks/>
          </p:cNvGrpSpPr>
          <p:nvPr/>
        </p:nvGrpSpPr>
        <p:grpSpPr bwMode="auto">
          <a:xfrm>
            <a:off x="2306516" y="1466851"/>
            <a:ext cx="2378320" cy="3833813"/>
            <a:chOff x="2880" y="3600"/>
            <a:chExt cx="3744" cy="6036"/>
          </a:xfrm>
        </p:grpSpPr>
        <p:sp>
          <p:nvSpPr>
            <p:cNvPr id="8207" name="Text Box 15"/>
            <p:cNvSpPr txBox="1">
              <a:spLocks noChangeArrowheads="1"/>
            </p:cNvSpPr>
            <p:nvPr/>
          </p:nvSpPr>
          <p:spPr bwMode="auto">
            <a:xfrm>
              <a:off x="2880" y="4320"/>
              <a:ext cx="3744" cy="483"/>
            </a:xfrm>
            <a:prstGeom prst="rect">
              <a:avLst/>
            </a:prstGeom>
            <a:solidFill>
              <a:srgbClr val="FFFFFF">
                <a:alpha val="50000"/>
              </a:srgbClr>
            </a:solidFill>
            <a:ln w="9525">
              <a:solidFill>
                <a:srgbClr val="000000"/>
              </a:solidFill>
              <a:miter lim="800000"/>
              <a:headEnd/>
              <a:tailEnd/>
            </a:ln>
          </p:spPr>
          <p:txBody>
            <a:bodyPr/>
            <a:lstStyle/>
            <a:p>
              <a:pPr algn="ctr"/>
              <a:r>
                <a:rPr lang="ru-RU" sz="1200" b="1" i="1"/>
                <a:t>Фактори виробництва:</a:t>
              </a:r>
              <a:endParaRPr lang="ru-RU"/>
            </a:p>
          </p:txBody>
        </p:sp>
        <p:sp>
          <p:nvSpPr>
            <p:cNvPr id="8208" name="Text Box 16"/>
            <p:cNvSpPr txBox="1">
              <a:spLocks noChangeArrowheads="1"/>
            </p:cNvSpPr>
            <p:nvPr/>
          </p:nvSpPr>
          <p:spPr bwMode="auto">
            <a:xfrm>
              <a:off x="3411" y="4803"/>
              <a:ext cx="2703" cy="484"/>
            </a:xfrm>
            <a:prstGeom prst="rect">
              <a:avLst/>
            </a:prstGeom>
            <a:solidFill>
              <a:srgbClr val="FFFFFF">
                <a:alpha val="50000"/>
              </a:srgbClr>
            </a:solidFill>
            <a:ln w="9525">
              <a:solidFill>
                <a:srgbClr val="000000"/>
              </a:solidFill>
              <a:miter lim="800000"/>
              <a:headEnd/>
              <a:tailEnd/>
            </a:ln>
          </p:spPr>
          <p:txBody>
            <a:bodyPr/>
            <a:lstStyle/>
            <a:p>
              <a:pPr algn="ctr"/>
              <a:r>
                <a:rPr lang="ru-RU" sz="1200" b="1"/>
                <a:t>Природні ресурси</a:t>
              </a:r>
              <a:endParaRPr lang="ru-RU"/>
            </a:p>
          </p:txBody>
        </p:sp>
        <p:sp>
          <p:nvSpPr>
            <p:cNvPr id="8209" name="Text Box 17"/>
            <p:cNvSpPr txBox="1">
              <a:spLocks noChangeArrowheads="1"/>
            </p:cNvSpPr>
            <p:nvPr/>
          </p:nvSpPr>
          <p:spPr bwMode="auto">
            <a:xfrm>
              <a:off x="3411" y="5287"/>
              <a:ext cx="2703" cy="483"/>
            </a:xfrm>
            <a:prstGeom prst="rect">
              <a:avLst/>
            </a:prstGeom>
            <a:solidFill>
              <a:srgbClr val="FFFFFF">
                <a:alpha val="50000"/>
              </a:srgbClr>
            </a:solidFill>
            <a:ln w="9525">
              <a:solidFill>
                <a:srgbClr val="000000"/>
              </a:solidFill>
              <a:miter lim="800000"/>
              <a:headEnd/>
              <a:tailEnd/>
            </a:ln>
          </p:spPr>
          <p:txBody>
            <a:bodyPr/>
            <a:lstStyle/>
            <a:p>
              <a:pPr algn="ctr"/>
              <a:r>
                <a:rPr lang="ru-RU" sz="1400" b="1"/>
                <a:t>Робоча сила</a:t>
              </a:r>
              <a:endParaRPr lang="ru-RU"/>
            </a:p>
          </p:txBody>
        </p:sp>
        <p:sp>
          <p:nvSpPr>
            <p:cNvPr id="8210" name="Text Box 18"/>
            <p:cNvSpPr txBox="1">
              <a:spLocks noChangeArrowheads="1"/>
            </p:cNvSpPr>
            <p:nvPr/>
          </p:nvSpPr>
          <p:spPr bwMode="auto">
            <a:xfrm>
              <a:off x="3411" y="5770"/>
              <a:ext cx="2703" cy="483"/>
            </a:xfrm>
            <a:prstGeom prst="rect">
              <a:avLst/>
            </a:prstGeom>
            <a:solidFill>
              <a:srgbClr val="FFFFFF">
                <a:alpha val="50000"/>
              </a:srgbClr>
            </a:solidFill>
            <a:ln w="9525">
              <a:solidFill>
                <a:srgbClr val="000000"/>
              </a:solidFill>
              <a:miter lim="800000"/>
              <a:headEnd/>
              <a:tailEnd/>
            </a:ln>
          </p:spPr>
          <p:txBody>
            <a:bodyPr/>
            <a:lstStyle/>
            <a:p>
              <a:pPr algn="just"/>
              <a:r>
                <a:rPr lang="ru-RU" sz="1400" b="1"/>
                <a:t>Капітал</a:t>
              </a:r>
              <a:endParaRPr lang="ru-RU"/>
            </a:p>
          </p:txBody>
        </p:sp>
        <p:sp>
          <p:nvSpPr>
            <p:cNvPr id="8211" name="Text Box 19"/>
            <p:cNvSpPr txBox="1">
              <a:spLocks noChangeArrowheads="1"/>
            </p:cNvSpPr>
            <p:nvPr/>
          </p:nvSpPr>
          <p:spPr bwMode="auto">
            <a:xfrm>
              <a:off x="3411" y="6414"/>
              <a:ext cx="2703" cy="483"/>
            </a:xfrm>
            <a:prstGeom prst="rect">
              <a:avLst/>
            </a:prstGeom>
            <a:solidFill>
              <a:srgbClr val="FFFFFF">
                <a:alpha val="50000"/>
              </a:srgbClr>
            </a:solidFill>
            <a:ln w="9525">
              <a:solidFill>
                <a:srgbClr val="000000"/>
              </a:solidFill>
              <a:miter lim="800000"/>
              <a:headEnd/>
              <a:tailEnd/>
            </a:ln>
          </p:spPr>
          <p:txBody>
            <a:bodyPr/>
            <a:lstStyle/>
            <a:p>
              <a:pPr algn="ctr"/>
              <a:r>
                <a:rPr lang="ru-RU" sz="1200" b="1"/>
                <a:t>Виробництво</a:t>
              </a:r>
              <a:endParaRPr lang="ru-RU"/>
            </a:p>
          </p:txBody>
        </p:sp>
        <p:sp>
          <p:nvSpPr>
            <p:cNvPr id="8212" name="Text Box 20"/>
            <p:cNvSpPr txBox="1">
              <a:spLocks noChangeArrowheads="1"/>
            </p:cNvSpPr>
            <p:nvPr/>
          </p:nvSpPr>
          <p:spPr bwMode="auto">
            <a:xfrm>
              <a:off x="3411" y="7059"/>
              <a:ext cx="2703" cy="644"/>
            </a:xfrm>
            <a:prstGeom prst="rect">
              <a:avLst/>
            </a:prstGeom>
            <a:solidFill>
              <a:srgbClr val="FFFFFF">
                <a:alpha val="50000"/>
              </a:srgbClr>
            </a:solidFill>
            <a:ln w="9525">
              <a:solidFill>
                <a:srgbClr val="000000"/>
              </a:solidFill>
              <a:miter lim="800000"/>
              <a:headEnd/>
              <a:tailEnd/>
            </a:ln>
          </p:spPr>
          <p:txBody>
            <a:bodyPr/>
            <a:lstStyle/>
            <a:p>
              <a:pPr algn="ctr"/>
              <a:r>
                <a:rPr lang="ru-RU" sz="1000" b="1"/>
                <a:t>Результати виробництва (товари та послуги)</a:t>
              </a:r>
              <a:endParaRPr lang="ru-RU"/>
            </a:p>
          </p:txBody>
        </p:sp>
        <p:sp>
          <p:nvSpPr>
            <p:cNvPr id="8213" name="Text Box 21"/>
            <p:cNvSpPr txBox="1">
              <a:spLocks noChangeArrowheads="1"/>
            </p:cNvSpPr>
            <p:nvPr/>
          </p:nvSpPr>
          <p:spPr bwMode="auto">
            <a:xfrm>
              <a:off x="3411" y="7864"/>
              <a:ext cx="2703" cy="483"/>
            </a:xfrm>
            <a:prstGeom prst="rect">
              <a:avLst/>
            </a:prstGeom>
            <a:solidFill>
              <a:srgbClr val="FFFFFF">
                <a:alpha val="50000"/>
              </a:srgbClr>
            </a:solidFill>
            <a:ln w="9525">
              <a:solidFill>
                <a:srgbClr val="000000"/>
              </a:solidFill>
              <a:miter lim="800000"/>
              <a:headEnd/>
              <a:tailEnd/>
            </a:ln>
          </p:spPr>
          <p:txBody>
            <a:bodyPr/>
            <a:lstStyle/>
            <a:p>
              <a:pPr algn="ctr"/>
              <a:r>
                <a:rPr lang="ru-RU" sz="1000" b="1"/>
                <a:t>Розподіл</a:t>
              </a:r>
              <a:endParaRPr lang="ru-RU"/>
            </a:p>
          </p:txBody>
        </p:sp>
        <p:sp>
          <p:nvSpPr>
            <p:cNvPr id="8214" name="Text Box 22"/>
            <p:cNvSpPr txBox="1">
              <a:spLocks noChangeArrowheads="1"/>
            </p:cNvSpPr>
            <p:nvPr/>
          </p:nvSpPr>
          <p:spPr bwMode="auto">
            <a:xfrm>
              <a:off x="3411" y="8508"/>
              <a:ext cx="2703" cy="484"/>
            </a:xfrm>
            <a:prstGeom prst="rect">
              <a:avLst/>
            </a:prstGeom>
            <a:solidFill>
              <a:srgbClr val="FFFFFF">
                <a:alpha val="50000"/>
              </a:srgbClr>
            </a:solidFill>
            <a:ln w="9525">
              <a:solidFill>
                <a:srgbClr val="000000"/>
              </a:solidFill>
              <a:miter lim="800000"/>
              <a:headEnd/>
              <a:tailEnd/>
            </a:ln>
          </p:spPr>
          <p:txBody>
            <a:bodyPr/>
            <a:lstStyle/>
            <a:p>
              <a:pPr algn="ctr"/>
              <a:r>
                <a:rPr lang="ru-RU" sz="1000" b="1"/>
                <a:t>Обмін</a:t>
              </a:r>
              <a:endParaRPr lang="ru-RU"/>
            </a:p>
          </p:txBody>
        </p:sp>
        <p:sp>
          <p:nvSpPr>
            <p:cNvPr id="8215" name="Text Box 23"/>
            <p:cNvSpPr txBox="1">
              <a:spLocks noChangeArrowheads="1"/>
            </p:cNvSpPr>
            <p:nvPr/>
          </p:nvSpPr>
          <p:spPr bwMode="auto">
            <a:xfrm>
              <a:off x="3411" y="9153"/>
              <a:ext cx="2703" cy="483"/>
            </a:xfrm>
            <a:prstGeom prst="rect">
              <a:avLst/>
            </a:prstGeom>
            <a:solidFill>
              <a:srgbClr val="FFFFFF">
                <a:alpha val="50000"/>
              </a:srgbClr>
            </a:solidFill>
            <a:ln w="9525">
              <a:solidFill>
                <a:srgbClr val="000000"/>
              </a:solidFill>
              <a:miter lim="800000"/>
              <a:headEnd/>
              <a:tailEnd/>
            </a:ln>
          </p:spPr>
          <p:txBody>
            <a:bodyPr/>
            <a:lstStyle/>
            <a:p>
              <a:pPr algn="ctr"/>
              <a:r>
                <a:rPr lang="ru-RU" sz="1000" b="1"/>
                <a:t>Споживання</a:t>
              </a:r>
              <a:endParaRPr lang="ru-RU"/>
            </a:p>
          </p:txBody>
        </p:sp>
        <p:sp>
          <p:nvSpPr>
            <p:cNvPr id="8216" name="Text Box 24"/>
            <p:cNvSpPr txBox="1">
              <a:spLocks noChangeArrowheads="1"/>
            </p:cNvSpPr>
            <p:nvPr/>
          </p:nvSpPr>
          <p:spPr bwMode="auto">
            <a:xfrm>
              <a:off x="3456" y="3600"/>
              <a:ext cx="3022" cy="864"/>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ctr"/>
              <a:r>
                <a:rPr lang="ru-RU" sz="1400" b="1"/>
                <a:t>Національна економіка</a:t>
              </a:r>
              <a:endParaRPr lang="ru-RU"/>
            </a:p>
          </p:txBody>
        </p:sp>
      </p:grpSp>
      <p:sp>
        <p:nvSpPr>
          <p:cNvPr id="8217" name="Text Box 25"/>
          <p:cNvSpPr txBox="1">
            <a:spLocks noChangeArrowheads="1"/>
          </p:cNvSpPr>
          <p:nvPr/>
        </p:nvSpPr>
        <p:spPr bwMode="auto">
          <a:xfrm>
            <a:off x="4787412" y="4724400"/>
            <a:ext cx="2861896" cy="547688"/>
          </a:xfrm>
          <a:prstGeom prst="rect">
            <a:avLst/>
          </a:prstGeom>
          <a:solidFill>
            <a:srgbClr val="FFFFFF"/>
          </a:solidFill>
          <a:ln w="9525">
            <a:solidFill>
              <a:srgbClr val="000000"/>
            </a:solidFill>
            <a:miter lim="800000"/>
            <a:headEnd/>
            <a:tailEnd/>
          </a:ln>
        </p:spPr>
        <p:txBody>
          <a:bodyPr/>
          <a:lstStyle/>
          <a:p>
            <a:pPr algn="ctr"/>
            <a:r>
              <a:rPr lang="ru-RU" sz="1200" b="1"/>
              <a:t>Міжнародні економічні відносини</a:t>
            </a:r>
            <a:endParaRPr lang="ru-RU"/>
          </a:p>
        </p:txBody>
      </p:sp>
      <p:sp>
        <p:nvSpPr>
          <p:cNvPr id="8218" name="Text Box 26"/>
          <p:cNvSpPr txBox="1">
            <a:spLocks noChangeArrowheads="1"/>
          </p:cNvSpPr>
          <p:nvPr/>
        </p:nvSpPr>
        <p:spPr bwMode="auto">
          <a:xfrm>
            <a:off x="3006969" y="5545139"/>
            <a:ext cx="1906466" cy="365125"/>
          </a:xfrm>
          <a:prstGeom prst="rect">
            <a:avLst/>
          </a:prstGeom>
          <a:solidFill>
            <a:srgbClr val="FFFFFF"/>
          </a:solidFill>
          <a:ln w="9525">
            <a:solidFill>
              <a:srgbClr val="000000"/>
            </a:solidFill>
            <a:miter lim="800000"/>
            <a:headEnd/>
            <a:tailEnd/>
          </a:ln>
        </p:spPr>
        <p:txBody>
          <a:bodyPr/>
          <a:lstStyle/>
          <a:p>
            <a:pPr algn="ctr"/>
            <a:r>
              <a:rPr lang="ru-RU" sz="1200" b="1"/>
              <a:t>Військово-політичні</a:t>
            </a:r>
            <a:endParaRPr lang="ru-RU"/>
          </a:p>
        </p:txBody>
      </p:sp>
      <p:sp>
        <p:nvSpPr>
          <p:cNvPr id="8219" name="Text Box 27"/>
          <p:cNvSpPr txBox="1">
            <a:spLocks noChangeArrowheads="1"/>
          </p:cNvSpPr>
          <p:nvPr/>
        </p:nvSpPr>
        <p:spPr bwMode="auto">
          <a:xfrm>
            <a:off x="5147897" y="5661026"/>
            <a:ext cx="2003180" cy="365125"/>
          </a:xfrm>
          <a:prstGeom prst="rect">
            <a:avLst/>
          </a:prstGeom>
          <a:solidFill>
            <a:srgbClr val="FFFFFF"/>
          </a:solidFill>
          <a:ln w="9525">
            <a:solidFill>
              <a:srgbClr val="000000"/>
            </a:solidFill>
            <a:miter lim="800000"/>
            <a:headEnd/>
            <a:tailEnd/>
          </a:ln>
        </p:spPr>
        <p:txBody>
          <a:bodyPr/>
          <a:lstStyle/>
          <a:p>
            <a:pPr algn="just"/>
            <a:r>
              <a:rPr lang="ru-RU" sz="1400" b="1"/>
              <a:t>Економічні</a:t>
            </a:r>
            <a:endParaRPr lang="ru-RU"/>
          </a:p>
        </p:txBody>
      </p:sp>
      <p:sp>
        <p:nvSpPr>
          <p:cNvPr id="8220" name="Text Box 28"/>
          <p:cNvSpPr txBox="1">
            <a:spLocks noChangeArrowheads="1"/>
          </p:cNvSpPr>
          <p:nvPr/>
        </p:nvSpPr>
        <p:spPr bwMode="auto">
          <a:xfrm>
            <a:off x="7297616" y="5545139"/>
            <a:ext cx="1811215" cy="365125"/>
          </a:xfrm>
          <a:prstGeom prst="rect">
            <a:avLst/>
          </a:prstGeom>
          <a:solidFill>
            <a:srgbClr val="FFFFFF"/>
          </a:solidFill>
          <a:ln w="9525">
            <a:solidFill>
              <a:srgbClr val="000000"/>
            </a:solidFill>
            <a:miter lim="800000"/>
            <a:headEnd/>
            <a:tailEnd/>
          </a:ln>
        </p:spPr>
        <p:txBody>
          <a:bodyPr/>
          <a:lstStyle/>
          <a:p>
            <a:pPr algn="ctr"/>
            <a:r>
              <a:rPr lang="ru-RU" sz="1200" b="1"/>
              <a:t>Гуманітарні</a:t>
            </a:r>
            <a:endParaRPr lang="ru-RU"/>
          </a:p>
        </p:txBody>
      </p:sp>
      <p:sp>
        <p:nvSpPr>
          <p:cNvPr id="8221" name="Text Box 29"/>
          <p:cNvSpPr txBox="1">
            <a:spLocks noChangeArrowheads="1"/>
          </p:cNvSpPr>
          <p:nvPr/>
        </p:nvSpPr>
        <p:spPr bwMode="auto">
          <a:xfrm>
            <a:off x="4913435" y="6367464"/>
            <a:ext cx="2384180" cy="365125"/>
          </a:xfrm>
          <a:prstGeom prst="rect">
            <a:avLst/>
          </a:prstGeom>
          <a:solidFill>
            <a:srgbClr val="FFFFFF"/>
          </a:solidFill>
          <a:ln w="9525">
            <a:solidFill>
              <a:srgbClr val="000000"/>
            </a:solidFill>
            <a:miter lim="800000"/>
            <a:headEnd/>
            <a:tailEnd/>
          </a:ln>
        </p:spPr>
        <p:txBody>
          <a:bodyPr/>
          <a:lstStyle/>
          <a:p>
            <a:pPr algn="ctr"/>
            <a:r>
              <a:rPr lang="ru-RU" sz="1400" b="1"/>
              <a:t>Міжнародні відносини</a:t>
            </a:r>
            <a:endParaRPr lang="ru-RU"/>
          </a:p>
        </p:txBody>
      </p:sp>
      <p:sp>
        <p:nvSpPr>
          <p:cNvPr id="8222" name="Line 30"/>
          <p:cNvSpPr>
            <a:spLocks noChangeShapeType="1"/>
          </p:cNvSpPr>
          <p:nvPr/>
        </p:nvSpPr>
        <p:spPr bwMode="auto">
          <a:xfrm>
            <a:off x="3959469" y="5910263"/>
            <a:ext cx="0" cy="7302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8223" name="Line 31"/>
          <p:cNvSpPr>
            <a:spLocks noChangeShapeType="1"/>
          </p:cNvSpPr>
          <p:nvPr/>
        </p:nvSpPr>
        <p:spPr bwMode="auto">
          <a:xfrm>
            <a:off x="8156331" y="5910263"/>
            <a:ext cx="0" cy="7302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uk-UA"/>
          </a:p>
        </p:txBody>
      </p:sp>
    </p:spTree>
    <p:extLst>
      <p:ext uri="{BB962C8B-B14F-4D97-AF65-F5344CB8AC3E}">
        <p14:creationId xmlns:p14="http://schemas.microsoft.com/office/powerpoint/2010/main" val="34072892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ctr"/>
            <a:r>
              <a:rPr lang="uk-UA" dirty="0"/>
              <a:t>Для оцінювання масштабів корупції в країнах світу громадська організація </a:t>
            </a:r>
            <a:r>
              <a:rPr lang="uk-UA" dirty="0" err="1"/>
              <a:t>Transparency</a:t>
            </a:r>
            <a:r>
              <a:rPr lang="uk-UA" dirty="0"/>
              <a:t> </a:t>
            </a:r>
            <a:r>
              <a:rPr lang="uk-UA" dirty="0" err="1"/>
              <a:t>International</a:t>
            </a:r>
            <a:r>
              <a:rPr lang="uk-UA" dirty="0"/>
              <a:t> (Берлін, Німеччина) складає індекс сприйняття корупції. </a:t>
            </a:r>
            <a:endParaRPr lang="uk-UA" dirty="0" smtClean="0"/>
          </a:p>
          <a:p>
            <a:pPr algn="ctr"/>
            <a:r>
              <a:rPr lang="uk-UA" dirty="0" smtClean="0"/>
              <a:t>З </a:t>
            </a:r>
            <a:r>
              <a:rPr lang="uk-UA" dirty="0"/>
              <a:t>1995 року за результатами дослідження щороку складають доповідь, яка містить аналітичні висновки щодо цього явища, в тому числі рейтинги країн світу за ступенем поширення корупції.</a:t>
            </a:r>
          </a:p>
          <a:p>
            <a:endParaRPr lang="uk-UA" dirty="0"/>
          </a:p>
        </p:txBody>
      </p:sp>
      <p:sp>
        <p:nvSpPr>
          <p:cNvPr id="3" name="Заголовок 2"/>
          <p:cNvSpPr>
            <a:spLocks noGrp="1"/>
          </p:cNvSpPr>
          <p:nvPr>
            <p:ph type="title"/>
          </p:nvPr>
        </p:nvSpPr>
        <p:spPr/>
        <p:txBody>
          <a:bodyPr>
            <a:normAutofit/>
          </a:bodyPr>
          <a:lstStyle/>
          <a:p>
            <a:pPr algn="ctr"/>
            <a:r>
              <a:rPr lang="uk-UA" dirty="0">
                <a:effectLst/>
              </a:rPr>
              <a:t>3. Індекс сприйняття </a:t>
            </a:r>
            <a:r>
              <a:rPr lang="uk-UA" dirty="0" smtClean="0">
                <a:effectLst/>
              </a:rPr>
              <a:t>корупції, </a:t>
            </a:r>
            <a:r>
              <a:rPr lang="uk-UA" sz="2000" dirty="0" err="1">
                <a:solidFill>
                  <a:schemeClr val="tx1"/>
                </a:solidFill>
                <a:effectLst/>
              </a:rPr>
              <a:t>Transparency</a:t>
            </a:r>
            <a:r>
              <a:rPr lang="uk-UA" sz="2000" dirty="0">
                <a:solidFill>
                  <a:schemeClr val="tx1"/>
                </a:solidFill>
                <a:effectLst/>
              </a:rPr>
              <a:t> </a:t>
            </a:r>
            <a:r>
              <a:rPr lang="uk-UA" sz="2000" dirty="0" err="1">
                <a:solidFill>
                  <a:schemeClr val="tx1"/>
                </a:solidFill>
                <a:effectLst/>
              </a:rPr>
              <a:t>International</a:t>
            </a:r>
            <a:endParaRPr lang="uk-UA" sz="2000" dirty="0">
              <a:solidFill>
                <a:schemeClr val="tx1"/>
              </a:solidFill>
            </a:endParaRPr>
          </a:p>
        </p:txBody>
      </p:sp>
    </p:spTree>
    <p:extLst>
      <p:ext uri="{BB962C8B-B14F-4D97-AF65-F5344CB8AC3E}">
        <p14:creationId xmlns:p14="http://schemas.microsoft.com/office/powerpoint/2010/main" val="15704918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dirty="0"/>
          </a:p>
        </p:txBody>
      </p:sp>
      <p:sp>
        <p:nvSpPr>
          <p:cNvPr id="3" name="Заголовок 2"/>
          <p:cNvSpPr>
            <a:spLocks noGrp="1"/>
          </p:cNvSpPr>
          <p:nvPr>
            <p:ph type="title"/>
          </p:nvPr>
        </p:nvSpPr>
        <p:spPr/>
        <p:txBody>
          <a:bodyPr/>
          <a:lstStyle/>
          <a:p>
            <a:endParaRPr lang="uk-UA"/>
          </a:p>
        </p:txBody>
      </p:sp>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553" t="14679" r="22309" b="5776"/>
          <a:stretch/>
        </p:blipFill>
        <p:spPr bwMode="auto">
          <a:xfrm>
            <a:off x="0" y="116632"/>
            <a:ext cx="8964488"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4322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uk-UA" dirty="0">
                <a:solidFill>
                  <a:schemeClr val="tx1"/>
                </a:solidFill>
              </a:rPr>
              <a:t>Ресурси мережі </a:t>
            </a:r>
            <a:r>
              <a:rPr lang="en-AU" dirty="0">
                <a:solidFill>
                  <a:schemeClr val="tx1"/>
                </a:solidFill>
              </a:rPr>
              <a:t>Internet </a:t>
            </a:r>
            <a:r>
              <a:rPr lang="uk-UA" dirty="0">
                <a:solidFill>
                  <a:schemeClr val="tx1"/>
                </a:solidFill>
              </a:rPr>
              <a:t>для пошуку необхідної інформації</a:t>
            </a:r>
            <a:r>
              <a:rPr lang="uk-UA" dirty="0"/>
              <a:t> </a:t>
            </a:r>
          </a:p>
        </p:txBody>
      </p:sp>
      <p:sp>
        <p:nvSpPr>
          <p:cNvPr id="4" name="Прямоугольник 3"/>
          <p:cNvSpPr/>
          <p:nvPr/>
        </p:nvSpPr>
        <p:spPr>
          <a:xfrm>
            <a:off x="467544" y="1166843"/>
            <a:ext cx="7992888" cy="4832092"/>
          </a:xfrm>
          <a:prstGeom prst="rect">
            <a:avLst/>
          </a:prstGeom>
        </p:spPr>
        <p:txBody>
          <a:bodyPr wrap="square">
            <a:spAutoFit/>
          </a:bodyPr>
          <a:lstStyle/>
          <a:p>
            <a:r>
              <a:rPr lang="uk-UA" sz="2800" dirty="0" smtClean="0">
                <a:latin typeface="Times New Roman" pitchFamily="18" charset="0"/>
                <a:cs typeface="Times New Roman" pitchFamily="18" charset="0"/>
              </a:rPr>
              <a:t>Сервер </a:t>
            </a:r>
            <a:r>
              <a:rPr lang="en-US" sz="2800" dirty="0" smtClean="0">
                <a:latin typeface="Times New Roman" pitchFamily="18" charset="0"/>
                <a:cs typeface="Times New Roman" pitchFamily="18" charset="0"/>
              </a:rPr>
              <a:t>                                                 </a:t>
            </a:r>
            <a:r>
              <a:rPr lang="en-AU" sz="2800" dirty="0" smtClean="0">
                <a:latin typeface="Times New Roman" pitchFamily="18" charset="0"/>
                <a:cs typeface="Times New Roman" pitchFamily="18" charset="0"/>
              </a:rPr>
              <a:t>Internet-</a:t>
            </a:r>
            <a:r>
              <a:rPr lang="uk-UA" sz="2800" dirty="0">
                <a:latin typeface="Times New Roman" pitchFamily="18" charset="0"/>
                <a:cs typeface="Times New Roman" pitchFamily="18" charset="0"/>
              </a:rPr>
              <a:t>адреса </a:t>
            </a:r>
            <a:endParaRPr lang="en-US" sz="2800" dirty="0" smtClean="0">
              <a:latin typeface="Times New Roman" pitchFamily="18" charset="0"/>
              <a:cs typeface="Times New Roman" pitchFamily="18" charset="0"/>
            </a:endParaRPr>
          </a:p>
          <a:p>
            <a:r>
              <a:rPr lang="uk-UA" sz="2800" dirty="0" smtClean="0">
                <a:latin typeface="Times New Roman" pitchFamily="18" charset="0"/>
                <a:cs typeface="Times New Roman" pitchFamily="18" charset="0"/>
              </a:rPr>
              <a:t>Державна служба </a:t>
            </a:r>
            <a:r>
              <a:rPr lang="uk-UA" sz="2800" dirty="0">
                <a:latin typeface="Times New Roman" pitchFamily="18" charset="0"/>
                <a:cs typeface="Times New Roman" pitchFamily="18" charset="0"/>
              </a:rPr>
              <a:t>статистики </a:t>
            </a:r>
            <a:r>
              <a:rPr lang="en-AU" sz="2800" dirty="0">
                <a:solidFill>
                  <a:srgbClr val="FF0000"/>
                </a:solidFill>
                <a:latin typeface="Times New Roman" pitchFamily="18" charset="0"/>
                <a:cs typeface="Times New Roman" pitchFamily="18" charset="0"/>
              </a:rPr>
              <a:t>www.ukrstat.gov.ua</a:t>
            </a:r>
            <a:r>
              <a:rPr lang="en-AU" sz="2800" dirty="0">
                <a:latin typeface="Times New Roman" pitchFamily="18" charset="0"/>
                <a:cs typeface="Times New Roman" pitchFamily="18" charset="0"/>
              </a:rPr>
              <a:t> </a:t>
            </a:r>
            <a:r>
              <a:rPr lang="uk-UA" sz="2800" dirty="0">
                <a:latin typeface="Times New Roman" pitchFamily="18" charset="0"/>
                <a:cs typeface="Times New Roman" pitchFamily="18" charset="0"/>
              </a:rPr>
              <a:t>Міністерство фінансів </a:t>
            </a:r>
            <a:r>
              <a:rPr lang="uk-UA" sz="2800" dirty="0" smtClean="0">
                <a:latin typeface="Times New Roman" pitchFamily="18" charset="0"/>
                <a:cs typeface="Times New Roman" pitchFamily="18" charset="0"/>
              </a:rPr>
              <a:t>            </a:t>
            </a:r>
            <a:r>
              <a:rPr lang="en-AU" sz="2800" dirty="0" smtClean="0">
                <a:solidFill>
                  <a:srgbClr val="FF0000"/>
                </a:solidFill>
                <a:latin typeface="Times New Roman" pitchFamily="18" charset="0"/>
                <a:cs typeface="Times New Roman" pitchFamily="18" charset="0"/>
              </a:rPr>
              <a:t>www.minfint.gov.ua</a:t>
            </a:r>
            <a:r>
              <a:rPr lang="en-AU" sz="2800" dirty="0" smtClean="0">
                <a:latin typeface="Times New Roman" pitchFamily="18" charset="0"/>
                <a:cs typeface="Times New Roman" pitchFamily="18" charset="0"/>
              </a:rPr>
              <a:t> </a:t>
            </a:r>
            <a:r>
              <a:rPr lang="uk-UA" sz="2800" dirty="0">
                <a:latin typeface="Times New Roman" pitchFamily="18" charset="0"/>
                <a:cs typeface="Times New Roman" pitchFamily="18" charset="0"/>
              </a:rPr>
              <a:t>Міністерство економіки </a:t>
            </a:r>
            <a:r>
              <a:rPr lang="uk-UA" sz="2800" dirty="0" smtClean="0">
                <a:latin typeface="Times New Roman" pitchFamily="18" charset="0"/>
                <a:cs typeface="Times New Roman" pitchFamily="18" charset="0"/>
              </a:rPr>
              <a:t>          </a:t>
            </a:r>
            <a:r>
              <a:rPr lang="en-AU" sz="2800" dirty="0" smtClean="0">
                <a:solidFill>
                  <a:srgbClr val="FF0000"/>
                </a:solidFill>
                <a:latin typeface="Times New Roman" pitchFamily="18" charset="0"/>
                <a:cs typeface="Times New Roman" pitchFamily="18" charset="0"/>
              </a:rPr>
              <a:t>www.me.gov.ua</a:t>
            </a:r>
            <a:r>
              <a:rPr lang="en-AU" sz="2800" dirty="0" smtClean="0">
                <a:latin typeface="Times New Roman" pitchFamily="18" charset="0"/>
                <a:cs typeface="Times New Roman" pitchFamily="18" charset="0"/>
              </a:rPr>
              <a:t> </a:t>
            </a:r>
            <a:r>
              <a:rPr lang="uk-UA" sz="2800" dirty="0">
                <a:latin typeface="Times New Roman" pitchFamily="18" charset="0"/>
                <a:cs typeface="Times New Roman" pitchFamily="18" charset="0"/>
              </a:rPr>
              <a:t>Кабінет Міністрів України </a:t>
            </a:r>
            <a:r>
              <a:rPr lang="uk-UA" sz="2800" dirty="0" smtClean="0">
                <a:latin typeface="Times New Roman" pitchFamily="18" charset="0"/>
                <a:cs typeface="Times New Roman" pitchFamily="18" charset="0"/>
              </a:rPr>
              <a:t>      </a:t>
            </a:r>
            <a:r>
              <a:rPr lang="en-AU" sz="2800" dirty="0" smtClean="0">
                <a:solidFill>
                  <a:srgbClr val="FF0000"/>
                </a:solidFill>
                <a:latin typeface="Times New Roman" pitchFamily="18" charset="0"/>
                <a:cs typeface="Times New Roman" pitchFamily="18" charset="0"/>
              </a:rPr>
              <a:t>www.kmu.gov.ua</a:t>
            </a:r>
            <a:r>
              <a:rPr lang="en-AU" sz="2800" dirty="0" smtClean="0">
                <a:latin typeface="Times New Roman" pitchFamily="18" charset="0"/>
                <a:cs typeface="Times New Roman" pitchFamily="18" charset="0"/>
              </a:rPr>
              <a:t> </a:t>
            </a:r>
            <a:r>
              <a:rPr lang="uk-UA" sz="2800" dirty="0">
                <a:latin typeface="Times New Roman" pitchFamily="18" charset="0"/>
                <a:cs typeface="Times New Roman" pitchFamily="18" charset="0"/>
              </a:rPr>
              <a:t>Національний банк України </a:t>
            </a:r>
            <a:r>
              <a:rPr lang="uk-UA" sz="2800" dirty="0" smtClean="0">
                <a:latin typeface="Times New Roman" pitchFamily="18" charset="0"/>
                <a:cs typeface="Times New Roman" pitchFamily="18" charset="0"/>
              </a:rPr>
              <a:t>    </a:t>
            </a:r>
            <a:r>
              <a:rPr lang="en-AU" sz="2800" dirty="0" smtClean="0">
                <a:solidFill>
                  <a:srgbClr val="FF0000"/>
                </a:solidFill>
                <a:latin typeface="Times New Roman" pitchFamily="18" charset="0"/>
                <a:cs typeface="Times New Roman" pitchFamily="18" charset="0"/>
              </a:rPr>
              <a:t>www.bank.gov.ua</a:t>
            </a:r>
            <a:r>
              <a:rPr lang="en-AU" sz="2800" dirty="0" smtClean="0">
                <a:latin typeface="Times New Roman" pitchFamily="18" charset="0"/>
                <a:cs typeface="Times New Roman" pitchFamily="18" charset="0"/>
              </a:rPr>
              <a:t> </a:t>
            </a:r>
            <a:r>
              <a:rPr lang="uk-UA" sz="2800" dirty="0">
                <a:latin typeface="Times New Roman" pitchFamily="18" charset="0"/>
                <a:cs typeface="Times New Roman" pitchFamily="18" charset="0"/>
              </a:rPr>
              <a:t>Сервер Верховної Ради України </a:t>
            </a:r>
            <a:r>
              <a:rPr lang="en-AU" sz="2800" dirty="0">
                <a:solidFill>
                  <a:srgbClr val="FF0000"/>
                </a:solidFill>
                <a:latin typeface="Times New Roman" pitchFamily="18" charset="0"/>
                <a:cs typeface="Times New Roman" pitchFamily="18" charset="0"/>
              </a:rPr>
              <a:t>www.rada.gov.ua</a:t>
            </a:r>
            <a:r>
              <a:rPr lang="en-AU" sz="2800" dirty="0">
                <a:latin typeface="Times New Roman" pitchFamily="18" charset="0"/>
                <a:cs typeface="Times New Roman" pitchFamily="18" charset="0"/>
              </a:rPr>
              <a:t> </a:t>
            </a:r>
            <a:r>
              <a:rPr lang="uk-UA" sz="2800" dirty="0" err="1" smtClean="0">
                <a:latin typeface="Times New Roman" pitchFamily="18" charset="0"/>
                <a:cs typeface="Times New Roman" pitchFamily="18" charset="0"/>
              </a:rPr>
              <a:t>БизнесИнформ</a:t>
            </a:r>
            <a:r>
              <a:rPr lang="uk-UA" sz="2800" dirty="0" smtClean="0">
                <a:latin typeface="Times New Roman" pitchFamily="18" charset="0"/>
                <a:cs typeface="Times New Roman" pitchFamily="18" charset="0"/>
              </a:rPr>
              <a:t>                           </a:t>
            </a:r>
            <a:r>
              <a:rPr lang="en-AU" sz="2800" dirty="0" smtClean="0">
                <a:solidFill>
                  <a:srgbClr val="FF0000"/>
                </a:solidFill>
                <a:latin typeface="Times New Roman" pitchFamily="18" charset="0"/>
                <a:cs typeface="Times New Roman" pitchFamily="18" charset="0"/>
              </a:rPr>
              <a:t>www.liga.net.com.ua </a:t>
            </a:r>
            <a:r>
              <a:rPr lang="en-AU" sz="2800" dirty="0">
                <a:latin typeface="Times New Roman" pitchFamily="18" charset="0"/>
                <a:cs typeface="Times New Roman" pitchFamily="18" charset="0"/>
              </a:rPr>
              <a:t>World bank </a:t>
            </a:r>
            <a:r>
              <a:rPr lang="uk-UA" sz="2800" dirty="0" smtClean="0">
                <a:latin typeface="Times New Roman" pitchFamily="18" charset="0"/>
                <a:cs typeface="Times New Roman" pitchFamily="18" charset="0"/>
              </a:rPr>
              <a:t>                                  </a:t>
            </a:r>
            <a:r>
              <a:rPr lang="en-AU" sz="2800" dirty="0" smtClean="0">
                <a:solidFill>
                  <a:srgbClr val="FF0000"/>
                </a:solidFill>
                <a:latin typeface="Times New Roman" pitchFamily="18" charset="0"/>
                <a:cs typeface="Times New Roman" pitchFamily="18" charset="0"/>
              </a:rPr>
              <a:t>www.worldbank.org</a:t>
            </a:r>
            <a:r>
              <a:rPr lang="en-AU" sz="2800" dirty="0">
                <a:solidFill>
                  <a:srgbClr val="FF0000"/>
                </a:solidFill>
                <a:latin typeface="Times New Roman" pitchFamily="18" charset="0"/>
                <a:cs typeface="Times New Roman" pitchFamily="18" charset="0"/>
              </a:rPr>
              <a:t>.</a:t>
            </a:r>
            <a:r>
              <a:rPr lang="en-AU" sz="2800" dirty="0">
                <a:latin typeface="Times New Roman" pitchFamily="18" charset="0"/>
                <a:cs typeface="Times New Roman" pitchFamily="18" charset="0"/>
              </a:rPr>
              <a:t> World Economic </a:t>
            </a:r>
            <a:r>
              <a:rPr lang="en-AU" sz="2800" dirty="0" smtClean="0">
                <a:latin typeface="Times New Roman" pitchFamily="18" charset="0"/>
                <a:cs typeface="Times New Roman" pitchFamily="18" charset="0"/>
              </a:rPr>
              <a:t>Forum</a:t>
            </a:r>
            <a:r>
              <a:rPr lang="uk-UA" sz="2800" dirty="0" smtClean="0">
                <a:latin typeface="Times New Roman" pitchFamily="18" charset="0"/>
                <a:cs typeface="Times New Roman" pitchFamily="18" charset="0"/>
              </a:rPr>
              <a:t>             </a:t>
            </a:r>
            <a:r>
              <a:rPr lang="en-AU" sz="2800" dirty="0" smtClean="0">
                <a:latin typeface="Times New Roman" pitchFamily="18" charset="0"/>
                <a:cs typeface="Times New Roman" pitchFamily="18" charset="0"/>
              </a:rPr>
              <a:t> </a:t>
            </a:r>
            <a:r>
              <a:rPr lang="uk-UA" sz="2800" dirty="0" smtClean="0">
                <a:latin typeface="Times New Roman" pitchFamily="18" charset="0"/>
                <a:cs typeface="Times New Roman" pitchFamily="18" charset="0"/>
              </a:rPr>
              <a:t>    </a:t>
            </a:r>
            <a:r>
              <a:rPr lang="en-AU" sz="2800" dirty="0" smtClean="0">
                <a:solidFill>
                  <a:srgbClr val="FF0000"/>
                </a:solidFill>
                <a:latin typeface="Times New Roman" pitchFamily="18" charset="0"/>
                <a:cs typeface="Times New Roman" pitchFamily="18" charset="0"/>
              </a:rPr>
              <a:t>www.weforum.org</a:t>
            </a:r>
            <a:r>
              <a:rPr lang="en-AU" sz="2800" dirty="0" smtClean="0">
                <a:latin typeface="Times New Roman" pitchFamily="18" charset="0"/>
                <a:cs typeface="Times New Roman" pitchFamily="18" charset="0"/>
              </a:rPr>
              <a:t> </a:t>
            </a:r>
            <a:r>
              <a:rPr lang="en-AU" sz="2800" dirty="0">
                <a:latin typeface="Times New Roman" pitchFamily="18" charset="0"/>
                <a:cs typeface="Times New Roman" pitchFamily="18" charset="0"/>
              </a:rPr>
              <a:t>International Financial Statistics </a:t>
            </a:r>
            <a:r>
              <a:rPr lang="uk-UA" sz="2800" dirty="0" smtClean="0">
                <a:latin typeface="Times New Roman" pitchFamily="18" charset="0"/>
                <a:cs typeface="Times New Roman" pitchFamily="18" charset="0"/>
              </a:rPr>
              <a:t>    </a:t>
            </a:r>
            <a:r>
              <a:rPr lang="en-AU" sz="2800" dirty="0" smtClean="0">
                <a:solidFill>
                  <a:srgbClr val="FF0000"/>
                </a:solidFill>
                <a:latin typeface="Times New Roman" pitchFamily="18" charset="0"/>
                <a:cs typeface="Times New Roman" pitchFamily="18" charset="0"/>
              </a:rPr>
              <a:t>www.ifs.org</a:t>
            </a:r>
            <a:endParaRPr lang="uk-UA"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433842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474345"/>
            <a:ext cx="8568952" cy="5262979"/>
          </a:xfrm>
          <a:prstGeom prst="rect">
            <a:avLst/>
          </a:prstGeom>
        </p:spPr>
        <p:txBody>
          <a:bodyPr wrap="square">
            <a:spAutoFit/>
          </a:bodyPr>
          <a:lstStyle/>
          <a:p>
            <a:r>
              <a:rPr lang="en-US" dirty="0"/>
              <a:t>• </a:t>
            </a:r>
            <a:r>
              <a:rPr lang="en-US" sz="2400" dirty="0">
                <a:latin typeface="Times New Roman" pitchFamily="18" charset="0"/>
                <a:cs typeface="Times New Roman" pitchFamily="18" charset="0"/>
              </a:rPr>
              <a:t>Corruption Perceptions Index, Transparency International - </a:t>
            </a:r>
            <a:r>
              <a:rPr lang="en-US" sz="2400" dirty="0">
                <a:solidFill>
                  <a:srgbClr val="FF0000"/>
                </a:solidFill>
                <a:latin typeface="Times New Roman" pitchFamily="18" charset="0"/>
                <a:cs typeface="Times New Roman" pitchFamily="18" charset="0"/>
              </a:rPr>
              <a:t>http://www.icgg.org </a:t>
            </a:r>
            <a:endParaRPr lang="uk-UA" sz="2400" dirty="0" smtClean="0">
              <a:solidFill>
                <a:srgbClr val="FF0000"/>
              </a:solidFill>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Doing Business Report, World Bank - </a:t>
            </a:r>
            <a:r>
              <a:rPr lang="en-US" sz="2400" dirty="0">
                <a:solidFill>
                  <a:srgbClr val="FF0000"/>
                </a:solidFill>
                <a:latin typeface="Times New Roman" pitchFamily="18" charset="0"/>
                <a:cs typeface="Times New Roman" pitchFamily="18" charset="0"/>
                <a:hlinkClick r:id="rId2"/>
              </a:rPr>
              <a:t>http://</a:t>
            </a:r>
            <a:r>
              <a:rPr lang="en-US" sz="2400" dirty="0" smtClean="0">
                <a:solidFill>
                  <a:srgbClr val="FF0000"/>
                </a:solidFill>
                <a:latin typeface="Times New Roman" pitchFamily="18" charset="0"/>
                <a:cs typeface="Times New Roman" pitchFamily="18" charset="0"/>
                <a:hlinkClick r:id="rId2"/>
              </a:rPr>
              <a:t>www.doingbusiness.org</a:t>
            </a:r>
            <a:endParaRPr lang="uk-UA" sz="2400" dirty="0" smtClean="0">
              <a:solidFill>
                <a:srgbClr val="FF0000"/>
              </a:solidFill>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Global Competitiveness Yearbook, Institute for Management Development </a:t>
            </a:r>
            <a:r>
              <a:rPr lang="en-US" sz="2400" dirty="0">
                <a:solidFill>
                  <a:srgbClr val="FF0000"/>
                </a:solidFill>
                <a:latin typeface="Times New Roman" pitchFamily="18" charset="0"/>
                <a:cs typeface="Times New Roman" pitchFamily="18" charset="0"/>
              </a:rPr>
              <a:t>- http://www.imd.ch/index.cfm </a:t>
            </a:r>
            <a:endParaRPr lang="uk-UA" sz="2400" dirty="0" smtClean="0">
              <a:solidFill>
                <a:srgbClr val="FF0000"/>
              </a:solidFill>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Global Competitiveness Report, World Economic Forum - </a:t>
            </a:r>
            <a:r>
              <a:rPr lang="en-US" sz="2400" dirty="0" smtClean="0">
                <a:solidFill>
                  <a:srgbClr val="FF0000"/>
                </a:solidFill>
                <a:latin typeface="Times New Roman" pitchFamily="18" charset="0"/>
                <a:cs typeface="Times New Roman" pitchFamily="18" charset="0"/>
                <a:hlinkClick r:id="rId3"/>
              </a:rPr>
              <a:t>www.gcr.weforum.org</a:t>
            </a:r>
            <a:endParaRPr lang="uk-UA" sz="2400" dirty="0" smtClean="0">
              <a:solidFill>
                <a:srgbClr val="FF0000"/>
              </a:solidFill>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Human Development Report , UN - </a:t>
            </a:r>
            <a:r>
              <a:rPr lang="en-US" sz="2400" dirty="0">
                <a:solidFill>
                  <a:srgbClr val="FF0000"/>
                </a:solidFill>
                <a:latin typeface="Times New Roman" pitchFamily="18" charset="0"/>
                <a:cs typeface="Times New Roman" pitchFamily="18" charset="0"/>
                <a:hlinkClick r:id="rId4"/>
              </a:rPr>
              <a:t>http://</a:t>
            </a:r>
            <a:r>
              <a:rPr lang="en-US" sz="2400" dirty="0" smtClean="0">
                <a:solidFill>
                  <a:srgbClr val="FF0000"/>
                </a:solidFill>
                <a:latin typeface="Times New Roman" pitchFamily="18" charset="0"/>
                <a:cs typeface="Times New Roman" pitchFamily="18" charset="0"/>
                <a:hlinkClick r:id="rId4"/>
              </a:rPr>
              <a:t>hdr.undp.org</a:t>
            </a:r>
            <a:endParaRPr lang="uk-UA" sz="2400" dirty="0" smtClean="0">
              <a:solidFill>
                <a:srgbClr val="FF0000"/>
              </a:solidFill>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Index of Economic Freedom, Heritage Foundation - </a:t>
            </a:r>
            <a:r>
              <a:rPr lang="en-US" sz="2400" dirty="0">
                <a:solidFill>
                  <a:srgbClr val="FF0000"/>
                </a:solidFill>
                <a:latin typeface="Times New Roman" pitchFamily="18" charset="0"/>
                <a:cs typeface="Times New Roman" pitchFamily="18" charset="0"/>
              </a:rPr>
              <a:t>www.heritage.org/index</a:t>
            </a:r>
            <a:r>
              <a:rPr lang="en-US" sz="2400" dirty="0">
                <a:latin typeface="Times New Roman" pitchFamily="18" charset="0"/>
                <a:cs typeface="Times New Roman" pitchFamily="18" charset="0"/>
              </a:rPr>
              <a:t> </a:t>
            </a:r>
            <a:endParaRPr lang="uk-UA"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Paying Taxes 2008. The global picture. PricewaterhouseCoopers, World Bank Group - </a:t>
            </a:r>
            <a:r>
              <a:rPr lang="en-US" sz="2400" dirty="0">
                <a:solidFill>
                  <a:srgbClr val="FF0000"/>
                </a:solidFill>
                <a:latin typeface="Times New Roman" pitchFamily="18" charset="0"/>
                <a:cs typeface="Times New Roman" pitchFamily="18" charset="0"/>
              </a:rPr>
              <a:t>http://www.pwc.co</a:t>
            </a:r>
            <a:r>
              <a:rPr lang="en-US" sz="2400" dirty="0">
                <a:latin typeface="Times New Roman" pitchFamily="18" charset="0"/>
                <a:cs typeface="Times New Roman" pitchFamily="18" charset="0"/>
              </a:rPr>
              <a:t>m </a:t>
            </a:r>
            <a:endParaRPr lang="uk-UA"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Standard &amp; Poor’s Ratings - </a:t>
            </a:r>
            <a:r>
              <a:rPr lang="en-US" sz="2400" dirty="0">
                <a:solidFill>
                  <a:srgbClr val="FF0000"/>
                </a:solidFill>
                <a:latin typeface="Times New Roman" pitchFamily="18" charset="0"/>
                <a:cs typeface="Times New Roman" pitchFamily="18" charset="0"/>
              </a:rPr>
              <a:t>http://www.standardandpoors.com</a:t>
            </a:r>
            <a:endParaRPr lang="uk-UA"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58241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2060848"/>
            <a:ext cx="8229600" cy="3946443"/>
          </a:xfrm>
        </p:spPr>
        <p:txBody>
          <a:bodyPr/>
          <a:lstStyle/>
          <a:p>
            <a:r>
              <a:rPr lang="uk-UA" dirty="0" smtClean="0"/>
              <a:t> </a:t>
            </a:r>
            <a:r>
              <a:rPr lang="uk-UA" dirty="0"/>
              <a:t>- це модель економіки, що базується на закономірностях змішаної соціально-економічної системи і одночасно включає національні особливості її функціонування.</a:t>
            </a:r>
          </a:p>
          <a:p>
            <a:endParaRPr lang="uk-UA" dirty="0"/>
          </a:p>
        </p:txBody>
      </p:sp>
      <p:sp>
        <p:nvSpPr>
          <p:cNvPr id="3" name="Заголовок 2"/>
          <p:cNvSpPr>
            <a:spLocks noGrp="1"/>
          </p:cNvSpPr>
          <p:nvPr>
            <p:ph type="title"/>
          </p:nvPr>
        </p:nvSpPr>
        <p:spPr>
          <a:xfrm>
            <a:off x="467544" y="620688"/>
            <a:ext cx="8229600" cy="1143000"/>
          </a:xfrm>
        </p:spPr>
        <p:txBody>
          <a:bodyPr>
            <a:normAutofit fontScale="90000"/>
          </a:bodyPr>
          <a:lstStyle/>
          <a:p>
            <a:pPr algn="ctr"/>
            <a:r>
              <a:rPr lang="uk-UA" dirty="0">
                <a:solidFill>
                  <a:schemeClr val="tx1"/>
                </a:solidFill>
              </a:rPr>
              <a:t>Сучасна національна економіка більшості держав </a:t>
            </a:r>
            <a:r>
              <a:rPr lang="uk-UA" dirty="0" smtClean="0">
                <a:solidFill>
                  <a:schemeClr val="tx1"/>
                </a:solidFill>
              </a:rPr>
              <a:t/>
            </a:r>
            <a:br>
              <a:rPr lang="uk-UA" dirty="0" smtClean="0">
                <a:solidFill>
                  <a:schemeClr val="tx1"/>
                </a:solidFill>
              </a:rPr>
            </a:br>
            <a:endParaRPr lang="uk-UA" dirty="0">
              <a:solidFill>
                <a:schemeClr val="tx1"/>
              </a:solidFill>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882" b="14356"/>
          <a:stretch/>
        </p:blipFill>
        <p:spPr bwMode="auto">
          <a:xfrm>
            <a:off x="3348111" y="4005064"/>
            <a:ext cx="5795889" cy="28529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descr="Картинки по запросу &quot;національна економіка&quot;"/>
          <p:cNvPicPr>
            <a:picLocks noChangeAspect="1" noChangeArrowheads="1"/>
          </p:cNvPicPr>
          <p:nvPr/>
        </p:nvPicPr>
        <p:blipFill rotWithShape="1">
          <a:blip r:embed="rId3">
            <a:extLst>
              <a:ext uri="{28A0092B-C50C-407E-A947-70E740481C1C}">
                <a14:useLocalDpi xmlns:a14="http://schemas.microsoft.com/office/drawing/2010/main" val="0"/>
              </a:ext>
            </a:extLst>
          </a:blip>
          <a:srcRect l="68401" t="25843" b="23060"/>
          <a:stretch/>
        </p:blipFill>
        <p:spPr bwMode="auto">
          <a:xfrm>
            <a:off x="4085908" y="4169703"/>
            <a:ext cx="2988408" cy="2688297"/>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15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3571875" y="2996406"/>
            <a:ext cx="2000250" cy="14954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Заголовок 2"/>
          <p:cNvSpPr>
            <a:spLocks noGrp="1"/>
          </p:cNvSpPr>
          <p:nvPr>
            <p:ph type="title"/>
          </p:nvPr>
        </p:nvSpPr>
        <p:spPr/>
        <p:txBody>
          <a:bodyPr/>
          <a:lstStyle/>
          <a:p>
            <a:endParaRPr lang="uk-UA"/>
          </a:p>
        </p:txBody>
      </p:sp>
      <p:pic>
        <p:nvPicPr>
          <p:cNvPr id="4100" name="Picture 4" descr="Картинки по запросу &quot;територіальна структура національної економіки&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3999" cy="494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0947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925</TotalTime>
  <Words>1822</Words>
  <Application>Microsoft Office PowerPoint</Application>
  <PresentationFormat>Экран (4:3)</PresentationFormat>
  <Paragraphs>315</Paragraphs>
  <Slides>73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73</vt:i4>
      </vt:variant>
    </vt:vector>
  </HeadingPairs>
  <TitlesOfParts>
    <vt:vector size="74" baseType="lpstr">
      <vt:lpstr>Открытая</vt:lpstr>
      <vt:lpstr> ТЕМА 1.   НАЦІОНАЛЬНІ ЕКОНОМІКИ У СВІТОВОМУ ГОСПОДАРСЬКОМУ ПРОСТОРІ  КЛАСИФІКАЦІЯ КРАЇН У СВІТОВІЙ ЕКОНОМІЦІ</vt:lpstr>
      <vt:lpstr>ПЛАН</vt:lpstr>
      <vt:lpstr>1. Місце та роль національної економіки в системі світового господарства. </vt:lpstr>
      <vt:lpstr>Мета:</vt:lpstr>
      <vt:lpstr>Презентация PowerPoint</vt:lpstr>
      <vt:lpstr>Презентация PowerPoint</vt:lpstr>
      <vt:lpstr>Презентация PowerPoint</vt:lpstr>
      <vt:lpstr>Сучасна національна економіка більшості держав  </vt:lpstr>
      <vt:lpstr>Презентация PowerPoint</vt:lpstr>
      <vt:lpstr>Презентация PowerPoint</vt:lpstr>
      <vt:lpstr>Презентация PowerPoint</vt:lpstr>
      <vt:lpstr>Економічний потенціал -  сукупна спроможність галузей народного господарства виробляти продукцію та надавати послуги</vt:lpstr>
      <vt:lpstr>СКЛАДОВІ ЕКОНОМІЧНОГО ПОТЕНЦІАЛУ ДЕРЖАВИ</vt:lpstr>
      <vt:lpstr>Презентация PowerPoint</vt:lpstr>
      <vt:lpstr>Презентация PowerPoint</vt:lpstr>
      <vt:lpstr>Презентация PowerPoint</vt:lpstr>
      <vt:lpstr>Галузеву структуру  народного господарства часто розподіляють на три блоки:  </vt:lpstr>
      <vt:lpstr>Презентация PowerPoint</vt:lpstr>
      <vt:lpstr>Презентация PowerPoint</vt:lpstr>
      <vt:lpstr>Презентация PowerPoint</vt:lpstr>
      <vt:lpstr>Останнім часом  поширюється така схема галузевої структури: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Основні індикатори економічного потенціалу та рівня розвитку країн </vt:lpstr>
      <vt:lpstr>ПОКАЗНИКИ СИСТЕМИ НАЦІОНАЛЬНИХ РАХУНКІВ (СНР). </vt:lpstr>
      <vt:lpstr>ВВП: Виробництво та дохід Production and Income </vt:lpstr>
      <vt:lpstr>Методи розрахунку ВВП</vt:lpstr>
      <vt:lpstr>Презентация PowerPoint</vt:lpstr>
      <vt:lpstr>Проміжна, кінцева продукція, додана вартість</vt:lpstr>
      <vt:lpstr>ЗА ВИРОБЛЕНОЮ ПРОДУКЦІЄЮ (ВИРОБНИЧИЙ МЕТОД) </vt:lpstr>
      <vt:lpstr>ЗА ВИТРАТАМИ (МЕТОД КІНЦЕВОГО ВИКОРИСТАННЯ)  Компоненти ВВП </vt:lpstr>
      <vt:lpstr>Структура ВВП</vt:lpstr>
      <vt:lpstr>Net exports</vt:lpstr>
      <vt:lpstr>ВВП за категоріями доходу – розраховують суму всіх отриманих доходів, амортизаційні витрати та непрямі податки</vt:lpstr>
      <vt:lpstr>Презентация PowerPoint</vt:lpstr>
      <vt:lpstr>Презентация PowerPoint</vt:lpstr>
      <vt:lpstr>Презентация PowerPoint</vt:lpstr>
      <vt:lpstr>Презентация PowerPoint</vt:lpstr>
      <vt:lpstr>ВВП деяких країн в 2020 р., млрд. дол. (за ПКС) </vt:lpstr>
      <vt:lpstr>ВВП на душу населення в 2020 р., млрд. дол. (за ПКС) </vt:lpstr>
      <vt:lpstr>ВНП та ВВП (GNP vs. GDP) </vt:lpstr>
      <vt:lpstr>Презентация PowerPoint</vt:lpstr>
      <vt:lpstr>Презентация PowerPoint</vt:lpstr>
      <vt:lpstr>Презентация PowerPoint</vt:lpstr>
      <vt:lpstr>Презентация PowerPoint</vt:lpstr>
      <vt:lpstr>Презентация PowerPoint</vt:lpstr>
      <vt:lpstr>Імпорт товарів </vt:lpstr>
      <vt:lpstr>Презентация PowerPoint</vt:lpstr>
      <vt:lpstr>Показники інтеграції країни (підприємства) в світову систему господарювання: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 Рейтинг глобальної конкурентоспроможності країн.</vt:lpstr>
      <vt:lpstr>Презентация PowerPoint</vt:lpstr>
      <vt:lpstr>2. Індекс економічної свободи,  The Heritage Foundation &amp; The Wall Street Journal</vt:lpstr>
      <vt:lpstr>Презентация PowerPoint</vt:lpstr>
      <vt:lpstr>За цим індексом порівнюють країни за 10 категоріями економічної свободи, в тому числі за такими: </vt:lpstr>
      <vt:lpstr>Презентация PowerPoint</vt:lpstr>
      <vt:lpstr>3. Індекс сприйняття корупції, Transparency International</vt:lpstr>
      <vt:lpstr>Презентация PowerPoint</vt:lpstr>
      <vt:lpstr>Ресурси мережі Internet для пошуку необхідної інформації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 Класифікація країн у світовій економіці</dc:title>
  <dc:creator>Наташа</dc:creator>
  <cp:lastModifiedBy>Наташа</cp:lastModifiedBy>
  <cp:revision>97</cp:revision>
  <dcterms:created xsi:type="dcterms:W3CDTF">2021-02-08T13:57:11Z</dcterms:created>
  <dcterms:modified xsi:type="dcterms:W3CDTF">2021-02-18T10:30:01Z</dcterms:modified>
</cp:coreProperties>
</file>