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5" r:id="rId2"/>
    <p:sldMasterId id="2147483818" r:id="rId3"/>
  </p:sldMasterIdLst>
  <p:sldIdLst>
    <p:sldId id="319" r:id="rId4"/>
    <p:sldId id="320" r:id="rId5"/>
    <p:sldId id="322" r:id="rId6"/>
    <p:sldId id="334" r:id="rId7"/>
    <p:sldId id="323" r:id="rId8"/>
    <p:sldId id="324" r:id="rId9"/>
    <p:sldId id="346" r:id="rId10"/>
    <p:sldId id="326" r:id="rId11"/>
    <p:sldId id="347" r:id="rId12"/>
    <p:sldId id="336" r:id="rId13"/>
    <p:sldId id="337" r:id="rId14"/>
    <p:sldId id="327" r:id="rId15"/>
    <p:sldId id="328" r:id="rId16"/>
    <p:sldId id="329" r:id="rId17"/>
    <p:sldId id="330" r:id="rId18"/>
    <p:sldId id="331" r:id="rId19"/>
    <p:sldId id="332" r:id="rId20"/>
    <p:sldId id="341" r:id="rId21"/>
    <p:sldId id="342" r:id="rId22"/>
    <p:sldId id="343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71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07.12.2019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44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07.12.2019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871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07.12.2019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286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6B92D7-1109-4E34-9179-1957F3E6FE7E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30564C-3E24-4F43-B7EF-BC5EB5D95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409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E331AB-D7FE-4398-9861-5685B26F0458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973B67-55EC-451E-AA7B-94289F432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1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713E28-E032-4A94-BFAA-83208F9B280D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C06223-A7B6-4E29-9008-0E823B8B8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49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A799A6-30B3-41F3-9BEC-01EEAC485428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4D6999-DF4B-4D2C-AF7C-F6280E5DB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5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F04C0B-9220-4E60-A746-1DD968B0BCF1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3F07AD-103D-4461-85F0-D796628A0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6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B35746-E31B-48DB-834A-B7213B770289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D02256-1B58-4D32-A6DD-F23796E19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60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4E1CE8-A73F-43AA-8BAC-2B51EF41D662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839399-64BC-4CA8-AFF6-D8104A439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53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FF480B-EC7A-4E4D-AB5E-8038DA4AF433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2CDFA7-7F48-4F1A-9454-E564DA11C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07.12.2019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5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391AF9-E64D-48A8-BE03-C232414CA481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DB3DD4-D5FD-474B-904F-79B87D889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68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CEEEAE-0F51-4E7D-85C5-10545DBF331D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F94FFA-A0BD-4D9D-87BC-3B02118DD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51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1482C8-9F4B-4E56-8084-4AD8F8D41F31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31ACF5-0525-489B-AAC2-9A4E17821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39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AF85A-BBDA-42AF-A0E3-63894EEFA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04002"/>
      </p:ext>
    </p:extLst>
  </p:cSld>
  <p:clrMapOvr>
    <a:masterClrMapping/>
  </p:clrMapOvr>
  <p:transition advClick="0" advTm="3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26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1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56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87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99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0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07.12.2019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1131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69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34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04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2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2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07.12.2019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80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07.12.2019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643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07.12.2019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411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07.12.2019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55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07.12.2019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23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07.12.2019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97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1E8E4-FFDE-4ADB-9F16-4F9967D24EC8}" type="datetimeFigureOut">
              <a:rPr lang="uk-UA" smtClean="0"/>
              <a:t>07.12.2019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212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36B1CC3-8FD4-4632-B511-2D81C212B636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190041F-7189-4479-B116-64C839082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3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7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Рисунок 3" descr="amleto19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0"/>
            <a:ext cx="21431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7" name="Рисунок 4" descr="Luchshie-filmyi-v-retsenziyah-Gamlet-Hamlet-19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652838"/>
            <a:ext cx="2143125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8" name="Рисунок 5" descr="o-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684588"/>
            <a:ext cx="224472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9" name="Рисунок 6" descr="thumb_5559_work_big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606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Рисунок 7" descr="hamle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0"/>
            <a:ext cx="2571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1" name="Рисунок 8" descr="c8c7baafbe8d49114694588f0a08a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643313"/>
            <a:ext cx="209391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8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Концепт «звихнутого часу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785395"/>
          </a:xfrm>
        </p:spPr>
        <p:txBody>
          <a:bodyPr/>
          <a:lstStyle/>
          <a:p>
            <a:pPr marL="0" indent="0">
              <a:buNone/>
            </a:pPr>
            <a:r>
              <a:rPr lang="uk-UA" sz="3600" b="1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en-US" sz="3600" b="1" dirty="0" smtClean="0">
                <a:latin typeface="Monotype Corsiva" pitchFamily="66" charset="0"/>
                <a:cs typeface="Times New Roman" pitchFamily="18" charset="0"/>
              </a:rPr>
              <a:t>The </a:t>
            </a:r>
            <a:r>
              <a:rPr lang="en-US" sz="3600" b="1" dirty="0">
                <a:latin typeface="Monotype Corsiva" pitchFamily="66" charset="0"/>
                <a:cs typeface="Times New Roman" pitchFamily="18" charset="0"/>
              </a:rPr>
              <a:t>time is out of </a:t>
            </a:r>
            <a:r>
              <a:rPr lang="en-US" sz="3600" b="1" dirty="0" smtClean="0">
                <a:latin typeface="Monotype Corsiva" pitchFamily="66" charset="0"/>
                <a:cs typeface="Times New Roman" pitchFamily="18" charset="0"/>
              </a:rPr>
              <a:t>joint</a:t>
            </a:r>
            <a:r>
              <a:rPr lang="uk-UA" sz="3600" b="1" dirty="0" smtClean="0">
                <a:latin typeface="Monotype Corsiva" pitchFamily="66" charset="0"/>
                <a:cs typeface="Times New Roman" pitchFamily="18" charset="0"/>
              </a:rPr>
              <a:t> –</a:t>
            </a:r>
            <a:r>
              <a:rPr lang="en-US" sz="3600" b="1" dirty="0" smtClean="0">
                <a:latin typeface="Monotype Corsiva" pitchFamily="66" charset="0"/>
                <a:cs typeface="Times New Roman" pitchFamily="18" charset="0"/>
              </a:rPr>
              <a:t>O </a:t>
            </a:r>
            <a:r>
              <a:rPr lang="en-US" sz="3600" b="1" dirty="0" err="1">
                <a:latin typeface="Monotype Corsiva" pitchFamily="66" charset="0"/>
                <a:cs typeface="Times New Roman" pitchFamily="18" charset="0"/>
              </a:rPr>
              <a:t>cursèd</a:t>
            </a:r>
            <a:r>
              <a:rPr lang="en-US" sz="3600" b="1" dirty="0">
                <a:latin typeface="Monotype Corsiva" pitchFamily="66" charset="0"/>
                <a:cs typeface="Times New Roman" pitchFamily="18" charset="0"/>
              </a:rPr>
              <a:t> spite,</a:t>
            </a:r>
          </a:p>
          <a:p>
            <a:pPr marL="0" indent="0">
              <a:buNone/>
            </a:pPr>
            <a:r>
              <a:rPr lang="en-US" sz="3600" b="1" dirty="0">
                <a:latin typeface="Monotype Corsiva" pitchFamily="66" charset="0"/>
                <a:cs typeface="Times New Roman" pitchFamily="18" charset="0"/>
              </a:rPr>
              <a:t>That ever I was born to set it right</a:t>
            </a:r>
            <a:r>
              <a:rPr lang="en-US" sz="3600" b="1" dirty="0" smtClean="0">
                <a:latin typeface="Monotype Corsiva" pitchFamily="66" charset="0"/>
                <a:cs typeface="Times New Roman" pitchFamily="18" charset="0"/>
              </a:rPr>
              <a:t>!</a:t>
            </a:r>
            <a:r>
              <a:rPr lang="uk-UA" sz="3600" b="1" dirty="0" smtClean="0">
                <a:latin typeface="Monotype Corsiva" pitchFamily="66" charset="0"/>
                <a:cs typeface="Times New Roman" pitchFamily="18" charset="0"/>
              </a:rPr>
              <a:t>»  (Дія 1, сцена 5)</a:t>
            </a:r>
          </a:p>
          <a:p>
            <a:pPr marL="0" indent="0">
              <a:buNone/>
            </a:pPr>
            <a:endParaRPr lang="uk-UA" b="1" dirty="0"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99240"/>
            <a:ext cx="5058565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6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Переклади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Бориса Пастернака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5472608" cy="4575060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dirty="0" smtClean="0">
                <a:latin typeface="Monotype Corsiva" pitchFamily="66" charset="0"/>
              </a:rPr>
              <a:t>«</a:t>
            </a:r>
            <a:r>
              <a:rPr lang="ru-RU" sz="6500" b="1" dirty="0" smtClean="0">
                <a:latin typeface="Monotype Corsiva" pitchFamily="66" charset="0"/>
              </a:rPr>
              <a:t>Век </a:t>
            </a:r>
            <a:r>
              <a:rPr lang="ru-RU" sz="6500" b="1" dirty="0">
                <a:latin typeface="Monotype Corsiva" pitchFamily="66" charset="0"/>
              </a:rPr>
              <a:t>вывихнул сустав. Будь проклят год,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6500" b="1" dirty="0">
                <a:latin typeface="Monotype Corsiva" pitchFamily="66" charset="0"/>
              </a:rPr>
              <a:t>Когда пришел я вправить вывих </a:t>
            </a:r>
            <a:r>
              <a:rPr lang="ru-RU" sz="6500" b="1" dirty="0" smtClean="0">
                <a:latin typeface="Monotype Corsiva" pitchFamily="66" charset="0"/>
              </a:rPr>
              <a:t>тот».  (</a:t>
            </a:r>
            <a:r>
              <a:rPr lang="ru-RU" sz="6500" dirty="0" smtClean="0">
                <a:latin typeface="Monotype Corsiva" pitchFamily="66" charset="0"/>
              </a:rPr>
              <a:t>1940)</a:t>
            </a:r>
            <a:endParaRPr lang="ru-RU" sz="6500" dirty="0">
              <a:latin typeface="Monotype Corsiva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6500" b="1" dirty="0" smtClean="0">
                <a:latin typeface="Monotype Corsiva" pitchFamily="66" charset="0"/>
              </a:rPr>
              <a:t>«Разлажен</a:t>
            </a:r>
            <a:r>
              <a:rPr lang="ru-RU" sz="6500" b="1" dirty="0">
                <a:latin typeface="Monotype Corsiva" pitchFamily="66" charset="0"/>
              </a:rPr>
              <a:t>, жизни ход и в этот ад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6500" b="1" dirty="0">
                <a:latin typeface="Monotype Corsiva" pitchFamily="66" charset="0"/>
              </a:rPr>
              <a:t>Закинут я, чтоб все пошло на </a:t>
            </a:r>
            <a:r>
              <a:rPr lang="ru-RU" sz="6500" b="1" dirty="0" smtClean="0">
                <a:latin typeface="Monotype Corsiva" pitchFamily="66" charset="0"/>
              </a:rPr>
              <a:t>лад». (</a:t>
            </a:r>
            <a:r>
              <a:rPr lang="ru-RU" sz="6500" dirty="0" smtClean="0">
                <a:latin typeface="Monotype Corsiva" pitchFamily="66" charset="0"/>
              </a:rPr>
              <a:t>1942)</a:t>
            </a:r>
            <a:endParaRPr lang="ru-RU" sz="6500" dirty="0">
              <a:latin typeface="Monotype Corsiva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6500" b="1" dirty="0" smtClean="0">
                <a:latin typeface="Monotype Corsiva" pitchFamily="66" charset="0"/>
              </a:rPr>
              <a:t>«Порвалась </a:t>
            </a:r>
            <a:r>
              <a:rPr lang="ru-RU" sz="6500" b="1" dirty="0">
                <a:latin typeface="Monotype Corsiva" pitchFamily="66" charset="0"/>
              </a:rPr>
              <a:t>дней связующая нить.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6500" b="1" dirty="0">
                <a:latin typeface="Monotype Corsiva" pitchFamily="66" charset="0"/>
              </a:rPr>
              <a:t>Как мне обрывки их соединить</a:t>
            </a:r>
            <a:r>
              <a:rPr lang="ru-RU" sz="6500" b="1" dirty="0" smtClean="0">
                <a:latin typeface="Monotype Corsiva" pitchFamily="66" charset="0"/>
              </a:rPr>
              <a:t>!» </a:t>
            </a:r>
            <a:r>
              <a:rPr lang="ru-RU" sz="6500" dirty="0" smtClean="0">
                <a:latin typeface="Monotype Corsiva" pitchFamily="66" charset="0"/>
              </a:rPr>
              <a:t>(1964)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884279" cy="429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1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Контекстуальні проекції </a:t>
            </a:r>
            <a:endParaRPr lang="uk-UA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«Чорний принц» (1970) 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Айріс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Мердок</a:t>
            </a: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«Клуб померлих батьків» (2006) Мета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Хейга</a:t>
            </a:r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«Історія Едгара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Сотеля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» (2008) Девіда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Вроблевські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Іконізація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Гамлета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64096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uk-UA" sz="4000" b="1" dirty="0" smtClean="0">
                <a:latin typeface="Monotype Corsiva" pitchFamily="66" charset="0"/>
              </a:rPr>
              <a:t>«</a:t>
            </a:r>
            <a:r>
              <a:rPr lang="uk-UA" sz="4000" b="1" dirty="0">
                <a:latin typeface="Monotype Corsiva" pitchFamily="66" charset="0"/>
              </a:rPr>
              <a:t>Його душу гнітить велике діяння, яке їй не під силу... Це дуб, посаджений у порцелянову чашу,яка призначена лише для того, щоб леліяти у своєму лоні тільки ніжні квіти. Коріння ж росте і руйнує чашу</a:t>
            </a:r>
            <a:r>
              <a:rPr lang="uk-UA" sz="4000" b="1" dirty="0" smtClean="0">
                <a:latin typeface="Monotype Corsiva" pitchFamily="66" charset="0"/>
              </a:rPr>
              <a:t>» </a:t>
            </a:r>
          </a:p>
          <a:p>
            <a:pPr marL="0" indent="0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Й.В. Гете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«Літа науки Вільгельма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Майстера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Смислові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атрибутиви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гамлетизму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52528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Філософічність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(Й.В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Гете, С.Т.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Колрідж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>
                <a:latin typeface="Times New Roman"/>
                <a:ea typeface="Times New Roman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Мелвіл).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поглядальність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– тотальна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розчарованість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Ф. Ніцше, К.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Ясперс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Відраза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до життя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Дауден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А. Чехов, А.С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>
                <a:latin typeface="Times New Roman"/>
                <a:ea typeface="Times New Roman"/>
              </a:rPr>
              <a:t> 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Бредлі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). –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Нездатність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вчинок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Шлегель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Л. Тік),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Схильність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до суїциду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Гаршин, П. Валері, 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>
                <a:latin typeface="Times New Roman"/>
                <a:ea typeface="Times New Roman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Арнольд).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Російський гамлетизм ІІ пол. ХІХ ст.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Щоденник зайвої людини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«Гамлет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Щигровського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повіту»,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Рудін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«Напередодні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Дим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Весняні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води»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І.</a:t>
            </a:r>
            <a:r>
              <a:rPr lang="uk-UA" sz="3600" b="1" dirty="0">
                <a:latin typeface="Times New Roman"/>
                <a:ea typeface="Times New Roman"/>
              </a:rPr>
              <a:t> 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Тургенєва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«Дуель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» та «Іванов»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uk-UA" sz="3600" b="1" dirty="0">
                <a:latin typeface="Times New Roman"/>
                <a:ea typeface="Times New Roman"/>
              </a:rPr>
              <a:t> 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Чехова.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«Чотири дні»,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Боягуз»,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Ніч»,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Художники»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600" b="1" dirty="0">
                <a:latin typeface="Times New Roman"/>
                <a:ea typeface="Times New Roman"/>
              </a:rPr>
              <a:t> 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Гаршина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55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28" y="764704"/>
            <a:ext cx="388705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603"/>
            <a:ext cx="3868909" cy="620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4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Гамлет як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гетеросимволічний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конструкт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Трагічний герой,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 якого покладено непосильну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місію.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Рефлектуючий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інтелектуал,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що розмірковує про тлінність всього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земного.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Філософ,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який втілює тугу за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трансцендентним.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Розчарований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у коханні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чоловік,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що зневірився у жіночій природі.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81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97478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Дискусійні  проблеми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Життя і смерть.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Гамлет і влада.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Проблема помсти.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Стосунки з матір'ю.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Релігійний аспект.</a:t>
            </a:r>
          </a:p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Стосунки з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Офелією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892480" cy="597666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«Можливо, якби у нас не було «Гамлета», могло б не бути і романтичного руху або творів Достоєвського, Ніцше і </a:t>
            </a:r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Кіркегора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, які йшли за ним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Нортроп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Фрай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«Гамлет» схожий на губку. Якщо не стилізувати його і не грати </a:t>
            </a:r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антикварно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, він вбирає в себе всю сучасність. Це найдивовижніша з усіх написаних п'єс; саме через свої пустоти, через свої </a:t>
            </a:r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недомальовки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(Ян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Котт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24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Крістофер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Пламмер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2722"/>
            <a:ext cx="9068986" cy="404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0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Сара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Бернар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70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792088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Лоуренс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Олів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є, «Гамлет» (1948)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81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«Гамлет іде в бізнес» (1987)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39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Текстові ревізії «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амлета»</a:t>
            </a:r>
            <a:endParaRPr lang="uk-UA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853136"/>
          </a:xfrm>
        </p:spPr>
        <p:txBody>
          <a:bodyPr/>
          <a:lstStyle/>
          <a:p>
            <a:pPr marL="0" indent="0">
              <a:buNone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Фредерік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Стендаль   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Александр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Дюма-батько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880320" cy="374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418373"/>
            <a:ext cx="3631039" cy="389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0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720080"/>
          </a:xfrm>
        </p:spPr>
        <p:txBody>
          <a:bodyPr/>
          <a:lstStyle/>
          <a:p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Метатекстуальні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проекції ХХ–ХХІ ст.</a:t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(концепція Д. Лазаренко) 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Текстоцентричні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деконструкції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проекції, де відбувається зсув оповідного центру в бік інших персонажів, зміщення фокусу з явного змісту на маргінальні деталі, що покликане виявити приховане, зруйнувати стереотипи сприйняття.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Контекстуальні проекції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проекції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що використовують окремі образи чи колізії у новому контексті як інструмент пізнання навколишньої дійсності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сампізнання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3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Текстоцентричні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деконструкції</a:t>
            </a:r>
            <a:endParaRPr lang="uk-UA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547260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Розенкранц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Гільденстерн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мертві»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(1966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  Тома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Стоппарда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                      «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Гертруда і Клавдій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                      (2000)  Джона Апдайка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«Гамлет. Версія» (2002)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Бориса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Акуніна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16" y="1196752"/>
            <a:ext cx="150674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2" y="2708919"/>
            <a:ext cx="2634779" cy="187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41" y="4845648"/>
            <a:ext cx="2894023" cy="175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2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Поетичні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текстоцентричні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проекції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А. Рембо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Е. Андієвська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Цвєтаєва</a:t>
            </a: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А. Ахматова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О. Забужко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М. Голуб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Кавафіс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68222"/>
            <a:ext cx="3520317" cy="506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765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526</Words>
  <Application>Microsoft Office PowerPoint</Application>
  <PresentationFormat>Экран (4:3)</PresentationFormat>
  <Paragraphs>69</Paragraphs>
  <Slides>20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11_Тема Office</vt:lpstr>
      <vt:lpstr>6_Тема Office</vt:lpstr>
      <vt:lpstr>Презентация PowerPoint</vt:lpstr>
      <vt:lpstr>Крістофер Пламмер</vt:lpstr>
      <vt:lpstr>Сара Бернар</vt:lpstr>
      <vt:lpstr>Лоуренс Олів’є, «Гамлет» (1948) </vt:lpstr>
      <vt:lpstr>«Гамлет іде в бізнес» (1987)</vt:lpstr>
      <vt:lpstr>Текстові ревізії «Гамлета»</vt:lpstr>
      <vt:lpstr>Метатекстуальні проекції ХХ–ХХІ ст. (концепція Д. Лазаренко) </vt:lpstr>
      <vt:lpstr>Текстоцентричні деконструкції</vt:lpstr>
      <vt:lpstr>Поетичні текстоцентричні проекції</vt:lpstr>
      <vt:lpstr>Концепт «звихнутого часу».</vt:lpstr>
      <vt:lpstr>Переклади Бориса Пастернака</vt:lpstr>
      <vt:lpstr>Контекстуальні проекції </vt:lpstr>
      <vt:lpstr>Іконізація Гамлета</vt:lpstr>
      <vt:lpstr>Смислові атрибутиви гамлетизму</vt:lpstr>
      <vt:lpstr>Російський гамлетизм ІІ пол. ХІХ ст.</vt:lpstr>
      <vt:lpstr>Презентация PowerPoint</vt:lpstr>
      <vt:lpstr>Гамлет як гетеросимволічний конструкт</vt:lpstr>
      <vt:lpstr>Дискусійні  проблеми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</dc:title>
  <dc:creator>User</dc:creator>
  <cp:lastModifiedBy>User</cp:lastModifiedBy>
  <cp:revision>131</cp:revision>
  <dcterms:created xsi:type="dcterms:W3CDTF">2019-02-19T23:34:32Z</dcterms:created>
  <dcterms:modified xsi:type="dcterms:W3CDTF">2019-12-06T23:01:05Z</dcterms:modified>
</cp:coreProperties>
</file>