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72" r:id="rId8"/>
    <p:sldId id="264" r:id="rId9"/>
    <p:sldId id="265" r:id="rId10"/>
    <p:sldId id="266" r:id="rId11"/>
    <p:sldId id="267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8278-B7D4-425B-955F-6B967C67E8E9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3792B-2D7F-4C94-92D6-60EA74D8345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8278-B7D4-425B-955F-6B967C67E8E9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792B-2D7F-4C94-92D6-60EA74D834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8278-B7D4-425B-955F-6B967C67E8E9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792B-2D7F-4C94-92D6-60EA74D834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8278-B7D4-425B-955F-6B967C67E8E9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792B-2D7F-4C94-92D6-60EA74D834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8278-B7D4-425B-955F-6B967C67E8E9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792B-2D7F-4C94-92D6-60EA74D8345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8278-B7D4-425B-955F-6B967C67E8E9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792B-2D7F-4C94-92D6-60EA74D8345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8278-B7D4-425B-955F-6B967C67E8E9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792B-2D7F-4C94-92D6-60EA74D8345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8278-B7D4-425B-955F-6B967C67E8E9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792B-2D7F-4C94-92D6-60EA74D834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8278-B7D4-425B-955F-6B967C67E8E9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792B-2D7F-4C94-92D6-60EA74D834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8278-B7D4-425B-955F-6B967C67E8E9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792B-2D7F-4C94-92D6-60EA74D834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8278-B7D4-425B-955F-6B967C67E8E9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3792B-2D7F-4C94-92D6-60EA74D834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9278278-B7D4-425B-955F-6B967C67E8E9}" type="datetimeFigureOut">
              <a:rPr lang="ru-RU" smtClean="0"/>
              <a:t>08.10.2023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D33792B-2D7F-4C94-92D6-60EA74D8345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4248471"/>
          </a:xfrm>
        </p:spPr>
        <p:txBody>
          <a:bodyPr anchor="ctr">
            <a:normAutofit/>
          </a:bodyPr>
          <a:lstStyle/>
          <a:p>
            <a:r>
              <a:rPr lang="ru-RU" sz="6000" dirty="0" err="1">
                <a:effectLst/>
              </a:rPr>
              <a:t>Лекц</a:t>
            </a:r>
            <a:r>
              <a:rPr lang="uk-UA" sz="6000" dirty="0" err="1">
                <a:effectLst/>
              </a:rPr>
              <a:t>ія</a:t>
            </a:r>
            <a:r>
              <a:rPr lang="ru-RU" sz="6000" dirty="0">
                <a:effectLst/>
              </a:rPr>
              <a:t/>
            </a:r>
            <a:br>
              <a:rPr lang="ru-RU" sz="6000" dirty="0">
                <a:effectLst/>
              </a:rPr>
            </a:br>
            <a:r>
              <a:rPr lang="uk-UA" sz="6000" dirty="0">
                <a:effectLst/>
              </a:rPr>
              <a:t>Формування команди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endParaRPr lang="ru-RU" sz="1800" b="1" i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085184"/>
            <a:ext cx="8208912" cy="1368152"/>
          </a:xfrm>
        </p:spPr>
        <p:txBody>
          <a:bodyPr>
            <a:normAutofit/>
          </a:bodyPr>
          <a:lstStyle/>
          <a:p>
            <a:pPr algn="r"/>
            <a:r>
              <a:rPr lang="uk-UA" b="1" i="1" dirty="0">
                <a:solidFill>
                  <a:schemeClr val="tx1"/>
                </a:solidFill>
              </a:rPr>
              <a:t>«Створюй команду не на основі дружніх </a:t>
            </a:r>
            <a:r>
              <a:rPr lang="uk-UA" b="1" i="1" dirty="0" err="1" smtClean="0">
                <a:solidFill>
                  <a:schemeClr val="tx1"/>
                </a:solidFill>
              </a:rPr>
              <a:t>зв'язків</a:t>
            </a:r>
            <a:r>
              <a:rPr lang="uk-UA" b="1" i="1" dirty="0" smtClean="0">
                <a:solidFill>
                  <a:schemeClr val="tx1"/>
                </a:solidFill>
              </a:rPr>
              <a:t>, а </a:t>
            </a:r>
            <a:r>
              <a:rPr lang="uk-UA" b="1" i="1" dirty="0">
                <a:solidFill>
                  <a:schemeClr val="tx1"/>
                </a:solidFill>
              </a:rPr>
              <a:t>дружні зв'язки формуй на основі </a:t>
            </a:r>
            <a:r>
              <a:rPr lang="uk-UA" b="1" i="1" dirty="0" smtClean="0">
                <a:solidFill>
                  <a:schemeClr val="tx1"/>
                </a:solidFill>
              </a:rPr>
              <a:t>успішного командного співробітництва</a:t>
            </a:r>
            <a:r>
              <a:rPr lang="uk-UA" b="1" i="1" dirty="0">
                <a:solidFill>
                  <a:schemeClr val="tx1"/>
                </a:solidFill>
              </a:rPr>
              <a:t>».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900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432047"/>
          </a:xfrm>
        </p:spPr>
        <p:txBody>
          <a:bodyPr>
            <a:normAutofit/>
          </a:bodyPr>
          <a:lstStyle/>
          <a:p>
            <a:pPr algn="r"/>
            <a:r>
              <a:rPr lang="ru-RU" sz="1800" dirty="0" err="1">
                <a:effectLst/>
              </a:rPr>
              <a:t>МЕТОДИЧНИЙ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ПІДХІД</a:t>
            </a:r>
            <a:r>
              <a:rPr lang="ru-RU" sz="1800" dirty="0">
                <a:effectLst/>
              </a:rPr>
              <a:t> ДО </a:t>
            </a:r>
            <a:r>
              <a:rPr lang="ru-RU" sz="1800" dirty="0" err="1">
                <a:effectLst/>
              </a:rPr>
              <a:t>ФОРМУВАННЯ</a:t>
            </a:r>
            <a:r>
              <a:rPr lang="ru-RU" sz="1800" dirty="0">
                <a:effectLst/>
              </a:rPr>
              <a:t> КОМАНД</a:t>
            </a:r>
            <a:endParaRPr lang="ru-RU" sz="1800" b="1" i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208912" cy="5472608"/>
          </a:xfrm>
        </p:spPr>
        <p:txBody>
          <a:bodyPr/>
          <a:lstStyle/>
          <a:p>
            <a:r>
              <a:rPr lang="ru-RU" b="1" u="sng" dirty="0" err="1" smtClean="0">
                <a:solidFill>
                  <a:schemeClr val="tx1"/>
                </a:solidFill>
              </a:rPr>
              <a:t>Лідерські</a:t>
            </a:r>
            <a:r>
              <a:rPr lang="ru-RU" b="1" u="sng" dirty="0" smtClean="0">
                <a:solidFill>
                  <a:schemeClr val="tx1"/>
                </a:solidFill>
              </a:rPr>
              <a:t> </a:t>
            </a:r>
            <a:r>
              <a:rPr lang="ru-RU" b="1" u="sng" dirty="0" err="1">
                <a:solidFill>
                  <a:schemeClr val="tx1"/>
                </a:solidFill>
              </a:rPr>
              <a:t>здібності</a:t>
            </a:r>
            <a:r>
              <a:rPr lang="ru-RU" b="1" u="sng" dirty="0">
                <a:solidFill>
                  <a:schemeClr val="tx1"/>
                </a:solidFill>
              </a:rPr>
              <a:t> </a:t>
            </a:r>
            <a:r>
              <a:rPr lang="ru-RU" b="1" u="sng" dirty="0" err="1">
                <a:solidFill>
                  <a:schemeClr val="tx1"/>
                </a:solidFill>
              </a:rPr>
              <a:t>кандидатів</a:t>
            </a:r>
            <a:endParaRPr lang="ru-RU" b="1" u="sng" dirty="0">
              <a:solidFill>
                <a:schemeClr val="tx1"/>
              </a:solidFill>
            </a:endParaRPr>
          </a:p>
          <a:p>
            <a:pPr algn="l"/>
            <a:r>
              <a:rPr lang="ru-RU" dirty="0" err="1">
                <a:solidFill>
                  <a:schemeClr val="tx1"/>
                </a:solidFill>
              </a:rPr>
              <a:t>Виявляються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такі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якості</a:t>
            </a:r>
            <a:r>
              <a:rPr lang="ru-RU" dirty="0">
                <a:solidFill>
                  <a:schemeClr val="tx1"/>
                </a:solidFill>
              </a:rPr>
              <a:t>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впевненість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уміння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чітко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визначити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найбільш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раціональний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варіант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дій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заразити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інших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впевненістю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успіху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обраного</a:t>
            </a:r>
            <a:r>
              <a:rPr lang="ru-RU" dirty="0">
                <a:solidFill>
                  <a:schemeClr val="tx1"/>
                </a:solidFill>
              </a:rPr>
              <a:t> шляху;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уміння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налагодити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партнерську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взаємодію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навіть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тими</a:t>
            </a:r>
            <a:r>
              <a:rPr lang="ru-RU" dirty="0">
                <a:solidFill>
                  <a:schemeClr val="tx1"/>
                </a:solidFill>
              </a:rPr>
              <a:t> службами та партнерами, з </a:t>
            </a:r>
            <a:r>
              <a:rPr lang="ru-RU" dirty="0" err="1">
                <a:solidFill>
                  <a:schemeClr val="tx1"/>
                </a:solidFill>
              </a:rPr>
              <a:t>якими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традиційно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складаються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конфліктні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відносини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націленість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на </a:t>
            </a:r>
            <a:r>
              <a:rPr lang="ru-RU" dirty="0" err="1">
                <a:solidFill>
                  <a:schemeClr val="tx1"/>
                </a:solidFill>
              </a:rPr>
              <a:t>дію</a:t>
            </a:r>
            <a:r>
              <a:rPr lang="ru-RU" dirty="0">
                <a:solidFill>
                  <a:schemeClr val="tx1"/>
                </a:solidFill>
              </a:rPr>
              <a:t> і результат, </a:t>
            </a:r>
            <a:r>
              <a:rPr lang="ru-RU" dirty="0" err="1">
                <a:solidFill>
                  <a:schemeClr val="tx1"/>
                </a:solidFill>
              </a:rPr>
              <a:t>здатність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брати</a:t>
            </a:r>
            <a:r>
              <a:rPr lang="ru-RU" dirty="0">
                <a:solidFill>
                  <a:schemeClr val="tx1"/>
                </a:solidFill>
              </a:rPr>
              <a:t> на себе </a:t>
            </a:r>
            <a:r>
              <a:rPr lang="ru-RU" dirty="0" err="1">
                <a:solidFill>
                  <a:schemeClr val="tx1"/>
                </a:solidFill>
              </a:rPr>
              <a:t>відповідальність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досягнення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поставлених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цілей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долаючи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зовнішні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труднощі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бюрократичні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бар'єри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380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432047"/>
          </a:xfrm>
        </p:spPr>
        <p:txBody>
          <a:bodyPr>
            <a:normAutofit fontScale="90000"/>
          </a:bodyPr>
          <a:lstStyle/>
          <a:p>
            <a:pPr algn="r"/>
            <a:r>
              <a:rPr lang="uk-UA" sz="1800" b="1" i="1" dirty="0">
                <a:effectLst/>
              </a:rPr>
              <a:t>ДІАГНОСТИКА </a:t>
            </a:r>
            <a:r>
              <a:rPr lang="uk-UA" sz="1800" b="1" i="1" dirty="0" err="1">
                <a:effectLst/>
              </a:rPr>
              <a:t>ЖИТТ</a:t>
            </a:r>
            <a:r>
              <a:rPr lang="ru-RU" sz="1800" b="1" i="1" dirty="0">
                <a:effectLst/>
              </a:rPr>
              <a:t>Є</a:t>
            </a:r>
            <a:r>
              <a:rPr lang="uk-UA" sz="1800" b="1" i="1" dirty="0">
                <a:effectLst/>
              </a:rPr>
              <a:t>ЗДАТНОСТІ І РОЗПОДІЛ РОЛІВ У КОМАНДІ</a:t>
            </a:r>
            <a:endParaRPr lang="ru-RU" sz="1800" b="1" i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208912" cy="5472608"/>
          </a:xfrm>
        </p:spPr>
        <p:txBody>
          <a:bodyPr anchor="ctr"/>
          <a:lstStyle/>
          <a:p>
            <a:r>
              <a:rPr lang="uk-UA" dirty="0">
                <a:solidFill>
                  <a:schemeClr val="tx1"/>
                </a:solidFill>
              </a:rPr>
              <a:t>Як організувати таке спостереження? </a:t>
            </a:r>
            <a:endParaRPr lang="uk-UA" dirty="0" smtClean="0">
              <a:solidFill>
                <a:schemeClr val="tx1"/>
              </a:solidFill>
            </a:endParaRPr>
          </a:p>
          <a:p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метод </a:t>
            </a:r>
            <a:r>
              <a:rPr lang="uk-UA" dirty="0">
                <a:solidFill>
                  <a:schemeClr val="tx1"/>
                </a:solidFill>
              </a:rPr>
              <a:t>екстремальних </a:t>
            </a:r>
            <a:r>
              <a:rPr lang="uk-UA" dirty="0" smtClean="0">
                <a:solidFill>
                  <a:schemeClr val="tx1"/>
                </a:solidFill>
              </a:rPr>
              <a:t>обставин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метод пісочної терапії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80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432047"/>
          </a:xfrm>
        </p:spPr>
        <p:txBody>
          <a:bodyPr>
            <a:normAutofit fontScale="90000"/>
          </a:bodyPr>
          <a:lstStyle/>
          <a:p>
            <a:pPr algn="r"/>
            <a:r>
              <a:rPr lang="uk-UA" sz="1800" b="1" i="1" dirty="0">
                <a:effectLst/>
              </a:rPr>
              <a:t>ДІАГНОСТИКА </a:t>
            </a:r>
            <a:r>
              <a:rPr lang="uk-UA" sz="1800" b="1" i="1" dirty="0" err="1">
                <a:effectLst/>
              </a:rPr>
              <a:t>ЖИТТ</a:t>
            </a:r>
            <a:r>
              <a:rPr lang="ru-RU" sz="1800" b="1" i="1" dirty="0">
                <a:effectLst/>
              </a:rPr>
              <a:t>Є</a:t>
            </a:r>
            <a:r>
              <a:rPr lang="uk-UA" sz="1800" b="1" i="1" dirty="0">
                <a:effectLst/>
              </a:rPr>
              <a:t>ЗДАТНОСТІ І РОЗПОДІЛ РОЛІВ У КОМАНДІ</a:t>
            </a:r>
            <a:endParaRPr lang="ru-RU" sz="1800" b="1" i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208912" cy="5472608"/>
          </a:xfrm>
        </p:spPr>
        <p:txBody>
          <a:bodyPr/>
          <a:lstStyle/>
          <a:p>
            <a:pPr algn="l"/>
            <a:r>
              <a:rPr lang="uk-UA" dirty="0">
                <a:solidFill>
                  <a:schemeClr val="tx1"/>
                </a:solidFill>
              </a:rPr>
              <a:t>Спостереження за кандидатами в процесі </a:t>
            </a:r>
            <a:r>
              <a:rPr lang="uk-UA" b="1" i="1" u="sng" dirty="0">
                <a:solidFill>
                  <a:schemeClr val="tx1"/>
                </a:solidFill>
              </a:rPr>
              <a:t>колективного створення пісочних картин </a:t>
            </a:r>
            <a:endParaRPr lang="uk-UA" b="1" i="1" u="sng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дає </a:t>
            </a:r>
            <a:r>
              <a:rPr lang="uk-UA" dirty="0">
                <a:solidFill>
                  <a:schemeClr val="tx1"/>
                </a:solidFill>
              </a:rPr>
              <a:t>багату діагностичну інформацію про стиль взаємодії між ними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дозволяє </a:t>
            </a:r>
            <a:r>
              <a:rPr lang="uk-UA" dirty="0">
                <a:solidFill>
                  <a:schemeClr val="tx1"/>
                </a:solidFill>
              </a:rPr>
              <a:t>зробити прогноз щодо життєздатності команди. </a:t>
            </a:r>
            <a:endParaRPr lang="uk-UA" dirty="0" smtClean="0">
              <a:solidFill>
                <a:schemeClr val="tx1"/>
              </a:solidFill>
            </a:endParaRPr>
          </a:p>
          <a:p>
            <a:pPr algn="l"/>
            <a:endParaRPr lang="uk-UA" dirty="0">
              <a:solidFill>
                <a:schemeClr val="tx1"/>
              </a:solidFill>
            </a:endParaRPr>
          </a:p>
          <a:p>
            <a:pPr algn="l"/>
            <a:r>
              <a:rPr lang="uk-UA" b="1" i="1" u="sng" dirty="0" smtClean="0">
                <a:solidFill>
                  <a:schemeClr val="tx1"/>
                </a:solidFill>
              </a:rPr>
              <a:t>Спільне </a:t>
            </a:r>
            <a:r>
              <a:rPr lang="uk-UA" b="1" i="1" u="sng" dirty="0">
                <a:solidFill>
                  <a:schemeClr val="tx1"/>
                </a:solidFill>
              </a:rPr>
              <a:t>малювання </a:t>
            </a:r>
            <a:r>
              <a:rPr lang="uk-UA" dirty="0">
                <a:solidFill>
                  <a:schemeClr val="tx1"/>
                </a:solidFill>
              </a:rPr>
              <a:t>також є інформативним джерелом, але поступається точності прогнозування методу пісочної терапії.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334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432047"/>
          </a:xfrm>
        </p:spPr>
        <p:txBody>
          <a:bodyPr>
            <a:normAutofit fontScale="90000"/>
          </a:bodyPr>
          <a:lstStyle/>
          <a:p>
            <a:pPr algn="r"/>
            <a:r>
              <a:rPr lang="uk-UA" sz="1800" b="1" i="1" dirty="0">
                <a:effectLst/>
              </a:rPr>
              <a:t>ДІАГНОСТИКА </a:t>
            </a:r>
            <a:r>
              <a:rPr lang="uk-UA" sz="1800" b="1" i="1" dirty="0" err="1">
                <a:effectLst/>
              </a:rPr>
              <a:t>ЖИТТ</a:t>
            </a:r>
            <a:r>
              <a:rPr lang="ru-RU" sz="1800" b="1" i="1" dirty="0">
                <a:effectLst/>
              </a:rPr>
              <a:t>Є</a:t>
            </a:r>
            <a:r>
              <a:rPr lang="uk-UA" sz="1800" b="1" i="1" dirty="0">
                <a:effectLst/>
              </a:rPr>
              <a:t>ЗДАТНОСТІ І РОЗПОДІЛ РОЛІВ У КОМАНДІ</a:t>
            </a:r>
            <a:endParaRPr lang="ru-RU" sz="1800" b="1" i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208912" cy="5472608"/>
          </a:xfrm>
        </p:spPr>
        <p:txBody>
          <a:bodyPr/>
          <a:lstStyle/>
          <a:p>
            <a:r>
              <a:rPr lang="uk-UA" b="1" u="sng" dirty="0" smtClean="0">
                <a:solidFill>
                  <a:schemeClr val="tx1"/>
                </a:solidFill>
              </a:rPr>
              <a:t>Спостереження </a:t>
            </a:r>
            <a:r>
              <a:rPr lang="uk-UA" b="1" u="sng" dirty="0">
                <a:solidFill>
                  <a:schemeClr val="tx1"/>
                </a:solidFill>
              </a:rPr>
              <a:t>за спільною грою у </a:t>
            </a:r>
            <a:r>
              <a:rPr lang="uk-UA" b="1" u="sng" dirty="0" smtClean="0">
                <a:solidFill>
                  <a:schemeClr val="tx1"/>
                </a:solidFill>
              </a:rPr>
              <a:t>пісочниці </a:t>
            </a: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дає інформацію </a:t>
            </a:r>
            <a:r>
              <a:rPr lang="uk-UA" b="1" i="1" u="sng" dirty="0">
                <a:solidFill>
                  <a:schemeClr val="tx1"/>
                </a:solidFill>
              </a:rPr>
              <a:t>за чотирма </a:t>
            </a:r>
            <a:r>
              <a:rPr lang="uk-UA" b="1" i="1" u="sng" dirty="0" smtClean="0">
                <a:solidFill>
                  <a:schemeClr val="tx1"/>
                </a:solidFill>
              </a:rPr>
              <a:t>показниками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b="1" i="1" dirty="0" smtClean="0">
                <a:solidFill>
                  <a:schemeClr val="tx1"/>
                </a:solidFill>
              </a:rPr>
              <a:t>(«</a:t>
            </a:r>
            <a:r>
              <a:rPr lang="uk-UA" b="1" i="1" dirty="0">
                <a:solidFill>
                  <a:schemeClr val="tx1"/>
                </a:solidFill>
              </a:rPr>
              <a:t>стиль ситуативної комунікації</a:t>
            </a:r>
            <a:r>
              <a:rPr lang="uk-UA" b="1" i="1" dirty="0" smtClean="0">
                <a:solidFill>
                  <a:schemeClr val="tx1"/>
                </a:solidFill>
              </a:rPr>
              <a:t>»)</a:t>
            </a:r>
            <a:r>
              <a:rPr lang="uk-UA" dirty="0" smtClean="0">
                <a:solidFill>
                  <a:schemeClr val="tx1"/>
                </a:solidFill>
              </a:rPr>
              <a:t> : </a:t>
            </a:r>
          </a:p>
          <a:p>
            <a:pPr algn="l"/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характер </a:t>
            </a:r>
            <a:r>
              <a:rPr lang="uk-UA" dirty="0">
                <a:solidFill>
                  <a:schemeClr val="tx1"/>
                </a:solidFill>
              </a:rPr>
              <a:t>взаємодії учасників гри між собою;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розподіл </a:t>
            </a:r>
            <a:r>
              <a:rPr lang="uk-UA" dirty="0">
                <a:solidFill>
                  <a:schemeClr val="tx1"/>
                </a:solidFill>
              </a:rPr>
              <a:t>ролей у групі;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стиль </a:t>
            </a:r>
            <a:r>
              <a:rPr lang="uk-UA" dirty="0">
                <a:solidFill>
                  <a:schemeClr val="tx1"/>
                </a:solidFill>
              </a:rPr>
              <a:t>поведінки кожного учасника гри;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цінності</a:t>
            </a:r>
            <a:r>
              <a:rPr lang="uk-UA" dirty="0">
                <a:solidFill>
                  <a:schemeClr val="tx1"/>
                </a:solidFill>
              </a:rPr>
              <a:t>, що об'єднують учасників гри.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334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432047"/>
          </a:xfrm>
        </p:spPr>
        <p:txBody>
          <a:bodyPr>
            <a:normAutofit fontScale="90000"/>
          </a:bodyPr>
          <a:lstStyle/>
          <a:p>
            <a:pPr algn="r"/>
            <a:r>
              <a:rPr lang="uk-UA" sz="1800" b="1" i="1" dirty="0">
                <a:effectLst/>
              </a:rPr>
              <a:t>ДІАГНОСТИКА </a:t>
            </a:r>
            <a:r>
              <a:rPr lang="uk-UA" sz="1800" b="1" i="1" dirty="0" err="1">
                <a:effectLst/>
              </a:rPr>
              <a:t>ЖИТТ</a:t>
            </a:r>
            <a:r>
              <a:rPr lang="ru-RU" sz="1800" b="1" i="1" dirty="0">
                <a:effectLst/>
              </a:rPr>
              <a:t>Є</a:t>
            </a:r>
            <a:r>
              <a:rPr lang="uk-UA" sz="1800" b="1" i="1" dirty="0">
                <a:effectLst/>
              </a:rPr>
              <a:t>ЗДАТНОСТІ І РОЗПОДІЛ РОЛІВ У КОМАНДІ</a:t>
            </a:r>
            <a:endParaRPr lang="ru-RU" sz="1800" b="1" i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208912" cy="5472608"/>
          </a:xfrm>
        </p:spPr>
        <p:txBody>
          <a:bodyPr/>
          <a:lstStyle/>
          <a:p>
            <a:r>
              <a:rPr lang="uk-UA" b="1" u="sng" dirty="0">
                <a:solidFill>
                  <a:schemeClr val="tx1"/>
                </a:solidFill>
              </a:rPr>
              <a:t>Обговорення пісочної картини</a:t>
            </a:r>
            <a:endParaRPr lang="ru-RU" b="1" u="sng" dirty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Розкажіть про країну, яку ви створили, та історію її створення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Чи хотілося б вам опинитися в цій країні?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Чи хотілося вам щось змінити у цьому світі?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Що б вам хотілося взяти для себе з цієї країни в реальний світ: ідею, стан, думку, відчуття, враження?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3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432047"/>
          </a:xfrm>
        </p:spPr>
        <p:txBody>
          <a:bodyPr>
            <a:normAutofit/>
          </a:bodyPr>
          <a:lstStyle/>
          <a:p>
            <a:pPr algn="r"/>
            <a:r>
              <a:rPr lang="uk-UA" sz="1800" b="1" i="1" dirty="0">
                <a:effectLst/>
              </a:rPr>
              <a:t>ВИМОГИ ДО ЧЛЕНІВ ІНТЕЛЕКТУАЛЬНОЇ КОМАНДИ</a:t>
            </a:r>
            <a:endParaRPr lang="ru-RU" sz="1800" b="1" i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208912" cy="5472608"/>
          </a:xfrm>
        </p:spPr>
        <p:txBody>
          <a:bodyPr anchor="ctr"/>
          <a:lstStyle/>
          <a:p>
            <a:r>
              <a:rPr lang="uk-UA" b="1" dirty="0" smtClean="0">
                <a:solidFill>
                  <a:schemeClr val="tx1"/>
                </a:solidFill>
              </a:rPr>
              <a:t>команда  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група </a:t>
            </a:r>
            <a:r>
              <a:rPr lang="uk-UA" dirty="0">
                <a:solidFill>
                  <a:schemeClr val="tx1"/>
                </a:solidFill>
              </a:rPr>
              <a:t>фахівців — керівників різного рівня, пов'язаних (неформально!) єдністю розуміння перспективи організації та методів її досягнення, які проводять у своїх колективах єдину узгоджену політику для досягнення поставленої мети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447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432047"/>
          </a:xfrm>
        </p:spPr>
        <p:txBody>
          <a:bodyPr>
            <a:normAutofit/>
          </a:bodyPr>
          <a:lstStyle/>
          <a:p>
            <a:pPr algn="r"/>
            <a:r>
              <a:rPr lang="uk-UA" sz="1800" b="1" i="1" dirty="0">
                <a:effectLst/>
              </a:rPr>
              <a:t>ВИМОГИ ДО ЧЛЕНІВ ІНТЕЛЕКТУАЛЬНОЇ КОМАНДИ</a:t>
            </a:r>
            <a:endParaRPr lang="ru-RU" sz="1800" b="1" i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208912" cy="5472608"/>
          </a:xfrm>
        </p:spPr>
        <p:txBody>
          <a:bodyPr anchor="ctr">
            <a:normAutofit/>
          </a:bodyPr>
          <a:lstStyle/>
          <a:p>
            <a:pPr algn="l"/>
            <a:r>
              <a:rPr lang="uk-UA" dirty="0">
                <a:solidFill>
                  <a:schemeClr val="tx1"/>
                </a:solidFill>
              </a:rPr>
              <a:t>1. Члени команди повинні бути однодумцями за </a:t>
            </a:r>
            <a:r>
              <a:rPr lang="uk-UA" b="1" i="1" u="sng" dirty="0">
                <a:solidFill>
                  <a:schemeClr val="tx1"/>
                </a:solidFill>
              </a:rPr>
              <a:t>трьома ключовими факторами </a:t>
            </a:r>
            <a:r>
              <a:rPr lang="uk-UA" dirty="0">
                <a:solidFill>
                  <a:schemeClr val="tx1"/>
                </a:solidFill>
              </a:rPr>
              <a:t>взаємодії: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єдність </a:t>
            </a:r>
            <a:r>
              <a:rPr lang="uk-UA" dirty="0">
                <a:solidFill>
                  <a:schemeClr val="tx1"/>
                </a:solidFill>
              </a:rPr>
              <a:t>мети та методів її досягнення;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єдність </a:t>
            </a:r>
            <a:r>
              <a:rPr lang="uk-UA" dirty="0">
                <a:solidFill>
                  <a:schemeClr val="tx1"/>
                </a:solidFill>
              </a:rPr>
              <a:t>мотиваційних стимулів: </a:t>
            </a:r>
            <a:endParaRPr lang="uk-UA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єдність </a:t>
            </a:r>
            <a:r>
              <a:rPr lang="uk-UA" dirty="0">
                <a:solidFill>
                  <a:schemeClr val="tx1"/>
                </a:solidFill>
              </a:rPr>
              <a:t>ціннісних орієнтацій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uk-UA" dirty="0" smtClean="0">
              <a:solidFill>
                <a:schemeClr val="tx1"/>
              </a:solidFill>
            </a:endParaRPr>
          </a:p>
          <a:p>
            <a:pPr algn="l"/>
            <a:r>
              <a:rPr lang="uk-UA" dirty="0" smtClean="0">
                <a:solidFill>
                  <a:schemeClr val="tx1"/>
                </a:solidFill>
              </a:rPr>
              <a:t>2</a:t>
            </a:r>
            <a:r>
              <a:rPr lang="uk-UA" dirty="0">
                <a:solidFill>
                  <a:schemeClr val="tx1"/>
                </a:solidFill>
              </a:rPr>
              <a:t>. Члени команди повинні користуватися взаємною повагою і мати високий рівень психологічної </a:t>
            </a:r>
            <a:r>
              <a:rPr lang="uk-UA" dirty="0" smtClean="0">
                <a:solidFill>
                  <a:schemeClr val="tx1"/>
                </a:solidFill>
              </a:rPr>
              <a:t>сумісності.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3611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432047"/>
          </a:xfrm>
        </p:spPr>
        <p:txBody>
          <a:bodyPr>
            <a:normAutofit/>
          </a:bodyPr>
          <a:lstStyle/>
          <a:p>
            <a:pPr algn="r"/>
            <a:r>
              <a:rPr lang="uk-UA" sz="1800" b="1" i="1" dirty="0">
                <a:effectLst/>
              </a:rPr>
              <a:t>ВИМОГИ ДО ЧЛЕНІВ ІНТЕЛЕКТУАЛЬНОЇ КОМАНДИ</a:t>
            </a:r>
            <a:endParaRPr lang="ru-RU" sz="1800" b="1" i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208912" cy="5472608"/>
          </a:xfrm>
        </p:spPr>
        <p:txBody>
          <a:bodyPr anchor="ctr"/>
          <a:lstStyle/>
          <a:p>
            <a:pPr algn="l"/>
            <a:r>
              <a:rPr lang="uk-UA" b="1" i="1" u="sng" dirty="0">
                <a:solidFill>
                  <a:schemeClr val="tx1"/>
                </a:solidFill>
              </a:rPr>
              <a:t>Головне завдання </a:t>
            </a:r>
            <a:r>
              <a:rPr lang="uk-UA" dirty="0">
                <a:solidFill>
                  <a:schemeClr val="tx1"/>
                </a:solidFill>
              </a:rPr>
              <a:t>керівника неформальної інтелектуальної команди – підтримання високого мотиваційного рівня ефективної діяльності команди, що досягається за рахунок: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зміцнення </a:t>
            </a:r>
            <a:r>
              <a:rPr lang="uk-UA" dirty="0">
                <a:solidFill>
                  <a:schemeClr val="tx1"/>
                </a:solidFill>
              </a:rPr>
              <a:t>позитивного психологічного клімату взаємної співпраці всіх членів команди;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</a:rPr>
              <a:t>послідовної </a:t>
            </a:r>
            <a:r>
              <a:rPr lang="uk-UA" dirty="0">
                <a:solidFill>
                  <a:schemeClr val="tx1"/>
                </a:solidFill>
              </a:rPr>
              <a:t>реалізації мотиваційних стимулів (різного характеру) окремих членів команди.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3611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432047"/>
          </a:xfrm>
        </p:spPr>
        <p:txBody>
          <a:bodyPr>
            <a:normAutofit/>
          </a:bodyPr>
          <a:lstStyle/>
          <a:p>
            <a:pPr algn="r"/>
            <a:r>
              <a:rPr lang="uk-UA" sz="1800" b="1" i="1" dirty="0">
                <a:effectLst/>
              </a:rPr>
              <a:t>ВИМОГИ ДО ЧЛЕНІВ ІНТЕЛЕКТУАЛЬНОЇ КОМАНДИ</a:t>
            </a:r>
            <a:endParaRPr lang="ru-RU" sz="1800" b="1" i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208912" cy="5472608"/>
          </a:xfrm>
        </p:spPr>
        <p:txBody>
          <a:bodyPr anchor="ctr"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неформальна інтелектуальна команда </a:t>
            </a:r>
            <a:r>
              <a:rPr lang="en-US" b="1" i="1" dirty="0" smtClean="0">
                <a:solidFill>
                  <a:schemeClr val="tx1"/>
                </a:solidFill>
              </a:rPr>
              <a:t>versus</a:t>
            </a:r>
            <a:r>
              <a:rPr lang="uk-UA" b="1" dirty="0" smtClean="0">
                <a:solidFill>
                  <a:schemeClr val="tx1"/>
                </a:solidFill>
              </a:rPr>
              <a:t> груп</a:t>
            </a:r>
            <a:r>
              <a:rPr lang="en-US" b="1" dirty="0" smtClean="0">
                <a:solidFill>
                  <a:schemeClr val="tx1"/>
                </a:solidFill>
              </a:rPr>
              <a:t>f</a:t>
            </a:r>
            <a:r>
              <a:rPr lang="uk-UA" b="1" dirty="0" smtClean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фахівців-однодумців.</a:t>
            </a:r>
            <a:endParaRPr lang="ru-RU" b="1" dirty="0">
              <a:solidFill>
                <a:schemeClr val="tx1"/>
              </a:solidFill>
            </a:endParaRPr>
          </a:p>
          <a:p>
            <a:pPr algn="l"/>
            <a:endParaRPr lang="uk-UA" b="1" i="1" u="sng" dirty="0" smtClean="0">
              <a:solidFill>
                <a:schemeClr val="tx1"/>
              </a:solidFill>
            </a:endParaRPr>
          </a:p>
          <a:p>
            <a:pPr algn="l"/>
            <a:r>
              <a:rPr lang="uk-UA" b="1" i="1" u="sng" dirty="0" smtClean="0">
                <a:solidFill>
                  <a:schemeClr val="tx1"/>
                </a:solidFill>
              </a:rPr>
              <a:t>Неформальна </a:t>
            </a:r>
            <a:r>
              <a:rPr lang="uk-UA" b="1" i="1" u="sng" dirty="0">
                <a:solidFill>
                  <a:schemeClr val="tx1"/>
                </a:solidFill>
              </a:rPr>
              <a:t>інтелектуальна команда </a:t>
            </a:r>
            <a:r>
              <a:rPr lang="uk-UA" dirty="0">
                <a:solidFill>
                  <a:schemeClr val="tx1"/>
                </a:solidFill>
              </a:rPr>
              <a:t>є певною неформальною організаційною структурою, що </a:t>
            </a:r>
            <a:r>
              <a:rPr lang="uk-UA" dirty="0" err="1">
                <a:solidFill>
                  <a:schemeClr val="tx1"/>
                </a:solidFill>
              </a:rPr>
              <a:t>планомірно</a:t>
            </a:r>
            <a:r>
              <a:rPr lang="uk-UA" dirty="0">
                <a:solidFill>
                  <a:schemeClr val="tx1"/>
                </a:solidFill>
              </a:rPr>
              <a:t> і цілеспрямовано діє в інтересах стратегічного розвитку конкретної організації, установи, підприємства, фірми.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endParaRPr lang="uk-UA" b="1" i="1" u="sng" dirty="0" smtClean="0">
              <a:solidFill>
                <a:schemeClr val="tx1"/>
              </a:solidFill>
            </a:endParaRPr>
          </a:p>
          <a:p>
            <a:pPr algn="l"/>
            <a:r>
              <a:rPr lang="uk-UA" b="1" i="1" u="sng" dirty="0" smtClean="0">
                <a:solidFill>
                  <a:schemeClr val="tx1"/>
                </a:solidFill>
              </a:rPr>
              <a:t>Група </a:t>
            </a:r>
            <a:r>
              <a:rPr lang="uk-UA" b="1" i="1" u="sng" dirty="0">
                <a:solidFill>
                  <a:schemeClr val="tx1"/>
                </a:solidFill>
              </a:rPr>
              <a:t>однодумців </a:t>
            </a:r>
            <a:r>
              <a:rPr lang="uk-UA" dirty="0">
                <a:solidFill>
                  <a:schemeClr val="tx1"/>
                </a:solidFill>
              </a:rPr>
              <a:t>є </a:t>
            </a:r>
            <a:r>
              <a:rPr lang="uk-UA" dirty="0" smtClean="0">
                <a:solidFill>
                  <a:schemeClr val="tx1"/>
                </a:solidFill>
              </a:rPr>
              <a:t>інформаційний </a:t>
            </a:r>
            <a:r>
              <a:rPr lang="uk-UA" dirty="0">
                <a:solidFill>
                  <a:schemeClr val="tx1"/>
                </a:solidFill>
              </a:rPr>
              <a:t>клуб за </a:t>
            </a:r>
            <a:r>
              <a:rPr lang="uk-UA" dirty="0" smtClean="0">
                <a:solidFill>
                  <a:schemeClr val="tx1"/>
                </a:solidFill>
              </a:rPr>
              <a:t>інтересами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412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432047"/>
          </a:xfrm>
        </p:spPr>
        <p:txBody>
          <a:bodyPr>
            <a:normAutofit/>
          </a:bodyPr>
          <a:lstStyle/>
          <a:p>
            <a:pPr algn="r"/>
            <a:r>
              <a:rPr lang="ru-RU" sz="1800" dirty="0" err="1">
                <a:effectLst/>
              </a:rPr>
              <a:t>МЕТОДИЧНИЙ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ПІДХІД</a:t>
            </a:r>
            <a:r>
              <a:rPr lang="ru-RU" sz="1800" dirty="0">
                <a:effectLst/>
              </a:rPr>
              <a:t> ДО </a:t>
            </a:r>
            <a:r>
              <a:rPr lang="ru-RU" sz="1800" dirty="0" err="1">
                <a:effectLst/>
              </a:rPr>
              <a:t>ФОРМУВАННЯ</a:t>
            </a:r>
            <a:r>
              <a:rPr lang="ru-RU" sz="1800" dirty="0">
                <a:effectLst/>
              </a:rPr>
              <a:t> КОМАНД</a:t>
            </a:r>
            <a:endParaRPr lang="ru-RU" sz="1800" b="1" i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208912" cy="5472608"/>
          </a:xfrm>
        </p:spPr>
        <p:txBody>
          <a:bodyPr anchor="ctr"/>
          <a:lstStyle/>
          <a:p>
            <a:pPr algn="l"/>
            <a:r>
              <a:rPr lang="ru-RU" dirty="0" err="1">
                <a:solidFill>
                  <a:schemeClr val="tx1"/>
                </a:solidFill>
              </a:rPr>
              <a:t>Кадрова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стратегія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керівництва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будується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в </a:t>
            </a:r>
            <a:r>
              <a:rPr lang="ru-RU" dirty="0" err="1">
                <a:solidFill>
                  <a:schemeClr val="tx1"/>
                </a:solidFill>
              </a:rPr>
              <a:t>такий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спосіб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щоб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управляюче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професійне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шановне</a:t>
            </a:r>
            <a:r>
              <a:rPr lang="ru-RU" dirty="0">
                <a:solidFill>
                  <a:schemeClr val="tx1"/>
                </a:solidFill>
              </a:rPr>
              <a:t> ядро </a:t>
            </a:r>
            <a:r>
              <a:rPr lang="ru-RU" dirty="0" err="1">
                <a:solidFill>
                  <a:schemeClr val="tx1"/>
                </a:solidFill>
              </a:rPr>
              <a:t>колективу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утворило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зрештою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неформальну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інтелектуальну</a:t>
            </a:r>
            <a:r>
              <a:rPr lang="ru-RU" dirty="0">
                <a:solidFill>
                  <a:schemeClr val="tx1"/>
                </a:solidFill>
              </a:rPr>
              <a:t> команду.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uk-UA" dirty="0">
              <a:solidFill>
                <a:schemeClr val="tx1"/>
              </a:solidFill>
            </a:endParaRPr>
          </a:p>
          <a:p>
            <a:pPr algn="l"/>
            <a:r>
              <a:rPr lang="ru-RU" dirty="0" err="1">
                <a:solidFill>
                  <a:schemeClr val="tx1"/>
                </a:solidFill>
              </a:rPr>
              <a:t>Психологічний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мотиваційний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настрій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співробітників</a:t>
            </a:r>
            <a:r>
              <a:rPr lang="ru-RU" dirty="0">
                <a:solidFill>
                  <a:schemeClr val="tx1"/>
                </a:solidFill>
              </a:rPr>
              <a:t> - фактор I </a:t>
            </a:r>
            <a:r>
              <a:rPr lang="ru-RU" dirty="0" err="1">
                <a:solidFill>
                  <a:schemeClr val="tx1"/>
                </a:solidFill>
              </a:rPr>
              <a:t>більш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значущий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ніж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усі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вкладення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фірми</a:t>
            </a:r>
            <a:r>
              <a:rPr lang="ru-RU" dirty="0">
                <a:solidFill>
                  <a:schemeClr val="tx1"/>
                </a:solidFill>
              </a:rPr>
              <a:t> в ту </a:t>
            </a:r>
            <a:r>
              <a:rPr lang="ru-RU" dirty="0" err="1">
                <a:solidFill>
                  <a:schemeClr val="tx1"/>
                </a:solidFill>
              </a:rPr>
              <a:t>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іншу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перебудову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9412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432047"/>
          </a:xfrm>
        </p:spPr>
        <p:txBody>
          <a:bodyPr>
            <a:normAutofit/>
          </a:bodyPr>
          <a:lstStyle/>
          <a:p>
            <a:pPr algn="r"/>
            <a:r>
              <a:rPr lang="ru-RU" sz="1800" dirty="0" err="1">
                <a:effectLst/>
              </a:rPr>
              <a:t>МЕТОДИЧНИЙ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ПІДХІД</a:t>
            </a:r>
            <a:r>
              <a:rPr lang="ru-RU" sz="1800" dirty="0">
                <a:effectLst/>
              </a:rPr>
              <a:t> ДО </a:t>
            </a:r>
            <a:r>
              <a:rPr lang="ru-RU" sz="1800" dirty="0" err="1">
                <a:effectLst/>
              </a:rPr>
              <a:t>ФОРМУВАННЯ</a:t>
            </a:r>
            <a:r>
              <a:rPr lang="ru-RU" sz="1800" dirty="0">
                <a:effectLst/>
              </a:rPr>
              <a:t> КОМАНД</a:t>
            </a:r>
            <a:endParaRPr lang="ru-RU" sz="1800" b="1" i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208912" cy="5472608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При </a:t>
            </a:r>
            <a:r>
              <a:rPr lang="ru-RU" dirty="0" err="1">
                <a:solidFill>
                  <a:schemeClr val="tx1"/>
                </a:solidFill>
              </a:rPr>
              <a:t>доборі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кандидатів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треба </a:t>
            </a:r>
            <a:r>
              <a:rPr lang="ru-RU" dirty="0" err="1">
                <a:solidFill>
                  <a:schemeClr val="tx1"/>
                </a:solidFill>
              </a:rPr>
              <a:t>визначитися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характеристики є </a:t>
            </a:r>
            <a:r>
              <a:rPr lang="ru-RU" dirty="0" err="1" smtClean="0">
                <a:solidFill>
                  <a:schemeClr val="tx1"/>
                </a:solidFill>
              </a:rPr>
              <a:t>пріоритетними</a:t>
            </a:r>
            <a:r>
              <a:rPr lang="ru-RU" dirty="0">
                <a:solidFill>
                  <a:schemeClr val="tx1"/>
                </a:solidFill>
              </a:rPr>
              <a:t>, а </a:t>
            </a:r>
            <a:r>
              <a:rPr lang="ru-RU" dirty="0" err="1">
                <a:solidFill>
                  <a:schemeClr val="tx1"/>
                </a:solidFill>
              </a:rPr>
              <a:t>які</a:t>
            </a:r>
            <a:r>
              <a:rPr lang="ru-RU" dirty="0">
                <a:solidFill>
                  <a:schemeClr val="tx1"/>
                </a:solidFill>
              </a:rPr>
              <a:t> — </a:t>
            </a:r>
            <a:r>
              <a:rPr lang="ru-RU" dirty="0" err="1">
                <a:solidFill>
                  <a:schemeClr val="tx1"/>
                </a:solidFill>
              </a:rPr>
              <a:t>другорядними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2 </a:t>
            </a:r>
            <a:r>
              <a:rPr lang="uk-UA" b="1" dirty="0" err="1" smtClean="0">
                <a:solidFill>
                  <a:schemeClr val="tx1"/>
                </a:solidFill>
              </a:rPr>
              <a:t>алгорітми</a:t>
            </a:r>
            <a:endParaRPr lang="ru-RU" b="1" dirty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1 </a:t>
            </a:r>
            <a:r>
              <a:rPr lang="ru-RU" dirty="0" smtClean="0">
                <a:solidFill>
                  <a:schemeClr val="tx1"/>
                </a:solidFill>
              </a:rPr>
              <a:t>- команду </a:t>
            </a:r>
            <a:r>
              <a:rPr lang="ru-RU" dirty="0" err="1">
                <a:solidFill>
                  <a:schemeClr val="tx1"/>
                </a:solidFill>
              </a:rPr>
              <a:t>спочатку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доцільно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формувати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зі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спеціалістів</a:t>
            </a:r>
            <a:r>
              <a:rPr lang="ru-RU" dirty="0">
                <a:solidFill>
                  <a:schemeClr val="tx1"/>
                </a:solidFill>
              </a:rPr>
              <a:t> з боку, а з кадрового складу </a:t>
            </a:r>
            <a:r>
              <a:rPr lang="ru-RU" dirty="0" err="1">
                <a:solidFill>
                  <a:schemeClr val="tx1"/>
                </a:solidFill>
              </a:rPr>
              <a:t>співробітників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організації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які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знають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специфіку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роботи</a:t>
            </a:r>
            <a:r>
              <a:rPr lang="ru-RU" dirty="0">
                <a:solidFill>
                  <a:schemeClr val="tx1"/>
                </a:solidFill>
              </a:rPr>
              <a:t>, і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самих добре </a:t>
            </a:r>
            <a:r>
              <a:rPr lang="ru-RU" dirty="0" err="1">
                <a:solidFill>
                  <a:schemeClr val="tx1"/>
                </a:solidFill>
              </a:rPr>
              <a:t>знає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колектив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2 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err="1" smtClean="0">
                <a:solidFill>
                  <a:schemeClr val="tx1"/>
                </a:solidFill>
              </a:rPr>
              <a:t>залежно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конкретних</a:t>
            </a:r>
            <a:r>
              <a:rPr lang="ru-RU" dirty="0">
                <a:solidFill>
                  <a:schemeClr val="tx1"/>
                </a:solidFill>
              </a:rPr>
              <a:t> умов і </a:t>
            </a:r>
            <a:r>
              <a:rPr lang="ru-RU" dirty="0" err="1">
                <a:solidFill>
                  <a:schemeClr val="tx1"/>
                </a:solidFill>
              </a:rPr>
              <a:t>вимог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пріоритет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може</a:t>
            </a:r>
            <a:r>
              <a:rPr lang="ru-RU" dirty="0">
                <a:solidFill>
                  <a:schemeClr val="tx1"/>
                </a:solidFill>
              </a:rPr>
              <a:t> бути </a:t>
            </a:r>
            <a:r>
              <a:rPr lang="ru-RU" dirty="0" err="1">
                <a:solidFill>
                  <a:schemeClr val="tx1"/>
                </a:solidFill>
              </a:rPr>
              <a:t>відданий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високому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рівню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професійної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кваліфікації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особистісним</a:t>
            </a:r>
            <a:r>
              <a:rPr lang="ru-RU" dirty="0">
                <a:solidFill>
                  <a:schemeClr val="tx1"/>
                </a:solidFill>
              </a:rPr>
              <a:t> характеристикам </a:t>
            </a:r>
            <a:r>
              <a:rPr lang="ru-RU" dirty="0" err="1">
                <a:solidFill>
                  <a:schemeClr val="tx1"/>
                </a:solidFill>
              </a:rPr>
              <a:t>кандидатів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380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432047"/>
          </a:xfrm>
        </p:spPr>
        <p:txBody>
          <a:bodyPr>
            <a:normAutofit/>
          </a:bodyPr>
          <a:lstStyle/>
          <a:p>
            <a:pPr algn="r"/>
            <a:r>
              <a:rPr lang="ru-RU" sz="1800" dirty="0" err="1">
                <a:effectLst/>
              </a:rPr>
              <a:t>МЕТОДИЧНИЙ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ПІДХІД</a:t>
            </a:r>
            <a:r>
              <a:rPr lang="ru-RU" sz="1800" dirty="0">
                <a:effectLst/>
              </a:rPr>
              <a:t> ДО </a:t>
            </a:r>
            <a:r>
              <a:rPr lang="ru-RU" sz="1800" dirty="0" err="1">
                <a:effectLst/>
              </a:rPr>
              <a:t>ФОРМУВАННЯ</a:t>
            </a:r>
            <a:r>
              <a:rPr lang="ru-RU" sz="1800" dirty="0">
                <a:effectLst/>
              </a:rPr>
              <a:t> КОМАНД</a:t>
            </a:r>
            <a:endParaRPr lang="ru-RU" sz="1800" b="1" i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208912" cy="5472608"/>
          </a:xfrm>
        </p:spPr>
        <p:txBody>
          <a:bodyPr>
            <a:normAutofit/>
          </a:bodyPr>
          <a:lstStyle/>
          <a:p>
            <a:r>
              <a:rPr lang="ru-RU" b="1" u="sng" dirty="0" err="1" smtClean="0">
                <a:solidFill>
                  <a:schemeClr val="tx1"/>
                </a:solidFill>
              </a:rPr>
              <a:t>Навички</a:t>
            </a:r>
            <a:r>
              <a:rPr lang="ru-RU" b="1" u="sng" dirty="0" smtClean="0">
                <a:solidFill>
                  <a:schemeClr val="tx1"/>
                </a:solidFill>
              </a:rPr>
              <a:t> </a:t>
            </a:r>
            <a:r>
              <a:rPr lang="ru-RU" b="1" u="sng" dirty="0">
                <a:solidFill>
                  <a:schemeClr val="tx1"/>
                </a:solidFill>
              </a:rPr>
              <a:t>системного </a:t>
            </a:r>
            <a:r>
              <a:rPr lang="ru-RU" b="1" u="sng" dirty="0" err="1">
                <a:solidFill>
                  <a:schemeClr val="tx1"/>
                </a:solidFill>
              </a:rPr>
              <a:t>мислення</a:t>
            </a:r>
            <a:r>
              <a:rPr lang="ru-RU" b="1" u="sng" dirty="0">
                <a:solidFill>
                  <a:schemeClr val="tx1"/>
                </a:solidFill>
              </a:rPr>
              <a:t> </a:t>
            </a:r>
            <a:endParaRPr lang="ru-RU" b="1" u="sng" dirty="0" smtClean="0">
              <a:solidFill>
                <a:schemeClr val="tx1"/>
              </a:solidFill>
            </a:endParaRPr>
          </a:p>
          <a:p>
            <a:r>
              <a:rPr lang="ru-RU" b="1" u="sng" dirty="0" smtClean="0">
                <a:solidFill>
                  <a:schemeClr val="tx1"/>
                </a:solidFill>
              </a:rPr>
              <a:t>та </a:t>
            </a:r>
            <a:r>
              <a:rPr lang="ru-RU" b="1" u="sng" dirty="0" err="1">
                <a:solidFill>
                  <a:schemeClr val="tx1"/>
                </a:solidFill>
              </a:rPr>
              <a:t>володіння</a:t>
            </a:r>
            <a:r>
              <a:rPr lang="ru-RU" b="1" u="sng" dirty="0">
                <a:solidFill>
                  <a:schemeClr val="tx1"/>
                </a:solidFill>
              </a:rPr>
              <a:t> </a:t>
            </a:r>
            <a:r>
              <a:rPr lang="ru-RU" b="1" u="sng" dirty="0" err="1">
                <a:solidFill>
                  <a:schemeClr val="tx1"/>
                </a:solidFill>
              </a:rPr>
              <a:t>ситуаційним</a:t>
            </a:r>
            <a:r>
              <a:rPr lang="ru-RU" b="1" u="sng" dirty="0">
                <a:solidFill>
                  <a:schemeClr val="tx1"/>
                </a:solidFill>
              </a:rPr>
              <a:t> </a:t>
            </a:r>
            <a:r>
              <a:rPr lang="ru-RU" b="1" u="sng" dirty="0" err="1">
                <a:solidFill>
                  <a:schemeClr val="tx1"/>
                </a:solidFill>
              </a:rPr>
              <a:t>аналізом</a:t>
            </a:r>
            <a:endParaRPr lang="ru-RU" b="1" u="sng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вміння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виділяти</a:t>
            </a:r>
            <a:r>
              <a:rPr lang="ru-RU" dirty="0">
                <a:solidFill>
                  <a:schemeClr val="tx1"/>
                </a:solidFill>
              </a:rPr>
              <a:t> з </a:t>
            </a:r>
            <a:r>
              <a:rPr lang="ru-RU" dirty="0" err="1">
                <a:solidFill>
                  <a:schemeClr val="tx1"/>
                </a:solidFill>
              </a:rPr>
              <a:t>різноманітних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джерел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корисну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інформацію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порівняльними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даними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технологіями</a:t>
            </a:r>
            <a:r>
              <a:rPr lang="ru-RU" dirty="0">
                <a:solidFill>
                  <a:schemeClr val="tx1"/>
                </a:solidFill>
              </a:rPr>
              <a:t>, методами, </a:t>
            </a:r>
            <a:r>
              <a:rPr lang="ru-RU" dirty="0" err="1">
                <a:solidFill>
                  <a:schemeClr val="tx1"/>
                </a:solidFill>
              </a:rPr>
              <a:t>ринковою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кон'юнктурою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потенційними</a:t>
            </a:r>
            <a:r>
              <a:rPr lang="ru-RU" dirty="0">
                <a:solidFill>
                  <a:schemeClr val="tx1"/>
                </a:solidFill>
              </a:rPr>
              <a:t> конкурентами </a:t>
            </a:r>
            <a:r>
              <a:rPr lang="ru-RU" dirty="0" err="1">
                <a:solidFill>
                  <a:schemeClr val="tx1"/>
                </a:solidFill>
              </a:rPr>
              <a:t>тощо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вміння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системно </a:t>
            </a:r>
            <a:r>
              <a:rPr lang="ru-RU" dirty="0" err="1">
                <a:solidFill>
                  <a:schemeClr val="tx1"/>
                </a:solidFill>
              </a:rPr>
              <a:t>аналізувати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наявну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інформацію</a:t>
            </a:r>
            <a:r>
              <a:rPr lang="ru-RU" dirty="0">
                <a:solidFill>
                  <a:schemeClr val="tx1"/>
                </a:solidFill>
              </a:rPr>
              <a:t> з метою </a:t>
            </a:r>
            <a:r>
              <a:rPr lang="ru-RU" dirty="0" err="1">
                <a:solidFill>
                  <a:schemeClr val="tx1"/>
                </a:solidFill>
              </a:rPr>
              <a:t>формування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певних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прогнозів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стратегії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дій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вироблення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нових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напрямків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діяльності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вміння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оцінювати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ризики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можливих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дій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об'єктивно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аналізувати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всі</a:t>
            </a:r>
            <a:r>
              <a:rPr lang="ru-RU" dirty="0">
                <a:solidFill>
                  <a:schemeClr val="tx1"/>
                </a:solidFill>
              </a:rPr>
              <a:t> «за» та «</a:t>
            </a:r>
            <a:r>
              <a:rPr lang="ru-RU" dirty="0" err="1">
                <a:solidFill>
                  <a:schemeClr val="tx1"/>
                </a:solidFill>
              </a:rPr>
              <a:t>проти</a:t>
            </a:r>
            <a:r>
              <a:rPr lang="ru-RU" dirty="0">
                <a:solidFill>
                  <a:schemeClr val="tx1"/>
                </a:solidFill>
              </a:rPr>
              <a:t>» </a:t>
            </a:r>
            <a:r>
              <a:rPr lang="ru-RU" dirty="0" err="1">
                <a:solidFill>
                  <a:schemeClr val="tx1"/>
                </a:solidFill>
              </a:rPr>
              <a:t>різних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сценаріїв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розвитку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подій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380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432047"/>
          </a:xfrm>
        </p:spPr>
        <p:txBody>
          <a:bodyPr>
            <a:normAutofit/>
          </a:bodyPr>
          <a:lstStyle/>
          <a:p>
            <a:pPr algn="r"/>
            <a:r>
              <a:rPr lang="ru-RU" sz="1800" dirty="0" err="1">
                <a:effectLst/>
              </a:rPr>
              <a:t>МЕТОДИЧНИЙ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ПІДХІД</a:t>
            </a:r>
            <a:r>
              <a:rPr lang="ru-RU" sz="1800" dirty="0">
                <a:effectLst/>
              </a:rPr>
              <a:t> ДО </a:t>
            </a:r>
            <a:r>
              <a:rPr lang="ru-RU" sz="1800" dirty="0" err="1">
                <a:effectLst/>
              </a:rPr>
              <a:t>ФОРМУВАННЯ</a:t>
            </a:r>
            <a:r>
              <a:rPr lang="ru-RU" sz="1800" dirty="0">
                <a:effectLst/>
              </a:rPr>
              <a:t> КОМАНД</a:t>
            </a:r>
            <a:endParaRPr lang="ru-RU" sz="1800" b="1" i="1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208912" cy="5472608"/>
          </a:xfrm>
        </p:spPr>
        <p:txBody>
          <a:bodyPr>
            <a:normAutofit lnSpcReduction="10000"/>
          </a:bodyPr>
          <a:lstStyle/>
          <a:p>
            <a:r>
              <a:rPr lang="ru-RU" b="1" u="sng" dirty="0" err="1" smtClean="0">
                <a:solidFill>
                  <a:schemeClr val="tx1"/>
                </a:solidFill>
              </a:rPr>
              <a:t>Комунікативні</a:t>
            </a:r>
            <a:r>
              <a:rPr lang="ru-RU" b="1" u="sng" dirty="0" smtClean="0">
                <a:solidFill>
                  <a:schemeClr val="tx1"/>
                </a:solidFill>
              </a:rPr>
              <a:t> </a:t>
            </a:r>
            <a:r>
              <a:rPr lang="ru-RU" b="1" u="sng" dirty="0" err="1">
                <a:solidFill>
                  <a:schemeClr val="tx1"/>
                </a:solidFill>
              </a:rPr>
              <a:t>дані</a:t>
            </a:r>
            <a:r>
              <a:rPr lang="ru-RU" b="1" u="sng" dirty="0">
                <a:solidFill>
                  <a:schemeClr val="tx1"/>
                </a:solidFill>
              </a:rPr>
              <a:t> </a:t>
            </a:r>
            <a:r>
              <a:rPr lang="ru-RU" b="1" u="sng" dirty="0" err="1">
                <a:solidFill>
                  <a:schemeClr val="tx1"/>
                </a:solidFill>
              </a:rPr>
              <a:t>кандидатів</a:t>
            </a:r>
            <a:endParaRPr lang="ru-RU" b="1" u="sng" dirty="0">
              <a:solidFill>
                <a:schemeClr val="tx1"/>
              </a:solidFill>
            </a:endParaRPr>
          </a:p>
          <a:p>
            <a:pPr algn="l"/>
            <a:r>
              <a:rPr lang="ru-RU" dirty="0" err="1" smtClean="0">
                <a:solidFill>
                  <a:schemeClr val="tx1"/>
                </a:solidFill>
              </a:rPr>
              <a:t>оцінюються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можливості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кандидатів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створювати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атмосферу </a:t>
            </a:r>
            <a:r>
              <a:rPr lang="ru-RU" dirty="0" err="1">
                <a:solidFill>
                  <a:schemeClr val="tx1"/>
                </a:solidFill>
              </a:rPr>
              <a:t>довіри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цінувати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ідеї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висуваються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іншими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залучати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колектив</a:t>
            </a:r>
            <a:r>
              <a:rPr lang="ru-RU" dirty="0">
                <a:solidFill>
                  <a:schemeClr val="tx1"/>
                </a:solidFill>
              </a:rPr>
              <a:t> до </a:t>
            </a:r>
            <a:r>
              <a:rPr lang="ru-RU" dirty="0" err="1">
                <a:solidFill>
                  <a:schemeClr val="tx1"/>
                </a:solidFill>
              </a:rPr>
              <a:t>активної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роботи</a:t>
            </a:r>
            <a:r>
              <a:rPr lang="ru-RU" dirty="0">
                <a:solidFill>
                  <a:schemeClr val="tx1"/>
                </a:solidFill>
              </a:rPr>
              <a:t>, не </a:t>
            </a:r>
            <a:r>
              <a:rPr lang="ru-RU" dirty="0" err="1">
                <a:solidFill>
                  <a:schemeClr val="tx1"/>
                </a:solidFill>
              </a:rPr>
              <a:t>замикаючи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всі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завдання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собі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err="1" smtClean="0">
                <a:solidFill>
                  <a:schemeClr val="tx1"/>
                </a:solidFill>
              </a:rPr>
              <a:t>формувати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мотиваційні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стимули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співробітників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забезпечуючи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ресурсами, </a:t>
            </a:r>
            <a:r>
              <a:rPr lang="ru-RU" dirty="0" err="1">
                <a:solidFill>
                  <a:schemeClr val="tx1"/>
                </a:solidFill>
              </a:rPr>
              <a:t>зворотним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зв'язком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навчанням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тренінгом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необхідними</a:t>
            </a:r>
            <a:r>
              <a:rPr lang="ru-RU" dirty="0">
                <a:solidFill>
                  <a:schemeClr val="tx1"/>
                </a:solidFill>
              </a:rPr>
              <a:t> для </a:t>
            </a:r>
            <a:r>
              <a:rPr lang="ru-RU" dirty="0" err="1">
                <a:solidFill>
                  <a:schemeClr val="tx1"/>
                </a:solidFill>
              </a:rPr>
              <a:t>їх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особистісного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професійного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зростання</a:t>
            </a:r>
            <a:r>
              <a:rPr lang="ru-RU" dirty="0">
                <a:solidFill>
                  <a:schemeClr val="tx1"/>
                </a:solidFill>
              </a:rPr>
              <a:t>;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ясно </a:t>
            </a:r>
            <a:r>
              <a:rPr lang="ru-RU" dirty="0">
                <a:solidFill>
                  <a:schemeClr val="tx1"/>
                </a:solidFill>
              </a:rPr>
              <a:t>та </a:t>
            </a:r>
            <a:r>
              <a:rPr lang="ru-RU" dirty="0" err="1">
                <a:solidFill>
                  <a:schemeClr val="tx1"/>
                </a:solidFill>
              </a:rPr>
              <a:t>переконливо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аргументувати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свої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пропозиції</a:t>
            </a:r>
            <a:r>
              <a:rPr lang="ru-RU" dirty="0">
                <a:solidFill>
                  <a:schemeClr val="tx1"/>
                </a:solidFill>
              </a:rPr>
              <a:t> та </a:t>
            </a:r>
            <a:r>
              <a:rPr lang="ru-RU" dirty="0" err="1">
                <a:solidFill>
                  <a:schemeClr val="tx1"/>
                </a:solidFill>
              </a:rPr>
              <a:t>пропозиції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інших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спрямовані</a:t>
            </a:r>
            <a:r>
              <a:rPr lang="ru-RU" dirty="0">
                <a:solidFill>
                  <a:schemeClr val="tx1"/>
                </a:solidFill>
              </a:rPr>
              <a:t> на </a:t>
            </a:r>
            <a:r>
              <a:rPr lang="ru-RU" dirty="0" err="1">
                <a:solidFill>
                  <a:schemeClr val="tx1"/>
                </a:solidFill>
              </a:rPr>
              <a:t>раціональний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спосіб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досягнення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кінцевого</a:t>
            </a:r>
            <a:r>
              <a:rPr lang="ru-RU" dirty="0">
                <a:solidFill>
                  <a:schemeClr val="tx1"/>
                </a:solidFill>
              </a:rPr>
              <a:t> результату.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380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65</TotalTime>
  <Words>739</Words>
  <Application>Microsoft Office PowerPoint</Application>
  <PresentationFormat>Экран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Исполнительная</vt:lpstr>
      <vt:lpstr>Лекція Формування команди </vt:lpstr>
      <vt:lpstr>ВИМОГИ ДО ЧЛЕНІВ ІНТЕЛЕКТУАЛЬНОЇ КОМАНДИ</vt:lpstr>
      <vt:lpstr>ВИМОГИ ДО ЧЛЕНІВ ІНТЕЛЕКТУАЛЬНОЇ КОМАНДИ</vt:lpstr>
      <vt:lpstr>ВИМОГИ ДО ЧЛЕНІВ ІНТЕЛЕКТУАЛЬНОЇ КОМАНДИ</vt:lpstr>
      <vt:lpstr>ВИМОГИ ДО ЧЛЕНІВ ІНТЕЛЕКТУАЛЬНОЇ КОМАНДИ</vt:lpstr>
      <vt:lpstr>МЕТОДИЧНИЙ ПІДХІД ДО ФОРМУВАННЯ КОМАНД</vt:lpstr>
      <vt:lpstr>МЕТОДИЧНИЙ ПІДХІД ДО ФОРМУВАННЯ КОМАНД</vt:lpstr>
      <vt:lpstr>МЕТОДИЧНИЙ ПІДХІД ДО ФОРМУВАННЯ КОМАНД</vt:lpstr>
      <vt:lpstr>МЕТОДИЧНИЙ ПІДХІД ДО ФОРМУВАННЯ КОМАНД</vt:lpstr>
      <vt:lpstr>МЕТОДИЧНИЙ ПІДХІД ДО ФОРМУВАННЯ КОМАНД</vt:lpstr>
      <vt:lpstr>ДІАГНОСТИКА ЖИТТЄЗДАТНОСТІ І РОЗПОДІЛ РОЛІВ У КОМАНДІ</vt:lpstr>
      <vt:lpstr>ДІАГНОСТИКА ЖИТТЄЗДАТНОСТІ І РОЗПОДІЛ РОЛІВ У КОМАНДІ</vt:lpstr>
      <vt:lpstr>ДІАГНОСТИКА ЖИТТЄЗДАТНОСТІ І РОЗПОДІЛ РОЛІВ У КОМАНДІ</vt:lpstr>
      <vt:lpstr>ДІАГНОСТИКА ЖИТТЄЗДАТНОСТІ І РОЗПОДІЛ РОЛІВ У КОМАНДІ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Формування команди </dc:title>
  <dc:creator>Пользователь Windows</dc:creator>
  <cp:lastModifiedBy>Пользователь Windows</cp:lastModifiedBy>
  <cp:revision>18</cp:revision>
  <dcterms:created xsi:type="dcterms:W3CDTF">2023-10-08T11:24:40Z</dcterms:created>
  <dcterms:modified xsi:type="dcterms:W3CDTF">2023-10-08T12:30:22Z</dcterms:modified>
</cp:coreProperties>
</file>