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9" r:id="rId1"/>
  </p:sldMasterIdLst>
  <p:sldIdLst>
    <p:sldId id="256" r:id="rId2"/>
    <p:sldId id="378" r:id="rId3"/>
    <p:sldId id="257" r:id="rId4"/>
    <p:sldId id="262" r:id="rId5"/>
    <p:sldId id="374" r:id="rId6"/>
    <p:sldId id="379" r:id="rId7"/>
    <p:sldId id="380" r:id="rId8"/>
    <p:sldId id="258" r:id="rId9"/>
    <p:sldId id="308" r:id="rId10"/>
    <p:sldId id="276" r:id="rId11"/>
    <p:sldId id="260" r:id="rId12"/>
    <p:sldId id="274" r:id="rId13"/>
    <p:sldId id="273" r:id="rId14"/>
    <p:sldId id="376" r:id="rId15"/>
    <p:sldId id="261" r:id="rId16"/>
    <p:sldId id="263" r:id="rId17"/>
    <p:sldId id="275" r:id="rId18"/>
    <p:sldId id="326" r:id="rId19"/>
    <p:sldId id="377" r:id="rId20"/>
    <p:sldId id="375" r:id="rId21"/>
    <p:sldId id="264" r:id="rId22"/>
    <p:sldId id="365" r:id="rId23"/>
    <p:sldId id="364" r:id="rId24"/>
    <p:sldId id="373" r:id="rId25"/>
    <p:sldId id="363" r:id="rId26"/>
    <p:sldId id="267" r:id="rId27"/>
    <p:sldId id="361" r:id="rId28"/>
    <p:sldId id="362" r:id="rId29"/>
    <p:sldId id="360" r:id="rId30"/>
    <p:sldId id="335" r:id="rId31"/>
    <p:sldId id="310" r:id="rId32"/>
    <p:sldId id="325" r:id="rId33"/>
    <p:sldId id="328" r:id="rId34"/>
    <p:sldId id="329" r:id="rId35"/>
    <p:sldId id="331" r:id="rId36"/>
    <p:sldId id="333" r:id="rId37"/>
    <p:sldId id="266" r:id="rId38"/>
    <p:sldId id="334" r:id="rId39"/>
    <p:sldId id="297" r:id="rId40"/>
    <p:sldId id="309" r:id="rId41"/>
    <p:sldId id="313" r:id="rId42"/>
    <p:sldId id="265" r:id="rId43"/>
    <p:sldId id="369" r:id="rId44"/>
    <p:sldId id="368" r:id="rId45"/>
    <p:sldId id="259" r:id="rId46"/>
    <p:sldId id="370" r:id="rId47"/>
    <p:sldId id="268" r:id="rId48"/>
    <p:sldId id="269" r:id="rId49"/>
    <p:sldId id="270" r:id="rId50"/>
    <p:sldId id="271" r:id="rId51"/>
    <p:sldId id="272" r:id="rId52"/>
    <p:sldId id="372" r:id="rId53"/>
    <p:sldId id="367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86" autoAdjust="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18.10.2024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298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18.10.2024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458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18.10.2024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341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E133972E-DCF6-213C-63EF-7968BA1244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A9DC2F9F-EFC0-9FCC-8E64-EB98DC9190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EA083BDB-5D0B-6046-35B4-65CE628B1C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503A7-448E-4A8B-9162-B4CF697FC473}" type="slidenum">
              <a:rPr lang="ru-RU" altLang="en-US"/>
              <a:pPr>
                <a:defRPr/>
              </a:pPr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34646286"/>
      </p:ext>
    </p:extLst>
  </p:cSld>
  <p:clrMapOvr>
    <a:masterClrMapping/>
  </p:clrMapOvr>
  <p:transition spd="med" advTm="1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CBF5EB66-E673-B440-204A-77D414BB4A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65DE0A56-D1A9-074F-FB7D-91108EFBE1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73358E77-4D35-9BC8-AF91-EE91753B7E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D238F-4E6B-46DB-8FC2-6BD9B0FC00FA}" type="slidenum">
              <a:rPr lang="ru-RU" altLang="en-US"/>
              <a:pPr>
                <a:defRPr/>
              </a:pPr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98267411"/>
      </p:ext>
    </p:extLst>
  </p:cSld>
  <p:clrMapOvr>
    <a:masterClrMapping/>
  </p:clrMapOvr>
  <p:transition spd="med" advTm="1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18.10.2024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306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18.10.2024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095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18.10.2024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43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18.10.2024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59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18.10.2024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654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18.10.2024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2454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18.10.2024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178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78B35D8-CFBA-4960-85F4-E5AFCAA85379}" type="datetimeFigureOut">
              <a:rPr lang="uk-UA" smtClean="0"/>
              <a:t>18.10.2024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087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B35D8-CFBA-4960-85F4-E5AFCAA85379}" type="datetimeFigureOut">
              <a:rPr lang="uk-UA" smtClean="0"/>
              <a:t>18.10.2024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78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Owner\OneDrive\&#1056;&#1072;&#1073;&#1086;&#1095;&#1080;&#1081;%20&#1089;&#1090;&#1086;&#1083;\&#1062;&#1045;&#1053;&#1058;&#1056;%20&#1040;&#1053;&#1058;&#1048;&#1050;&#1054;&#1056;&#1059;&#1055;&#1062;&#1030;&#1071;%2018%20&#1074;&#1077;&#1088;&#1077;&#1089;&#1085;&#1103;%202023%20&#1088;.%2010..30-11.50\&#1074;&#1110;&#1076;&#1077;&#1086;%20&#1087;&#1088;&#1077;&#1079;&#1077;&#1085;&#1090;%20&#1072;&#1085;&#1090;&#1080;&#1082;&#1086;%20&#1087;&#1088;&#1086;&#1075;&#1088;%202023-25%20&#1091;%20&#1082;&#1074;&#1110;&#1090;&#1085;&#1110;%202023%20&#1088;&#1086;&#1082;&#1091;%201080p.mp4" TargetMode="Externa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t.me/s/NAZK_gov_ua?q=%23%D0%94%D0%90%D0%9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ebp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47FA7A-67D5-D84B-B1C9-B5EF89AF1DA8}"/>
              </a:ext>
            </a:extLst>
          </p:cNvPr>
          <p:cNvSpPr txBox="1"/>
          <p:nvPr/>
        </p:nvSpPr>
        <p:spPr>
          <a:xfrm>
            <a:off x="750904" y="1143342"/>
            <a:ext cx="11663039" cy="4571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6600" b="1" kern="0" spc="-2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антикорупційні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uk-UA" sz="6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056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7275E96-AD76-B9B0-9545-D7C3F1079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11" y="381740"/>
            <a:ext cx="12168187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Антикорупційна стратегія на 2021-2025 роки розроблена з урахуванням інтересів усіх зацікавлених у боротьбі з корупцією сторін. НАЗК провело численні консультації з громадянами, експертами та бізнесом. </a:t>
            </a:r>
            <a:r>
              <a:rPr lang="uk-UA" altLang="uk-UA" sz="1300" dirty="0" err="1">
                <a:solidFill>
                  <a:srgbClr val="000000"/>
                </a:solidFill>
              </a:rPr>
              <a:t>Проєкт</a:t>
            </a:r>
            <a:r>
              <a:rPr lang="uk-UA" altLang="uk-UA" sz="1300" dirty="0">
                <a:solidFill>
                  <a:srgbClr val="000000"/>
                </a:solidFill>
              </a:rPr>
              <a:t> погоджено з 37 органами влади.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 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b="1" dirty="0">
                <a:solidFill>
                  <a:srgbClr val="000000"/>
                </a:solidFill>
              </a:rPr>
              <a:t>5 основних принципів антикорупційної політики на 2021–2025 роки</a:t>
            </a:r>
            <a:endParaRPr lang="uk-UA" altLang="uk-UA" sz="13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 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uk-UA" altLang="uk-UA" sz="1300" dirty="0">
                <a:solidFill>
                  <a:srgbClr val="000000"/>
                </a:solidFill>
              </a:rPr>
              <a:t>Оптимізація функцій держави та місцевого самоврядування, зокрема усунення дублювання повноважень різними органами.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uk-UA" altLang="uk-UA" sz="1300" dirty="0">
                <a:solidFill>
                  <a:srgbClr val="000000"/>
                </a:solidFill>
              </a:rPr>
              <a:t>Цифрова трансформація в діяльності органів державної влади та місцевого самоврядування. Забезпечення прозорості й відкритих даних.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uk-UA" altLang="uk-UA" sz="1300" dirty="0">
                <a:solidFill>
                  <a:srgbClr val="000000"/>
                </a:solidFill>
              </a:rPr>
              <a:t>Створення на противагу корупційним практикам більш зручних та законних способів задоволення потреб людей.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uk-UA" altLang="uk-UA" sz="1300" dirty="0">
                <a:solidFill>
                  <a:srgbClr val="000000"/>
                </a:solidFill>
              </a:rPr>
              <a:t>Забезпечення невідворотної юридичної відповідальності за корупційні та пов’язані з корупцією правопорушення.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uk-UA" altLang="uk-UA" sz="1300" dirty="0">
                <a:solidFill>
                  <a:srgbClr val="000000"/>
                </a:solidFill>
              </a:rPr>
              <a:t>Формування суспільної нетерпимості до корупції, утвердження культури доброчесності та поваги до верховенства права.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br>
              <a:rPr lang="uk-UA" altLang="uk-UA" sz="1300" b="1" dirty="0">
                <a:solidFill>
                  <a:srgbClr val="000000"/>
                </a:solidFill>
              </a:rPr>
            </a:br>
            <a:r>
              <a:rPr lang="uk-UA" altLang="uk-UA" sz="1300" b="1" dirty="0">
                <a:solidFill>
                  <a:srgbClr val="000000"/>
                </a:solidFill>
              </a:rPr>
              <a:t>Пріоритетні сфери в запобіганні та протидії корупції</a:t>
            </a:r>
            <a:br>
              <a:rPr lang="uk-UA" altLang="uk-UA" sz="1300" b="1" dirty="0">
                <a:solidFill>
                  <a:srgbClr val="000000"/>
                </a:solidFill>
              </a:rPr>
            </a:br>
            <a:br>
              <a:rPr lang="uk-UA" altLang="uk-UA" sz="1300" dirty="0">
                <a:solidFill>
                  <a:srgbClr val="000000"/>
                </a:solidFill>
              </a:rPr>
            </a:br>
            <a:r>
              <a:rPr lang="uk-UA" altLang="uk-UA" sz="1300" dirty="0">
                <a:solidFill>
                  <a:srgbClr val="000000"/>
                </a:solidFill>
              </a:rPr>
              <a:t>Антикорупційна стратегія насамперед покликана знизити рівень корупції у сферах, які українці вважають найбільш корумпованими. Пріоритети визначали за підсумками опитування щодо рівня корупції в Україні (2020 року), інших тематичних досліджень, а також за результатами аналізу ефективності реалізації антикорупційної політики.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br>
              <a:rPr lang="uk-UA" altLang="uk-UA" sz="1300" b="1" dirty="0">
                <a:solidFill>
                  <a:srgbClr val="000000"/>
                </a:solidFill>
              </a:rPr>
            </a:br>
            <a:r>
              <a:rPr lang="uk-UA" altLang="uk-UA" sz="1300" b="1" dirty="0">
                <a:solidFill>
                  <a:srgbClr val="000000"/>
                </a:solidFill>
              </a:rPr>
              <a:t>Пріоритетні сфери нової Стратегії:</a:t>
            </a:r>
            <a:endParaRPr lang="uk-UA" altLang="uk-UA" sz="1300" dirty="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митна справа та оподаткування;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суди та органи правопорядку;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державне регулювання економіки;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будівництво і земельні відносини;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сектор оборони;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охорона здоров’я;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соціальний захист.</a:t>
            </a:r>
            <a:br>
              <a:rPr lang="uk-UA" altLang="uk-UA" sz="1300" dirty="0">
                <a:solidFill>
                  <a:srgbClr val="000000"/>
                </a:solidFill>
              </a:rPr>
            </a:br>
            <a:endParaRPr lang="uk-UA" altLang="uk-UA" sz="1300" dirty="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Також Закон, яким затверджена Стратегія на 2021-2025 роки, передбачає певні зміни до нормативно-правових документів. Завдання — покращити роботу антикорупційних органів, наприклад, забезпечити невідворотність відповідальності за корупцію.</a:t>
            </a:r>
          </a:p>
        </p:txBody>
      </p:sp>
    </p:spTree>
    <p:extLst>
      <p:ext uri="{BB962C8B-B14F-4D97-AF65-F5344CB8AC3E}">
        <p14:creationId xmlns:p14="http://schemas.microsoft.com/office/powerpoint/2010/main" val="1088867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362CA6-3450-EFC3-61DD-B900C1632A64}"/>
              </a:ext>
            </a:extLst>
          </p:cNvPr>
          <p:cNvSpPr txBox="1"/>
          <p:nvPr/>
        </p:nvSpPr>
        <p:spPr>
          <a:xfrm>
            <a:off x="0" y="380477"/>
            <a:ext cx="12032202" cy="4534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 політика</a:t>
            </a: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це розробка і постійне здійснення різнобічних і послідовних заходів держави і суспільства в рамках прийнятих даними державою основ конституційного ладу з метою усунення причин і умов, що породжують і живлять корупцію в різних сферах життя.</a:t>
            </a:r>
            <a:endParaRPr lang="uk-UA" sz="14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Розробка антикорупційної політики починається зі з'ясування її основних напрямків. Ці напрямки властиві практично будь-якій державі, навіть такій, де рівень корупції в даний час не є загрозливим. Інша справа - зміст конкретних заходів, що вкладаються в кожен з напрямків (блоків). Тут універсалізму бути не може. Більше того, зміст напрямків антикорупційної політики має коригуватися не тільки в міру здійснення окремих заходів, але і з урахуванням результатів глибинних досліджень корупції, заснованих на науковому підході, зокрема, після більш ретельного вивчення причин корупції; "ділянок" державного та суспільного організму, найбільш уражених корупцією; мотивації корупційної поведінки; більш точної оцінки прямих і непрямих економічних втрат і </a:t>
            </a:r>
            <a:r>
              <a:rPr lang="uk-UA" sz="1800" kern="0" dirty="0" err="1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інш</a:t>
            </a: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 краще зрозуміти те чи інше явище, той чи інший процес, необхідно розглянути, з яких складових частин, елементів дане явище (процес) складається. Особливо це відноситься до нових категорій, що вводяться в науковий і практичний обіг, яким є антикорупційна політика.</a:t>
            </a:r>
            <a:endParaRPr lang="uk-UA" sz="14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Елементи антикорупційної політики можна розбити за кількома критеріями.</a:t>
            </a:r>
            <a:endParaRPr lang="uk-UA" sz="14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766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771E0D-3653-A636-9101-FB5F06778899}"/>
              </a:ext>
            </a:extLst>
          </p:cNvPr>
          <p:cNvSpPr txBox="1"/>
          <p:nvPr/>
        </p:nvSpPr>
        <p:spPr>
          <a:xfrm>
            <a:off x="1416726" y="1506411"/>
            <a:ext cx="8360545" cy="65588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36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Тривалість антикорупційних заходів</a:t>
            </a:r>
            <a:r>
              <a:rPr lang="uk-UA" sz="36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C9E55-230D-DAF0-EDC7-2B78C8483694}"/>
              </a:ext>
            </a:extLst>
          </p:cNvPr>
          <p:cNvSpPr txBox="1"/>
          <p:nvPr/>
        </p:nvSpPr>
        <p:spPr>
          <a:xfrm>
            <a:off x="1682912" y="2902398"/>
            <a:ext cx="7828172" cy="65588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36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Стадії антикорупційної політики</a:t>
            </a:r>
            <a:r>
              <a:rPr lang="uk-UA" sz="36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EF9B55-5E06-0AC3-4F7F-74C303059009}"/>
              </a:ext>
            </a:extLst>
          </p:cNvPr>
          <p:cNvSpPr txBox="1"/>
          <p:nvPr/>
        </p:nvSpPr>
        <p:spPr>
          <a:xfrm>
            <a:off x="1461114" y="4298385"/>
            <a:ext cx="8271768" cy="65588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36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Напрями антикорупційної політики</a:t>
            </a:r>
            <a:r>
              <a:rPr lang="uk-UA" sz="36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26E9E1-D575-A0BE-6CA5-D76E5880CE5F}"/>
              </a:ext>
            </a:extLst>
          </p:cNvPr>
          <p:cNvSpPr txBox="1"/>
          <p:nvPr/>
        </p:nvSpPr>
        <p:spPr>
          <a:xfrm>
            <a:off x="1091953" y="58423"/>
            <a:ext cx="9010095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40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Елементи антикорупційної політики</a:t>
            </a: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2141644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6BD57D-2B15-6C18-0086-B57B097F5BEA}"/>
              </a:ext>
            </a:extLst>
          </p:cNvPr>
          <p:cNvSpPr txBox="1"/>
          <p:nvPr/>
        </p:nvSpPr>
        <p:spPr>
          <a:xfrm>
            <a:off x="64363" y="63059"/>
            <a:ext cx="6094520" cy="37407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Тривалість антикорупційних заходів</a:t>
            </a:r>
            <a:r>
              <a:rPr lang="uk-UA" sz="18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49D331-798A-38B5-EEB0-471DBE1AA226}"/>
              </a:ext>
            </a:extLst>
          </p:cNvPr>
          <p:cNvSpPr txBox="1"/>
          <p:nvPr/>
        </p:nvSpPr>
        <p:spPr>
          <a:xfrm>
            <a:off x="481327" y="2714456"/>
            <a:ext cx="6094520" cy="37407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Стадії антикорупційної політики</a:t>
            </a:r>
            <a:r>
              <a:rPr lang="uk-UA" sz="18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E89D5E-E466-B20B-D1CE-E6B06D421210}"/>
              </a:ext>
            </a:extLst>
          </p:cNvPr>
          <p:cNvSpPr txBox="1"/>
          <p:nvPr/>
        </p:nvSpPr>
        <p:spPr>
          <a:xfrm>
            <a:off x="570104" y="4695704"/>
            <a:ext cx="6005743" cy="37407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Напрями антикорупційної політики</a:t>
            </a:r>
            <a:r>
              <a:rPr lang="uk-UA" sz="18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0BF524-F7DC-C998-FC71-D8D92C23BA10}"/>
              </a:ext>
            </a:extLst>
          </p:cNvPr>
          <p:cNvSpPr txBox="1"/>
          <p:nvPr/>
        </p:nvSpPr>
        <p:spPr>
          <a:xfrm>
            <a:off x="1114148" y="5245792"/>
            <a:ext cx="6094520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Корекція</a:t>
            </a:r>
            <a:r>
              <a:rPr lang="uk-UA" sz="18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законодавства</a:t>
            </a: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0367B3-A766-7C20-B9F1-760876564E01}"/>
              </a:ext>
            </a:extLst>
          </p:cNvPr>
          <p:cNvSpPr txBox="1"/>
          <p:nvPr/>
        </p:nvSpPr>
        <p:spPr>
          <a:xfrm>
            <a:off x="1255453" y="5479734"/>
            <a:ext cx="6303144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Обмеження політичної корупції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86B396-7877-B01F-45CE-A60DA4852B70}"/>
              </a:ext>
            </a:extLst>
          </p:cNvPr>
          <p:cNvSpPr txBox="1"/>
          <p:nvPr/>
        </p:nvSpPr>
        <p:spPr>
          <a:xfrm>
            <a:off x="2039727" y="6343985"/>
            <a:ext cx="9072239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Створення ефективного контролю за розподілом і витрачанням бюджетних коштів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4B2154-4013-2D22-2A3B-3E5E2A6532B6}"/>
              </a:ext>
            </a:extLst>
          </p:cNvPr>
          <p:cNvSpPr txBox="1"/>
          <p:nvPr/>
        </p:nvSpPr>
        <p:spPr>
          <a:xfrm>
            <a:off x="1357545" y="5736548"/>
            <a:ext cx="6201052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Зміцнення судової влади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383A52-FF70-8D54-F1A5-A59AEF68F7E7}"/>
              </a:ext>
            </a:extLst>
          </p:cNvPr>
          <p:cNvSpPr txBox="1"/>
          <p:nvPr/>
        </p:nvSpPr>
        <p:spPr>
          <a:xfrm>
            <a:off x="1483310" y="5959021"/>
            <a:ext cx="9351145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Удосконалення правоохоронної системи і поліцейської діяльності (діяльності спецслужб).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5B4D2D-E18B-8DFD-4DA9-6BD3F5E42EBB}"/>
              </a:ext>
            </a:extLst>
          </p:cNvPr>
          <p:cNvSpPr txBox="1"/>
          <p:nvPr/>
        </p:nvSpPr>
        <p:spPr>
          <a:xfrm>
            <a:off x="1736693" y="6151503"/>
            <a:ext cx="8538099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Впорядкування системи і структури, ревізія функцій органів виконавчої влади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84BE01-23E0-97D2-CDAB-F1E1B9523BE0}"/>
              </a:ext>
            </a:extLst>
          </p:cNvPr>
          <p:cNvSpPr txBox="1"/>
          <p:nvPr/>
        </p:nvSpPr>
        <p:spPr>
          <a:xfrm>
            <a:off x="2247898" y="6566458"/>
            <a:ext cx="10321031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Зміна принципів державної служби та контроль за майновим становищем представників влади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8B1B79-2354-3C03-7B2A-44B2AEA7E788}"/>
              </a:ext>
            </a:extLst>
          </p:cNvPr>
          <p:cNvSpPr txBox="1"/>
          <p:nvPr/>
        </p:nvSpPr>
        <p:spPr>
          <a:xfrm>
            <a:off x="1003177" y="5019287"/>
            <a:ext cx="6316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2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Координація антикорупційної політики</a:t>
            </a:r>
            <a:endParaRPr lang="uk-UA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CDC6A1-EE3E-8BE2-EF14-68B90E793296}"/>
              </a:ext>
            </a:extLst>
          </p:cNvPr>
          <p:cNvSpPr txBox="1"/>
          <p:nvPr/>
        </p:nvSpPr>
        <p:spPr>
          <a:xfrm>
            <a:off x="228600" y="373880"/>
            <a:ext cx="11185864" cy="34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6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даним критерієм антикорупційна політика розбивається </a:t>
            </a:r>
            <a:r>
              <a:rPr lang="uk-UA" sz="1600" kern="0" dirty="0">
                <a:solidFill>
                  <a:srgbClr val="FF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разові і постійні </a:t>
            </a:r>
            <a:r>
              <a:rPr lang="uk-UA" sz="16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заходи.</a:t>
            </a:r>
            <a:endParaRPr lang="uk-UA" sz="16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62A67A-15BB-43E0-EBFC-51F30BE8607A}"/>
              </a:ext>
            </a:extLst>
          </p:cNvPr>
          <p:cNvSpPr txBox="1"/>
          <p:nvPr/>
        </p:nvSpPr>
        <p:spPr>
          <a:xfrm>
            <a:off x="212691" y="643453"/>
            <a:ext cx="1191753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Постійні заходи включають в себе: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розробку на певний період самої антикорупційної програми, тобто документа, що містить основні напрямки політики на даний період;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б) розробку на певний період планів з протидії корупції, тобто документів, що конкретизують і структурують антикорупційну програму;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в) контроль за реалізацією антикорупційної програми і планів з внесенням до них необхідних коректив і оцінка ступеня їх реалізованості;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г) діяльність спеціалізованого антикорупційного органу з протидії корупції (якщо такий створений);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д) діяльність правоохоронних органів щодо виявлення, припинення та розслідування фактів корупції;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е) судову практику в частині застосування відповідальності за корупційні діяння;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ж) діяльність контролюючих інстанцій (контрольно-ревізійних комісій по парламентським розслідуванням і ін.);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з) моніторинг стану корупції (в територіальному, галузевому і функціональному розрізах), у тому числі за допомогою статистичних, соціологічних та інших методів;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і) моніторинг системи інститутів влади з точки зору їх ефективності в проти-</a:t>
            </a:r>
            <a:r>
              <a:rPr lang="uk-UA" sz="1200" kern="0" dirty="0" err="1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водействія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корупції;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к) антикорупційне освіта і виховання.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15CFC7-BBB9-1675-1326-DDAD630E914B}"/>
              </a:ext>
            </a:extLst>
          </p:cNvPr>
          <p:cNvSpPr txBox="1"/>
          <p:nvPr/>
        </p:nvSpPr>
        <p:spPr>
          <a:xfrm>
            <a:off x="570104" y="3085628"/>
            <a:ext cx="90337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цим критерієм антикорупційну політику можна розбити на наступні групи: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розробка антикорупційних програм,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б) планування антикорупційних заходів;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в) прогнозування та аналіз стану корупції і тенденцій в її розвитку;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г) розробка спеціальних антикорупційних законопроектів і проектів підзаконних актів;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д) експертиза законопроектів і проектів підзаконних актів;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е) моніторинг реалізації антикорупційної політики та стану корупції;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ж) звітність державних органів цілях оцінки ефективності їх антикорупційної діяльності.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92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0F8EE8-428E-56EA-6175-9BCB03678326}"/>
              </a:ext>
            </a:extLst>
          </p:cNvPr>
          <p:cNvSpPr txBox="1"/>
          <p:nvPr/>
        </p:nvSpPr>
        <p:spPr>
          <a:xfrm>
            <a:off x="97654" y="310718"/>
            <a:ext cx="11996691" cy="53673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Державна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</a:t>
            </a:r>
            <a:r>
              <a:rPr lang="uk-UA" sz="5400" i="1" kern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йна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2023-2025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результати: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формування у суспільстві нетерпимості до корупції, утвердження культури доброчесності та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uk-UA" sz="54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54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верховенства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права.</a:t>
            </a:r>
            <a:r>
              <a:rPr lang="uk-UA" sz="54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5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63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93DC6D-F8B1-A3BF-1CD1-08F7481114A9}"/>
              </a:ext>
            </a:extLst>
          </p:cNvPr>
          <p:cNvSpPr txBox="1"/>
          <p:nvPr/>
        </p:nvSpPr>
        <p:spPr>
          <a:xfrm>
            <a:off x="0" y="0"/>
            <a:ext cx="12192000" cy="665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Державна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2023-2025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результати: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формування у суспільстві нетерпимості до корупції, утвердження культури доброчесності та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uk-UA" sz="18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18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верховенства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права.</a:t>
            </a:r>
            <a:r>
              <a:rPr lang="uk-UA" sz="18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C:\Users\asus\Desktop\антико прог на 2023-25 р.png">
            <a:extLst>
              <a:ext uri="{FF2B5EF4-FFF2-40B4-BE49-F238E27FC236}">
                <a16:creationId xmlns:a16="http://schemas.microsoft.com/office/drawing/2014/main" id="{11B3732A-6A33-C9DF-6E11-A205320F2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7" y="665118"/>
            <a:ext cx="6046572" cy="449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C:\Users\asus\Desktop\3.png">
            <a:extLst>
              <a:ext uri="{FF2B5EF4-FFF2-40B4-BE49-F238E27FC236}">
                <a16:creationId xmlns:a16="http://schemas.microsoft.com/office/drawing/2014/main" id="{4E9D592E-5667-41FE-FF25-58072020B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79" y="3579603"/>
            <a:ext cx="4511290" cy="252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164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sus\Desktop\2.jpg">
            <a:extLst>
              <a:ext uri="{FF2B5EF4-FFF2-40B4-BE49-F238E27FC236}">
                <a16:creationId xmlns:a16="http://schemas.microsoft.com/office/drawing/2014/main" id="{D166FF49-30A4-08DC-D2DC-615963FFC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" y="152215"/>
            <a:ext cx="5580063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sus\Desktop\4.jpg">
            <a:extLst>
              <a:ext uri="{FF2B5EF4-FFF2-40B4-BE49-F238E27FC236}">
                <a16:creationId xmlns:a16="http://schemas.microsoft.com/office/drawing/2014/main" id="{E8BEA56D-FA31-99AB-90B2-1DCA7F72B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124" y="3140229"/>
            <a:ext cx="52197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555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39ED9F-72C8-7790-4E52-EC971FE89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432899" cy="41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відео презент антико прогр 2023-25 у квітні 2023 року 1080p.mp4">
            <a:hlinkClick r:id="" action="ppaction://media"/>
            <a:extLst>
              <a:ext uri="{FF2B5EF4-FFF2-40B4-BE49-F238E27FC236}">
                <a16:creationId xmlns:a16="http://schemas.microsoft.com/office/drawing/2014/main" id="{A8192CBC-28F5-70AD-8CA2-DF4ACB89F49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772" y="390617"/>
            <a:ext cx="3742275" cy="212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92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">
            <a:extLst>
              <a:ext uri="{FF2B5EF4-FFF2-40B4-BE49-F238E27FC236}">
                <a16:creationId xmlns:a16="http://schemas.microsoft.com/office/drawing/2014/main" id="{62C94A5C-63E0-D403-07AC-0156A543B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550" y="0"/>
            <a:ext cx="9144000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500" dirty="0">
                <a:solidFill>
                  <a:srgbClr val="000000"/>
                </a:solidFill>
              </a:rPr>
              <a:t>Голова НАЗК Олександр Новіков продовжує серію зустрічей з представниками українського бізнесу.</a:t>
            </a:r>
            <a:br>
              <a:rPr lang="uk-UA" altLang="uk-UA" sz="1500" dirty="0">
                <a:solidFill>
                  <a:srgbClr val="000000"/>
                </a:solidFill>
              </a:rPr>
            </a:b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Державні органи влади мають створювати умови, за яких Україна буде найкращим місцем для реалізації талантів кожного громадянина та розвитку українського бізнесу. Державна антикорупційна програма (</a:t>
            </a:r>
            <a:r>
              <a:rPr lang="uk-UA" altLang="uk-UA" sz="1500" dirty="0">
                <a:solidFill>
                  <a:srgbClr val="000000"/>
                </a:solidFill>
                <a:hlinkClick r:id="rId2"/>
              </a:rPr>
              <a:t>#ДАП</a:t>
            </a:r>
            <a:r>
              <a:rPr lang="uk-UA" altLang="uk-UA" sz="1500" dirty="0">
                <a:solidFill>
                  <a:srgbClr val="000000"/>
                </a:solidFill>
              </a:rPr>
              <a:t>) містить сотні необхідних заходів для того, щоб створити найкращі умови для підприємців та унеможливити корупційні ризики у їхній взаємодії з державою. Бізнес, громадяни, журналісти та міжнародні партнери вже скоро матимуть можливість відслідковувати виконання ДАП всіма відповідальними органами на спеціальному порталі, створеному НАЗК. Про це розповів очільник НАЗК Олександр Новіков під час зустрічі з представниками Спілки українських підприємців - СУП.</a:t>
            </a:r>
            <a:br>
              <a:rPr lang="uk-UA" altLang="uk-UA" sz="1500" dirty="0">
                <a:solidFill>
                  <a:srgbClr val="000000"/>
                </a:solidFill>
              </a:rPr>
            </a:b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Він додав, що заходи, передбачені ДАП на 2023 - 2025 роки, спрямовані не лише на позитивні зміни в державному секторі, а й на сприяння розвитку бізнесу та створення умов для залучення іноземних інвестицій. Для цього заплановано:</a:t>
            </a:r>
            <a:br>
              <a:rPr lang="uk-UA" altLang="uk-UA" sz="1500" dirty="0">
                <a:solidFill>
                  <a:srgbClr val="000000"/>
                </a:solidFill>
              </a:rPr>
            </a:b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1️⃣ забезпечення функціонування судової системи, яка здатна справедливо захищати інтереси доброчесної бізнес-спільноти;</a:t>
            </a: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2️⃣ продовження трансформації правоохоронної системи, орієнтованої на захист законних інтересів бізнесу;</a:t>
            </a: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3️⃣ перетворення держави з інструменту примусу в надійного партнера, який сприяє розвитку конкурентного бізнес-середовища;</a:t>
            </a: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4️⃣ впровадження ризик-орієнтованої системи державного нагляду;</a:t>
            </a: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5️⃣ дерегуляція бізнесу, яка має базуватися на врівноваженні публічних та приватних інтересів;</a:t>
            </a: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6️⃣ усунення надмірної </a:t>
            </a:r>
            <a:r>
              <a:rPr lang="uk-UA" altLang="uk-UA" sz="1500" dirty="0" err="1">
                <a:solidFill>
                  <a:srgbClr val="000000"/>
                </a:solidFill>
              </a:rPr>
              <a:t>дискреції</a:t>
            </a:r>
            <a:r>
              <a:rPr lang="uk-UA" altLang="uk-UA" sz="1500" dirty="0">
                <a:solidFill>
                  <a:srgbClr val="000000"/>
                </a:solidFill>
              </a:rPr>
              <a:t> Антимонопольного комітету України та митних органів для забезпечення ефективного державного захисту конкуренції та розвитку зовнішньоекономічної діяльності.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06C750-1E96-3DB4-0C8F-FE2411953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110" y="3499373"/>
            <a:ext cx="3134328" cy="21987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7620ED-F18B-A363-7932-DF4B166F9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3264"/>
            <a:ext cx="4372203" cy="24484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4CC1D8-37CF-308C-788A-2AB60B961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478" y="3274963"/>
            <a:ext cx="4372203" cy="26475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6D2793-831A-A649-39E5-99CE2BF7FA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37" y="96683"/>
            <a:ext cx="4031282" cy="276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58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47FA7A-67D5-D84B-B1C9-B5EF89AF1DA8}"/>
              </a:ext>
            </a:extLst>
          </p:cNvPr>
          <p:cNvSpPr txBox="1"/>
          <p:nvPr/>
        </p:nvSpPr>
        <p:spPr>
          <a:xfrm>
            <a:off x="123202" y="1270933"/>
            <a:ext cx="11663039" cy="4571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Реалізація антикорупційної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6600" b="1" kern="0" spc="-2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endParaRPr lang="uk-UA" sz="6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562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0F8EE8-428E-56EA-6175-9BCB03678326}"/>
              </a:ext>
            </a:extLst>
          </p:cNvPr>
          <p:cNvSpPr txBox="1"/>
          <p:nvPr/>
        </p:nvSpPr>
        <p:spPr>
          <a:xfrm>
            <a:off x="-62144" y="1618312"/>
            <a:ext cx="11996691" cy="1810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54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Система</a:t>
            </a:r>
            <a:r>
              <a:rPr lang="uk-UA" sz="54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антикорупційних</a:t>
            </a:r>
            <a:r>
              <a:rPr lang="uk-UA" sz="54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органів України.</a:t>
            </a:r>
            <a:endParaRPr lang="uk-UA" sz="5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759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326E31C2-6604-A04F-058C-2C65E4E31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26" y="275526"/>
            <a:ext cx="11950574" cy="5553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26960" rIns="0" bIns="2221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1" i="0" u="none" strike="noStrike" cap="none" normalizeH="0" baseline="0" dirty="0">
                <a:ln>
                  <a:noFill/>
                </a:ln>
                <a:solidFill>
                  <a:srgbClr val="0072B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Антикорупційна система</a:t>
            </a:r>
          </a:p>
          <a:p>
            <a:pPr marL="457200" marR="0" lvl="1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 сукупність різнорівневих інституцій, що об’єднані спільною метою боротьби з корупцією та реалізують її відповідно до власних функцій і повноважень. </a:t>
            </a:r>
          </a:p>
          <a:p>
            <a:pPr marL="457200" marR="0" lvl="1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Разом утворюють масштабний антикорупційний механізм завдяки раціональному поділу обов’язків і завдань, співпраці й кооперації зусиль.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Аби система запобігання й протидії корупції в Україні функціонувала повноцінно,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крім антикорупційних органів, працюють також державні — так звані залучені органи.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Відмінність між двома категоріями полягає в спеціалізації.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Так, антикорупційні органи безпосередньо займаються формуванням і моніторингом антикорупційної політики, розслідуванням та розглядом корупційних справ, які стосуються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високопосадовців та великих сум коштів, що потребує профільної експертизи та ресурсів.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Залучені органи в межах своїх повноважень також можуть здійснювати низку антикорупційних заходів і підсилювати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антикорупційну систему, що допомагає зробити антикорупційну діяльність більш масштабною та ефективною.</a:t>
            </a:r>
            <a:endParaRPr kumimoji="0" lang="uk-UA" altLang="uk-UA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Систему антикорупційних органів України варто розглядати з точки їхнього функціоналу</a:t>
            </a:r>
            <a:r>
              <a:rPr kumimoji="0" lang="uk-UA" altLang="uk-UA" sz="12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Roboto" panose="02000000000000000000" pitchFamily="2" charset="0"/>
              </a:rPr>
              <a:t>.</a:t>
            </a: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387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7E3840-5B9D-D836-EBD6-9B876D730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41" y="0"/>
            <a:ext cx="9704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65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BB7DE4-43B2-B3AB-4731-D668623CE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9" y="195309"/>
            <a:ext cx="11274641" cy="60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87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B8B617-7FBF-4821-BC92-036FDF5DF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0" y="0"/>
            <a:ext cx="12120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84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610CD01B-01A6-86FA-ADDD-CF2BF63B40B4}"/>
              </a:ext>
            </a:extLst>
          </p:cNvPr>
          <p:cNvSpPr/>
          <p:nvPr/>
        </p:nvSpPr>
        <p:spPr>
          <a:xfrm>
            <a:off x="2689934" y="933634"/>
            <a:ext cx="6001305" cy="109195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0" i="0" cap="all" dirty="0">
                <a:solidFill>
                  <a:srgbClr val="F7AF12"/>
                </a:solidFill>
                <a:effectLst/>
                <a:latin typeface="Roboto" panose="02000000000000000000" pitchFamily="2" charset="0"/>
              </a:rPr>
              <a:t>3 РІВЕНЬ — СУДОВА ФУНКЦІЯ</a:t>
            </a: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99729C06-2914-7894-7B36-F2987CFEC545}"/>
              </a:ext>
            </a:extLst>
          </p:cNvPr>
          <p:cNvSpPr/>
          <p:nvPr/>
        </p:nvSpPr>
        <p:spPr>
          <a:xfrm>
            <a:off x="2093374" y="2385136"/>
            <a:ext cx="7386221" cy="109195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0" i="0" cap="all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2 РІВЕНЬ — ОПЕРАТИВНА ФУНКЦІЯ</a:t>
            </a: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57FC0789-A6E3-195B-2D34-6C1464A428A4}"/>
              </a:ext>
            </a:extLst>
          </p:cNvPr>
          <p:cNvSpPr/>
          <p:nvPr/>
        </p:nvSpPr>
        <p:spPr>
          <a:xfrm>
            <a:off x="1005417" y="3926887"/>
            <a:ext cx="9747681" cy="10919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0" i="0" cap="all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Roboto" panose="02000000000000000000" pitchFamily="2" charset="0"/>
              </a:rPr>
              <a:t>1 РІВЕНЬ — ПРЕВЕНТИВНА ФУНКЦІЯ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58EC91-33F8-512F-DA5A-A857A7F9D22A}"/>
              </a:ext>
            </a:extLst>
          </p:cNvPr>
          <p:cNvSpPr txBox="1"/>
          <p:nvPr/>
        </p:nvSpPr>
        <p:spPr>
          <a:xfrm>
            <a:off x="539784" y="257738"/>
            <a:ext cx="10678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3-РІВНЕВА СТРУКТУРА АНТИКОРУПЦІЙНИХ ОРГАНІВ УКРАЇНИ</a:t>
            </a:r>
          </a:p>
        </p:txBody>
      </p:sp>
    </p:spTree>
    <p:extLst>
      <p:ext uri="{BB962C8B-B14F-4D97-AF65-F5344CB8AC3E}">
        <p14:creationId xmlns:p14="http://schemas.microsoft.com/office/powerpoint/2010/main" val="2093172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D1BD29-EA0E-97C1-24B8-66F9464C3563}"/>
              </a:ext>
            </a:extLst>
          </p:cNvPr>
          <p:cNvSpPr txBox="1"/>
          <p:nvPr/>
        </p:nvSpPr>
        <p:spPr>
          <a:xfrm>
            <a:off x="0" y="74245"/>
            <a:ext cx="1219200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0" i="0" cap="all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1 РІВЕНЬ — ПРЕВЕНТИВНА ФУНКЦІЯ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3BA326F-89DD-7230-D677-82AEBD783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8243"/>
            <a:ext cx="12002609" cy="295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6960" tIns="0" rIns="0" bIns="12696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0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</a:t>
            </a:r>
            <a:r>
              <a:rPr lang="ru-RU" sz="20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антикорупційну</a:t>
            </a:r>
            <a:r>
              <a:rPr lang="ru-RU" sz="20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політику</a:t>
            </a:r>
            <a:r>
              <a:rPr lang="ru-RU" sz="20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запобігати</a:t>
            </a:r>
            <a:r>
              <a:rPr lang="ru-RU" sz="20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корупції</a:t>
            </a:r>
            <a:endParaRPr lang="ru-RU" sz="2000" b="1" dirty="0">
              <a:solidFill>
                <a:srgbClr val="1A1A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kumimoji="0" lang="uk-UA" altLang="uk-UA" sz="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АНТИКОРУПЦІЙНИЙ ОРГАН</a:t>
            </a:r>
          </a:p>
          <a:p>
            <a:endParaRPr lang="ru-RU" sz="800" dirty="0">
              <a:solidFill>
                <a:srgbClr val="1A1A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Національне агентство з питань запобігання корупції (НАЗК)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Національне агентство з питань запобігання корупції (НАЗК) — ключовий спеціалізований антикорупційний орган, 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якого було передбачене Законом «Про запобігання корупції». НАЗК є центральним органом виконавчої влади зі спеціальним статусом.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800" b="0" i="0" u="none" strike="noStrike" cap="none" normalizeH="0" baseline="0" dirty="0">
              <a:ln>
                <a:noFill/>
              </a:ln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1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uk-UA" altLang="uk-UA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перевіряє електронні декларації, звіти політичних партій та факти щодо наявності конфлікту інтересів;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розробляє </a:t>
            </a:r>
            <a:r>
              <a:rPr kumimoji="0" lang="uk-UA" altLang="uk-UA" sz="1400" b="0" i="0" u="none" strike="noStrike" cap="none" normalizeH="0" baseline="0" dirty="0" err="1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проєкти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Антикорупційної стратегії та Державної програми з її виконання;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погоджує антикорупційні програми інших органів;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 адміністративні протоколи про вчинення високопосадовцями правопорушень, пов’язаних із корупцією;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антикорупційну експертизу </a:t>
            </a:r>
            <a:r>
              <a:rPr kumimoji="0" lang="uk-UA" altLang="uk-UA" sz="1400" b="0" i="0" u="none" strike="noStrike" cap="none" normalizeH="0" baseline="0" dirty="0" err="1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проєктів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законів та актів Кабінету Міністрів України.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C6779E-3518-7993-C672-3F054BF579E0}"/>
              </a:ext>
            </a:extLst>
          </p:cNvPr>
          <p:cNvSpPr txBox="1"/>
          <p:nvPr/>
        </p:nvSpPr>
        <p:spPr>
          <a:xfrm>
            <a:off x="118370" y="3587987"/>
            <a:ext cx="1207363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4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ЗАЛУЧЕНІ ОРГАНИ</a:t>
            </a:r>
            <a:endParaRPr lang="uk-UA" sz="1400" b="0" i="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Верховна Рада України (ВРУ)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єдиний законодавчий орган влади.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приймає Закон про Антикорупційну стратегію;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тематичні парламентські слухання, антикорупційну експертизу </a:t>
            </a:r>
            <a:r>
              <a:rPr lang="uk-UA" sz="1400" b="0" i="0" dirty="0" err="1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законопроєктів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(у Комітеті з питань антикорупційної політики).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 Міністрів України (КМУ)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вищий орган виконавчої влади.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затверджує Державну програму з виконання Антикорупційної стратегії.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Міністерство юстиції України (Мін’юст)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орган виконавчої влади.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 антикорупційну експертизу нормативно-правових актів, крім </a:t>
            </a:r>
            <a:r>
              <a:rPr lang="uk-UA" sz="1400" b="0" i="0" dirty="0" err="1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проєктів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законів.</a:t>
            </a:r>
          </a:p>
        </p:txBody>
      </p:sp>
    </p:spTree>
    <p:extLst>
      <p:ext uri="{BB962C8B-B14F-4D97-AF65-F5344CB8AC3E}">
        <p14:creationId xmlns:p14="http://schemas.microsoft.com/office/powerpoint/2010/main" val="2976930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8483E116-B39C-BDF3-4873-10BFBA801717}"/>
              </a:ext>
            </a:extLst>
          </p:cNvPr>
          <p:cNvSpPr/>
          <p:nvPr/>
        </p:nvSpPr>
        <p:spPr>
          <a:xfrm>
            <a:off x="20715" y="62144"/>
            <a:ext cx="11990772" cy="39949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A3303C-721E-C0F3-EA33-327DB81DC035}"/>
              </a:ext>
            </a:extLst>
          </p:cNvPr>
          <p:cNvSpPr txBox="1"/>
          <p:nvPr/>
        </p:nvSpPr>
        <p:spPr>
          <a:xfrm>
            <a:off x="-59184" y="143473"/>
            <a:ext cx="12150570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0" i="0" cap="all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РІВЕНЬ — ОПЕРАТИВНА ФУНКЦІЯ</a:t>
            </a:r>
          </a:p>
          <a:p>
            <a:pPr algn="just"/>
            <a:r>
              <a:rPr lang="uk-UA" sz="20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— розслідувати корупційні правопорушень та злочини.</a:t>
            </a:r>
          </a:p>
          <a:p>
            <a:pPr algn="just"/>
            <a:endParaRPr lang="uk-UA" sz="10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АНТИКОРУПЦІЙНІ ОРГАНИ</a:t>
            </a:r>
            <a:endParaRPr lang="uk-UA" sz="14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800" b="1" i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Національне антикорупційне бюро України (НАБУ) 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державний правоохоронний орган, створений після ухвалення Закону «Про Національне антикорупційне бюро України». Підслідність НАБУ визначається залежно від характеру корупційного злочину, розміру завданої шкоди та суб’єкта злочину (високопосадовці або окремі особи з-поміж службових осіб).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розслідує корупційні злочини, що стосуються високопосадовців або великих сум державних коштів.</a:t>
            </a:r>
          </a:p>
          <a:p>
            <a:pPr algn="just"/>
            <a:endParaRPr lang="uk-UA" sz="8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Спеціалізована антикорупційна прокуратура (САП)</a:t>
            </a:r>
            <a:r>
              <a:rPr lang="uk-UA" sz="1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самостійний підрозділ Офісу Генерального прокурора.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здійснює процесуальне керівництво та підтримує державне обвинувачення у ВАКС у провадженнях, що належать до підслідності НАБУ.</a:t>
            </a:r>
            <a:r>
              <a:rPr lang="uk-UA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uk-UA" sz="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Національне агентство України з питань виявлення, розшуку та управління активами, одержаними від корупційних та інших злочинів</a:t>
            </a:r>
            <a:r>
              <a:rPr lang="uk-UA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(АРМА) </a:t>
            </a:r>
            <a:r>
              <a:rPr lang="uk-UA" sz="1400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центральний орган виконавчої влади зі спеціальним статусом, що не проводить досудових розслідувань корупційних злочинів, однак його діяльність є важливою для ефективного розслідування таких кримінальних проваджень.</a:t>
            </a:r>
          </a:p>
          <a:p>
            <a:pPr algn="just"/>
            <a:r>
              <a:rPr lang="uk-UA" sz="14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займається виявленням та розшуком активів, одержаних від корупційних злочинів, управляє такими активами (допоки вони під арештом).</a:t>
            </a:r>
          </a:p>
          <a:p>
            <a:pPr algn="just"/>
            <a:endParaRPr lang="uk-UA" sz="14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B2E7D-451B-A6FF-63B0-96ECE32B52DF}"/>
              </a:ext>
            </a:extLst>
          </p:cNvPr>
          <p:cNvSpPr txBox="1"/>
          <p:nvPr/>
        </p:nvSpPr>
        <p:spPr>
          <a:xfrm>
            <a:off x="20715" y="3679050"/>
            <a:ext cx="12171285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4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ЗАЛУЧЕНІ ОРГАНИ</a:t>
            </a:r>
            <a:endParaRPr lang="uk-UA" sz="14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Національна поліція (НП)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орган виконавчої влади.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розслідує більшість злочинів, у тому числі корупційних, які не належать до компетенції НАБУ та ДБР;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 адміністративні протоколи про вчинення правопорушень, пов’язаних з корупцією.</a:t>
            </a:r>
          </a:p>
          <a:p>
            <a:pPr algn="just"/>
            <a:r>
              <a:rPr lang="uk-UA" sz="8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Державне бюро розслідувань (ДБР) 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правоохоронний орган, створення якого було передбачено Кримінальним процесуальним кодексом України.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розслідує окремі корупційні злочини, вчинені здебільшого правоохоронцями та організованими групами.</a:t>
            </a:r>
          </a:p>
          <a:p>
            <a:pPr algn="just"/>
            <a:endParaRPr lang="uk-UA" sz="8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Служба безпеки України (СБУ)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орган спеціального призначення з правоохоронними функціями.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проводить оперативно-розшукову діяльність, у корупційних злочинах зокрема.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 прокуратури</a:t>
            </a:r>
            <a:endParaRPr lang="uk-UA" sz="14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здійснюють процесуальне керівництво та підтримання обвинувачення в загальних судах у справах НП, ДБР, СБУ.</a:t>
            </a:r>
          </a:p>
        </p:txBody>
      </p:sp>
    </p:spTree>
    <p:extLst>
      <p:ext uri="{BB962C8B-B14F-4D97-AF65-F5344CB8AC3E}">
        <p14:creationId xmlns:p14="http://schemas.microsoft.com/office/powerpoint/2010/main" val="475583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11D7C639-7799-B77F-2EF7-8A3015D4614C}"/>
              </a:ext>
            </a:extLst>
          </p:cNvPr>
          <p:cNvSpPr/>
          <p:nvPr/>
        </p:nvSpPr>
        <p:spPr>
          <a:xfrm>
            <a:off x="79899" y="0"/>
            <a:ext cx="12032202" cy="36398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3E612-5DAA-EEC0-A55B-35B0CF3FD81E}"/>
              </a:ext>
            </a:extLst>
          </p:cNvPr>
          <p:cNvSpPr txBox="1"/>
          <p:nvPr/>
        </p:nvSpPr>
        <p:spPr>
          <a:xfrm>
            <a:off x="0" y="0"/>
            <a:ext cx="12180163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0" i="0" cap="all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РІВЕНЬ — СУДОВА ФУНКЦІЯ</a:t>
            </a:r>
          </a:p>
          <a:p>
            <a:pPr algn="just"/>
            <a:endParaRPr lang="uk-UA" sz="16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— притягувати до відповідальності.</a:t>
            </a:r>
          </a:p>
          <a:p>
            <a:pPr algn="just"/>
            <a:endParaRPr lang="uk-UA" sz="16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АНТИКОРУПЦІЙНИЙ ОРГАН</a:t>
            </a:r>
          </a:p>
          <a:p>
            <a:pPr algn="just"/>
            <a:endParaRPr lang="uk-UA" sz="16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Вищий антикорупційний суд (ВАКС) </a:t>
            </a: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вищий спеціалізований суд у системі судоустрою України, що розпочав свою роботу через рік після прийняття Закону «Про Вищий антикорупційний суд».</a:t>
            </a:r>
          </a:p>
          <a:p>
            <a:pPr algn="just"/>
            <a:r>
              <a:rPr lang="uk-UA" sz="16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 розгляд проваджень про корупційні злочини, які розслідувало НАБУ;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ухвалює рішення як суд першої та апеляційної інстанцій.</a:t>
            </a:r>
          </a:p>
          <a:p>
            <a:pPr algn="just"/>
            <a:endParaRPr lang="uk-UA" sz="16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ЗАЛУЧЕНІ ОРГАНИ</a:t>
            </a:r>
            <a:endParaRPr lang="uk-UA" sz="1600" b="0" i="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Загальні суди </a:t>
            </a: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місцеві, апеляційні, Верховний Суд.</a:t>
            </a:r>
          </a:p>
          <a:p>
            <a:pPr algn="just"/>
            <a:r>
              <a:rPr lang="uk-UA" sz="16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здійснюють розгляд кримінальних проваджень про корупційні злочини, які розслідували НП, ДБР, СБУ;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розглядають справи за адміністративними протоколами, складеними НАЗК та </a:t>
            </a:r>
            <a:r>
              <a:rPr lang="uk-UA" sz="1600" b="0" i="0" dirty="0" err="1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Нацполіцією</a:t>
            </a: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здійснюють розгляд справ про притягнення до цивільно-правової відповідальності за корупційні правопорушення.</a:t>
            </a:r>
          </a:p>
        </p:txBody>
      </p:sp>
    </p:spTree>
    <p:extLst>
      <p:ext uri="{BB962C8B-B14F-4D97-AF65-F5344CB8AC3E}">
        <p14:creationId xmlns:p14="http://schemas.microsoft.com/office/powerpoint/2010/main" val="197713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Рисунок 5">
            <a:extLst>
              <a:ext uri="{FF2B5EF4-FFF2-40B4-BE49-F238E27FC236}">
                <a16:creationId xmlns:a16="http://schemas.microsoft.com/office/drawing/2014/main" id="{A240A877-3CC9-1EFE-6259-1C55CC7E4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0050"/>
            <a:ext cx="91440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770D061-247E-ECE4-0066-44F578B3FC4D}"/>
              </a:ext>
            </a:extLst>
          </p:cNvPr>
          <p:cNvSpPr/>
          <p:nvPr/>
        </p:nvSpPr>
        <p:spPr>
          <a:xfrm>
            <a:off x="1544638" y="0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0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Антикорупційна діяльність в системі державного управління та самоврядування</a:t>
            </a:r>
            <a:endParaRPr lang="ru-RU" sz="2000" dirty="0"/>
          </a:p>
        </p:txBody>
      </p:sp>
    </p:spTree>
  </p:cSld>
  <p:clrMapOvr>
    <a:masterClrMapping/>
  </p:clrMapOvr>
  <p:transition spd="med" advTm="1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47FA7A-67D5-D84B-B1C9-B5EF89AF1DA8}"/>
              </a:ext>
            </a:extLst>
          </p:cNvPr>
          <p:cNvSpPr txBox="1"/>
          <p:nvPr/>
        </p:nvSpPr>
        <p:spPr>
          <a:xfrm>
            <a:off x="250793" y="97765"/>
            <a:ext cx="11663039" cy="6032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1800" b="1" kern="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</a:t>
            </a:r>
            <a:r>
              <a:rPr lang="uk-UA" sz="1800" b="1" kern="0" spc="-15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kern="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uk-UA" sz="1800" b="1" kern="0" spc="-15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kern="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1800" b="1" kern="0" spc="-25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kern="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антикорупційні</a:t>
            </a:r>
            <a:r>
              <a:rPr lang="uk-UA" sz="1800" b="1" kern="0" spc="-15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kern="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</a:t>
            </a:r>
            <a:r>
              <a:rPr lang="uk-UA" sz="1800" b="1" kern="0" spc="-15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kern="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uk-UA" sz="18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 стратегія на 2021-2025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ключові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ідентифіковані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результати.</a:t>
            </a:r>
            <a:r>
              <a:rPr lang="uk-UA" sz="3200" i="1" kern="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Державна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2023-2025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результати: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формування у суспільстві нетерпимості до корупції, утвердження культури доброчесності та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uk-UA" sz="32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32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верховенства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права.</a:t>
            </a:r>
            <a:r>
              <a:rPr lang="uk-UA" sz="32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32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lang="uk-UA" sz="32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антикорупційних</a:t>
            </a:r>
            <a:r>
              <a:rPr lang="uk-UA" sz="32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органів України.</a:t>
            </a:r>
            <a:endParaRPr lang="uk-UA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32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Порівняльний аналіз основних завдань та повноважень антикорупційних органів України.</a:t>
            </a:r>
            <a:endParaRPr lang="uk-UA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954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3" descr="C:\Users\userznu\Desktop\Про засади державної антикорупційної політики в Україні\1449674374-3194.jpg">
            <a:extLst>
              <a:ext uri="{FF2B5EF4-FFF2-40B4-BE49-F238E27FC236}">
                <a16:creationId xmlns:a16="http://schemas.microsoft.com/office/drawing/2014/main" id="{3C92CA26-0F4D-2D76-CFAB-3331F8D17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1" y="400051"/>
            <a:ext cx="8856663" cy="634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9BA2E0-64E9-5A72-FE8C-611266358955}"/>
              </a:ext>
            </a:extLst>
          </p:cNvPr>
          <p:cNvSpPr/>
          <p:nvPr/>
        </p:nvSpPr>
        <p:spPr>
          <a:xfrm>
            <a:off x="1544638" y="0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0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Антикорупційна діяльність в системі державного управління та самоврядування</a:t>
            </a:r>
            <a:endParaRPr lang="ru-RU" sz="2000" dirty="0"/>
          </a:p>
        </p:txBody>
      </p:sp>
    </p:spTree>
  </p:cSld>
  <p:clrMapOvr>
    <a:masterClrMapping/>
  </p:clrMapOvr>
  <p:transition spd="med" advTm="15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asus\Desktop\струк.png">
            <a:extLst>
              <a:ext uri="{FF2B5EF4-FFF2-40B4-BE49-F238E27FC236}">
                <a16:creationId xmlns:a16="http://schemas.microsoft.com/office/drawing/2014/main" id="{5DC48DC8-06DA-C1F8-777F-15FDC053A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sus\Desktop\система антикор орг укр1.jpg">
            <a:extLst>
              <a:ext uri="{FF2B5EF4-FFF2-40B4-BE49-F238E27FC236}">
                <a16:creationId xmlns:a16="http://schemas.microsoft.com/office/drawing/2014/main" id="{5B6896EA-36A3-74AA-282F-CE8F7025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sus\Desktop\систе антикор органів укр2.jpg">
            <a:extLst>
              <a:ext uri="{FF2B5EF4-FFF2-40B4-BE49-F238E27FC236}">
                <a16:creationId xmlns:a16="http://schemas.microsoft.com/office/drawing/2014/main" id="{0BB950D0-CBD1-3751-A15E-7B09A46AB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sus\Desktop\56505-3_uk_normal.png">
            <a:extLst>
              <a:ext uri="{FF2B5EF4-FFF2-40B4-BE49-F238E27FC236}">
                <a16:creationId xmlns:a16="http://schemas.microsoft.com/office/drawing/2014/main" id="{69CF05CD-06B3-FB1F-BB02-DF1730440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628776"/>
            <a:ext cx="3090862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:\Users\asus\Desktop\56505-1_uk_normal.png">
            <a:extLst>
              <a:ext uri="{FF2B5EF4-FFF2-40B4-BE49-F238E27FC236}">
                <a16:creationId xmlns:a16="http://schemas.microsoft.com/office/drawing/2014/main" id="{1F8A8F86-1372-F2DC-654E-D6A79D28A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3122613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C:\Users\asus\Desktop\56505-2_uk_normal.png">
            <a:extLst>
              <a:ext uri="{FF2B5EF4-FFF2-40B4-BE49-F238E27FC236}">
                <a16:creationId xmlns:a16="http://schemas.microsoft.com/office/drawing/2014/main" id="{585A44F9-FBB4-A39D-AAB3-FC144D1AA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4" y="1125539"/>
            <a:ext cx="296862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C:\Users\asus\Desktop\56505-4_uk_normal.png">
            <a:extLst>
              <a:ext uri="{FF2B5EF4-FFF2-40B4-BE49-F238E27FC236}">
                <a16:creationId xmlns:a16="http://schemas.microsoft.com/office/drawing/2014/main" id="{EF9DE2B7-80F6-FA84-54B8-049D29732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3148013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7" descr="C:\Users\asus\Desktop\56505-5_uk_normal.png">
            <a:extLst>
              <a:ext uri="{FF2B5EF4-FFF2-40B4-BE49-F238E27FC236}">
                <a16:creationId xmlns:a16="http://schemas.microsoft.com/office/drawing/2014/main" id="{1A7413F7-19FA-63DB-681A-7EF20CFCB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908050"/>
            <a:ext cx="2927350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8" descr="C:\Users\asus\Desktop\56505-6_uk_normal.png">
            <a:extLst>
              <a:ext uri="{FF2B5EF4-FFF2-40B4-BE49-F238E27FC236}">
                <a16:creationId xmlns:a16="http://schemas.microsoft.com/office/drawing/2014/main" id="{3D538A93-02C6-5378-5A6F-C1B1CB877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6" y="1795464"/>
            <a:ext cx="3141663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sus\Desktop\56505-7_uk_normal.png">
            <a:extLst>
              <a:ext uri="{FF2B5EF4-FFF2-40B4-BE49-F238E27FC236}">
                <a16:creationId xmlns:a16="http://schemas.microsoft.com/office/drawing/2014/main" id="{69088505-AB38-D33A-FEE5-12C9FE713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404813"/>
            <a:ext cx="464185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C:\Users\asus\Desktop\56505-8_ru_normal.png">
            <a:extLst>
              <a:ext uri="{FF2B5EF4-FFF2-40B4-BE49-F238E27FC236}">
                <a16:creationId xmlns:a16="http://schemas.microsoft.com/office/drawing/2014/main" id="{80F933F4-A8BE-37B9-BBE6-3CD38C32A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222376"/>
            <a:ext cx="4489450" cy="56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us\Desktop\стр2.png">
            <a:extLst>
              <a:ext uri="{FF2B5EF4-FFF2-40B4-BE49-F238E27FC236}">
                <a16:creationId xmlns:a16="http://schemas.microsoft.com/office/drawing/2014/main" id="{99590314-0B07-647C-C3B1-3F53986D7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024" y="324274"/>
            <a:ext cx="9144000" cy="550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70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C:\Users\userznu\Desktop\Про засади державної антикорупційної політики в Україні\korr.png">
            <a:extLst>
              <a:ext uri="{FF2B5EF4-FFF2-40B4-BE49-F238E27FC236}">
                <a16:creationId xmlns:a16="http://schemas.microsoft.com/office/drawing/2014/main" id="{CF9FC5D0-B948-348E-6E9E-FBF459DCC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00051"/>
            <a:ext cx="8856662" cy="634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670FE15-6514-280F-DE13-ADDB48ECAED9}"/>
              </a:ext>
            </a:extLst>
          </p:cNvPr>
          <p:cNvSpPr/>
          <p:nvPr/>
        </p:nvSpPr>
        <p:spPr>
          <a:xfrm>
            <a:off x="1544638" y="0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0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Антикорупційна діяльність в системі державного управління та самоврядування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C:\Users\asus\Desktop\елементи-корупції.png">
            <a:extLst>
              <a:ext uri="{FF2B5EF4-FFF2-40B4-BE49-F238E27FC236}">
                <a16:creationId xmlns:a16="http://schemas.microsoft.com/office/drawing/2014/main" id="{03EA1381-E8F6-E894-DEA6-4C335DAC0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11" y="0"/>
            <a:ext cx="10191565" cy="606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0F8EE8-428E-56EA-6175-9BCB03678326}"/>
              </a:ext>
            </a:extLst>
          </p:cNvPr>
          <p:cNvSpPr txBox="1"/>
          <p:nvPr/>
        </p:nvSpPr>
        <p:spPr>
          <a:xfrm>
            <a:off x="97654" y="976543"/>
            <a:ext cx="11996691" cy="3588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 стратегія на 2021-2025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ключові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ідентифіковані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результати.</a:t>
            </a:r>
            <a:r>
              <a:rPr lang="uk-UA" sz="5400" i="1" kern="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5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6523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sus\Desktop\антикорупційні-органи укр.png">
            <a:extLst>
              <a:ext uri="{FF2B5EF4-FFF2-40B4-BE49-F238E27FC236}">
                <a16:creationId xmlns:a16="http://schemas.microsoft.com/office/drawing/2014/main" id="{DA4DD4B9-1025-2681-497A-F48E521DB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036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sus\Desktop\стр3.png">
            <a:extLst>
              <a:ext uri="{FF2B5EF4-FFF2-40B4-BE49-F238E27FC236}">
                <a16:creationId xmlns:a16="http://schemas.microsoft.com/office/drawing/2014/main" id="{22465E17-A588-CEE8-0527-F3C939BEB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5888"/>
            <a:ext cx="896461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CEFB97-E48B-900D-4DF5-9328CA6541C6}"/>
              </a:ext>
            </a:extLst>
          </p:cNvPr>
          <p:cNvSpPr txBox="1"/>
          <p:nvPr/>
        </p:nvSpPr>
        <p:spPr>
          <a:xfrm>
            <a:off x="124288" y="549283"/>
            <a:ext cx="11603114" cy="2989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60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Порівняльний аналіз основних завдань та повноважень антикорупційних органів України.</a:t>
            </a:r>
            <a:endParaRPr lang="uk-UA" sz="6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8119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9935C5-8C7F-40A1-5C10-FD7029907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465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11E36E-71EE-DA5D-3704-6150AF513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2" y="0"/>
            <a:ext cx="7481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814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B91B76-9DC4-953F-595E-14A8C34A5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009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200DE8-6CDA-E42E-DCA1-1F155D4EA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1" y="0"/>
            <a:ext cx="1123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826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9A562F-7063-1902-0669-BA025B69C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964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6C4084-E616-0813-D2C9-DD2C662A0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101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5AB787-B566-A19F-D258-8003181FE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2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63420-328F-394E-3F33-3D3390552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125" y="2898651"/>
            <a:ext cx="4237484" cy="31781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90A424-4CD9-CE17-780B-C1BA0C88F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74" y="2822807"/>
            <a:ext cx="7641551" cy="32539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6D1FAF-DB30-3238-D5AF-28CA2BF26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125" y="26205"/>
            <a:ext cx="4237484" cy="35167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57D5C9-AB90-37EB-8531-3D15104D9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38" y="26205"/>
            <a:ext cx="2112520" cy="306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111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B597BF-CDFF-CB7E-F836-6AD18FADE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72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498A94-6D52-295A-F3DA-9698C9553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73" y="-390617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346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0723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B96EFE-2EE8-2C84-B7B1-3AB72C829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27" y="292963"/>
            <a:ext cx="11009212" cy="619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99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C57854-C753-40D1-F3B6-7E767805C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28"/>
            <a:ext cx="5104456" cy="26820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6A7272-636F-1730-EF4C-590C0449E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767" y="2311182"/>
            <a:ext cx="6505970" cy="36596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41E878-B700-2E5E-AF19-FC1BDEBE5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772" y="0"/>
            <a:ext cx="5081966" cy="231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20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36095C-15F8-86D0-3F8B-F08312F37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79" y="228550"/>
            <a:ext cx="5107497" cy="639016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C0DA65-5149-5FEC-48B9-5F5E2C7ED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008" y="228550"/>
            <a:ext cx="4804873" cy="653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450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5EAEF5-DEB3-7B59-C195-7CCA2A78A468}"/>
              </a:ext>
            </a:extLst>
          </p:cNvPr>
          <p:cNvSpPr txBox="1"/>
          <p:nvPr/>
        </p:nvSpPr>
        <p:spPr>
          <a:xfrm>
            <a:off x="145002" y="171768"/>
            <a:ext cx="12046998" cy="665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 стратегія на 2021-2025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ключові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ідентифіковані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результати.</a:t>
            </a:r>
            <a:r>
              <a:rPr lang="uk-UA" sz="1800" i="1" kern="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5592DE2-3E44-9987-C634-9FA6D9229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41" y="297829"/>
            <a:ext cx="4103530" cy="319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842876-FFC4-960E-D4B3-BE848D993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05" y="3097775"/>
            <a:ext cx="4325932" cy="2970404"/>
          </a:xfrm>
          <a:prstGeom prst="rect">
            <a:avLst/>
          </a:prstGeom>
        </p:spPr>
      </p:pic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B034AE8E-9176-4D79-F5DA-28F08F15C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30" y="1183452"/>
            <a:ext cx="3304547" cy="449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676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sus\Desktop\14.png">
            <a:extLst>
              <a:ext uri="{FF2B5EF4-FFF2-40B4-BE49-F238E27FC236}">
                <a16:creationId xmlns:a16="http://schemas.microsoft.com/office/drawing/2014/main" id="{DA55C895-4D14-A785-F1C0-9FC2907DD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407989"/>
            <a:ext cx="5651500" cy="641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C:\Users\asus\Desktop\13.png">
            <a:extLst>
              <a:ext uri="{FF2B5EF4-FFF2-40B4-BE49-F238E27FC236}">
                <a16:creationId xmlns:a16="http://schemas.microsoft.com/office/drawing/2014/main" id="{9BB0EBBA-08AA-6568-2265-18152CB66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1"/>
            <a:ext cx="421640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</TotalTime>
  <Words>2039</Words>
  <Application>Microsoft Office PowerPoint</Application>
  <PresentationFormat>Широкий екран</PresentationFormat>
  <Paragraphs>162</Paragraphs>
  <Slides>53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53</vt:i4>
      </vt:variant>
    </vt:vector>
  </HeadingPairs>
  <TitlesOfParts>
    <vt:vector size="59" baseType="lpstr">
      <vt:lpstr>Arial</vt:lpstr>
      <vt:lpstr>Calibri</vt:lpstr>
      <vt:lpstr>Gill Sans MT</vt:lpstr>
      <vt:lpstr>Roboto</vt:lpstr>
      <vt:lpstr>Times New Roman</vt:lpstr>
      <vt:lpstr>Галерея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60</cp:revision>
  <dcterms:created xsi:type="dcterms:W3CDTF">2024-05-21T14:50:23Z</dcterms:created>
  <dcterms:modified xsi:type="dcterms:W3CDTF">2024-10-18T11:29:18Z</dcterms:modified>
</cp:coreProperties>
</file>