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28" r:id="rId15"/>
    <p:sldMasterId id="2147483840" r:id="rId16"/>
    <p:sldMasterId id="2147483852" r:id="rId17"/>
    <p:sldMasterId id="2147483864" r:id="rId18"/>
    <p:sldMasterId id="2147483876" r:id="rId19"/>
  </p:sldMasterIdLst>
  <p:notesMasterIdLst>
    <p:notesMasterId r:id="rId74"/>
  </p:notesMasterIdLst>
  <p:sldIdLst>
    <p:sldId id="275" r:id="rId20"/>
    <p:sldId id="276" r:id="rId21"/>
    <p:sldId id="257" r:id="rId22"/>
    <p:sldId id="296" r:id="rId23"/>
    <p:sldId id="258" r:id="rId24"/>
    <p:sldId id="287" r:id="rId25"/>
    <p:sldId id="294" r:id="rId26"/>
    <p:sldId id="295" r:id="rId27"/>
    <p:sldId id="291" r:id="rId28"/>
    <p:sldId id="289" r:id="rId29"/>
    <p:sldId id="322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  <p:sldId id="268" r:id="rId40"/>
    <p:sldId id="297" r:id="rId41"/>
    <p:sldId id="269" r:id="rId42"/>
    <p:sldId id="270" r:id="rId43"/>
    <p:sldId id="273" r:id="rId44"/>
    <p:sldId id="298" r:id="rId45"/>
    <p:sldId id="332" r:id="rId46"/>
    <p:sldId id="280" r:id="rId47"/>
    <p:sldId id="333" r:id="rId48"/>
    <p:sldId id="334" r:id="rId49"/>
    <p:sldId id="302" r:id="rId50"/>
    <p:sldId id="304" r:id="rId51"/>
    <p:sldId id="303" r:id="rId52"/>
    <p:sldId id="308" r:id="rId53"/>
    <p:sldId id="309" r:id="rId54"/>
    <p:sldId id="301" r:id="rId55"/>
    <p:sldId id="311" r:id="rId56"/>
    <p:sldId id="299" r:id="rId57"/>
    <p:sldId id="300" r:id="rId58"/>
    <p:sldId id="335" r:id="rId59"/>
    <p:sldId id="336" r:id="rId60"/>
    <p:sldId id="337" r:id="rId61"/>
    <p:sldId id="279" r:id="rId62"/>
    <p:sldId id="338" r:id="rId63"/>
    <p:sldId id="339" r:id="rId64"/>
    <p:sldId id="286" r:id="rId65"/>
    <p:sldId id="288" r:id="rId66"/>
    <p:sldId id="340" r:id="rId67"/>
    <p:sldId id="282" r:id="rId68"/>
    <p:sldId id="312" r:id="rId69"/>
    <p:sldId id="274" r:id="rId70"/>
    <p:sldId id="283" r:id="rId71"/>
    <p:sldId id="284" r:id="rId72"/>
    <p:sldId id="285" r:id="rId73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5C3C7-9A84-41B3-85D3-34A6AFE4E880}" type="datetimeFigureOut">
              <a:rPr lang="uk-UA" smtClean="0"/>
              <a:pPr/>
              <a:t>09.10.2024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0A125-5C67-4999-99E0-8CDC1460C2F6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5675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0A125-5C67-4999-99E0-8CDC1460C2F6}" type="slidenum">
              <a:rPr lang="uk-UA" smtClean="0"/>
              <a:pPr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964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4003A-63CB-428B-9217-2C66D386F16C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200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09.10.2024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1133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09.10.2024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51674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911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208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58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397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570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578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925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662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6394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7268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12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09.10.2024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37320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4666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50123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25969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54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0186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8788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106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3085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219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0982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652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3987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984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83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4820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4678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50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31669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81242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5673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079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5052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08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328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29516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2984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906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3963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0931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8889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521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7463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2965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263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81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43002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896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2421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3147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6222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25857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49518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8681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287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37468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188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61937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76166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6474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03209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2140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18284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7757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4253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7049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19225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2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8982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0998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2018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3491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5564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0066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57080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790715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3183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678087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80758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2976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972324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323728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774307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1052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31201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912724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C9752-3B2C-450F-8688-BB22928AA8CA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373490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4BFA43-D4DC-A44D-491F-FFE316FE0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6F212-970A-DAE8-02D3-23796E680B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609323A-EDFF-E292-653B-014F97F88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0ED7-2376-4E81-A2DD-5A34B4FDB22B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66A094-E128-76A3-2FF7-03FE4CE67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5C01E0-B946-27FA-0FBA-DE1973B67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654393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9D1D56-611F-1B94-44B7-DA4FA1537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6374388-0AFC-52E2-95D5-A4235C905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0D9EF2B-36A5-A5E7-ECD1-4EBAF5D49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0ED7-2376-4E81-A2DD-5A34B4FDB22B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F90D050-AD2E-04BE-3A07-D7BD04EE7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9AC03B-A8DE-AE53-EDBD-E7A60A38A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025215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6280B-901C-CD72-D8AE-C21814D13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A90EB82-4141-EAFE-BE13-C7F2CEBCB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8EAD4DC-B69E-72B5-B867-1F014730F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0ED7-2376-4E81-A2DD-5A34B4FDB22B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0EABAC-6CB4-0562-A871-438474A49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D267B4D-64A4-7B54-8E6A-516BA8E9C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6918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38484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229372-D795-1B2C-526C-08D59E81D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CBD656D-EDDE-DDDE-94C2-C754701B0A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E868C73-26BB-9977-6032-3E17D9963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D340508-7076-EEF1-EB91-E41DE93A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0ED7-2376-4E81-A2DD-5A34B4FDB22B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E9863A9-9A1E-98E3-4438-65A38A916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A0525C3-3375-464B-E492-0498FF244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203470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37D89-1E19-395C-ABC3-8E015DC12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A529212-A24D-D0C9-A14B-1AC14FA4F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95D3ECF-9A38-1618-45B3-B7DDA86AC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BE49D85-6B5D-0817-696D-0B73A71C0F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EAF34A0-0BE4-FB8F-2978-855052354E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EDCDCC0-292F-0FD6-E7D4-20811BB50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0ED7-2376-4E81-A2DD-5A34B4FDB22B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72CA61C-1B82-C146-4D89-8BC84976E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A5023E1-5C61-B3F3-F7E4-CBAA78257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326779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E1E80-502E-337A-2F70-AF4C5EB99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3912C1A-2921-1C21-D861-0011A3C5D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0ED7-2376-4E81-A2DD-5A34B4FDB22B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4262145-4475-CFD3-C2DF-1031536F6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9C11EFB-AA70-E896-9B74-716DDBEAB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477995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5BDCF94-655E-79DE-23EB-3588088D4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0ED7-2376-4E81-A2DD-5A34B4FDB22B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4714845-33E7-1CA5-28D3-8B326B532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F909BAA-0825-9210-25F2-12D2BC2D5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604284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F6C7A-2D5D-7E5E-91EE-BC7C143D6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6414642-979D-A541-9513-1589BC311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A61E658-EBF3-C470-0730-FC0D27369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C8DBC72-EABB-FC8B-21E1-7A5C8D34A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0ED7-2376-4E81-A2DD-5A34B4FDB22B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7BF2945-7207-174B-3E80-A5068BF39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BE6008A-1545-98EE-1866-404F3EB1D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818855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76FB4-D9A0-FB85-5730-0FCBD1EC2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3BCF642-B02C-F3A6-1317-460AB9EBC3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553E16D-A01C-9C3F-353D-527984655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425BD64-55DC-84DC-8FD0-0A6F2FDBE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0ED7-2376-4E81-A2DD-5A34B4FDB22B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1842334-6377-4396-DA12-8E5A04336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BCC8F9F-39E8-A8A9-D662-51159C52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557725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55B88C-D49C-63CC-77F2-C44617D63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8729D31-A629-CE4E-A47B-CD4C3680B4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56AFDE-6053-4401-5E7E-057C00DE6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0ED7-2376-4E81-A2DD-5A34B4FDB22B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35FDE72-BBF7-2A25-B5CF-38EFFF6C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645128-8F3A-1D1A-D978-B7A3ABEEF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634669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91BDF53-A444-ACD1-B2C4-3B303515DB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2A6E2AA-4B1D-4111-C6E7-E26C80942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1667094-8331-9237-3279-14F9F8C3D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0ED7-2376-4E81-A2DD-5A34B4FDB22B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374CB5C-688E-2080-FF08-880304C73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30B62F9-5B3F-43F7-152E-4FC04006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828869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61361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03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18742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83149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5466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38494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2062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4222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9568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8184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03203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7558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651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09.10.2024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8839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5810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37665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41370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10783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27445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88838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12138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06883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3887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81201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A9430-DE70-43FB-BD50-89317F8C9AB7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545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875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52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77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21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7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9748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45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573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341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296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09.10.2024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0533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86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171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61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171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522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13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77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975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476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7302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71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09.10.2024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54267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0275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5943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4908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590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58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985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258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74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186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676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4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09.10.2024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82398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433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56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4728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828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908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24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2842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786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71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8413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779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09.10.2024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70299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742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697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874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940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7893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5310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2916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5778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083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68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0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09.10.2024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32530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3138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987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480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432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5350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271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985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9572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016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15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09.10.2024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25981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65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903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3300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926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001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42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514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7779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3101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029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18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E25A0-D8C0-4AF9-B260-8EC9D2CCF0DC}" type="datetimeFigureOut">
              <a:rPr lang="uk-UA" smtClean="0"/>
              <a:pPr/>
              <a:t>09.10.2024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48124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1338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62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5868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303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935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314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3612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544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716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439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70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E25A0-D8C0-4AF9-B260-8EC9D2CCF0DC}" type="datetimeFigureOut">
              <a:rPr lang="uk-UA" smtClean="0"/>
              <a:pPr/>
              <a:t>09.10.2024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8A12A-6D2D-461B-AB95-A2E401926115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07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7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7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99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3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3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3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5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9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9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410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4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88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9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C9752-3B2C-450F-8688-BB22928AA8CA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7002C-D696-4AC6-B172-7C79C173341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939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D64096B-0E2A-A4FA-B4F9-54ED74EBC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7A83A7C-40BB-D2E3-BDBB-9A459563E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EB9977-5941-9414-3A12-2D12B19D10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B0ED7-2376-4E81-A2DD-5A34B4FDB22B}" type="datetimeFigureOut">
              <a:rPr lang="uk-UA" smtClean="0"/>
              <a:t>09.10.2024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3E6ABE0-51CB-9B62-E7DD-2B30414FB2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55824B3-4974-FB4F-7887-6CFB6B3D1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7D317-7B61-4E1C-B6A7-A7C04641870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815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A9430-DE70-43FB-BD50-89317F8C9A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09.10.2024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CA852-CA6D-498F-8E74-F9D3878AFA3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8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A9430-DE70-43FB-BD50-89317F8C9AB7}" type="datetimeFigureOut">
              <a:rPr lang="ru-RU" smtClean="0"/>
              <a:pPr/>
              <a:t>09.10.2024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CA852-CA6D-498F-8E74-F9D3878AFA3C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718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7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7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7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6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6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6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23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6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6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6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5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6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6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63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7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6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6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6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1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5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5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5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1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5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54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54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28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5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B33D-BC66-41E6-80D2-21F2EC07C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50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5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B76BA-C7E3-410D-9AD5-0721B12933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2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1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0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0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-ukrainka.name/uk/Corresp/1912/19120606auk.html#Line5" TargetMode="External"/><Relationship Id="rId1" Type="http://schemas.openxmlformats.org/officeDocument/2006/relationships/slideLayout" Target="../slideLayouts/slideLayout18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96144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Лекція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Основні дисципліни літературознавства: пошуки ідентичності в контексті сучасності </a:t>
            </a:r>
          </a:p>
        </p:txBody>
      </p:sp>
    </p:spTree>
    <p:extLst>
      <p:ext uri="{BB962C8B-B14F-4D97-AF65-F5344CB8AC3E}">
        <p14:creationId xmlns:p14="http://schemas.microsoft.com/office/powerpoint/2010/main" val="3426928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65126"/>
            <a:ext cx="8424936" cy="1325563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Нові літературні феномени – 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нові терміни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Графічний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роман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головне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смислове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покладене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на текст, а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малюнок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Сюжет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рахунок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намальованих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сцен,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супроводжуються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лаконічним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текстом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діалогами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різновидом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коміксу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орієнтований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обсягом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малюнка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Пісочний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Геймана,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Зелений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ліхтар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Відродження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Джеффа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Джонса)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1721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 потрібна «</a:t>
            </a:r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</a:t>
            </a: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сучасній Україні після Бучі? 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92500"/>
          </a:bodyPr>
          <a:lstStyle/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Перепрочитання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текстів російської літератури крізь призму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постколоніалізму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чинника формування парадигми імперського мислення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Томпсон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Трубадури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імперії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колоніалізм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саморепрезентативний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дискурс: культ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імперської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величі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язування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 один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чинників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колоніалізму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месіанство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комплекс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сьюперіоріті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44369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31626"/>
          </a:xfrm>
        </p:spPr>
        <p:txBody>
          <a:bodyPr/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Історія літератури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4375" y="1484784"/>
            <a:ext cx="7886700" cy="489654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Об'єкти: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художня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література в історичному аспекті від зародження до сучасності, розвиток національних літературних традицій, творчість конкретних письменників, поетика конкретних творів.</a:t>
            </a:r>
          </a:p>
          <a:p>
            <a:pPr marL="0" indent="0" algn="ctr">
              <a:buNone/>
            </a:pP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Функції: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Формує цілісне уявлення про світову літературу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Визначає роль і місце окремих авторів і творів у розвитку світової культури.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Пропонує, розробляє і апробує нові методології літературознавчого аналізу.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511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65126"/>
            <a:ext cx="8496944" cy="1325563"/>
          </a:xfrm>
        </p:spPr>
        <p:txBody>
          <a:bodyPr/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Актуальні проблеми історії літератури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825625"/>
            <a:ext cx="7615758" cy="4351338"/>
          </a:xfrm>
        </p:spPr>
        <p:txBody>
          <a:bodyPr/>
          <a:lstStyle/>
          <a:p>
            <a:r>
              <a:rPr lang="uk-UA" dirty="0"/>
              <a:t>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Перепрочитання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класики і переосмислення усталених уявлень;</a:t>
            </a: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 Розгляд нових тенденцій і аналіз нових авторів/творів;</a:t>
            </a: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Дискусії щодо вибору оптимальної моделі історії літератури (Девід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Перкінс</a:t>
            </a: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, Тамара Денисова)</a:t>
            </a: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437455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65127"/>
            <a:ext cx="8856984" cy="831626"/>
          </a:xfrm>
        </p:spPr>
        <p:txBody>
          <a:bodyPr>
            <a:normAutofit/>
          </a:bodyPr>
          <a:lstStyle/>
          <a:p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Три основні моделі історії літератури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56792"/>
            <a:ext cx="7886700" cy="47525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3200" b="1" i="1" dirty="0" err="1">
                <a:latin typeface="Times New Roman" pitchFamily="18" charset="0"/>
                <a:cs typeface="Times New Roman" pitchFamily="18" charset="0"/>
              </a:rPr>
              <a:t>Наративна</a:t>
            </a: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 модель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подає ІЛ як розповідь, що має початок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–розвиток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– кульмінацію – фінал;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відстежує фази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надособистісних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сутностей (літ. процес у певній країні, жанр, стиль);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зв’язок подій будується за схемою: причина – наслідок;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«вносить ідеальність і моральний смисл у події, зв’язок яких вона встановлює, і таким чином запевняє нас у тому, що світ наш має сенс» (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Гайден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Вайт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endParaRPr lang="uk-UA" dirty="0"/>
          </a:p>
          <a:p>
            <a:pPr marL="0" indent="0">
              <a:buNone/>
            </a:pPr>
            <a:endParaRPr lang="uk-U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85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65126"/>
            <a:ext cx="878497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Етапи створення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наративної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історії літератури 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(за </a:t>
            </a:r>
            <a:r>
              <a:rPr lang="uk-UA" sz="4000" b="1" dirty="0" err="1">
                <a:latin typeface="Times New Roman" pitchFamily="18" charset="0"/>
                <a:cs typeface="Times New Roman" pitchFamily="18" charset="0"/>
              </a:rPr>
              <a:t>Гайденом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err="1">
                <a:latin typeface="Times New Roman" pitchFamily="18" charset="0"/>
                <a:cs typeface="Times New Roman" pitchFamily="18" charset="0"/>
              </a:rPr>
              <a:t>Вайтом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132856"/>
            <a:ext cx="8191822" cy="453650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uk-UA" sz="3500" b="1" dirty="0">
                <a:latin typeface="Times New Roman" pitchFamily="18" charset="0"/>
                <a:cs typeface="Times New Roman" pitchFamily="18" charset="0"/>
              </a:rPr>
              <a:t>І етап: 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побудова хроніки тобто списку творів та інших подій у історичній послідовності;</a:t>
            </a:r>
          </a:p>
          <a:p>
            <a:pPr marL="0" indent="0">
              <a:buNone/>
            </a:pPr>
            <a:r>
              <a:rPr lang="uk-UA" sz="3500" b="1" dirty="0">
                <a:latin typeface="Times New Roman" pitchFamily="18" charset="0"/>
                <a:cs typeface="Times New Roman" pitchFamily="18" charset="0"/>
              </a:rPr>
              <a:t>ІІ етап: 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створення історії-розповіді (вибір початкового і кінцевого моментів та логічного суб'єкту, за яким спостерігатиме автор;</a:t>
            </a:r>
          </a:p>
          <a:p>
            <a:pPr marL="0" indent="0">
              <a:buNone/>
            </a:pPr>
            <a:r>
              <a:rPr lang="uk-UA" sz="3500" b="1" dirty="0">
                <a:latin typeface="Times New Roman" pitchFamily="18" charset="0"/>
                <a:cs typeface="Times New Roman" pitchFamily="18" charset="0"/>
              </a:rPr>
              <a:t>ІІІ етап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:  внесення в історію певного сюжету, щоб читач міг впізнати в ній розповідь певного різновиду (конфлікт, перемога);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500" b="1" dirty="0"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uk-UA" sz="3500" b="1" dirty="0">
                <a:latin typeface="Times New Roman" pitchFamily="18" charset="0"/>
                <a:cs typeface="Times New Roman" pitchFamily="18" charset="0"/>
              </a:rPr>
              <a:t>етап </a:t>
            </a:r>
            <a:r>
              <a:rPr lang="uk-UA" sz="3500" dirty="0">
                <a:latin typeface="Times New Roman" pitchFamily="18" charset="0"/>
                <a:cs typeface="Times New Roman" pitchFamily="18" charset="0"/>
              </a:rPr>
              <a:t>(за Тамарою Денисовою): формування уявлень про розмаїття методик дослідження, що спричинює внутрішню діалогічність і допомагає  реципієнту виробити свій погляд.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785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65126"/>
            <a:ext cx="8568952" cy="1325563"/>
          </a:xfrm>
        </p:spPr>
        <p:txBody>
          <a:bodyPr/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Три основні моделі історії літератури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825625"/>
            <a:ext cx="770485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Енциклопедична модель </a:t>
            </a: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претендує на створення цілісності;</a:t>
            </a: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виражає якоїсь єдиної ідеї;</a:t>
            </a: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потребує послідовної рецепції;</a:t>
            </a: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створюється колективом авторів, які мають різні стилі, а тексти можуть включати суперечності;</a:t>
            </a:r>
          </a:p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фрагментарність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416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424936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Етапи створення енциклопедичної моделі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2348880"/>
            <a:ext cx="7471742" cy="3960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І етап: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вибір об'єктів і формування авторського колективу;</a:t>
            </a:r>
          </a:p>
          <a:p>
            <a:pPr marL="0" indent="0">
              <a:buNone/>
            </a:pP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ІІ етап: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розробка композиційної матриці;</a:t>
            </a:r>
          </a:p>
          <a:p>
            <a:pPr marL="0" indent="0">
              <a:buNone/>
            </a:pP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ІІІ етап: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збір і опрацювання інформації для кожної статті;</a:t>
            </a:r>
          </a:p>
          <a:p>
            <a:pPr marL="0" indent="0">
              <a:buNone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етап: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компонування цілісного тексту з перехресним посиланням.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9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88641"/>
            <a:ext cx="7886700" cy="1368152"/>
          </a:xfrm>
        </p:spPr>
        <p:txBody>
          <a:bodyPr/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Три основні моделі історії літератури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700808"/>
            <a:ext cx="7886700" cy="5040560"/>
          </a:xfrm>
        </p:spPr>
        <p:txBody>
          <a:bodyPr>
            <a:normAutofit fontScale="85000" lnSpcReduction="20000"/>
          </a:bodyPr>
          <a:lstStyle/>
          <a:p>
            <a:pPr marL="914400" lvl="2" indent="0">
              <a:buNone/>
            </a:pPr>
            <a:r>
              <a:rPr lang="uk-UA" sz="38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uk-UA" sz="3800" b="1" i="1" dirty="0">
                <a:latin typeface="Times New Roman" pitchFamily="18" charset="0"/>
                <a:cs typeface="Times New Roman" pitchFamily="18" charset="0"/>
              </a:rPr>
              <a:t>Концептуальна модель </a:t>
            </a:r>
          </a:p>
          <a:p>
            <a:r>
              <a:rPr lang="uk-UA" sz="3300" dirty="0">
                <a:latin typeface="Times New Roman" pitchFamily="18" charset="0"/>
                <a:cs typeface="Times New Roman" pitchFamily="18" charset="0"/>
              </a:rPr>
              <a:t>Тексти</a:t>
            </a:r>
            <a:r>
              <a:rPr lang="uk-UA" sz="33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300" dirty="0">
                <a:latin typeface="Times New Roman" pitchFamily="18" charset="0"/>
                <a:cs typeface="Times New Roman" pitchFamily="18" charset="0"/>
              </a:rPr>
              <a:t>«формуються» контекстом , який є безкінечно </a:t>
            </a:r>
            <a:r>
              <a:rPr lang="uk-UA" sz="3300" dirty="0" err="1">
                <a:latin typeface="Times New Roman" pitchFamily="18" charset="0"/>
                <a:cs typeface="Times New Roman" pitchFamily="18" charset="0"/>
              </a:rPr>
              <a:t>обширним</a:t>
            </a:r>
            <a:r>
              <a:rPr lang="uk-UA" sz="33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uk-UA" sz="3300" dirty="0">
                <a:latin typeface="Times New Roman" pitchFamily="18" charset="0"/>
                <a:cs typeface="Times New Roman" pitchFamily="18" charset="0"/>
              </a:rPr>
              <a:t>Не пояснює розбіжності текстів, написаних в одну епоху;</a:t>
            </a:r>
          </a:p>
          <a:p>
            <a:r>
              <a:rPr lang="uk-UA" sz="3300" dirty="0">
                <a:latin typeface="Times New Roman" pitchFamily="18" charset="0"/>
                <a:cs typeface="Times New Roman" pitchFamily="18" charset="0"/>
              </a:rPr>
              <a:t>Способи пов'язування текстів з контекстами можуть бути різні:</a:t>
            </a:r>
          </a:p>
          <a:p>
            <a:pPr marL="720000" indent="0">
              <a:buNone/>
            </a:pPr>
            <a:r>
              <a:rPr lang="uk-UA" sz="3300" dirty="0">
                <a:latin typeface="Times New Roman" pitchFamily="18" charset="0"/>
                <a:cs typeface="Times New Roman" pitchFamily="18" charset="0"/>
              </a:rPr>
              <a:t>А) текст безпосередньо виражає контекст (політичний, релігійний, економічний, духовний, біографічний);</a:t>
            </a:r>
          </a:p>
          <a:p>
            <a:pPr marL="720000" indent="0">
              <a:buNone/>
            </a:pPr>
            <a:r>
              <a:rPr lang="uk-UA" sz="3300" dirty="0">
                <a:latin typeface="Times New Roman" pitchFamily="18" charset="0"/>
                <a:cs typeface="Times New Roman" pitchFamily="18" charset="0"/>
              </a:rPr>
              <a:t>Б) символічно відтворює контекст;</a:t>
            </a:r>
          </a:p>
          <a:p>
            <a:pPr marL="720000" indent="0">
              <a:buNone/>
            </a:pPr>
            <a:r>
              <a:rPr lang="uk-UA" sz="3300" dirty="0">
                <a:latin typeface="Times New Roman" pitchFamily="18" charset="0"/>
                <a:cs typeface="Times New Roman" pitchFamily="18" charset="0"/>
              </a:rPr>
              <a:t>В) текст заперечує контекст;</a:t>
            </a:r>
          </a:p>
          <a:p>
            <a:pPr marL="720000" indent="0">
              <a:buNone/>
            </a:pPr>
            <a:r>
              <a:rPr lang="uk-UA" sz="3300" dirty="0">
                <a:latin typeface="Times New Roman" pitchFamily="18" charset="0"/>
                <a:cs typeface="Times New Roman" pitchFamily="18" charset="0"/>
              </a:rPr>
              <a:t>Г) текст спотворює контекст.</a:t>
            </a:r>
          </a:p>
        </p:txBody>
      </p:sp>
    </p:spTree>
    <p:extLst>
      <p:ext uri="{BB962C8B-B14F-4D97-AF65-F5344CB8AC3E}">
        <p14:creationId xmlns:p14="http://schemas.microsoft.com/office/powerpoint/2010/main" val="4218088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03633"/>
          </a:xfrm>
        </p:spPr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Літературно-художня критика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84784"/>
            <a:ext cx="8352928" cy="518457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sz="3500" b="1" i="1" dirty="0">
                <a:latin typeface="Times New Roman" pitchFamily="18" charset="0"/>
                <a:cs typeface="Times New Roman" pitchFamily="18" charset="0"/>
              </a:rPr>
              <a:t>Об'єкти: 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uk-UA" sz="3100" dirty="0">
                <a:latin typeface="Times New Roman" pitchFamily="18" charset="0"/>
                <a:cs typeface="Times New Roman" pitchFamily="18" charset="0"/>
              </a:rPr>
              <a:t>сучасні тексти і їх автори, новітні явища літературного процесу; 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uk-UA" sz="3500" b="1" i="1" dirty="0">
                <a:latin typeface="Times New Roman" pitchFamily="18" charset="0"/>
                <a:cs typeface="Times New Roman" pitchFamily="18" charset="0"/>
              </a:rPr>
              <a:t>Функції:</a:t>
            </a: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buAutoNum type="arabicPeriod"/>
            </a:pPr>
            <a:r>
              <a:rPr lang="uk-UA" sz="3100" dirty="0">
                <a:latin typeface="Times New Roman" pitchFamily="18" charset="0"/>
                <a:cs typeface="Times New Roman" pitchFamily="18" charset="0"/>
              </a:rPr>
              <a:t>Дає ідейно-естетичну оцінку новим творам і явищам;</a:t>
            </a: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buAutoNum type="arabicPeriod"/>
            </a:pPr>
            <a:r>
              <a:rPr lang="uk-UA" sz="3100" dirty="0">
                <a:latin typeface="Times New Roman" pitchFamily="18" charset="0"/>
                <a:cs typeface="Times New Roman" pitchFamily="18" charset="0"/>
              </a:rPr>
              <a:t>Показує місце митця в загальній панорамі літературного розвитку, розкриваючи сильні й слабкі сторони твору;</a:t>
            </a: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buAutoNum type="arabicPeriod"/>
            </a:pPr>
            <a:r>
              <a:rPr lang="uk-UA" sz="3100" dirty="0">
                <a:latin typeface="Times New Roman" pitchFamily="18" charset="0"/>
                <a:cs typeface="Times New Roman" pitchFamily="18" charset="0"/>
              </a:rPr>
              <a:t>Допомагає письменнику усвідомити смаки і запити читачів;</a:t>
            </a:r>
          </a:p>
          <a:p>
            <a:pPr marL="514350" indent="-514350">
              <a:lnSpc>
                <a:spcPct val="110000"/>
              </a:lnSpc>
              <a:spcBef>
                <a:spcPts val="600"/>
              </a:spcBef>
              <a:buAutoNum type="arabicPeriod"/>
            </a:pPr>
            <a:r>
              <a:rPr lang="uk-UA" sz="3100" dirty="0" err="1">
                <a:latin typeface="Times New Roman" pitchFamily="18" charset="0"/>
                <a:cs typeface="Times New Roman" pitchFamily="18" charset="0"/>
              </a:rPr>
              <a:t>Зорієнтовує</a:t>
            </a:r>
            <a:r>
              <a:rPr lang="uk-UA" sz="3100" dirty="0">
                <a:latin typeface="Times New Roman" pitchFamily="18" charset="0"/>
                <a:cs typeface="Times New Roman" pitchFamily="18" charset="0"/>
              </a:rPr>
              <a:t> читачів у безмежному морі творів, виробляючи естетичні смаки; </a:t>
            </a:r>
            <a:endParaRPr lang="en-US" sz="3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239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1600200"/>
            <a:ext cx="7715200" cy="470912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Теорія літератури: об'єкти, функції, актуальні проблеми.</a:t>
            </a:r>
          </a:p>
          <a:p>
            <a:pPr marL="514350" indent="-514350">
              <a:buFont typeface="+mj-lt"/>
              <a:buAutoNum type="arabicPeriod"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Історія літератури та її три основні моделі історії літератури.</a:t>
            </a:r>
          </a:p>
          <a:p>
            <a:pPr marL="514350" indent="-514350">
              <a:buFont typeface="+mj-lt"/>
              <a:buAutoNum type="arabicPeriod"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Літературно-художня критика: стратегії оновлення її форми.</a:t>
            </a:r>
          </a:p>
          <a:p>
            <a:pPr marL="514350" indent="-514350">
              <a:buFont typeface="+mj-lt"/>
              <a:buAutoNum type="arabicPeriod"/>
            </a:pPr>
            <a:r>
              <a:rPr lang="uk-UA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Літературна компаративістика та її сучасні пріоритети.</a:t>
            </a: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00106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91822" cy="1325563"/>
          </a:xfrm>
        </p:spPr>
        <p:txBody>
          <a:bodyPr/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Актуальні проблеми літературної критики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25624"/>
            <a:ext cx="8568952" cy="4699719"/>
          </a:xfrm>
        </p:spPr>
        <p:txBody>
          <a:bodyPr>
            <a:norm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Оновлення жанрової парадигми: 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до усталених жанрів (рецензія, огляд, есе, літературний портрет, пародія, пасквіль, памфлет та ін.) додаються нові (рейтинг, відео-огляд, публікація збірок одного критика чи про одного автора, читацький відгук у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соцмережах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типу «враження –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», бук-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тьюбінг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та ін.)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Популяризація літературної та літературно-критичної діяльності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серед широкого загалу.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Посібники по читанню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Мортімер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Адлер «Як прочитати книгу». Валентина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Кісельова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«Як розмовляти про книжки, яких ти не читав»).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595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712968" cy="792088"/>
          </a:xfrm>
        </p:spPr>
        <p:txBody>
          <a:bodyPr>
            <a:noAutofit/>
          </a:bodyPr>
          <a:lstStyle/>
          <a:p>
            <a:r>
              <a:rPr lang="uk-UA" sz="5400" b="1" dirty="0">
                <a:latin typeface="Times New Roman" pitchFamily="18" charset="0"/>
                <a:cs typeface="Times New Roman" pitchFamily="18" charset="0"/>
              </a:rPr>
              <a:t>Компаративістика</a:t>
            </a:r>
            <a:br>
              <a:rPr lang="uk-UA" sz="5400" b="1" dirty="0">
                <a:latin typeface="Times New Roman" pitchFamily="18" charset="0"/>
                <a:cs typeface="Times New Roman" pitchFamily="18" charset="0"/>
              </a:rPr>
            </a:br>
            <a:endParaRPr lang="uk-UA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196752"/>
            <a:ext cx="7931224" cy="53285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uk-UA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це сукупність гуманітарних дисциплін, що використовують порівняльний метод:</a:t>
            </a: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філософська компаративістика;</a:t>
            </a: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лінгвістична компаративістика;</a:t>
            </a: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перекладознавча компаративістика;</a:t>
            </a:r>
          </a:p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літературна компаративістика або порівняльне літературознавство.</a:t>
            </a:r>
          </a:p>
        </p:txBody>
      </p:sp>
    </p:spTree>
    <p:extLst>
      <p:ext uri="{BB962C8B-B14F-4D97-AF65-F5344CB8AC3E}">
        <p14:creationId xmlns:p14="http://schemas.microsoft.com/office/powerpoint/2010/main" val="3245468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Comparative method</a:t>
            </a:r>
            <a:endParaRPr lang="ru-RU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Компаративний метод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85729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uk-UA" sz="5400" b="1" dirty="0">
                <a:latin typeface="Times New Roman" pitchFamily="18" charset="0"/>
                <a:cs typeface="Times New Roman" pitchFamily="18" charset="0"/>
              </a:rPr>
              <a:t>Порівняльний метод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916832"/>
            <a:ext cx="8003232" cy="42093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dirty="0"/>
              <a:t>    </a:t>
            </a:r>
            <a:r>
              <a:rPr lang="uk-UA" sz="3600" b="1" dirty="0">
                <a:latin typeface="Cambria" pitchFamily="18" charset="0"/>
              </a:rPr>
              <a:t>передбачає:</a:t>
            </a:r>
          </a:p>
          <a:p>
            <a:r>
              <a:rPr lang="uk-UA" sz="3600" b="1" dirty="0">
                <a:latin typeface="Cambria" pitchFamily="18" charset="0"/>
              </a:rPr>
              <a:t>чітке окреслення пізнавальних цілей (</a:t>
            </a:r>
            <a:r>
              <a:rPr lang="uk-UA" sz="2600" b="1" dirty="0">
                <a:latin typeface="Cambria" pitchFamily="18" charset="0"/>
              </a:rPr>
              <a:t>для чого здійснюємо порівняння</a:t>
            </a:r>
            <a:r>
              <a:rPr lang="uk-UA" sz="3600" b="1" dirty="0">
                <a:latin typeface="Cambria" pitchFamily="18" charset="0"/>
              </a:rPr>
              <a:t>?);</a:t>
            </a:r>
          </a:p>
          <a:p>
            <a:r>
              <a:rPr lang="uk-UA" sz="3600" b="1" dirty="0">
                <a:latin typeface="Cambria" pitchFamily="18" charset="0"/>
              </a:rPr>
              <a:t>наявність підстав для порівняння ;</a:t>
            </a:r>
          </a:p>
          <a:p>
            <a:r>
              <a:rPr lang="uk-UA" sz="3600" b="1" dirty="0">
                <a:latin typeface="Cambria" pitchFamily="18" charset="0"/>
              </a:rPr>
              <a:t>усвідомлення і дотримання критерію порівняння.</a:t>
            </a:r>
          </a:p>
          <a:p>
            <a:endParaRPr lang="uk-UA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180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8280920" cy="1584176"/>
          </a:xfrm>
        </p:spPr>
        <p:txBody>
          <a:bodyPr>
            <a:noAutofit/>
          </a:bodyPr>
          <a:lstStyle/>
          <a:p>
            <a:r>
              <a:rPr lang="uk-UA" sz="54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Літературна компаративістика</a:t>
            </a:r>
            <a:endParaRPr lang="uk-UA" sz="5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420888"/>
            <a:ext cx="7992888" cy="410445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uk-UA" sz="4000" b="1" dirty="0">
                <a:solidFill>
                  <a:schemeClr val="tx1"/>
                </a:solidFill>
                <a:latin typeface="Book Antiqua" pitchFamily="18" charset="0"/>
                <a:cs typeface="Times New Roman" pitchFamily="18" charset="0"/>
              </a:rPr>
              <a:t>це дослідження літератури, що виходить поза межі окремої країни, а також вивчення зв'язків між літературою й іншими  царинами  знання і свідомості (мистецтво, наука, політика, економіка, релігія та ін.) </a:t>
            </a:r>
          </a:p>
          <a:p>
            <a:pPr algn="r"/>
            <a:r>
              <a:rPr lang="uk-UA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Henry</a:t>
            </a:r>
            <a:r>
              <a:rPr lang="uk-UA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Remak</a:t>
            </a:r>
            <a:r>
              <a:rPr lang="uk-UA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70416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Літературна компаративістика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Об'єкти: 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ТСО, взаємодія різних національних літератур, література в системі інших видів мистецтва, образ ІНШОГО</a:t>
            </a:r>
          </a:p>
          <a:p>
            <a:pPr marL="0" indent="0">
              <a:buNone/>
            </a:pP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Функції:</a:t>
            </a:r>
          </a:p>
          <a:p>
            <a:pPr marL="0" indent="0">
              <a:buNone/>
            </a:pP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1. Формує цілісне уявлення про світову літературу</a:t>
            </a:r>
          </a:p>
          <a:p>
            <a:pPr marL="0" indent="0">
              <a:buNone/>
            </a:pP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3. Пропонує, розробляє і апробує нові методології літературознавчого аналізу.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5670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Теорія традиційних сюжетів і образів: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Що досліджує: </a:t>
            </a:r>
            <a:r>
              <a:rPr lang="uk-UA" dirty="0" err="1"/>
              <a:t>архетипні</a:t>
            </a:r>
            <a:r>
              <a:rPr lang="uk-UA" dirty="0"/>
              <a:t> взірці, мандрівні сюжети і образи, що мігрують творами різних часів і літератур, утворюють символічний код, який успадковують, семантично збагачують і розвивають різні національні культури.</a:t>
            </a:r>
          </a:p>
          <a:p>
            <a:r>
              <a:rPr lang="uk-UA" dirty="0"/>
              <a:t>Хто досліджує: Якоб та Вільгельм Грімми, представники </a:t>
            </a:r>
            <a:r>
              <a:rPr lang="uk-UA" dirty="0" err="1"/>
              <a:t>міфокритики</a:t>
            </a:r>
            <a:r>
              <a:rPr lang="uk-UA" dirty="0"/>
              <a:t>,  </a:t>
            </a:r>
            <a:r>
              <a:rPr lang="uk-UA" dirty="0" err="1"/>
              <a:t>Деніз</a:t>
            </a:r>
            <a:r>
              <a:rPr lang="uk-UA" dirty="0"/>
              <a:t> </a:t>
            </a:r>
            <a:r>
              <a:rPr lang="uk-UA" dirty="0" err="1"/>
              <a:t>Дюришин</a:t>
            </a:r>
            <a:r>
              <a:rPr lang="uk-UA" dirty="0"/>
              <a:t>, </a:t>
            </a:r>
            <a:r>
              <a:rPr lang="ru-RU" dirty="0" err="1"/>
              <a:t>Анатолій</a:t>
            </a:r>
            <a:r>
              <a:rPr lang="ru-RU" dirty="0"/>
              <a:t> Волков, </a:t>
            </a:r>
            <a:r>
              <a:rPr lang="ru-RU" dirty="0" err="1"/>
              <a:t>Анатолій</a:t>
            </a:r>
            <a:r>
              <a:rPr lang="ru-RU" dirty="0"/>
              <a:t> </a:t>
            </a:r>
            <a:r>
              <a:rPr lang="ru-RU" dirty="0" err="1"/>
              <a:t>Нямцу</a:t>
            </a:r>
            <a:r>
              <a:rPr lang="ru-RU" dirty="0"/>
              <a:t>, </a:t>
            </a:r>
            <a:r>
              <a:rPr lang="ru-RU" dirty="0" err="1"/>
              <a:t>Дмитро</a:t>
            </a:r>
            <a:r>
              <a:rPr lang="ru-RU" dirty="0"/>
              <a:t> Наливайко, Катерина Василина.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83551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2F7E8F-CC85-77F1-C9A4-9DB3573DF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Концепція ТСО, обґрунтована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А.Нямцу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2C3E8CB-4FF6-A046-4E66-0B46EC673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«Традиційні структури= відносно стійкі і одночасно динамічні системи,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основіні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сюжетно-смислові характеристики яких зберігають первинну ( вихідну)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впізнаваність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одночасно всотують в себе реалії і проблеми сприймаючого континууму»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цьому процесі спостерігаємо нестійку рівновагу між: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потенційними можливостями сюжету (образу, мотиву)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авторським задумом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запитами культури-реципієнта і середовища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обмеженнями , які накладає домінуючий напрям (течія, метод)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здатністю реципієнта сприймати нову версію</a:t>
            </a:r>
          </a:p>
        </p:txBody>
      </p:sp>
    </p:spTree>
    <p:extLst>
      <p:ext uri="{BB962C8B-B14F-4D97-AF65-F5344CB8AC3E}">
        <p14:creationId xmlns:p14="http://schemas.microsoft.com/office/powerpoint/2010/main" val="22861368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FCFC3F-23EB-DD90-769B-53D5B228E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0ED7BD4-AC30-FE80-1F7E-4B9660583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доробок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А.Нямцу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2304D2AA-95EB-88C9-94A1-A117E6A656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920479"/>
            <a:ext cx="1443038" cy="1350169"/>
          </a:xfrm>
          <a:prstGeom prst="rect">
            <a:avLst/>
          </a:prstGeom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D464B5B-92A1-563F-A79B-B733170628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Миф и легенда в мировой литературе. 1992;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Завет и мировая литература. 1993; </a:t>
            </a:r>
          </a:p>
          <a:p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Загальнокультурна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традиція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світовій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літературі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1997;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Фантастические парадоксы человеческого мира. 1998;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Идеи и образы Нового Завета в мировой литературе. 1999;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Поэти­ка традиционных сюжетов. 1999;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Традиція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слов’янських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західноєвропейських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літературах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теорії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2001;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Легендарные образы в литературе. 2002;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Поэтика современной фантастики. 2002;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Основы теории тра­диционных сюжетов. 2003;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Миф. Легенда. Литература: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аспекты функцио­нирования. 2007;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фаустиана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2009;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Троянська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міфологія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літературному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контексті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2012 (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спів­авт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.); 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Славянские литературы в общекультурном универсуме. 2012 (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Чернівці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sz="900" dirty="0">
              <a:solidFill>
                <a:srgbClr val="3F43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посібники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Основи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перекладознавства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«Переклад як 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Типологія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перекладу»,</a:t>
            </a:r>
          </a:p>
          <a:p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Художній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переклад: статус, 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жанрова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своєрідність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900" dirty="0" err="1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Чернівці</a:t>
            </a:r>
            <a:r>
              <a:rPr lang="ru-RU" sz="900" dirty="0">
                <a:solidFill>
                  <a:srgbClr val="3F43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2008).</a:t>
            </a:r>
            <a:endParaRPr lang="uk-UA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899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C2651D-786C-8E00-972F-0629EDE299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7E12EA-38B8-A4FD-838A-34CFE65B0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711" y="1063229"/>
            <a:ext cx="6697289" cy="857250"/>
          </a:xfrm>
        </p:spPr>
        <p:txBody>
          <a:bodyPr>
            <a:noAutofit/>
          </a:bodyPr>
          <a:lstStyle/>
          <a:p>
            <a:r>
              <a:rPr lang="uk-UA" sz="2700" b="1" dirty="0">
                <a:latin typeface="Times New Roman" pitchFamily="18" charset="0"/>
                <a:cs typeface="Times New Roman" pitchFamily="18" charset="0"/>
              </a:rPr>
              <a:t>Традиційний сюжетно-образний матеріал</a:t>
            </a:r>
            <a:br>
              <a:rPr lang="uk-UA" sz="3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700" b="1" dirty="0">
                <a:latin typeface="Times New Roman" pitchFamily="18" charset="0"/>
                <a:cs typeface="Times New Roman" pitchFamily="18" charset="0"/>
              </a:rPr>
              <a:t>(диференційні ознаки)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558FC7B6-3B9B-B672-8300-0284CE95A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3711" y="2464588"/>
            <a:ext cx="6697289" cy="3394472"/>
          </a:xfrm>
        </p:spPr>
        <p:txBody>
          <a:bodyPr/>
          <a:lstStyle/>
          <a:p>
            <a:r>
              <a:rPr lang="uk-UA" sz="2700" dirty="0">
                <a:latin typeface="Times New Roman" pitchFamily="18" charset="0"/>
                <a:cs typeface="Times New Roman" pitchFamily="18" charset="0"/>
              </a:rPr>
              <a:t>Повторюваність в історії літератури</a:t>
            </a:r>
          </a:p>
          <a:p>
            <a:r>
              <a:rPr lang="uk-UA" sz="2700" dirty="0">
                <a:latin typeface="Times New Roman" pitchFamily="18" charset="0"/>
                <a:cs typeface="Times New Roman" pitchFamily="18" charset="0"/>
              </a:rPr>
              <a:t>Сконцентрованість на ключових проблемах людського існування</a:t>
            </a:r>
          </a:p>
          <a:p>
            <a:r>
              <a:rPr lang="uk-UA" sz="2700" dirty="0">
                <a:latin typeface="Times New Roman" pitchFamily="18" charset="0"/>
                <a:cs typeface="Times New Roman" pitchFamily="18" charset="0"/>
              </a:rPr>
              <a:t>Суголосність запитам певної епохи, нації та ін.</a:t>
            </a:r>
          </a:p>
          <a:p>
            <a:r>
              <a:rPr lang="uk-UA" sz="2700" dirty="0">
                <a:latin typeface="Times New Roman" pitchFamily="18" charset="0"/>
                <a:cs typeface="Times New Roman" pitchFamily="18" charset="0"/>
              </a:rPr>
              <a:t>Вихід в </a:t>
            </a:r>
            <a:r>
              <a:rPr lang="uk-UA" sz="2700" dirty="0" err="1">
                <a:latin typeface="Times New Roman" pitchFamily="18" charset="0"/>
                <a:cs typeface="Times New Roman" pitchFamily="18" charset="0"/>
              </a:rPr>
              <a:t>інтермедіальний</a:t>
            </a:r>
            <a:r>
              <a:rPr lang="uk-UA" sz="2700" dirty="0">
                <a:latin typeface="Times New Roman" pitchFamily="18" charset="0"/>
                <a:cs typeface="Times New Roman" pitchFamily="18" charset="0"/>
              </a:rPr>
              <a:t> простір</a:t>
            </a:r>
          </a:p>
          <a:p>
            <a:endParaRPr lang="uk-UA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508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32657"/>
            <a:ext cx="8119814" cy="864095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Теорія літератури  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412776"/>
            <a:ext cx="8352928" cy="47641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Об'єкти: </a:t>
            </a:r>
          </a:p>
          <a:p>
            <a:pPr marL="0" indent="0">
              <a:spcBef>
                <a:spcPts val="600"/>
              </a:spcBef>
              <a:spcAft>
                <a:spcPts val="1000"/>
              </a:spcAft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література як вид мистецтва, природа літературно-художньої творчості, роди і жанри, літературний твір як художній феномен, історико-літературний процес, теорія версифікації;</a:t>
            </a:r>
          </a:p>
          <a:p>
            <a:pPr marL="0" indent="0" algn="ctr">
              <a:buNone/>
            </a:pP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Функції:</a:t>
            </a:r>
          </a:p>
          <a:p>
            <a:pPr marL="514350" indent="-514350">
              <a:spcBef>
                <a:spcPts val="600"/>
              </a:spcBef>
              <a:buFont typeface="+mj-lt"/>
              <a:buAutoNum type="arabicPeriod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Забезпечує всі літературознавчі дисципліни  термінологією та аналітичним інструментарієм.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Узагальнює здійснене істориками літератури.</a:t>
            </a:r>
          </a:p>
          <a:p>
            <a:pPr marL="514350" indent="-514350">
              <a:buFont typeface="+mj-lt"/>
              <a:buAutoNum type="arabicPeriod"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Пропонує, розробляє і апробує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нові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методології літературознавчого аналізу.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115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38EAF-CF96-44B9-E1F4-F7BEFB922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Традиційні образи та їх похідні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7702A38-47A2-6311-9C3F-6EB70D7660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Прометей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Пенелопа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Одісей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Алкмена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Фауст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Гамлет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 Кіхот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 Жуан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Робінзон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216A190-C8DE-1711-72AF-1F92B94994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прометеїзм</a:t>
            </a: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одісея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Фаустіанство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Гамлетизм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Донкіхотство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Донжуанство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робінзонада</a:t>
            </a:r>
          </a:p>
        </p:txBody>
      </p:sp>
    </p:spTree>
    <p:extLst>
      <p:ext uri="{BB962C8B-B14F-4D97-AF65-F5344CB8AC3E}">
        <p14:creationId xmlns:p14="http://schemas.microsoft.com/office/powerpoint/2010/main" val="3639907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28670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ТСО міфологічної </a:t>
            </a:r>
            <a:r>
              <a:rPr lang="uk-UA" sz="4800" b="1" dirty="0" err="1">
                <a:latin typeface="Times New Roman" pitchFamily="18" charset="0"/>
                <a:cs typeface="Times New Roman" pitchFamily="18" charset="0"/>
              </a:rPr>
              <a:t>генези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prometheus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367" y="1124744"/>
            <a:ext cx="3810566" cy="2858640"/>
          </a:xfrm>
          <a:prstGeom prst="rect">
            <a:avLst/>
          </a:prstGeom>
        </p:spPr>
      </p:pic>
      <p:pic>
        <p:nvPicPr>
          <p:cNvPr id="6" name="Рисунок 5" descr="1ce90ec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8" y="928670"/>
            <a:ext cx="3428992" cy="3960486"/>
          </a:xfrm>
          <a:prstGeom prst="rect">
            <a:avLst/>
          </a:prstGeom>
        </p:spPr>
      </p:pic>
      <p:pic>
        <p:nvPicPr>
          <p:cNvPr id="5" name="Рисунок 4" descr="201412061639009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3928634"/>
            <a:ext cx="5880114" cy="292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13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686800" cy="504056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uk-UA" sz="5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ТСО релігійної </a:t>
            </a:r>
            <a:r>
              <a:rPr lang="uk-UA" sz="53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генези</a:t>
            </a:r>
            <a:r>
              <a:rPr lang="en-US" sz="53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uk-UA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Релігійна </a:t>
            </a:r>
            <a:r>
              <a:rPr lang="uk-UA" sz="4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генеза</a:t>
            </a:r>
            <a:endParaRPr lang="ru-RU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19gzvd34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1880" y="2060848"/>
            <a:ext cx="5497844" cy="4004263"/>
          </a:xfrm>
          <a:prstGeom prst="rect">
            <a:avLst/>
          </a:prstGeom>
        </p:spPr>
      </p:pic>
      <p:pic>
        <p:nvPicPr>
          <p:cNvPr id="7" name="Рисунок 6" descr="OliviaPie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211413"/>
            <a:ext cx="2757923" cy="566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58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ТСО фольклорної </a:t>
            </a:r>
            <a:r>
              <a:rPr lang="uk-UA" sz="4800" b="1" dirty="0" err="1">
                <a:latin typeface="Times New Roman" pitchFamily="18" charset="0"/>
                <a:cs typeface="Times New Roman" pitchFamily="18" charset="0"/>
              </a:rPr>
              <a:t>генеза</a:t>
            </a:r>
            <a:r>
              <a:rPr lang="ru-RU" sz="4800" b="1" dirty="0">
                <a:latin typeface="Times New Roman" pitchFamily="18" charset="0"/>
                <a:cs typeface="Times New Roman" pitchFamily="18" charset="0"/>
              </a:rPr>
              <a:t>и</a:t>
            </a:r>
          </a:p>
        </p:txBody>
      </p:sp>
      <p:pic>
        <p:nvPicPr>
          <p:cNvPr id="4" name="Рисунок 3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1" y="2285992"/>
            <a:ext cx="4643439" cy="3478097"/>
          </a:xfrm>
          <a:prstGeom prst="rect">
            <a:avLst/>
          </a:prstGeom>
        </p:spPr>
      </p:pic>
      <p:pic>
        <p:nvPicPr>
          <p:cNvPr id="5" name="Рисунок 4" descr="inde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28802"/>
            <a:ext cx="4451292" cy="400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21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071570"/>
          </a:xfrm>
        </p:spPr>
        <p:txBody>
          <a:bodyPr/>
          <a:lstStyle/>
          <a:p>
            <a:pPr algn="ctr"/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ТСО історичної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генези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0005h4a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65997" y="1268760"/>
            <a:ext cx="4298286" cy="3000372"/>
          </a:xfrm>
          <a:prstGeom prst="rect">
            <a:avLst/>
          </a:prstGeom>
        </p:spPr>
      </p:pic>
      <p:pic>
        <p:nvPicPr>
          <p:cNvPr id="6" name="Рисунок 5" descr="imagпп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268760"/>
            <a:ext cx="4101057" cy="3071834"/>
          </a:xfrm>
          <a:prstGeom prst="rect">
            <a:avLst/>
          </a:prstGeom>
        </p:spPr>
      </p:pic>
      <p:pic>
        <p:nvPicPr>
          <p:cNvPr id="7" name="Рисунок 6" descr="fr0110_01_b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1464" y="3786166"/>
            <a:ext cx="3883676" cy="307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981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pPr algn="ctr"/>
            <a:r>
              <a:rPr lang="uk-UA" sz="4800" b="1" dirty="0">
                <a:latin typeface="Times New Roman" pitchFamily="18" charset="0"/>
                <a:cs typeface="Times New Roman" pitchFamily="18" charset="0"/>
              </a:rPr>
              <a:t>ТСО легендарної </a:t>
            </a:r>
            <a:r>
              <a:rPr lang="uk-UA" sz="4800" b="1" dirty="0" err="1">
                <a:latin typeface="Times New Roman" pitchFamily="18" charset="0"/>
                <a:cs typeface="Times New Roman" pitchFamily="18" charset="0"/>
              </a:rPr>
              <a:t>генези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6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1214422"/>
            <a:ext cx="4714876" cy="3536158"/>
          </a:xfrm>
          <a:prstGeom prst="rect">
            <a:avLst/>
          </a:prstGeom>
        </p:spPr>
      </p:pic>
      <p:pic>
        <p:nvPicPr>
          <p:cNvPr id="5" name="Рисунок 4" descr="Fau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14423"/>
            <a:ext cx="4429124" cy="5643578"/>
          </a:xfrm>
          <a:prstGeom prst="rect">
            <a:avLst/>
          </a:prstGeom>
        </p:spPr>
      </p:pic>
      <p:pic>
        <p:nvPicPr>
          <p:cNvPr id="6" name="Рисунок 5" descr="giovanni_kwiecien_00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4000504"/>
            <a:ext cx="4714876" cy="314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35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929718" cy="1143000"/>
          </a:xfrm>
        </p:spPr>
        <p:txBody>
          <a:bodyPr>
            <a:noAutofit/>
          </a:bodyPr>
          <a:lstStyle/>
          <a:p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Традиційний сюжетно-образний матеріал</a:t>
            </a:r>
            <a:br>
              <a:rPr lang="uk-UA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(диференційні ознаки)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3116"/>
            <a:ext cx="8929718" cy="4525963"/>
          </a:xfrm>
        </p:spPr>
        <p:txBody>
          <a:bodyPr/>
          <a:lstStyle/>
          <a:p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Повторюваність в історії літератури</a:t>
            </a:r>
          </a:p>
          <a:p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Сконцентрованість на ключових проблемах людського існування</a:t>
            </a:r>
          </a:p>
          <a:p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Суголосність запитам певної епохи, нації та ін.</a:t>
            </a:r>
          </a:p>
          <a:p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Вихід в </a:t>
            </a:r>
            <a:r>
              <a:rPr lang="uk-UA" sz="3600" dirty="0" err="1">
                <a:latin typeface="Times New Roman" pitchFamily="18" charset="0"/>
                <a:cs typeface="Times New Roman" pitchFamily="18" charset="0"/>
              </a:rPr>
              <a:t>інтермедіальний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 простір</a:t>
            </a:r>
          </a:p>
          <a:p>
            <a:endParaRPr lang="uk-UA" dirty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402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571480"/>
            <a:ext cx="8429684" cy="4429156"/>
          </a:xfrm>
        </p:spPr>
        <p:txBody>
          <a:bodyPr>
            <a:normAutofit/>
          </a:bodyPr>
          <a:lstStyle/>
          <a:p>
            <a:r>
              <a:rPr lang="uk-UA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Дон </a:t>
            </a:r>
            <a:r>
              <a:rPr lang="uk-UA" sz="4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Жуан</a:t>
            </a:r>
            <a:r>
              <a:rPr lang="uk-UA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життя крізь віки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MKP1_014_1024x1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2143108" cy="3232021"/>
          </a:xfrm>
          <a:prstGeom prst="rect">
            <a:avLst/>
          </a:prstGeom>
        </p:spPr>
      </p:pic>
      <p:pic>
        <p:nvPicPr>
          <p:cNvPr id="5" name="Рисунок 4" descr="inde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497" y="0"/>
            <a:ext cx="2483503" cy="3214686"/>
          </a:xfrm>
          <a:prstGeom prst="rect">
            <a:avLst/>
          </a:prstGeom>
        </p:spPr>
      </p:pic>
      <p:pic>
        <p:nvPicPr>
          <p:cNvPr id="6" name="Рисунок 5" descr="index dep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235468"/>
            <a:ext cx="2393802" cy="3643315"/>
          </a:xfrm>
          <a:prstGeom prst="rect">
            <a:avLst/>
          </a:prstGeom>
        </p:spPr>
      </p:pic>
      <p:pic>
        <p:nvPicPr>
          <p:cNvPr id="8" name="Рисунок 7" descr="don-juan-vintage-errol-flynn-movie-poster-a3-reprint-11263-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57422" y="3214686"/>
            <a:ext cx="4381498" cy="3643314"/>
          </a:xfrm>
          <a:prstGeom prst="rect">
            <a:avLst/>
          </a:prstGeom>
        </p:spPr>
      </p:pic>
      <p:pic>
        <p:nvPicPr>
          <p:cNvPr id="9" name="Рисунок 8" descr="Don-Jua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15140" y="3214711"/>
            <a:ext cx="2428860" cy="364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78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/>
              <a:t>Донжуанівський</a:t>
            </a:r>
            <a:r>
              <a:rPr lang="uk-UA" dirty="0"/>
              <a:t> сюжет як традиційний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90689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uk-UA" sz="3600" dirty="0"/>
              <a:t>Історичні прототипи: Дон Жуан де </a:t>
            </a:r>
            <a:r>
              <a:rPr lang="uk-UA" sz="3600" dirty="0" err="1"/>
              <a:t>Теноріо</a:t>
            </a:r>
            <a:r>
              <a:rPr lang="uk-UA" sz="3600" dirty="0"/>
              <a:t>, Дон Жуан де </a:t>
            </a:r>
            <a:r>
              <a:rPr lang="uk-UA" sz="3600" dirty="0" err="1"/>
              <a:t>Маранья</a:t>
            </a:r>
            <a:r>
              <a:rPr lang="uk-UA" sz="3600" dirty="0"/>
              <a:t>.</a:t>
            </a:r>
          </a:p>
          <a:p>
            <a:r>
              <a:rPr lang="uk-UA" sz="3600" dirty="0"/>
              <a:t>Лейтмотиви: </a:t>
            </a:r>
          </a:p>
          <a:p>
            <a:pPr>
              <a:buFontTx/>
              <a:buChar char="-"/>
            </a:pPr>
            <a:r>
              <a:rPr lang="uk-UA" sz="3600" dirty="0"/>
              <a:t>Пригоди розпусника, що перетворив життя на культ кохання;</a:t>
            </a:r>
          </a:p>
          <a:p>
            <a:pPr>
              <a:buFontTx/>
              <a:buChar char="-"/>
            </a:pPr>
            <a:r>
              <a:rPr lang="uk-UA" sz="3600" dirty="0"/>
              <a:t>Зухвале запрошення мерця на вечерю;</a:t>
            </a:r>
          </a:p>
          <a:p>
            <a:pPr>
              <a:buFontTx/>
              <a:buChar char="-"/>
            </a:pPr>
            <a:r>
              <a:rPr lang="uk-UA" sz="3600" dirty="0"/>
              <a:t>Статуя, що оживає і карає кривдника;</a:t>
            </a:r>
          </a:p>
          <a:p>
            <a:pPr marL="0" indent="0">
              <a:buNone/>
            </a:pPr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9064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Авторські версії сюжету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uk-UA" dirty="0" err="1"/>
              <a:t>Тірсо</a:t>
            </a:r>
            <a:r>
              <a:rPr lang="uk-UA" dirty="0"/>
              <a:t> де </a:t>
            </a:r>
            <a:r>
              <a:rPr lang="uk-UA" dirty="0" err="1"/>
              <a:t>Моліна</a:t>
            </a:r>
            <a:r>
              <a:rPr lang="uk-UA" dirty="0"/>
              <a:t> « Севільський ошуканець і Камінний гість»(1630);</a:t>
            </a:r>
          </a:p>
          <a:p>
            <a:r>
              <a:rPr lang="uk-UA" dirty="0"/>
              <a:t>Жан-</a:t>
            </a:r>
            <a:r>
              <a:rPr lang="uk-UA" dirty="0" err="1"/>
              <a:t>Батіст</a:t>
            </a:r>
            <a:r>
              <a:rPr lang="uk-UA" dirty="0"/>
              <a:t> Мольєр «Камінний гість» (1665);</a:t>
            </a:r>
          </a:p>
          <a:p>
            <a:r>
              <a:rPr lang="uk-UA" dirty="0"/>
              <a:t>Ернест Теодор Амадей Гофман « Дон Жуан. Незвична пригода, що трапилася з мандрівним ентузіастом» (1813);</a:t>
            </a:r>
          </a:p>
          <a:p>
            <a:r>
              <a:rPr lang="uk-UA" dirty="0"/>
              <a:t>Джордж Гордон Байрон «Дон Жуан» (1819);</a:t>
            </a:r>
          </a:p>
          <a:p>
            <a:r>
              <a:rPr lang="uk-UA" dirty="0"/>
              <a:t>Олександр Пушкін «Камінний гість» (1830);</a:t>
            </a:r>
          </a:p>
          <a:p>
            <a:r>
              <a:rPr lang="uk-UA" dirty="0"/>
              <a:t>Проспер Меріме «Душі чистилища» (1830);</a:t>
            </a:r>
          </a:p>
          <a:p>
            <a:r>
              <a:rPr lang="uk-UA" dirty="0"/>
              <a:t>Леся Українка «Камінний господар» (1912)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2895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52120" y="476672"/>
            <a:ext cx="3312368" cy="1440160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Мікеланджело </a:t>
            </a:r>
            <a:r>
              <a:rPr lang="uk-UA" sz="3600" b="1" dirty="0" err="1">
                <a:latin typeface="Times New Roman" pitchFamily="18" charset="0"/>
                <a:cs typeface="Times New Roman" pitchFamily="18" charset="0"/>
              </a:rPr>
              <a:t>Буонаротті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14290"/>
            <a:ext cx="5760640" cy="638306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Poem 46, ca. 1528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my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crude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hammer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shapes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hard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stones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into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one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human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appearance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another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deriving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motion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master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who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guides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watches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holds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moves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another's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pace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But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divine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one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lodges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dwells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heaven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beautifies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self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others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its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own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action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if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hammer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can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made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without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hammer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by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living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one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every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other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one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made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since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blow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becomes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more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powerful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higher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it's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raised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up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over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forge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one's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flown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up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heaven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above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my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own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now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my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own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will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fail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be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completed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unless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divine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smithy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to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help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make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gives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that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aid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which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was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unique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on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earth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kern="0" spc="-3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          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228184" y="2852935"/>
            <a:ext cx="1872208" cy="3096345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00" y="2492896"/>
            <a:ext cx="2932315" cy="3394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8919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1063228"/>
            <a:ext cx="2924082" cy="907610"/>
          </a:xfrm>
        </p:spPr>
        <p:txBody>
          <a:bodyPr>
            <a:normAutofit fontScale="90000"/>
          </a:bodyPr>
          <a:lstStyle/>
          <a:p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Тірсо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Моліна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(1579-1648)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Tirso-de-Molina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485900" y="2174438"/>
            <a:ext cx="3028950" cy="3160395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29150" y="1214755"/>
            <a:ext cx="3028950" cy="42371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«Севільський ошуканець і камінний гість» (1630)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/>
          </a:p>
          <a:p>
            <a:endParaRPr lang="uk-UA" dirty="0"/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Зухвалий спокусник, що сповідує культ кохання.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Пиха, палка ненаситність почуттів, сваволя.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85900" y="1063229"/>
            <a:ext cx="2924082" cy="85725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Мольєр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latin typeface="Times New Roman" pitchFamily="18" charset="0"/>
                <a:cs typeface="Times New Roman" pitchFamily="18" charset="0"/>
              </a:rPr>
              <a:t>1622-1673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29150" y="1322767"/>
            <a:ext cx="3028950" cy="412910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sz="2700" b="1" dirty="0">
                <a:latin typeface="Times New Roman" pitchFamily="18" charset="0"/>
                <a:cs typeface="Times New Roman" pitchFamily="18" charset="0"/>
              </a:rPr>
              <a:t>«Камінний гість» (1665)</a:t>
            </a:r>
          </a:p>
          <a:p>
            <a:endParaRPr lang="uk-UA" dirty="0"/>
          </a:p>
          <a:p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Брутальний розпусник, що ставить понад усе волю інстинктів.</a:t>
            </a:r>
          </a:p>
          <a:p>
            <a:endParaRPr lang="uk-UA" sz="225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Філософське виправдання – </a:t>
            </a:r>
            <a:r>
              <a:rPr lang="uk-UA" sz="2250" b="1" dirty="0" err="1">
                <a:latin typeface="Times New Roman" pitchFamily="18" charset="0"/>
                <a:cs typeface="Times New Roman" pitchFamily="18" charset="0"/>
              </a:rPr>
              <a:t>лібертинаж</a:t>
            </a:r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, атеїзм, сенсуалізм.</a:t>
            </a:r>
          </a:p>
          <a:p>
            <a:endParaRPr lang="uk-UA" sz="225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Соціальна спрямованість.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78850"/>
            <a:ext cx="2790590" cy="35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335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1063228"/>
            <a:ext cx="2924082" cy="1339658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Ернст Теодор Амадей Гофман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latin typeface="Times New Roman" pitchFamily="18" charset="0"/>
                <a:cs typeface="Times New Roman" pitchFamily="18" charset="0"/>
              </a:rPr>
              <a:t>1776-1822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268760"/>
            <a:ext cx="3028950" cy="437448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«Дон </a:t>
            </a:r>
            <a:r>
              <a:rPr lang="uk-UA" sz="2250" b="1" dirty="0" err="1">
                <a:latin typeface="Times New Roman" pitchFamily="18" charset="0"/>
                <a:cs typeface="Times New Roman" pitchFamily="18" charset="0"/>
              </a:rPr>
              <a:t>Жуан</a:t>
            </a:r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. Незвичайна пригода, що трапилася з мандрівним ентузіастом» (1813) </a:t>
            </a:r>
          </a:p>
          <a:p>
            <a:pPr marL="0" indent="0">
              <a:buNone/>
            </a:pPr>
            <a:endParaRPr lang="uk-UA" dirty="0"/>
          </a:p>
          <a:p>
            <a:pPr>
              <a:spcAft>
                <a:spcPts val="450"/>
              </a:spcAft>
            </a:pPr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Трагічний герой, що прагне надземного ідеалу.</a:t>
            </a:r>
          </a:p>
          <a:p>
            <a:pPr>
              <a:spcAft>
                <a:spcPts val="450"/>
              </a:spcAft>
            </a:pPr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Диявол навіює йому згубні фатальні ідеї (погубити Донну Анну пекельним вогнем пристрасті)</a:t>
            </a:r>
          </a:p>
          <a:p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Подібність до Фауста.</a:t>
            </a:r>
          </a:p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2942947"/>
            <a:ext cx="3054393" cy="2128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9652" y="1160748"/>
            <a:ext cx="2924082" cy="1242138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Джордж Гордон Байрон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latin typeface="Times New Roman" pitchFamily="18" charset="0"/>
                <a:cs typeface="Times New Roman" pitchFamily="18" charset="0"/>
              </a:rPr>
              <a:t>1788-1824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160748"/>
            <a:ext cx="3028950" cy="44284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sz="2700" b="1" dirty="0">
                <a:latin typeface="Times New Roman" pitchFamily="18" charset="0"/>
                <a:cs typeface="Times New Roman" pitchFamily="18" charset="0"/>
              </a:rPr>
              <a:t>«Дон </a:t>
            </a:r>
            <a:r>
              <a:rPr lang="uk-UA" sz="2700" b="1" dirty="0" err="1">
                <a:latin typeface="Times New Roman" pitchFamily="18" charset="0"/>
                <a:cs typeface="Times New Roman" pitchFamily="18" charset="0"/>
              </a:rPr>
              <a:t>Жуан</a:t>
            </a:r>
            <a:r>
              <a:rPr lang="uk-UA" sz="2700" b="1" dirty="0">
                <a:latin typeface="Times New Roman" pitchFamily="18" charset="0"/>
                <a:cs typeface="Times New Roman" pitchFamily="18" charset="0"/>
              </a:rPr>
              <a:t>» (1819)</a:t>
            </a:r>
          </a:p>
          <a:p>
            <a:pPr marL="0" indent="0">
              <a:buNone/>
            </a:pPr>
            <a:endParaRPr lang="uk-UA" dirty="0"/>
          </a:p>
          <a:p>
            <a:pPr>
              <a:spcAft>
                <a:spcPts val="450"/>
              </a:spcAft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Епікуреєць, ентузіаст краси.</a:t>
            </a:r>
          </a:p>
          <a:p>
            <a:pPr>
              <a:spcAft>
                <a:spcPts val="450"/>
              </a:spcAft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В кожній жінці бачить втілення ідеалу.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Руйнація ключових елементів сюжету (відкинуто надприродне, граничну зіпсованість, брутальність і ошуканство героя). 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2726922"/>
            <a:ext cx="3028950" cy="252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9948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1063228"/>
            <a:ext cx="2978088" cy="1015622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Олександр Пушкін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latin typeface="Times New Roman" pitchFamily="18" charset="0"/>
                <a:cs typeface="Times New Roman" pitchFamily="18" charset="0"/>
              </a:rPr>
              <a:t>1799-1837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49092dd9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655677" y="2348881"/>
            <a:ext cx="2466698" cy="3394472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26006" y="1214754"/>
            <a:ext cx="3028950" cy="442849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sz="2700" b="1" dirty="0">
                <a:latin typeface="Times New Roman" pitchFamily="18" charset="0"/>
                <a:cs typeface="Times New Roman" pitchFamily="18" charset="0"/>
              </a:rPr>
              <a:t>«Камінній гість» (1830)</a:t>
            </a:r>
          </a:p>
          <a:p>
            <a:pPr marL="0" indent="0">
              <a:buNone/>
            </a:pPr>
            <a:endParaRPr lang="uk-UA" dirty="0"/>
          </a:p>
          <a:p>
            <a:pPr>
              <a:spcAft>
                <a:spcPts val="450"/>
              </a:spcAft>
            </a:pPr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Реабілітація героя як «артиста кохання», ентузіаста краси, здатного піднестися в екстазі обожнення жінки.</a:t>
            </a:r>
          </a:p>
          <a:p>
            <a:pPr>
              <a:spcAft>
                <a:spcPts val="450"/>
              </a:spcAft>
            </a:pPr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Запрошення Командора – веселий жарт. </a:t>
            </a:r>
          </a:p>
          <a:p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Куртизанка Лаура – Дон </a:t>
            </a:r>
            <a:r>
              <a:rPr lang="uk-UA" sz="2250" b="1" dirty="0" err="1">
                <a:latin typeface="Times New Roman" pitchFamily="18" charset="0"/>
                <a:cs typeface="Times New Roman" pitchFamily="18" charset="0"/>
              </a:rPr>
              <a:t>Жуан</a:t>
            </a:r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 у спідниці.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646" y="1160748"/>
            <a:ext cx="3294366" cy="85725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Проспер Меріме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r>
              <a:rPr lang="uk-UA" b="1" dirty="0">
                <a:latin typeface="Times New Roman" pitchFamily="18" charset="0"/>
                <a:cs typeface="Times New Roman" pitchFamily="18" charset="0"/>
              </a:rPr>
              <a:t>1803-1870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021640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2240868"/>
            <a:ext cx="2859174" cy="3204209"/>
          </a:xfr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29150" y="1268761"/>
            <a:ext cx="3028950" cy="418311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uk-UA" sz="2700" b="1" dirty="0">
                <a:latin typeface="Times New Roman" pitchFamily="18" charset="0"/>
                <a:cs typeface="Times New Roman" pitchFamily="18" charset="0"/>
              </a:rPr>
              <a:t>«Душі чистилища» (1830)</a:t>
            </a:r>
          </a:p>
          <a:p>
            <a:pPr marL="0" indent="0">
              <a:buNone/>
            </a:pPr>
            <a:endParaRPr lang="uk-UA" dirty="0"/>
          </a:p>
          <a:p>
            <a:pPr>
              <a:spcAft>
                <a:spcPts val="450"/>
              </a:spcAft>
            </a:pPr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Нові мотиви – виклик Богові (викрасти черницю з монастиря) та зустріч з власним похороном.</a:t>
            </a:r>
          </a:p>
          <a:p>
            <a:pPr>
              <a:spcAft>
                <a:spcPts val="450"/>
              </a:spcAft>
            </a:pPr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Навернення героя, каяття, чернецтво.</a:t>
            </a:r>
          </a:p>
          <a:p>
            <a:r>
              <a:rPr lang="uk-UA" sz="2250" b="1" dirty="0">
                <a:latin typeface="Times New Roman" pitchFamily="18" charset="0"/>
                <a:cs typeface="Times New Roman" pitchFamily="18" charset="0"/>
              </a:rPr>
              <a:t>Останній злочин, аскетизм, уславлення.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1062037"/>
            <a:ext cx="2978088" cy="1124825"/>
          </a:xfrm>
        </p:spPr>
        <p:txBody>
          <a:bodyPr>
            <a:noAutofit/>
          </a:bodyPr>
          <a:lstStyle/>
          <a:p>
            <a:pPr algn="ctr"/>
            <a:r>
              <a:rPr lang="uk-UA" sz="2700" dirty="0">
                <a:latin typeface="Times New Roman" pitchFamily="18" charset="0"/>
                <a:cs typeface="Times New Roman" pitchFamily="18" charset="0"/>
              </a:rPr>
              <a:t>Леся Українка</a:t>
            </a:r>
            <a:br>
              <a:rPr lang="uk-UA" sz="2700" dirty="0">
                <a:latin typeface="Times New Roman" pitchFamily="18" charset="0"/>
                <a:cs typeface="Times New Roman" pitchFamily="18" charset="0"/>
              </a:rPr>
            </a:br>
            <a:r>
              <a:rPr lang="uk-UA" sz="2700" dirty="0">
                <a:latin typeface="Times New Roman" pitchFamily="18" charset="0"/>
                <a:cs typeface="Times New Roman" pitchFamily="18" charset="0"/>
              </a:rPr>
              <a:t>1871-1913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6036" y="1062037"/>
            <a:ext cx="2762064" cy="458120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uk-UA" sz="2700" b="1" dirty="0">
                <a:latin typeface="Times New Roman" pitchFamily="18" charset="0"/>
                <a:cs typeface="Times New Roman" pitchFamily="18" charset="0"/>
              </a:rPr>
              <a:t>«Камінний господар» (1912)</a:t>
            </a:r>
          </a:p>
          <a:p>
            <a:pPr marL="0" indent="0" algn="ctr">
              <a:buNone/>
            </a:pPr>
            <a:endParaRPr lang="uk-UA" sz="27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100" b="1" dirty="0">
                <a:latin typeface="Times New Roman" pitchFamily="18" charset="0"/>
                <a:cs typeface="Times New Roman" pitchFamily="18" charset="0"/>
              </a:rPr>
              <a:t>Відмова від усталених традицій реабілітації донжуанства (П.Меріме, О. Дюма, </a:t>
            </a:r>
            <a:r>
              <a:rPr lang="uk-UA" sz="2100" b="1" dirty="0" err="1">
                <a:latin typeface="Times New Roman" pitchFamily="18" charset="0"/>
                <a:cs typeface="Times New Roman" pitchFamily="18" charset="0"/>
              </a:rPr>
              <a:t>Зорілья</a:t>
            </a:r>
            <a:r>
              <a:rPr lang="uk-UA" sz="2100" b="1" dirty="0">
                <a:latin typeface="Times New Roman" pitchFamily="18" charset="0"/>
                <a:cs typeface="Times New Roman" pitchFamily="18" charset="0"/>
              </a:rPr>
              <a:t>, О.Толстой) та гострої критики (П.</a:t>
            </a:r>
            <a:r>
              <a:rPr lang="uk-UA" sz="2100" b="1" dirty="0" err="1">
                <a:latin typeface="Times New Roman" pitchFamily="18" charset="0"/>
                <a:cs typeface="Times New Roman" pitchFamily="18" charset="0"/>
              </a:rPr>
              <a:t>Гейзе</a:t>
            </a:r>
            <a:r>
              <a:rPr lang="uk-UA" sz="21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100" b="1" dirty="0" err="1">
                <a:latin typeface="Times New Roman" pitchFamily="18" charset="0"/>
                <a:cs typeface="Times New Roman" pitchFamily="18" charset="0"/>
              </a:rPr>
              <a:t>Кампоамор</a:t>
            </a:r>
            <a:r>
              <a:rPr lang="uk-UA" sz="21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100" b="1" dirty="0" err="1">
                <a:latin typeface="Times New Roman" pitchFamily="18" charset="0"/>
                <a:cs typeface="Times New Roman" pitchFamily="18" charset="0"/>
              </a:rPr>
              <a:t>Ржевуський</a:t>
            </a:r>
            <a:r>
              <a:rPr lang="uk-UA" sz="2100" b="1" dirty="0">
                <a:latin typeface="Times New Roman" pitchFamily="18" charset="0"/>
                <a:cs typeface="Times New Roman" pitchFamily="18" charset="0"/>
              </a:rPr>
              <a:t>, А.</a:t>
            </a:r>
            <a:r>
              <a:rPr lang="uk-UA" sz="2100" b="1" dirty="0" err="1">
                <a:latin typeface="Times New Roman" pitchFamily="18" charset="0"/>
                <a:cs typeface="Times New Roman" pitchFamily="18" charset="0"/>
              </a:rPr>
              <a:t>Рокур</a:t>
            </a:r>
            <a:r>
              <a:rPr lang="uk-UA" sz="2100" b="1" dirty="0">
                <a:latin typeface="Times New Roman" pitchFamily="18" charset="0"/>
                <a:cs typeface="Times New Roman" pitchFamily="18" charset="0"/>
              </a:rPr>
              <a:t>, Б.Шоу)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493658" y="3212977"/>
            <a:ext cx="2762064" cy="2438177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2701774"/>
            <a:ext cx="3346725" cy="219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5379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1052736"/>
            <a:ext cx="6172200" cy="1296144"/>
          </a:xfrm>
        </p:spPr>
        <p:txBody>
          <a:bodyPr>
            <a:normAutofit fontScale="90000"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Історія створення драми 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«Камінний </a:t>
            </a:r>
            <a:r>
              <a:rPr lang="uk-UA" b="1" i="1" dirty="0" err="1">
                <a:latin typeface="Times New Roman" pitchFamily="18" charset="0"/>
                <a:cs typeface="Times New Roman" pitchFamily="18" charset="0"/>
              </a:rPr>
              <a:t>господар»Лесі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 Українки</a:t>
            </a:r>
            <a:br>
              <a:rPr lang="uk-UA" b="1" dirty="0">
                <a:latin typeface="Times New Roman" pitchFamily="18" charset="0"/>
                <a:cs typeface="Times New Roman" pitchFamily="18" charset="0"/>
              </a:rPr>
            </a:br>
            <a:r>
              <a:rPr lang="uk-UA" sz="2325" b="1" dirty="0">
                <a:latin typeface="Times New Roman" pitchFamily="18" charset="0"/>
                <a:cs typeface="Times New Roman" pitchFamily="18" charset="0"/>
              </a:rPr>
              <a:t>(квітень-травень, Кутаїсі, 1912)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5646" y="2510898"/>
            <a:ext cx="6480720" cy="3294366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1F1F1F"/>
                </a:solidFill>
                <a:latin typeface="Times New Roman" pitchFamily="18" charset="0"/>
                <a:cs typeface="Times New Roman" pitchFamily="18" charset="0"/>
              </a:rPr>
              <a:t>Виступ </a:t>
            </a:r>
            <a:r>
              <a:rPr lang="uk-UA" b="1" dirty="0">
                <a:solidFill>
                  <a:srgbClr val="1F1F1F"/>
                </a:solidFill>
                <a:latin typeface="Times New Roman" pitchFamily="18" charset="0"/>
                <a:cs typeface="Times New Roman" pitchFamily="18" charset="0"/>
              </a:rPr>
              <a:t>Петра </a:t>
            </a:r>
            <a:r>
              <a:rPr lang="uk-UA" b="1" dirty="0" err="1">
                <a:solidFill>
                  <a:srgbClr val="1F1F1F"/>
                </a:solidFill>
                <a:latin typeface="Times New Roman" pitchFamily="18" charset="0"/>
                <a:cs typeface="Times New Roman" pitchFamily="18" charset="0"/>
              </a:rPr>
              <a:t>Струве</a:t>
            </a:r>
            <a:r>
              <a:rPr lang="uk-UA" b="1" dirty="0">
                <a:solidFill>
                  <a:srgbClr val="1F1F1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dirty="0">
                <a:solidFill>
                  <a:srgbClr val="1F1F1F"/>
                </a:solidFill>
                <a:latin typeface="Times New Roman" pitchFamily="18" charset="0"/>
                <a:cs typeface="Times New Roman" pitchFamily="18" charset="0"/>
              </a:rPr>
              <a:t>в журналі “</a:t>
            </a:r>
            <a:r>
              <a:rPr lang="uk-UA" dirty="0" err="1">
                <a:solidFill>
                  <a:srgbClr val="1F1F1F"/>
                </a:solidFill>
                <a:latin typeface="Times New Roman" pitchFamily="18" charset="0"/>
                <a:cs typeface="Times New Roman" pitchFamily="18" charset="0"/>
              </a:rPr>
              <a:t>Русская</a:t>
            </a:r>
            <a:r>
              <a:rPr lang="uk-UA" dirty="0">
                <a:solidFill>
                  <a:srgbClr val="1F1F1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>
                <a:solidFill>
                  <a:srgbClr val="1F1F1F"/>
                </a:solidFill>
                <a:latin typeface="Times New Roman" pitchFamily="18" charset="0"/>
                <a:cs typeface="Times New Roman" pitchFamily="18" charset="0"/>
              </a:rPr>
              <a:t>мысль</a:t>
            </a:r>
            <a:r>
              <a:rPr lang="uk-UA" dirty="0">
                <a:solidFill>
                  <a:srgbClr val="1F1F1F"/>
                </a:solidFill>
                <a:latin typeface="Times New Roman" pitchFamily="18" charset="0"/>
                <a:cs typeface="Times New Roman" pitchFamily="18" charset="0"/>
              </a:rPr>
              <a:t>” (1911) про нездатність української культури використовувати світові образи. 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Серед лектури: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«Камінний гість»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О.Пушкіна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наукова розвідка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«Легенда про Дон </a:t>
            </a:r>
            <a:r>
              <a:rPr lang="uk-UA" b="1" i="1" dirty="0" err="1">
                <a:latin typeface="Times New Roman" pitchFamily="18" charset="0"/>
                <a:cs typeface="Times New Roman" pitchFamily="18" charset="0"/>
              </a:rPr>
              <a:t>Жуана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(1911) Жоржа де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Бевота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,твори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Генріка Ібсена,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Ґергарда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Гауптмана, Ольги Кобилянської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63431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Творчі імперативи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450"/>
              </a:spcAft>
            </a:pP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Ідея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 —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перемога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камінного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, консервативного принципу,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втіленого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командорі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, над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роздвоєною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душею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гордої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егоїстичної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жінки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Донни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Анни, а через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неї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 — і над Дон-Жуаном, «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Лицарем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волі</a:t>
            </a:r>
            <a:r>
              <a:rPr lang="ru-RU" sz="21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Концептуальне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переосмислення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ключових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образів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зміна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фіналу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2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Представити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жіночу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версію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традиціного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сюжету. </a:t>
            </a:r>
            <a:endParaRPr lang="ru-RU" sz="2100" b="1" dirty="0">
              <a:solidFill>
                <a:srgbClr val="22222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450"/>
              </a:spcAft>
            </a:pPr>
            <a:r>
              <a:rPr lang="uk-UA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уняти</a:t>
            </a:r>
            <a:r>
              <a:rPr lang="uk-UA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сюжет в короткі </a:t>
            </a:r>
            <a:r>
              <a:rPr lang="uk-UA" sz="21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енергічні</a:t>
            </a:r>
            <a:r>
              <a:rPr lang="uk-UA" sz="21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риси, дати йому щось камінного»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»(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 tooltip="6.05.1912 р. До А. Ю. Кримського"/>
              </a:rPr>
              <a:t> лист до </a:t>
            </a:r>
            <a:r>
              <a:rPr lang="ru-RU" sz="21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 tooltip="6.05.1912 р. До А. Ю. Кримського"/>
              </a:rPr>
              <a:t>О.Кобилянської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rId2" tooltip="6.05.1912 р. До А. Ю. Кримського"/>
              </a:rPr>
              <a:t>  03.05.1913 р.</a:t>
            </a:r>
            <a:r>
              <a:rPr lang="ru-RU" sz="2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lvl="0"/>
            <a:endParaRPr lang="uk-UA" sz="2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857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94D283-1523-6A47-7A78-9EE575CE6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 Жуан в літературі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кінцяХІХ-ХХст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3D52160-97DB-9C25-6F64-5E22804C85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І.Томан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«Дон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Жуан.Життя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смерть Мігеля із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Маньяри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»(роман,1944)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Л.Мештерхазі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 Дон Жуан, або істина»(оповідання,1952)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Х.Лампо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«Дон Жуан і остання німфа» (повість, 1943)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Л.Юлленстен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 тіні Дон Хуана»( роман, 1975)</a:t>
            </a:r>
          </a:p>
          <a:p>
            <a:endParaRPr lang="uk-UA" dirty="0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5ED72F9-06FD-22D1-0EC6-B72CE35E1D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П.Гейзе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«Смерть Дон Жуана» (драма, 1883)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М.Гумільов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«Дон Жуан в Єгипті» (п'єса, 1912)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Е.Ростан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«Остання ніч Дон Жуана»(драматична поема, 1914)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Е. фон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Горват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«Дон Жуан повертається з війни»(п'єса, 1936)</a:t>
            </a:r>
          </a:p>
          <a:p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М.Фріш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«Дон Жуан, або Любов до геометрії»( пєса,1953)</a:t>
            </a:r>
          </a:p>
        </p:txBody>
      </p:sp>
    </p:spTree>
    <p:extLst>
      <p:ext uri="{BB962C8B-B14F-4D97-AF65-F5344CB8AC3E}">
        <p14:creationId xmlns:p14="http://schemas.microsoft.com/office/powerpoint/2010/main" val="1997144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1"/>
            <a:ext cx="8496944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Актуальні проблеми теорії літератури як динамічного процесу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825625"/>
            <a:ext cx="761575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Типологізація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 основних методологічних  підходів (шкіл, методологій, напрямів):</a:t>
            </a:r>
          </a:p>
          <a:p>
            <a:r>
              <a:rPr lang="uk-UA" dirty="0" err="1">
                <a:latin typeface="Times New Roman" pitchFamily="18" charset="0"/>
                <a:cs typeface="Times New Roman" pitchFamily="18" charset="0"/>
              </a:rPr>
              <a:t>антропологічниий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uk-UA" dirty="0" err="1">
                <a:latin typeface="Times New Roman" pitchFamily="18" charset="0"/>
                <a:cs typeface="Times New Roman" pitchFamily="18" charset="0"/>
              </a:rPr>
              <a:t>сцієнтичний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spcAft>
                <a:spcPts val="600"/>
              </a:spcAft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інтегративний.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2. Запровадження нових термінів, які номінують нові художні феномени чи аналітичний інструментарій.</a:t>
            </a:r>
          </a:p>
          <a:p>
            <a:pPr marL="0" indent="0">
              <a:buNone/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3. Взаємодія літератури з іншими видами мистецтва і соціокультурними практиками</a:t>
            </a:r>
            <a:r>
              <a:rPr lang="uk-U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49846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6632"/>
            <a:ext cx="7886700" cy="1224137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Офелія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(2007) Лізи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Клейн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3230" y="1484784"/>
            <a:ext cx="4824536" cy="492740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рофесорка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літ</a:t>
            </a:r>
            <a:r>
              <a:rPr lang="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ратури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розмірковує в своєму художньому творі над тим: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чому загинула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Офелія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-Яким був жіночий світ Ренесансу?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Яким було б життя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Офелії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якби вона залишилася живою?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Специфіка роботи з традиційним сюжетом: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Яким був би «Гамлет», написаний жінкою;</a:t>
            </a:r>
          </a:p>
          <a:p>
            <a:pPr marL="0" indent="0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Мова Шекспіра та мова Лізи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Клейн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верифікована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/>
              <a:t>G</a:t>
            </a:r>
          </a:p>
          <a:p>
            <a:endParaRPr lang="en-US" dirty="0"/>
          </a:p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38" y="1340769"/>
            <a:ext cx="3084682" cy="46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390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Розділи літературної компаративістики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608512"/>
          </a:xfrm>
        </p:spPr>
        <p:txBody>
          <a:bodyPr>
            <a:normAutofit fontScale="85000" lnSpcReduction="10000"/>
          </a:bodyPr>
          <a:lstStyle/>
          <a:p>
            <a:r>
              <a:rPr lang="uk-UA" b="1" dirty="0">
                <a:latin typeface="Cambria" pitchFamily="18" charset="0"/>
              </a:rPr>
              <a:t>порівняльно-історичне літературознавство (вивчення генетично-контактних </a:t>
            </a:r>
            <a:r>
              <a:rPr lang="uk-UA" b="1" dirty="0" err="1">
                <a:latin typeface="Cambria" pitchFamily="18" charset="0"/>
              </a:rPr>
              <a:t>зв´язків</a:t>
            </a:r>
            <a:r>
              <a:rPr lang="uk-UA" b="1" dirty="0">
                <a:latin typeface="Cambria" pitchFamily="18" charset="0"/>
              </a:rPr>
              <a:t>);</a:t>
            </a:r>
          </a:p>
          <a:p>
            <a:r>
              <a:rPr lang="uk-UA" b="1" dirty="0">
                <a:latin typeface="Cambria" pitchFamily="18" charset="0"/>
              </a:rPr>
              <a:t>рецептивна естетика, зокрема критична рецепція  і  </a:t>
            </a:r>
            <a:r>
              <a:rPr lang="uk-UA" b="1" dirty="0" err="1">
                <a:latin typeface="Cambria" pitchFamily="18" charset="0"/>
              </a:rPr>
              <a:t>перекладознавство</a:t>
            </a:r>
            <a:r>
              <a:rPr lang="uk-UA" b="1" dirty="0">
                <a:latin typeface="Cambria" pitchFamily="18" charset="0"/>
              </a:rPr>
              <a:t>;</a:t>
            </a:r>
          </a:p>
          <a:p>
            <a:r>
              <a:rPr lang="uk-UA" b="1" dirty="0">
                <a:latin typeface="Cambria" pitchFamily="18" charset="0"/>
              </a:rPr>
              <a:t>типологічне  дослідження  літератури;</a:t>
            </a:r>
          </a:p>
          <a:p>
            <a:r>
              <a:rPr lang="uk-UA" b="1" dirty="0" err="1">
                <a:latin typeface="Cambria" pitchFamily="18" charset="0"/>
              </a:rPr>
              <a:t>інтертекстуальні</a:t>
            </a:r>
            <a:r>
              <a:rPr lang="uk-UA" b="1" dirty="0">
                <a:latin typeface="Cambria" pitchFamily="18" charset="0"/>
              </a:rPr>
              <a:t>  студії;</a:t>
            </a:r>
          </a:p>
          <a:p>
            <a:r>
              <a:rPr lang="uk-UA" b="1" dirty="0" err="1">
                <a:latin typeface="Cambria" pitchFamily="18" charset="0"/>
              </a:rPr>
              <a:t>інтермедіальні</a:t>
            </a:r>
            <a:r>
              <a:rPr lang="uk-UA" b="1" dirty="0">
                <a:latin typeface="Cambria" pitchFamily="18" charset="0"/>
              </a:rPr>
              <a:t>  студії;</a:t>
            </a:r>
          </a:p>
          <a:p>
            <a:r>
              <a:rPr lang="uk-UA" b="1" dirty="0" err="1">
                <a:latin typeface="Cambria" pitchFamily="18" charset="0"/>
              </a:rPr>
              <a:t>інтеркультуральні</a:t>
            </a:r>
            <a:r>
              <a:rPr lang="uk-UA" b="1" dirty="0">
                <a:latin typeface="Cambria" pitchFamily="18" charset="0"/>
              </a:rPr>
              <a:t> студії, зокрема, постколоніальні студії, а також </a:t>
            </a:r>
            <a:r>
              <a:rPr lang="uk-UA" b="1" dirty="0" err="1">
                <a:latin typeface="Cambria" pitchFamily="18" charset="0"/>
              </a:rPr>
              <a:t>імагологія</a:t>
            </a:r>
            <a:r>
              <a:rPr lang="uk-UA" b="1" dirty="0">
                <a:latin typeface="Cambria" pitchFamily="18" charset="0"/>
              </a:rPr>
              <a:t>.</a:t>
            </a:r>
          </a:p>
          <a:p>
            <a:pPr marL="0" indent="0" algn="r">
              <a:buNone/>
            </a:pPr>
            <a:r>
              <a:rPr lang="uk-UA" b="1" dirty="0">
                <a:latin typeface="Cambria" pitchFamily="18" charset="0"/>
              </a:rPr>
              <a:t> </a:t>
            </a:r>
            <a:r>
              <a:rPr lang="uk-UA" sz="2600" b="1" i="1" dirty="0">
                <a:latin typeface="Cambria" pitchFamily="18" charset="0"/>
              </a:rPr>
              <a:t>(</a:t>
            </a:r>
            <a:r>
              <a:rPr lang="uk-UA" sz="2600" b="1" i="1" dirty="0" err="1">
                <a:latin typeface="Cambria" pitchFamily="18" charset="0"/>
              </a:rPr>
              <a:t>Будний</a:t>
            </a:r>
            <a:r>
              <a:rPr lang="uk-UA" sz="2600" b="1" i="1" dirty="0">
                <a:latin typeface="Cambria" pitchFamily="18" charset="0"/>
              </a:rPr>
              <a:t> В., Ільницький М.</a:t>
            </a:r>
            <a:r>
              <a:rPr lang="uk-UA" sz="26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834504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191822" cy="1623714"/>
          </a:xfrm>
        </p:spPr>
        <p:txBody>
          <a:bodyPr>
            <a:noAutofit/>
          </a:bodyPr>
          <a:lstStyle/>
          <a:p>
            <a:pPr algn="ctr"/>
            <a:r>
              <a:rPr lang="uk-UA" b="1" dirty="0">
                <a:latin typeface="Times New Roman" pitchFamily="18" charset="0"/>
                <a:cs typeface="Times New Roman" pitchFamily="18" charset="0"/>
              </a:rPr>
              <a:t>Актуальні проблеми літературної компаративістики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276872"/>
            <a:ext cx="8568952" cy="424847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Що включати до проблемного поля: тільки літературу? Всі мистецтва? Всі сфери життя соціуму?</a:t>
            </a:r>
          </a:p>
          <a:p>
            <a:r>
              <a:rPr lang="uk-UA" b="1" dirty="0">
                <a:latin typeface="Times New Roman" pitchFamily="18" charset="0"/>
                <a:cs typeface="Times New Roman" pitchFamily="18" charset="0"/>
              </a:rPr>
              <a:t>Поява нових зон інтересу, які потребують своїх методологій (зокрема,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інтермедіальних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 студій, </a:t>
            </a:r>
            <a:r>
              <a:rPr lang="uk-UA" b="1" dirty="0" err="1">
                <a:latin typeface="Times New Roman" pitchFamily="18" charset="0"/>
                <a:cs typeface="Times New Roman" pitchFamily="18" charset="0"/>
              </a:rPr>
              <a:t>імагології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, постколоніальних студій)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5006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Літературна компаративістика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2204864"/>
            <a:ext cx="7488832" cy="44644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3600" b="1" dirty="0">
                <a:latin typeface="Cambria" pitchFamily="18" charset="0"/>
              </a:rPr>
              <a:t>це метатеорія, що фокусується на різноманітних напрямках </a:t>
            </a:r>
            <a:r>
              <a:rPr lang="uk-UA" sz="3600" b="1" dirty="0" err="1">
                <a:latin typeface="Cambria" pitchFamily="18" charset="0"/>
              </a:rPr>
              <a:t>контекстуалізації</a:t>
            </a:r>
            <a:r>
              <a:rPr lang="uk-UA" sz="3600" b="1" dirty="0">
                <a:latin typeface="Cambria" pitchFamily="18" charset="0"/>
              </a:rPr>
              <a:t> літератури у дискурсах</a:t>
            </a:r>
          </a:p>
          <a:p>
            <a:pPr marL="0" indent="0">
              <a:buNone/>
            </a:pPr>
            <a:r>
              <a:rPr lang="uk-UA" sz="3600" b="1" dirty="0">
                <a:latin typeface="Cambria" pitchFamily="18" charset="0"/>
              </a:rPr>
              <a:t>- культури, </a:t>
            </a:r>
          </a:p>
          <a:p>
            <a:pPr marL="0" indent="0">
              <a:buNone/>
            </a:pPr>
            <a:r>
              <a:rPr lang="uk-UA" sz="3600" b="1" dirty="0">
                <a:latin typeface="Cambria" pitchFamily="18" charset="0"/>
              </a:rPr>
              <a:t>- ідеології, </a:t>
            </a:r>
          </a:p>
          <a:p>
            <a:pPr marL="0" indent="0">
              <a:buNone/>
            </a:pPr>
            <a:r>
              <a:rPr lang="uk-UA" sz="3600" b="1" dirty="0">
                <a:latin typeface="Cambria" pitchFamily="18" charset="0"/>
              </a:rPr>
              <a:t>- раси і </a:t>
            </a:r>
            <a:r>
              <a:rPr lang="uk-UA" sz="3600" b="1" dirty="0" err="1">
                <a:latin typeface="Cambria" pitchFamily="18" charset="0"/>
              </a:rPr>
              <a:t>гендеру</a:t>
            </a:r>
            <a:r>
              <a:rPr lang="uk-UA" sz="3600" b="1" dirty="0">
                <a:latin typeface="Cambria" pitchFamily="18" charset="0"/>
              </a:rPr>
              <a:t>.</a:t>
            </a:r>
          </a:p>
          <a:p>
            <a:pPr marL="0" indent="0" algn="r">
              <a:buNone/>
            </a:pP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(Чарльз </a:t>
            </a:r>
            <a:r>
              <a:rPr lang="uk-UA" b="1" i="1" dirty="0" err="1">
                <a:latin typeface="Times New Roman" pitchFamily="18" charset="0"/>
                <a:cs typeface="Times New Roman" pitchFamily="18" charset="0"/>
              </a:rPr>
              <a:t>Бернгеймер</a:t>
            </a:r>
            <a:r>
              <a:rPr lang="uk-UA" b="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6732282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29600" cy="5184576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ru-RU" b="1" dirty="0">
                <a:latin typeface="Book Antiqua" pitchFamily="18" charset="0"/>
              </a:rPr>
              <a:t>«За </a:t>
            </a:r>
            <a:r>
              <a:rPr lang="ru-RU" b="1" dirty="0" err="1">
                <a:latin typeface="Book Antiqua" pitchFamily="18" charset="0"/>
              </a:rPr>
              <a:t>своєю</a:t>
            </a:r>
            <a:r>
              <a:rPr lang="ru-RU" b="1" dirty="0">
                <a:latin typeface="Book Antiqua" pitchFamily="18" charset="0"/>
              </a:rPr>
              <a:t> природою </a:t>
            </a:r>
            <a:r>
              <a:rPr lang="ru-RU" b="1" dirty="0" err="1">
                <a:latin typeface="Book Antiqua" pitchFamily="18" charset="0"/>
              </a:rPr>
              <a:t>компаративістика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найбільш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відповідає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атмосфері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нашого</a:t>
            </a:r>
            <a:r>
              <a:rPr lang="ru-RU" b="1" dirty="0">
                <a:latin typeface="Book Antiqua" pitchFamily="18" charset="0"/>
              </a:rPr>
              <a:t> часу, </a:t>
            </a:r>
            <a:r>
              <a:rPr lang="ru-RU" b="1" dirty="0" err="1">
                <a:latin typeface="Book Antiqua" pitchFamily="18" charset="0"/>
              </a:rPr>
              <a:t>адже</a:t>
            </a:r>
            <a:r>
              <a:rPr lang="ru-RU" b="1" dirty="0">
                <a:latin typeface="Book Antiqua" pitchFamily="18" charset="0"/>
              </a:rPr>
              <a:t> вона </a:t>
            </a:r>
            <a:r>
              <a:rPr lang="ru-RU" b="1" dirty="0" err="1">
                <a:latin typeface="Book Antiqua" pitchFamily="18" charset="0"/>
              </a:rPr>
              <a:t>створює</a:t>
            </a:r>
            <a:r>
              <a:rPr lang="ru-RU" b="1" dirty="0">
                <a:latin typeface="Book Antiqua" pitchFamily="18" charset="0"/>
              </a:rPr>
              <a:t> поле </a:t>
            </a:r>
            <a:r>
              <a:rPr lang="ru-RU" b="1" dirty="0" err="1">
                <a:latin typeface="Book Antiqua" pitchFamily="18" charset="0"/>
              </a:rPr>
              <a:t>діалогу</a:t>
            </a:r>
            <a:r>
              <a:rPr lang="ru-RU" b="1" dirty="0">
                <a:latin typeface="Book Antiqua" pitchFamily="18" charset="0"/>
              </a:rPr>
              <a:t> на </a:t>
            </a:r>
            <a:r>
              <a:rPr lang="ru-RU" b="1" dirty="0" err="1">
                <a:latin typeface="Book Antiqua" pitchFamily="18" charset="0"/>
              </a:rPr>
              <a:t>численних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рівнях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сучасної</a:t>
            </a:r>
            <a:r>
              <a:rPr lang="ru-RU" b="1" dirty="0">
                <a:latin typeface="Book Antiqua" pitchFamily="18" charset="0"/>
              </a:rPr>
              <a:t> </a:t>
            </a:r>
            <a:r>
              <a:rPr lang="ru-RU" b="1" dirty="0" err="1">
                <a:latin typeface="Book Antiqua" pitchFamily="18" charset="0"/>
              </a:rPr>
              <a:t>культури</a:t>
            </a:r>
            <a:r>
              <a:rPr lang="ru-RU" b="1" dirty="0">
                <a:latin typeface="Book Antiqua" pitchFamily="18" charset="0"/>
              </a:rPr>
              <a:t> й </a:t>
            </a:r>
            <a:r>
              <a:rPr lang="ru-RU" b="1" dirty="0" err="1">
                <a:latin typeface="Book Antiqua" pitchFamily="18" charset="0"/>
              </a:rPr>
              <a:t>ментальності</a:t>
            </a:r>
            <a:r>
              <a:rPr lang="ru-RU" b="1" dirty="0">
                <a:latin typeface="Book Antiqua" pitchFamily="18" charset="0"/>
              </a:rPr>
              <a:t>»</a:t>
            </a:r>
            <a:br>
              <a:rPr lang="ru-RU" b="1" dirty="0">
                <a:latin typeface="Book Antiqua" pitchFamily="18" charset="0"/>
              </a:rPr>
            </a:br>
            <a:r>
              <a:rPr lang="ru-RU" b="1" dirty="0">
                <a:latin typeface="Book Antiqua" pitchFamily="18" charset="0"/>
              </a:rPr>
              <a:t>                                 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(Тамара Денисова)</a:t>
            </a:r>
            <a:br>
              <a:rPr lang="ru-RU" b="1" dirty="0"/>
            </a:b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619746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65126"/>
            <a:ext cx="8640960" cy="1325563"/>
          </a:xfrm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Нові літературні феномени – 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нові терміни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Climate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Fiction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 різновид наукової фантастики, в творах якого дії відбуваються не в космосі чи паралельних світах, а на Землі, яка зазнає катастрофи чи потерпає від екологічних проблем, спричинених діяльністю людства.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піджанр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наукової фантастики, ця література засновується на можливих у теорії або вже існуючих технологіях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інаукових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досягненнях людства</a:t>
            </a:r>
            <a:r>
              <a:rPr lang="uk-UA" dirty="0"/>
              <a:t>.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Витоки: «Догори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дригом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»(1889) Жуль Верн, «Продавець повітря»(1929)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О.Беляєв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Представники: Маргарет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Етвуд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Джулі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Бертагни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Майкл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Крайтон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Девід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Мітчел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Емілі Сент-Джон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Мандел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34066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Нові літературні феномени – 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нові терміни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lnSpcReduction="10000"/>
          </a:bodyPr>
          <a:lstStyle/>
          <a:p>
            <a:r>
              <a:rPr lang="uk-UA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Чік</a:t>
            </a:r>
            <a:r>
              <a:rPr lang="uk-UA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-літ-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жанр масової літератури, де йдеться про будні мешканок великого міста, які захоплюються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шопінгом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ресторанами, гламурним життям.</a:t>
            </a:r>
          </a:p>
          <a:p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Генеза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терміну: Кріс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Мазда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Джефрі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Дешелл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використали для позначення антології жіночої літератури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ChickLit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Postfeminist Fiction”(1995)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Прикметна риса, на думку Джеймса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Волкотта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– тенденція до «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дівчачості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Крім того: претензія на репрезентацію жіночого погляду на світ, оповідь від імені жінки,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хепі-енд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гумор та іронія.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Автори: Гелен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Філдінг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«Щоденник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Бріджет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Джонс»,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Кендес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Бушнел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 Секс і місто»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636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886700" cy="1325563"/>
          </a:xfrm>
          <a:noFill/>
        </p:spPr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Нові літературні феномени – 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нові терміни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lnSpcReduction="10000"/>
          </a:bodyPr>
          <a:lstStyle/>
          <a:p>
            <a:pPr lvl="0"/>
            <a:r>
              <a:rPr lang="uk-UA" sz="2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</a:t>
            </a:r>
            <a:r>
              <a:rPr lang="uk-UA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-RPG </a:t>
            </a:r>
            <a:r>
              <a:rPr lang="uk-UA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жанр на межі </a:t>
            </a:r>
            <a:r>
              <a:rPr lang="uk-UA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кібер</a:t>
            </a:r>
            <a:r>
              <a:rPr lang="uk-UA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-панку і «потрапляння», в основі сюжету – взаємодія реального світу і світу </a:t>
            </a:r>
            <a:r>
              <a:rPr lang="uk-UA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компьютерних</a:t>
            </a:r>
            <a:r>
              <a:rPr lang="uk-UA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ігор ( «Грати, щоб жити» Дмитра Руса, «Шлях шамана» Василя </a:t>
            </a:r>
            <a:r>
              <a:rPr lang="uk-UA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Махненка</a:t>
            </a:r>
            <a:r>
              <a:rPr lang="uk-UA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/>
            <a:r>
              <a:rPr lang="uk-UA" sz="2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Чік-нуар</a:t>
            </a:r>
            <a:r>
              <a:rPr lang="uk-UA" sz="2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психологічний </a:t>
            </a:r>
            <a:r>
              <a:rPr lang="uk-UA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триллер</a:t>
            </a:r>
            <a:r>
              <a:rPr lang="uk-UA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що грає на жіночих страхах; в центрі уваги- сімейні або любовні стосунки, які містять загадку, мають «темний бік», поступово формують відчуття загрози, тривоги, жаху («Помилка, яку я </a:t>
            </a:r>
            <a:r>
              <a:rPr lang="uk-UA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зробила»Паули</a:t>
            </a:r>
            <a:r>
              <a:rPr lang="uk-UA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Делі, «Інша Я» </a:t>
            </a:r>
            <a:r>
              <a:rPr lang="uk-UA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Саскії</a:t>
            </a:r>
            <a:r>
              <a:rPr lang="uk-UA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Саргінсон</a:t>
            </a:r>
            <a:r>
              <a:rPr lang="uk-UA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«Тут ми живемо» Софі Мак </a:t>
            </a:r>
            <a:r>
              <a:rPr lang="uk-UA" sz="2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Кензі</a:t>
            </a:r>
            <a:r>
              <a:rPr lang="uk-UA" sz="2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5765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Нові літературні феномени – </a:t>
            </a:r>
            <a:b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нові терміни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Стімпанк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субжанр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фантастики,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доведені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досконалості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.(«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Нічь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Морлоков»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Кевіна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Джетера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Левіафан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Скотта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Вестерфельда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uk-UA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Новелізація</a:t>
            </a:r>
            <a:r>
              <a:rPr lang="uk-UA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літературний твір, створений на основі успішного фільму, серіалу чи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компьютерної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гри. Як правило, заснований на сценарії і дає уявлення про відсутні у фільмі події, передісторію тощо («Гладіатор» Дьюї Грама, «Зміїний політ»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Крісти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Фауст, « Жах на вулиці в'язів»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Джефрі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Купер, Джозеф Локк та ін.)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5898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4_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11772</TotalTime>
  <Words>2928</Words>
  <Application>Microsoft Office PowerPoint</Application>
  <PresentationFormat>Екран (4:3)</PresentationFormat>
  <Paragraphs>312</Paragraphs>
  <Slides>54</Slides>
  <Notes>2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19</vt:i4>
      </vt:variant>
      <vt:variant>
        <vt:lpstr>Заголовки слайдів</vt:lpstr>
      </vt:variant>
      <vt:variant>
        <vt:i4>54</vt:i4>
      </vt:variant>
    </vt:vector>
  </HeadingPairs>
  <TitlesOfParts>
    <vt:vector size="80" baseType="lpstr">
      <vt:lpstr>Arial</vt:lpstr>
      <vt:lpstr>Book Antiqua</vt:lpstr>
      <vt:lpstr>Bookman Old Style</vt:lpstr>
      <vt:lpstr>Calibri</vt:lpstr>
      <vt:lpstr>Calibri Light</vt:lpstr>
      <vt:lpstr>Cambria</vt:lpstr>
      <vt:lpstr>Times New Roman</vt:lpstr>
      <vt:lpstr>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18_Тема Office</vt:lpstr>
      <vt:lpstr>19_Тема Office</vt:lpstr>
      <vt:lpstr>21_Тема Office</vt:lpstr>
      <vt:lpstr>20_Тема Office</vt:lpstr>
      <vt:lpstr>2_Тема Office</vt:lpstr>
      <vt:lpstr>3_Тема Office</vt:lpstr>
      <vt:lpstr>4_Тема Office</vt:lpstr>
      <vt:lpstr>5_Тема Office</vt:lpstr>
      <vt:lpstr>6_Тема Office</vt:lpstr>
      <vt:lpstr>Лекція </vt:lpstr>
      <vt:lpstr>План</vt:lpstr>
      <vt:lpstr>Теорія літератури  </vt:lpstr>
      <vt:lpstr>Мікеланджело Буонаротті</vt:lpstr>
      <vt:lpstr>Актуальні проблеми теорії літератури як динамічного процесу</vt:lpstr>
      <vt:lpstr>Нові літературні феномени –  нові терміни</vt:lpstr>
      <vt:lpstr>Нові літературні феномени –  нові терміни</vt:lpstr>
      <vt:lpstr>Нові літературні феномени –  нові терміни</vt:lpstr>
      <vt:lpstr>Нові літературні феномени –  нові терміни</vt:lpstr>
      <vt:lpstr>Нові літературні феномени –  нові терміни</vt:lpstr>
      <vt:lpstr>Чи потрібна «великая русская литература» в сучасній Україні після Бучі?  </vt:lpstr>
      <vt:lpstr>Історія літератури</vt:lpstr>
      <vt:lpstr>Актуальні проблеми історії літератури</vt:lpstr>
      <vt:lpstr>Три основні моделі історії літератури</vt:lpstr>
      <vt:lpstr>Етапи створення наративної історії літератури  (за Гайденом Вайтом)</vt:lpstr>
      <vt:lpstr>Три основні моделі історії літератури</vt:lpstr>
      <vt:lpstr>Етапи створення енциклопедичної моделі </vt:lpstr>
      <vt:lpstr>Три основні моделі історії літератури</vt:lpstr>
      <vt:lpstr>Літературно-художня критика</vt:lpstr>
      <vt:lpstr>Актуальні проблеми літературної критики</vt:lpstr>
      <vt:lpstr>Компаративістика </vt:lpstr>
      <vt:lpstr>Comparative method</vt:lpstr>
      <vt:lpstr>Порівняльний метод </vt:lpstr>
      <vt:lpstr>Літературна компаративістика</vt:lpstr>
      <vt:lpstr>Літературна компаративістика</vt:lpstr>
      <vt:lpstr>Теорія традиційних сюжетів і образів:</vt:lpstr>
      <vt:lpstr>Концепція ТСО, обґрунтована А.Нямцу</vt:lpstr>
      <vt:lpstr>Науковий доробок А.Нямцу </vt:lpstr>
      <vt:lpstr>Традиційний сюжетно-образний матеріал (диференційні ознаки)</vt:lpstr>
      <vt:lpstr>Традиційні образи та їх похідні </vt:lpstr>
      <vt:lpstr>ТСО міфологічної генези</vt:lpstr>
      <vt:lpstr>     ТСО релігійної генези          Релігійна генеза</vt:lpstr>
      <vt:lpstr>ТСО фольклорної генезаи</vt:lpstr>
      <vt:lpstr>ТСО історичної генези</vt:lpstr>
      <vt:lpstr>ТСО легендарної генези</vt:lpstr>
      <vt:lpstr>Традиційний сюжетно-образний матеріал (диференційні ознаки)</vt:lpstr>
      <vt:lpstr>Презентація PowerPoint</vt:lpstr>
      <vt:lpstr>Донжуанівський сюжет як традиційний</vt:lpstr>
      <vt:lpstr>Авторські версії сюжету</vt:lpstr>
      <vt:lpstr>Тірсо де Моліна (1579-1648)</vt:lpstr>
      <vt:lpstr>Мольєр 1622-1673</vt:lpstr>
      <vt:lpstr>Ернст Теодор Амадей Гофман 1776-1822</vt:lpstr>
      <vt:lpstr>Джордж Гордон Байрон 1788-1824</vt:lpstr>
      <vt:lpstr>Олександр Пушкін 1799-1837</vt:lpstr>
      <vt:lpstr>Проспер Меріме 1803-1870</vt:lpstr>
      <vt:lpstr>Леся Українка 1871-1913</vt:lpstr>
      <vt:lpstr>Історія створення драми  «Камінний господар»Лесі Українки (квітень-травень, Кутаїсі, 1912)</vt:lpstr>
      <vt:lpstr>Творчі імперативи</vt:lpstr>
      <vt:lpstr>Дон Жуан в літературі кінцяХІХ-ХХст.</vt:lpstr>
      <vt:lpstr>«Офелія» (2007) Лізи Клейн </vt:lpstr>
      <vt:lpstr>Розділи літературної компаративістики</vt:lpstr>
      <vt:lpstr>Актуальні проблеми літературної компаративістики</vt:lpstr>
      <vt:lpstr>Літературна компаративістика</vt:lpstr>
      <vt:lpstr>«За своєю природою компаративістика найбільш відповідає атмосфері нашого часу, адже вона створює поле діалогу на численних рівнях сучасної культури й ментальності»                                  (Тамара Денисова)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Nataliya Torkut</cp:lastModifiedBy>
  <cp:revision>94</cp:revision>
  <dcterms:created xsi:type="dcterms:W3CDTF">2021-01-20T08:25:37Z</dcterms:created>
  <dcterms:modified xsi:type="dcterms:W3CDTF">2024-10-09T16:27:01Z</dcterms:modified>
</cp:coreProperties>
</file>