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57" r:id="rId3"/>
    <p:sldId id="370" r:id="rId4"/>
    <p:sldId id="371" r:id="rId5"/>
    <p:sldId id="373" r:id="rId6"/>
    <p:sldId id="372" r:id="rId7"/>
    <p:sldId id="369" r:id="rId8"/>
    <p:sldId id="358" r:id="rId9"/>
    <p:sldId id="359" r:id="rId10"/>
    <p:sldId id="374" r:id="rId11"/>
    <p:sldId id="360" r:id="rId12"/>
    <p:sldId id="375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76" r:id="rId22"/>
    <p:sldId id="377" r:id="rId23"/>
    <p:sldId id="353" r:id="rId24"/>
    <p:sldId id="378" r:id="rId25"/>
    <p:sldId id="355" r:id="rId26"/>
    <p:sldId id="35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83291" autoAdjust="0"/>
  </p:normalViewPr>
  <p:slideViewPr>
    <p:cSldViewPr>
      <p:cViewPr varScale="1">
        <p:scale>
          <a:sx n="86" d="100"/>
          <a:sy n="86" d="100"/>
        </p:scale>
        <p:origin x="1291" y="72"/>
      </p:cViewPr>
      <p:guideLst>
        <p:guide orient="horz" pos="17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FE81D-D2DD-46E1-8A40-73D3CA4F60F7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0629D-F371-400F-981D-2326356F83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70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0629D-F371-400F-981D-2326356F834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037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9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93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76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7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84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23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2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28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25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8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60854-4158-4A84-A6EB-FFD5F1613E80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5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1861" y="1255600"/>
            <a:ext cx="8314184" cy="1552575"/>
          </a:xfrm>
        </p:spPr>
        <p:txBody>
          <a:bodyPr>
            <a:normAutofit/>
          </a:bodyPr>
          <a:lstStyle/>
          <a:p>
            <a:r>
              <a:rPr lang="uk-UA" b="1" dirty="0"/>
              <a:t>ПЛР та ПДРФ- аналіз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44" y="4029362"/>
            <a:ext cx="295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1526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5F63AB-507E-4333-A021-9D0F39E6B14C}"/>
              </a:ext>
            </a:extLst>
          </p:cNvPr>
          <p:cNvSpPr/>
          <p:nvPr/>
        </p:nvSpPr>
        <p:spPr>
          <a:xfrm>
            <a:off x="4788024" y="260648"/>
            <a:ext cx="381642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Лекція 5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436933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68160-357D-483A-A24D-BAA62B02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BEB837-7343-4EF7-AC33-A8E42B944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dirty="0"/>
              <a:t>Після проведення класичної ПЛР</a:t>
            </a:r>
            <a:r>
              <a:rPr lang="uk-UA" dirty="0"/>
              <a:t> наявність очікуваного фрагмента ДНК перевіряють за допомогою певних методів, першим і найбільш часто вживаним з яких є </a:t>
            </a:r>
          </a:p>
          <a:p>
            <a:r>
              <a:rPr lang="uk-UA" dirty="0"/>
              <a:t>1) метод гель-електрофорезу з візуалізацією бромистим </a:t>
            </a:r>
            <a:r>
              <a:rPr lang="uk-UA" dirty="0" err="1"/>
              <a:t>етидієм</a:t>
            </a:r>
            <a:r>
              <a:rPr lang="uk-UA" dirty="0"/>
              <a:t>; </a:t>
            </a:r>
          </a:p>
          <a:p>
            <a:r>
              <a:rPr lang="uk-UA" dirty="0"/>
              <a:t>2)  </a:t>
            </a:r>
            <a:r>
              <a:rPr lang="uk-UA" dirty="0" err="1"/>
              <a:t>гібридизаційнио</a:t>
            </a:r>
            <a:r>
              <a:rPr lang="uk-UA" dirty="0"/>
              <a:t>-флуоресцентний: – реєстрація продукту після закінчення реакції ампліфікації - «аналіз по кінцевій точці»; – </a:t>
            </a:r>
            <a:r>
              <a:rPr lang="uk-UA" dirty="0" err="1"/>
              <a:t>детекція</a:t>
            </a:r>
            <a:r>
              <a:rPr lang="uk-UA" dirty="0"/>
              <a:t> продукту в режимі реального часу.</a:t>
            </a:r>
            <a:endParaRPr lang="ru-UA" dirty="0"/>
          </a:p>
          <a:p>
            <a:pPr marL="0" indent="0">
              <a:buNone/>
            </a:pPr>
            <a:r>
              <a:rPr lang="uk-UA" dirty="0"/>
              <a:t> </a:t>
            </a:r>
            <a:endParaRPr lang="ru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089256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856984" cy="63367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000" b="1" u="sng" dirty="0">
                <a:latin typeface="Times New Roman" pitchFamily="18" charset="0"/>
                <a:cs typeface="Times New Roman" pitchFamily="18" charset="0"/>
              </a:rPr>
              <a:t>Обмеження  метода ПЛР</a:t>
            </a:r>
          </a:p>
          <a:p>
            <a:pPr marL="0" indent="0" algn="just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1. Для синтезу 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праймерів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затравок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мають бути відомі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нуклеотидні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послідовності граничних ділянок  ДНК, яка буде розмножуватись. Тобто ПЛР не може бути застосована  для очистки фрагментів генів або інших частин генома, які ніколи не вивчались до цього. </a:t>
            </a:r>
          </a:p>
          <a:p>
            <a:pPr marL="0" indent="0" algn="just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2. Довжина відрізка ДНК, який може бути скопійований, обмежена. Ділянки до 5 тис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п.н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можуть бути розмножені без складності, а більш довгі фрагменти – до 40 тис.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п.н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., які необхідні для проектів секвенування геномів, є недосяжними для ПЛР.</a:t>
            </a:r>
          </a:p>
          <a:p>
            <a:pPr marL="0" indent="0" algn="ctr">
              <a:buNone/>
            </a:pPr>
            <a:r>
              <a:rPr lang="uk-UA" sz="2000" b="1" u="sng" dirty="0">
                <a:latin typeface="Times New Roman" pitchFamily="18" charset="0"/>
                <a:cs typeface="Times New Roman" pitchFamily="18" charset="0"/>
              </a:rPr>
              <a:t>Переваги ПЛР</a:t>
            </a:r>
          </a:p>
          <a:p>
            <a:pPr marL="0" indent="0" algn="just">
              <a:buNone/>
            </a:pPr>
            <a:r>
              <a:rPr lang="uk-UA" dirty="0"/>
              <a:t>висока чутливість і специфічність, відтворюваність; відносна простота й швидкість у виконанні; можливість роботи з практично будь-яким біологічним матеріалом з крихітними кількостями ДНК; зручність для автоматизації / роботизації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798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43425-4E2C-43CF-B657-0326585F3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C8DD65-42E7-4CBB-9BCB-1E27D7DD7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Серед безлічі  </a:t>
            </a:r>
            <a:r>
              <a:rPr lang="uk-UA" b="1" dirty="0"/>
              <a:t>методів ПЛР</a:t>
            </a:r>
            <a:r>
              <a:rPr lang="uk-UA" dirty="0"/>
              <a:t> – аналізу можна виділити чотири основні </a:t>
            </a:r>
            <a:r>
              <a:rPr lang="uk-UA" dirty="0" err="1"/>
              <a:t>підхода</a:t>
            </a:r>
            <a:r>
              <a:rPr lang="uk-UA" dirty="0"/>
              <a:t>, що різняться, насамперед</a:t>
            </a:r>
            <a:r>
              <a:rPr lang="uk-UA" b="1" dirty="0"/>
              <a:t>,  характеристикою </a:t>
            </a:r>
            <a:r>
              <a:rPr lang="uk-UA" b="1" dirty="0" err="1"/>
              <a:t>праймерів</a:t>
            </a:r>
            <a:r>
              <a:rPr lang="uk-UA" dirty="0"/>
              <a:t>, що застосовуються.</a:t>
            </a:r>
            <a:endParaRPr lang="ru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174887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942CFC-5499-446D-B054-E3B502F97383}"/>
              </a:ext>
            </a:extLst>
          </p:cNvPr>
          <p:cNvSpPr/>
          <p:nvPr/>
        </p:nvSpPr>
        <p:spPr>
          <a:xfrm>
            <a:off x="611560" y="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/>
              <a:t>Метод </a:t>
            </a:r>
            <a:r>
              <a:rPr lang="en-US" sz="2800" b="1" i="1" dirty="0"/>
              <a:t>RAPD</a:t>
            </a:r>
            <a:endParaRPr lang="ru-RU" sz="2800" b="1" i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54BBA9-3866-4DDE-A862-76AF780B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57063"/>
            <a:ext cx="6262509" cy="469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6BBA2-484B-419A-BDAB-F881C05710A7}"/>
              </a:ext>
            </a:extLst>
          </p:cNvPr>
          <p:cNvSpPr/>
          <p:nvPr/>
        </p:nvSpPr>
        <p:spPr>
          <a:xfrm>
            <a:off x="395536" y="639977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dirty="0" err="1"/>
              <a:t>Випадково</a:t>
            </a:r>
            <a:r>
              <a:rPr lang="ru-UA" dirty="0"/>
              <a:t> </a:t>
            </a:r>
            <a:r>
              <a:rPr lang="ru-UA" dirty="0" err="1"/>
              <a:t>ампл</a:t>
            </a:r>
            <a:r>
              <a:rPr lang="uk-UA" dirty="0"/>
              <a:t>і</a:t>
            </a:r>
            <a:r>
              <a:rPr lang="ru-UA" dirty="0"/>
              <a:t>ф</a:t>
            </a:r>
            <a:r>
              <a:rPr lang="uk-UA" dirty="0" err="1"/>
              <a:t>іко</a:t>
            </a:r>
            <a:r>
              <a:rPr lang="ru-UA" dirty="0"/>
              <a:t>ванна </a:t>
            </a:r>
            <a:r>
              <a:rPr lang="ru-UA" dirty="0" err="1"/>
              <a:t>поліморфна</a:t>
            </a:r>
            <a:r>
              <a:rPr lang="ru-UA" dirty="0"/>
              <a:t> ДНК (RAPD - </a:t>
            </a:r>
            <a:r>
              <a:rPr lang="ru-UA" dirty="0" err="1"/>
              <a:t>random</a:t>
            </a:r>
            <a:r>
              <a:rPr lang="ru-UA" dirty="0"/>
              <a:t> </a:t>
            </a:r>
            <a:r>
              <a:rPr lang="ru-UA" dirty="0" err="1"/>
              <a:t>amplified</a:t>
            </a:r>
            <a:r>
              <a:rPr lang="ru-UA" dirty="0"/>
              <a:t> </a:t>
            </a:r>
            <a:r>
              <a:rPr lang="ru-UA" dirty="0" err="1"/>
              <a:t>polymorphic</a:t>
            </a:r>
            <a:r>
              <a:rPr lang="ru-UA" dirty="0"/>
              <a:t> DNA) - метод </a:t>
            </a:r>
            <a:r>
              <a:rPr lang="ru-UA" dirty="0" err="1"/>
              <a:t>ампліфікації</a:t>
            </a:r>
            <a:r>
              <a:rPr lang="ru-UA" dirty="0"/>
              <a:t> ДНК-</a:t>
            </a:r>
            <a:r>
              <a:rPr lang="ru-UA" dirty="0" err="1"/>
              <a:t>сегментів</a:t>
            </a:r>
            <a:r>
              <a:rPr lang="ru-UA" dirty="0"/>
              <a:t> з </a:t>
            </a:r>
            <a:r>
              <a:rPr lang="ru-UA" dirty="0" err="1"/>
              <a:t>використанням</a:t>
            </a:r>
            <a:r>
              <a:rPr lang="ru-UA" dirty="0"/>
              <a:t> </a:t>
            </a:r>
            <a:r>
              <a:rPr lang="ru-UA" dirty="0" err="1"/>
              <a:t>випадкових</a:t>
            </a:r>
            <a:r>
              <a:rPr lang="ru-UA" dirty="0"/>
              <a:t> </a:t>
            </a:r>
            <a:r>
              <a:rPr lang="ru-UA" dirty="0" err="1"/>
              <a:t>праймерів</a:t>
            </a:r>
            <a:r>
              <a:rPr lang="ru-UA" dirty="0"/>
              <a:t> (</a:t>
            </a:r>
            <a:r>
              <a:rPr lang="uk-UA" dirty="0"/>
              <a:t>близько </a:t>
            </a:r>
            <a:r>
              <a:rPr lang="ru-UA" dirty="0"/>
              <a:t>10 </a:t>
            </a:r>
            <a:r>
              <a:rPr lang="ru-UA" dirty="0" err="1"/>
              <a:t>нуклеотидів</a:t>
            </a:r>
            <a:r>
              <a:rPr lang="ru-UA" dirty="0"/>
              <a:t>), не </a:t>
            </a:r>
            <a:r>
              <a:rPr lang="ru-UA" dirty="0" err="1"/>
              <a:t>вимагає</a:t>
            </a:r>
            <a:r>
              <a:rPr lang="ru-UA" dirty="0"/>
              <a:t> </a:t>
            </a:r>
            <a:r>
              <a:rPr lang="ru-UA" dirty="0" err="1"/>
              <a:t>попереднього</a:t>
            </a:r>
            <a:r>
              <a:rPr lang="ru-UA" dirty="0"/>
              <a:t> </a:t>
            </a:r>
            <a:r>
              <a:rPr lang="ru-UA" dirty="0" err="1"/>
              <a:t>знання</a:t>
            </a:r>
            <a:r>
              <a:rPr lang="ru-UA" dirty="0"/>
              <a:t> </a:t>
            </a:r>
            <a:r>
              <a:rPr lang="uk-UA" dirty="0" err="1"/>
              <a:t>послідов</a:t>
            </a:r>
            <a:r>
              <a:rPr lang="ru-UA" dirty="0" err="1"/>
              <a:t>ності</a:t>
            </a:r>
            <a:r>
              <a:rPr lang="ru-UA" dirty="0"/>
              <a:t> ДНК</a:t>
            </a:r>
            <a:r>
              <a:rPr lang="uk-UA" dirty="0"/>
              <a:t>.</a:t>
            </a: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F56380F-91FD-4619-B75A-5E183921EC19}"/>
              </a:ext>
            </a:extLst>
          </p:cNvPr>
          <p:cNvSpPr/>
          <p:nvPr/>
        </p:nvSpPr>
        <p:spPr>
          <a:xfrm>
            <a:off x="7020272" y="2420888"/>
            <a:ext cx="1800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UA" dirty="0"/>
              <a:t>RAPD- </a:t>
            </a:r>
            <a:r>
              <a:rPr lang="ru-UA" dirty="0" err="1"/>
              <a:t>аналіз</a:t>
            </a:r>
            <a:r>
              <a:rPr lang="ru-UA" dirty="0"/>
              <a:t> </a:t>
            </a:r>
            <a:r>
              <a:rPr lang="ru-UA" dirty="0" err="1"/>
              <a:t>може</a:t>
            </a:r>
            <a:r>
              <a:rPr lang="ru-UA" dirty="0"/>
              <a:t> </a:t>
            </a:r>
            <a:r>
              <a:rPr lang="ru-UA" dirty="0" err="1"/>
              <a:t>служити</a:t>
            </a:r>
            <a:r>
              <a:rPr lang="ru-UA" dirty="0"/>
              <a:t> </a:t>
            </a:r>
            <a:r>
              <a:rPr lang="uk-UA" dirty="0"/>
              <a:t>своєрідним</a:t>
            </a:r>
            <a:r>
              <a:rPr lang="ru-UA" dirty="0"/>
              <a:t> </a:t>
            </a:r>
            <a:r>
              <a:rPr lang="ru-UA" dirty="0" err="1"/>
              <a:t>експрес</a:t>
            </a:r>
            <a:r>
              <a:rPr lang="ru-UA" dirty="0"/>
              <a:t>- методом </a:t>
            </a:r>
            <a:r>
              <a:rPr lang="ru-UA" dirty="0" err="1"/>
              <a:t>виявлення</a:t>
            </a:r>
            <a:r>
              <a:rPr lang="ru-UA" dirty="0"/>
              <a:t> </a:t>
            </a:r>
            <a:r>
              <a:rPr lang="ru-UA" dirty="0" err="1"/>
              <a:t>генетичного</a:t>
            </a:r>
            <a:r>
              <a:rPr lang="ru-UA" dirty="0"/>
              <a:t> </a:t>
            </a:r>
            <a:r>
              <a:rPr lang="ru-UA" dirty="0" err="1"/>
              <a:t>поліморфізму</a:t>
            </a:r>
            <a:r>
              <a:rPr lang="ru-UA" dirty="0"/>
              <a:t>, </a:t>
            </a:r>
            <a:r>
              <a:rPr lang="ru-UA" dirty="0" err="1"/>
              <a:t>що</a:t>
            </a:r>
            <a:r>
              <a:rPr lang="ru-UA" dirty="0"/>
              <a:t> особливо актуально для </a:t>
            </a:r>
            <a:r>
              <a:rPr lang="ru-UA" dirty="0" err="1"/>
              <a:t>маловивчених</a:t>
            </a:r>
            <a:r>
              <a:rPr lang="ru-UA" dirty="0"/>
              <a:t> </a:t>
            </a:r>
            <a:r>
              <a:rPr lang="ru-UA" dirty="0" err="1"/>
              <a:t>таксономічних</a:t>
            </a:r>
            <a:r>
              <a:rPr lang="ru-UA" dirty="0"/>
              <a:t> </a:t>
            </a:r>
            <a:r>
              <a:rPr lang="ru-UA" dirty="0" err="1"/>
              <a:t>груп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587326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16182"/>
            <a:ext cx="8733656" cy="64633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800" b="1" i="1" dirty="0"/>
              <a:t>Метод </a:t>
            </a:r>
            <a:r>
              <a:rPr lang="en-US" sz="2800" b="1" i="1" dirty="0"/>
              <a:t>SSRP (Simple Sequence Repeats Polymorphism</a:t>
            </a:r>
            <a:r>
              <a:rPr lang="en-US" b="1" i="1" dirty="0"/>
              <a:t>)</a:t>
            </a:r>
            <a:endParaRPr lang="uk-UA" dirty="0"/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7" y="3433802"/>
            <a:ext cx="5224933" cy="208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C0B375-4638-4060-B317-598D23BBF936}"/>
              </a:ext>
            </a:extLst>
          </p:cNvPr>
          <p:cNvSpPr/>
          <p:nvPr/>
        </p:nvSpPr>
        <p:spPr>
          <a:xfrm>
            <a:off x="310037" y="930788"/>
            <a:ext cx="8517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якості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праймер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використовують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пару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ол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гонуклеотид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комплеме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тарн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консервативн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ділянкам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ДНК,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фланкуют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кросател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тн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довност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dirty="0">
              <a:solidFill>
                <a:srgbClr val="000000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02E5FE-F96A-44FA-BF56-582CCB7E3229}"/>
              </a:ext>
            </a:extLst>
          </p:cNvPr>
          <p:cNvSpPr/>
          <p:nvPr/>
        </p:nvSpPr>
        <p:spPr>
          <a:xfrm>
            <a:off x="432048" y="168769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Мікросателіти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є майже ідеальними маркерами: вони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многогенні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поліморфні в популяціях, охоплюють увесь геном, наслідують як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кодомінантні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ознаки і легко помітні.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EBF314-1FCE-4C2F-AFC9-02E6EACEA2DE}"/>
              </a:ext>
            </a:extLst>
          </p:cNvPr>
          <p:cNvSpPr/>
          <p:nvPr/>
        </p:nvSpPr>
        <p:spPr>
          <a:xfrm>
            <a:off x="5004048" y="1781988"/>
            <a:ext cx="3707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Поліморфізм виявляється із-за відмінностей у кількості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тандемних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повторів, що знаходяться між консервативними послідовностями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9A3F17B-5E7E-447D-9253-7A6521029659}"/>
              </a:ext>
            </a:extLst>
          </p:cNvPr>
          <p:cNvSpPr/>
          <p:nvPr/>
        </p:nvSpPr>
        <p:spPr>
          <a:xfrm>
            <a:off x="5868144" y="4365104"/>
            <a:ext cx="29458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Особливістю цього типу аналізу є необхідність попереднього аналізу ділянки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генома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створення специфічних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праймерів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UA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>
            <a:extLst>
              <a:ext uri="{FF2B5EF4-FFF2-40B4-BE49-F238E27FC236}">
                <a16:creationId xmlns:a16="http://schemas.microsoft.com/office/drawing/2014/main" id="{F572AC09-4AF9-44A9-AE88-AD4305353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3" y="4365104"/>
            <a:ext cx="4248472" cy="1731516"/>
          </a:xfrm>
        </p:spPr>
        <p:txBody>
          <a:bodyPr>
            <a:normAutofit fontScale="92500"/>
          </a:bodyPr>
          <a:lstStyle/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ru-RU" sz="2000" dirty="0" err="1">
                <a:latin typeface="Arial" pitchFamily="34" charset="0"/>
              </a:rPr>
              <a:t>доріжка</a:t>
            </a:r>
            <a:r>
              <a:rPr lang="ru-RU" sz="2000" dirty="0">
                <a:latin typeface="Arial" pitchFamily="34" charset="0"/>
              </a:rPr>
              <a:t> 1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ru-RU" sz="2000" dirty="0">
                <a:latin typeface="Arial" pitchFamily="34" charset="0"/>
              </a:rPr>
              <a:t>– маркер </a:t>
            </a:r>
            <a:r>
              <a:rPr lang="ru-RU" sz="2000" dirty="0" err="1">
                <a:latin typeface="Arial" pitchFamily="34" charset="0"/>
              </a:rPr>
              <a:t>молекулярної</a:t>
            </a:r>
            <a:r>
              <a:rPr lang="ru-RU" sz="2000" dirty="0">
                <a:latin typeface="Arial" pitchFamily="34" charset="0"/>
              </a:rPr>
              <a:t> ваги </a:t>
            </a:r>
            <a:r>
              <a:rPr lang="ru-RU" sz="2000" dirty="0">
                <a:latin typeface="Arial" pitchFamily="34" charset="0"/>
                <a:sym typeface="Symbol" pitchFamily="18" charset="2"/>
              </a:rPr>
              <a:t></a:t>
            </a:r>
            <a:r>
              <a:rPr lang="ru-RU" sz="2000" dirty="0">
                <a:latin typeface="Arial" pitchFamily="34" charset="0"/>
              </a:rPr>
              <a:t>/</a:t>
            </a:r>
            <a:r>
              <a:rPr lang="en-US" sz="2000" dirty="0" err="1">
                <a:latin typeface="Arial" pitchFamily="34" charset="0"/>
              </a:rPr>
              <a:t>PstI</a:t>
            </a:r>
            <a:r>
              <a:rPr lang="ru-RU" sz="2000" dirty="0">
                <a:latin typeface="Arial" pitchFamily="34" charset="0"/>
              </a:rPr>
              <a:t>, 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ru-RU" sz="2000" dirty="0" err="1">
                <a:latin typeface="Arial" pitchFamily="34" charset="0"/>
              </a:rPr>
              <a:t>доріжка</a:t>
            </a:r>
            <a:r>
              <a:rPr lang="ru-RU" sz="2000" dirty="0">
                <a:latin typeface="Arial" pitchFamily="34" charset="0"/>
              </a:rPr>
              <a:t> 2 - </a:t>
            </a:r>
            <a:r>
              <a:rPr lang="ru-RU" sz="2000" dirty="0" err="1">
                <a:latin typeface="Arial" pitchFamily="34" charset="0"/>
              </a:rPr>
              <a:t>контрольний</a:t>
            </a:r>
            <a:r>
              <a:rPr lang="ru-RU" sz="2000" dirty="0">
                <a:latin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</a:rPr>
              <a:t>зразок</a:t>
            </a:r>
            <a:r>
              <a:rPr lang="ru-RU" sz="2000" dirty="0">
                <a:latin typeface="Arial" pitchFamily="34" charset="0"/>
              </a:rPr>
              <a:t> ДНК з </a:t>
            </a:r>
            <a:r>
              <a:rPr lang="ru-RU" sz="2000" dirty="0" err="1">
                <a:latin typeface="Arial" pitchFamily="34" charset="0"/>
              </a:rPr>
              <a:t>відомими</a:t>
            </a:r>
            <a:r>
              <a:rPr lang="ru-RU" sz="2000" dirty="0">
                <a:latin typeface="Arial" pitchFamily="34" charset="0"/>
              </a:rPr>
              <a:t>  </a:t>
            </a:r>
            <a:r>
              <a:rPr lang="ru-RU" sz="2000" dirty="0" err="1">
                <a:latin typeface="Arial" pitchFamily="34" charset="0"/>
              </a:rPr>
              <a:t>розмірами</a:t>
            </a:r>
            <a:r>
              <a:rPr lang="ru-RU" sz="2000" dirty="0">
                <a:latin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</a:rPr>
              <a:t>алелів</a:t>
            </a:r>
            <a:r>
              <a:rPr lang="ru-RU" sz="2000" dirty="0">
                <a:latin typeface="Arial" pitchFamily="34" charset="0"/>
              </a:rPr>
              <a:t>, 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ru-RU" sz="2000" dirty="0" err="1">
                <a:latin typeface="Arial" pitchFamily="34" charset="0"/>
              </a:rPr>
              <a:t>доріжки</a:t>
            </a:r>
            <a:r>
              <a:rPr lang="ru-RU" sz="2000" dirty="0">
                <a:latin typeface="Arial" pitchFamily="34" charset="0"/>
              </a:rPr>
              <a:t> 3 -10 – </a:t>
            </a:r>
            <a:r>
              <a:rPr lang="ru-RU" sz="2000" dirty="0" err="1">
                <a:latin typeface="Arial" pitchFamily="34" charset="0"/>
              </a:rPr>
              <a:t>дослідні</a:t>
            </a:r>
            <a:r>
              <a:rPr lang="ru-RU" sz="2000" dirty="0">
                <a:latin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</a:rPr>
              <a:t>зразки</a:t>
            </a:r>
            <a:r>
              <a:rPr lang="ru-RU" sz="2000" dirty="0">
                <a:latin typeface="Arial" pitchFamily="34" charset="0"/>
              </a:rPr>
              <a:t> ДНК</a:t>
            </a:r>
          </a:p>
        </p:txBody>
      </p:sp>
      <p:sp>
        <p:nvSpPr>
          <p:cNvPr id="49155" name="Rectangle 7">
            <a:extLst>
              <a:ext uri="{FF2B5EF4-FFF2-40B4-BE49-F238E27FC236}">
                <a16:creationId xmlns:a16="http://schemas.microsoft.com/office/drawing/2014/main" id="{3647F313-4C78-46BA-BD18-7F9B16A79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UA" altLang="ru-UA"/>
          </a:p>
        </p:txBody>
      </p:sp>
      <p:graphicFrame>
        <p:nvGraphicFramePr>
          <p:cNvPr id="49156" name="Object 6">
            <a:extLst>
              <a:ext uri="{FF2B5EF4-FFF2-40B4-BE49-F238E27FC236}">
                <a16:creationId xmlns:a16="http://schemas.microsoft.com/office/drawing/2014/main" id="{DEA48589-D9DC-4700-A725-A7001626BD0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9513" y="1069530"/>
          <a:ext cx="4248472" cy="2863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Image" r:id="rId3" imgW="4841511" imgH="2287328" progId="Photoshop.Image.8">
                  <p:embed/>
                </p:oleObj>
              </mc:Choice>
              <mc:Fallback>
                <p:oleObj name="Image" r:id="rId3" imgW="4841511" imgH="2287328" progId="Photoshop.Image.8">
                  <p:embed/>
                  <p:pic>
                    <p:nvPicPr>
                      <p:cNvPr id="49156" name="Object 6">
                        <a:extLst>
                          <a:ext uri="{FF2B5EF4-FFF2-40B4-BE49-F238E27FC236}">
                            <a16:creationId xmlns:a16="http://schemas.microsoft.com/office/drawing/2014/main" id="{DEA48589-D9DC-4700-A725-A7001626BD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saturation sat="308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3" y="1069530"/>
                        <a:ext cx="4248472" cy="28635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Rectangle 8">
            <a:extLst>
              <a:ext uri="{FF2B5EF4-FFF2-40B4-BE49-F238E27FC236}">
                <a16:creationId xmlns:a16="http://schemas.microsoft.com/office/drawing/2014/main" id="{8FDB28B6-2E1F-4757-80AD-C7971D797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4005644"/>
            <a:ext cx="39604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UA" sz="800" dirty="0">
                <a:latin typeface="Arial" panose="020B0604020202020204" pitchFamily="34" charset="0"/>
              </a:rPr>
              <a:t>144/140  144/142  144/142  144/142  150/144  150/144  144/140  144/144 144/142 </a:t>
            </a:r>
          </a:p>
        </p:txBody>
      </p:sp>
      <p:sp>
        <p:nvSpPr>
          <p:cNvPr id="97292" name="Rectangle 12">
            <a:extLst>
              <a:ext uri="{FF2B5EF4-FFF2-40B4-BE49-F238E27FC236}">
                <a16:creationId xmlns:a16="http://schemas.microsoft.com/office/drawing/2014/main" id="{B7A31B40-EB15-464B-B3D6-09ECA2492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1904"/>
            <a:ext cx="4716017" cy="9233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Електрофоретичний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розподіл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продуктів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ампліфікації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по локусу 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D13S316</a:t>
            </a:r>
            <a:r>
              <a:rPr lang="ru-RU" b="1" dirty="0">
                <a:latin typeface="Arial" pitchFamily="34" charset="0"/>
              </a:rPr>
              <a:t> </a:t>
            </a:r>
          </a:p>
        </p:txBody>
      </p:sp>
      <p:pic>
        <p:nvPicPr>
          <p:cNvPr id="7" name="Picture 3" descr="&amp;Gcy;&amp;iecy;&amp;ncy;&amp;ocy;&amp;mcy; &amp;chcy;&amp;iecy;&amp;lcy;&amp;ocy;&amp;vcy;&amp;iecy;&amp;kcy;&amp;acy;: &amp;Ecy;&amp;ncy;&amp;tscy;&amp;icy;&amp;kcy;&amp;lcy;&amp;ocy;&amp;pcy;&amp;iecy;&amp;dcy;&amp;icy;&amp;yacy;, &amp;ncy;&amp;acy;&amp;pcy;&amp;icy;&amp;scy;&amp;acy;&amp;ncy;&amp;ncy;&amp;acy;&amp;yacy; &amp;chcy;&amp;iecy;&amp;tcy;&amp;ycy;&amp;rcy;&amp;softcy;&amp;mcy;&amp;yacy; &amp;bcy;&amp;ucy;&amp;kcy;&amp;vcy;&amp;acy;&amp;mcy;&amp;icy;">
            <a:extLst>
              <a:ext uri="{FF2B5EF4-FFF2-40B4-BE49-F238E27FC236}">
                <a16:creationId xmlns:a16="http://schemas.microsoft.com/office/drawing/2014/main" id="{AB4FD336-9702-41CE-A73B-AF27CE347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7" y="1456216"/>
            <a:ext cx="4330083" cy="424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004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9E3DE-37A6-4A5A-9C4C-4B45545BD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8BCC21C-71D0-4C20-8972-FF47373A0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72" t="14951" r="18677" b="7090"/>
          <a:stretch/>
        </p:blipFill>
        <p:spPr>
          <a:xfrm>
            <a:off x="179512" y="274638"/>
            <a:ext cx="8627056" cy="612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57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3431" y="37410"/>
            <a:ext cx="8064896" cy="86409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i="1" dirty="0"/>
              <a:t>Метод </a:t>
            </a:r>
            <a:r>
              <a:rPr lang="en-US" b="1" i="1" dirty="0"/>
              <a:t>ISSR (Inter Simple Sequence Repeats)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4952"/>
            <a:ext cx="5508104" cy="412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5958108" y="1643183"/>
            <a:ext cx="29343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Такі</a:t>
            </a:r>
            <a:r>
              <a:rPr lang="ru-RU" sz="1600" dirty="0"/>
              <a:t> </a:t>
            </a:r>
            <a:r>
              <a:rPr lang="ru-RU" sz="1600" dirty="0" err="1"/>
              <a:t>праймери</a:t>
            </a:r>
            <a:r>
              <a:rPr lang="ru-RU" sz="1600" dirty="0"/>
              <a:t> </a:t>
            </a:r>
            <a:r>
              <a:rPr lang="ru-RU" sz="1600" dirty="0" err="1"/>
              <a:t>дозволяють</a:t>
            </a:r>
            <a:r>
              <a:rPr lang="ru-RU" sz="1600" dirty="0"/>
              <a:t> </a:t>
            </a:r>
            <a:r>
              <a:rPr lang="ru-RU" sz="1600" dirty="0" err="1"/>
              <a:t>ампліфікувати</a:t>
            </a:r>
            <a:r>
              <a:rPr lang="ru-RU" sz="1600" dirty="0"/>
              <a:t> </a:t>
            </a:r>
            <a:r>
              <a:rPr lang="ru-RU" sz="1600" dirty="0" err="1"/>
              <a:t>фрагменти</a:t>
            </a:r>
            <a:r>
              <a:rPr lang="ru-RU" sz="1600" dirty="0"/>
              <a:t> </a:t>
            </a:r>
            <a:r>
              <a:rPr lang="ru-RU" sz="1600" dirty="0" err="1"/>
              <a:t>унікальної</a:t>
            </a:r>
            <a:r>
              <a:rPr lang="ru-RU" sz="1600" dirty="0"/>
              <a:t> ДНК,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знаходяться</a:t>
            </a:r>
            <a:r>
              <a:rPr lang="ru-RU" sz="1600" dirty="0"/>
              <a:t> </a:t>
            </a:r>
            <a:r>
              <a:rPr lang="ru-RU" sz="1600" dirty="0" err="1"/>
              <a:t>між</a:t>
            </a:r>
            <a:r>
              <a:rPr lang="ru-RU" sz="1600" dirty="0"/>
              <a:t> </a:t>
            </a:r>
            <a:r>
              <a:rPr lang="ru-RU" sz="1600" dirty="0" err="1"/>
              <a:t>двома</a:t>
            </a:r>
            <a:r>
              <a:rPr lang="ru-RU" sz="1600" dirty="0"/>
              <a:t> </a:t>
            </a:r>
            <a:r>
              <a:rPr lang="ru-RU" sz="1600" dirty="0" err="1"/>
              <a:t>досить</a:t>
            </a:r>
            <a:r>
              <a:rPr lang="ru-RU" sz="1600" dirty="0"/>
              <a:t> </a:t>
            </a:r>
            <a:r>
              <a:rPr lang="ru-RU" sz="1600" dirty="0" err="1"/>
              <a:t>близько</a:t>
            </a:r>
            <a:r>
              <a:rPr lang="ru-RU" sz="1600" dirty="0"/>
              <a:t> </a:t>
            </a:r>
            <a:r>
              <a:rPr lang="ru-RU" sz="1600" dirty="0" err="1"/>
              <a:t>розташованими</a:t>
            </a:r>
            <a:r>
              <a:rPr lang="ru-RU" sz="1600" dirty="0"/>
              <a:t> </a:t>
            </a:r>
            <a:r>
              <a:rPr lang="ru-RU" sz="1600" dirty="0" err="1"/>
              <a:t>мікросателітами</a:t>
            </a:r>
            <a:r>
              <a:rPr lang="ru-RU" sz="1600" dirty="0"/>
              <a:t>. В </a:t>
            </a:r>
            <a:r>
              <a:rPr lang="ru-RU" sz="1600" dirty="0" err="1"/>
              <a:t>результаті</a:t>
            </a:r>
            <a:r>
              <a:rPr lang="ru-RU" sz="1600" dirty="0"/>
              <a:t> </a:t>
            </a:r>
            <a:r>
              <a:rPr lang="ru-RU" sz="1600" dirty="0" err="1"/>
              <a:t>ампліфікується</a:t>
            </a:r>
            <a:r>
              <a:rPr lang="ru-RU" sz="1600" dirty="0"/>
              <a:t> </a:t>
            </a:r>
            <a:r>
              <a:rPr lang="ru-RU" sz="1600" dirty="0" err="1"/>
              <a:t>велике</a:t>
            </a:r>
            <a:r>
              <a:rPr lang="ru-RU" sz="1600" dirty="0"/>
              <a:t> число </a:t>
            </a:r>
            <a:r>
              <a:rPr lang="ru-RU" sz="1600" dirty="0" err="1"/>
              <a:t>фрагментів</a:t>
            </a:r>
            <a:r>
              <a:rPr lang="ru-RU" sz="1600" dirty="0"/>
              <a:t>, </a:t>
            </a:r>
            <a:r>
              <a:rPr lang="ru-RU" sz="1600" dirty="0" err="1"/>
              <a:t>представлених</a:t>
            </a:r>
            <a:r>
              <a:rPr lang="ru-RU" sz="1600" dirty="0"/>
              <a:t> на </a:t>
            </a:r>
            <a:r>
              <a:rPr lang="ru-RU" sz="1600" dirty="0" err="1"/>
              <a:t>електрофореграмі</a:t>
            </a:r>
            <a:r>
              <a:rPr lang="ru-RU" sz="1600" dirty="0"/>
              <a:t> </a:t>
            </a:r>
            <a:r>
              <a:rPr lang="ru-RU" sz="1600" dirty="0" err="1"/>
              <a:t>дискретними</a:t>
            </a:r>
            <a:r>
              <a:rPr lang="ru-RU" sz="1600" dirty="0"/>
              <a:t> </a:t>
            </a:r>
            <a:r>
              <a:rPr lang="ru-RU" sz="1600" dirty="0" err="1"/>
              <a:t>смугами</a:t>
            </a:r>
            <a:r>
              <a:rPr lang="ru-RU" sz="1600" dirty="0"/>
              <a:t> –</a:t>
            </a:r>
            <a:r>
              <a:rPr lang="en-US" b="1" dirty="0"/>
              <a:t>ISSR</a:t>
            </a:r>
            <a:r>
              <a:rPr lang="uk-UA" b="1" dirty="0"/>
              <a:t> профіль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E98CE-1902-4A58-9A54-6815A3AD4F59}"/>
              </a:ext>
            </a:extLst>
          </p:cNvPr>
          <p:cNvSpPr/>
          <p:nvPr/>
        </p:nvSpPr>
        <p:spPr>
          <a:xfrm>
            <a:off x="251520" y="764704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Міжмікросателітні</a:t>
            </a:r>
            <a:r>
              <a:rPr lang="ru-RU" dirty="0"/>
              <a:t> </a:t>
            </a:r>
            <a:r>
              <a:rPr lang="ru-RU" dirty="0" err="1"/>
              <a:t>послідовності</a:t>
            </a:r>
            <a:r>
              <a:rPr lang="ru-RU" dirty="0"/>
              <a:t> (</a:t>
            </a:r>
            <a:r>
              <a:rPr lang="en-US" dirty="0"/>
              <a:t>ISSR) - </a:t>
            </a:r>
            <a:r>
              <a:rPr lang="ru-RU" dirty="0" err="1"/>
              <a:t>маркери</a:t>
            </a:r>
            <a:r>
              <a:rPr lang="ru-RU" dirty="0"/>
              <a:t>, для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праймери</a:t>
            </a:r>
            <a:r>
              <a:rPr lang="ru-RU" dirty="0"/>
              <a:t>, </a:t>
            </a:r>
            <a:r>
              <a:rPr lang="ru-RU" dirty="0" err="1"/>
              <a:t>комплементарні</a:t>
            </a:r>
            <a:r>
              <a:rPr lang="ru-RU" dirty="0"/>
              <a:t> повторам </a:t>
            </a:r>
            <a:r>
              <a:rPr lang="ru-RU" dirty="0" err="1"/>
              <a:t>мікросателітів</a:t>
            </a:r>
            <a:r>
              <a:rPr lang="ru-RU" dirty="0"/>
              <a:t> (4-12 </a:t>
            </a:r>
            <a:r>
              <a:rPr lang="ru-RU" dirty="0" err="1"/>
              <a:t>одиницям</a:t>
            </a:r>
            <a:r>
              <a:rPr lang="ru-RU" dirty="0"/>
              <a:t> повтору)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9F46EE-705F-463F-A3D4-9349822CA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869160"/>
            <a:ext cx="4090771" cy="171922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40AFA-5337-437C-9E6F-D2494F25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ru-RU" sz="3600" b="1" i="1" dirty="0"/>
              <a:t>AFLP-метод</a:t>
            </a:r>
            <a:br>
              <a:rPr lang="ru-UA" b="1" dirty="0"/>
            </a:b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ABE5B38-3110-403C-8648-BECAC860C366}"/>
              </a:ext>
            </a:extLst>
          </p:cNvPr>
          <p:cNvSpPr/>
          <p:nvPr/>
        </p:nvSpPr>
        <p:spPr>
          <a:xfrm>
            <a:off x="251520" y="575855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sz="2000" b="1" dirty="0" err="1"/>
              <a:t>Поліморфізм</a:t>
            </a:r>
            <a:r>
              <a:rPr lang="ru-UA" sz="2000" b="1" dirty="0"/>
              <a:t> </a:t>
            </a:r>
            <a:r>
              <a:rPr lang="ru-UA" sz="2000" b="1" dirty="0" err="1"/>
              <a:t>довжини</a:t>
            </a:r>
            <a:r>
              <a:rPr lang="ru-UA" sz="2000" b="1" dirty="0"/>
              <a:t> </a:t>
            </a:r>
            <a:r>
              <a:rPr lang="ru-UA" sz="2000" b="1" dirty="0" err="1"/>
              <a:t>ампл</a:t>
            </a:r>
            <a:r>
              <a:rPr lang="uk-UA" sz="2000" b="1" dirty="0"/>
              <a:t>і</a:t>
            </a:r>
            <a:r>
              <a:rPr lang="ru-UA" sz="2000" b="1" dirty="0"/>
              <a:t>ф</a:t>
            </a:r>
            <a:r>
              <a:rPr lang="uk-UA" sz="2000" b="1" dirty="0" err="1"/>
              <a:t>ік</a:t>
            </a:r>
            <a:r>
              <a:rPr lang="ru-UA" sz="2000" b="1" dirty="0" err="1"/>
              <a:t>ован</a:t>
            </a:r>
            <a:r>
              <a:rPr lang="uk-UA" sz="2000" b="1" dirty="0"/>
              <a:t>и</a:t>
            </a:r>
            <a:r>
              <a:rPr lang="ru-UA" sz="2000" b="1" dirty="0"/>
              <a:t>х </a:t>
            </a:r>
            <a:r>
              <a:rPr lang="ru-UA" sz="2000" b="1" dirty="0" err="1"/>
              <a:t>фрагментів</a:t>
            </a:r>
            <a:r>
              <a:rPr lang="ru-UA" sz="2000" b="1" dirty="0"/>
              <a:t> </a:t>
            </a:r>
            <a:r>
              <a:rPr lang="ru-UA" sz="2000" dirty="0"/>
              <a:t>(</a:t>
            </a:r>
            <a:r>
              <a:rPr lang="ru-UA" sz="2000" i="1" dirty="0"/>
              <a:t>AFLP - </a:t>
            </a:r>
            <a:r>
              <a:rPr lang="ru-UA" sz="2000" i="1" dirty="0" err="1"/>
              <a:t>amplified</a:t>
            </a:r>
            <a:r>
              <a:rPr lang="ru-UA" sz="2000" i="1" dirty="0"/>
              <a:t> </a:t>
            </a:r>
            <a:r>
              <a:rPr lang="ru-UA" sz="2000" i="1" dirty="0" err="1"/>
              <a:t>fragment</a:t>
            </a:r>
            <a:r>
              <a:rPr lang="ru-UA" sz="2000" i="1" dirty="0"/>
              <a:t> </a:t>
            </a:r>
            <a:r>
              <a:rPr lang="ru-UA" sz="2000" i="1" dirty="0" err="1"/>
              <a:t>length</a:t>
            </a:r>
            <a:r>
              <a:rPr lang="ru-UA" sz="2000" i="1" dirty="0"/>
              <a:t> </a:t>
            </a:r>
            <a:r>
              <a:rPr lang="ru-UA" sz="2000" i="1" dirty="0" err="1"/>
              <a:t>polymorphism</a:t>
            </a:r>
            <a:r>
              <a:rPr lang="ru-UA" sz="2000" dirty="0"/>
              <a:t>) є </a:t>
            </a:r>
            <a:r>
              <a:rPr lang="ru-UA" sz="2000" dirty="0" err="1"/>
              <a:t>складним</a:t>
            </a:r>
            <a:r>
              <a:rPr lang="ru-UA" sz="2000" dirty="0"/>
              <a:t> методом </a:t>
            </a:r>
            <a:r>
              <a:rPr lang="ru-UA" sz="2000" dirty="0" err="1"/>
              <a:t>аналізу</a:t>
            </a:r>
            <a:r>
              <a:rPr lang="ru-UA" sz="2000" dirty="0"/>
              <a:t>, </a:t>
            </a:r>
            <a:r>
              <a:rPr lang="ru-UA" sz="2000" dirty="0" err="1"/>
              <a:t>що</a:t>
            </a:r>
            <a:r>
              <a:rPr lang="ru-UA" sz="2000" dirty="0"/>
              <a:t> </a:t>
            </a:r>
            <a:r>
              <a:rPr lang="ru-UA" sz="2000" dirty="0" err="1"/>
              <a:t>складається</a:t>
            </a:r>
            <a:r>
              <a:rPr lang="ru-UA" sz="2000" dirty="0"/>
              <a:t> з </a:t>
            </a:r>
            <a:r>
              <a:rPr lang="ru-UA" sz="2000" dirty="0" err="1"/>
              <a:t>декількох</a:t>
            </a:r>
            <a:r>
              <a:rPr lang="ru-UA" sz="2000" dirty="0"/>
              <a:t> </a:t>
            </a:r>
            <a:r>
              <a:rPr lang="ru-UA" sz="2000" dirty="0" err="1"/>
              <a:t>етапів</a:t>
            </a:r>
            <a:r>
              <a:rPr lang="ru-UA" sz="2000" dirty="0"/>
              <a:t>. </a:t>
            </a:r>
            <a:r>
              <a:rPr lang="uk-UA" sz="2000" dirty="0"/>
              <a:t>Використовується</a:t>
            </a:r>
            <a:r>
              <a:rPr lang="ru-UA" sz="2000" dirty="0"/>
              <a:t> </a:t>
            </a:r>
            <a:r>
              <a:rPr lang="ru-UA" sz="2000" dirty="0" err="1"/>
              <a:t>праймер</a:t>
            </a:r>
            <a:r>
              <a:rPr lang="ru-UA" sz="2000" dirty="0"/>
              <a:t> з штучно </a:t>
            </a:r>
            <a:r>
              <a:rPr lang="ru-UA" sz="2000" dirty="0" err="1"/>
              <a:t>доданою</a:t>
            </a:r>
            <a:r>
              <a:rPr lang="ru-UA" sz="2000" dirty="0"/>
              <a:t> </a:t>
            </a:r>
            <a:r>
              <a:rPr lang="ru-UA" sz="2000" dirty="0" err="1"/>
              <a:t>послідовністю</a:t>
            </a:r>
            <a:r>
              <a:rPr lang="uk-UA" sz="2000" dirty="0"/>
              <a:t>.</a:t>
            </a:r>
            <a:endParaRPr lang="ru-UA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6E1734-0B8A-4400-A240-C69F5B609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987298"/>
            <a:ext cx="3174176" cy="347488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0D3D7D6-A495-48A8-A128-B3D70E2260B7}"/>
              </a:ext>
            </a:extLst>
          </p:cNvPr>
          <p:cNvSpPr/>
          <p:nvPr/>
        </p:nvSpPr>
        <p:spPr>
          <a:xfrm>
            <a:off x="1405629" y="1987298"/>
            <a:ext cx="3600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Геномна</a:t>
            </a:r>
            <a:r>
              <a:rPr lang="ru-RU" sz="1600" dirty="0"/>
              <a:t> ДНК</a:t>
            </a:r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1.Ферментативна </a:t>
            </a:r>
            <a:r>
              <a:rPr lang="ru-RU" sz="1600" dirty="0" err="1"/>
              <a:t>рестрикція</a:t>
            </a:r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2. </a:t>
            </a:r>
            <a:r>
              <a:rPr lang="ru-RU" sz="1600" dirty="0" err="1"/>
              <a:t>Лігірування</a:t>
            </a:r>
            <a:r>
              <a:rPr lang="ru-RU" sz="1600" dirty="0"/>
              <a:t> з </a:t>
            </a:r>
            <a:r>
              <a:rPr lang="ru-RU" sz="1600" dirty="0" err="1"/>
              <a:t>олігонуклеотидними</a:t>
            </a:r>
            <a:endParaRPr lang="ru-RU" sz="1600" dirty="0"/>
          </a:p>
          <a:p>
            <a:r>
              <a:rPr lang="ru-RU" sz="1600" dirty="0" err="1"/>
              <a:t>адапторами</a:t>
            </a:r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3.	</a:t>
            </a:r>
            <a:r>
              <a:rPr lang="ru-RU" sz="1600" dirty="0" err="1"/>
              <a:t>Преампліфікація</a:t>
            </a:r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4.	</a:t>
            </a:r>
            <a:r>
              <a:rPr lang="ru-RU" sz="1600" dirty="0" err="1"/>
              <a:t>Селективна</a:t>
            </a:r>
            <a:r>
              <a:rPr lang="ru-RU" sz="1600" dirty="0"/>
              <a:t> </a:t>
            </a:r>
            <a:r>
              <a:rPr lang="ru-RU" sz="1600" dirty="0" err="1"/>
              <a:t>ампліфікація</a:t>
            </a:r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5.	Гель-</a:t>
            </a:r>
            <a:r>
              <a:rPr lang="ru-RU" sz="1600" dirty="0" err="1"/>
              <a:t>електрофорез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5B1EC55-70F1-4AEB-9583-D5BEF8665CCD}"/>
              </a:ext>
            </a:extLst>
          </p:cNvPr>
          <p:cNvSpPr/>
          <p:nvPr/>
        </p:nvSpPr>
        <p:spPr>
          <a:xfrm>
            <a:off x="125760" y="5660032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 поліморфізм AFLP вищий, ніж RAPD і ISSR; 2) дозволяє визначати генетичні зміни, викликані точковими мутаціями в сайтах рестрикції або в ділянках відпалу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праймерів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невеликими вставками і (чи)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делеціями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усередині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рестрикційного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фрагмента.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342064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8" y="404664"/>
            <a:ext cx="9324528" cy="6453336"/>
          </a:xfrm>
        </p:spPr>
        <p:txBody>
          <a:bodyPr>
            <a:normAutofit fontScale="47500" lnSpcReduction="20000"/>
          </a:bodyPr>
          <a:lstStyle/>
          <a:p>
            <a:r>
              <a:rPr lang="uk-UA" b="1" dirty="0">
                <a:latin typeface="Verdana" pitchFamily="34" charset="0"/>
              </a:rPr>
              <a:t>«Вкладена» ПЛР (</a:t>
            </a:r>
            <a:r>
              <a:rPr lang="uk-UA" b="1" dirty="0" err="1">
                <a:latin typeface="Verdana" pitchFamily="34" charset="0"/>
              </a:rPr>
              <a:t>Nested</a:t>
            </a:r>
            <a:r>
              <a:rPr lang="uk-UA" b="1" dirty="0">
                <a:latin typeface="Verdana" pitchFamily="34" charset="0"/>
              </a:rPr>
              <a:t> PCR)</a:t>
            </a:r>
            <a:r>
              <a:rPr lang="uk-UA" dirty="0">
                <a:latin typeface="Verdana" pitchFamily="34" charset="0"/>
              </a:rPr>
              <a:t> — застосовується для зменшення кількості побічних продуктів реакції.  Використовують 2 пари </a:t>
            </a:r>
            <a:r>
              <a:rPr lang="uk-UA" dirty="0" err="1">
                <a:latin typeface="Verdana" pitchFamily="34" charset="0"/>
              </a:rPr>
              <a:t>праймерів</a:t>
            </a:r>
            <a:r>
              <a:rPr lang="uk-UA" dirty="0">
                <a:latin typeface="Verdana" pitchFamily="34" charset="0"/>
              </a:rPr>
              <a:t> і проводять дві послідовні реакції.  Друга пара </a:t>
            </a:r>
            <a:r>
              <a:rPr lang="uk-UA" dirty="0" err="1">
                <a:latin typeface="Verdana" pitchFamily="34" charset="0"/>
              </a:rPr>
              <a:t>праймерів</a:t>
            </a:r>
            <a:r>
              <a:rPr lang="uk-UA" dirty="0">
                <a:latin typeface="Verdana" pitchFamily="34" charset="0"/>
              </a:rPr>
              <a:t> </a:t>
            </a:r>
            <a:r>
              <a:rPr lang="uk-UA" dirty="0" err="1">
                <a:latin typeface="Verdana" pitchFamily="34" charset="0"/>
              </a:rPr>
              <a:t>ампліфікує</a:t>
            </a:r>
            <a:r>
              <a:rPr lang="uk-UA" dirty="0">
                <a:latin typeface="Verdana" pitchFamily="34" charset="0"/>
              </a:rPr>
              <a:t> ділянку ДНК в середині продукту першої реакції.</a:t>
            </a:r>
          </a:p>
          <a:p>
            <a:endParaRPr lang="uk-UA" dirty="0">
              <a:latin typeface="Verdana" pitchFamily="34" charset="0"/>
            </a:endParaRPr>
          </a:p>
          <a:p>
            <a:r>
              <a:rPr lang="uk-UA" b="1" dirty="0">
                <a:latin typeface="Verdana" pitchFamily="34" charset="0"/>
              </a:rPr>
              <a:t>«Інвертована» ПЛР (</a:t>
            </a:r>
            <a:r>
              <a:rPr lang="uk-UA" b="1" dirty="0" err="1">
                <a:latin typeface="Verdana" pitchFamily="34" charset="0"/>
              </a:rPr>
              <a:t>Inverse</a:t>
            </a:r>
            <a:r>
              <a:rPr lang="uk-UA" b="1" dirty="0">
                <a:latin typeface="Verdana" pitchFamily="34" charset="0"/>
              </a:rPr>
              <a:t> PCR)</a:t>
            </a:r>
            <a:r>
              <a:rPr lang="uk-UA" dirty="0">
                <a:latin typeface="Verdana" pitchFamily="34" charset="0"/>
              </a:rPr>
              <a:t> — використовується у випадку, якщо відома лише невеличка ділянка всередині потрібної  послідовності. Цей метод особливо корисний, коли треба визначити сусідні послідовності після вставки ДНК в геном. Для цього проводять ряд розрізів ДНК </a:t>
            </a:r>
            <a:r>
              <a:rPr lang="uk-UA" dirty="0" err="1">
                <a:latin typeface="Verdana" pitchFamily="34" charset="0"/>
              </a:rPr>
              <a:t>рестриктазами</a:t>
            </a:r>
            <a:r>
              <a:rPr lang="uk-UA" dirty="0">
                <a:latin typeface="Verdana" pitchFamily="34" charset="0"/>
              </a:rPr>
              <a:t> зі з'єднанням фрагментів (</a:t>
            </a:r>
            <a:r>
              <a:rPr lang="uk-UA" dirty="0" err="1">
                <a:latin typeface="Verdana" pitchFamily="34" charset="0"/>
              </a:rPr>
              <a:t>лігіруванням</a:t>
            </a:r>
            <a:r>
              <a:rPr lang="uk-UA" dirty="0">
                <a:latin typeface="Verdana" pitchFamily="34" charset="0"/>
              </a:rPr>
              <a:t>). В результаті відомі фрагменти виявляються на обох кінцях невідомої  ділянки, після чого можна проводити ПЛР як звичайно. </a:t>
            </a:r>
            <a:r>
              <a:rPr lang="uk-UA" dirty="0"/>
              <a:t>Цей метод корисний, коли потрібно визначити сусідні послідовності після вставки ДНК в геном.</a:t>
            </a:r>
            <a:endParaRPr lang="uk-UA" dirty="0">
              <a:latin typeface="Verdana" pitchFamily="34" charset="0"/>
            </a:endParaRPr>
          </a:p>
          <a:p>
            <a:endParaRPr lang="uk-UA" dirty="0">
              <a:latin typeface="Verdana" pitchFamily="34" charset="0"/>
            </a:endParaRPr>
          </a:p>
          <a:p>
            <a:r>
              <a:rPr lang="uk-UA" b="1" dirty="0">
                <a:latin typeface="Verdana" pitchFamily="34" charset="0"/>
              </a:rPr>
              <a:t>ПЦР зі </a:t>
            </a:r>
            <a:r>
              <a:rPr lang="uk-UA" b="1" dirty="0" err="1">
                <a:latin typeface="Verdana" pitchFamily="34" charset="0"/>
              </a:rPr>
              <a:t>зворотньою</a:t>
            </a:r>
            <a:r>
              <a:rPr lang="uk-UA" b="1" dirty="0">
                <a:latin typeface="Verdana" pitchFamily="34" charset="0"/>
              </a:rPr>
              <a:t> транскрипцією (</a:t>
            </a:r>
            <a:r>
              <a:rPr lang="uk-UA" b="1" dirty="0" err="1">
                <a:latin typeface="Verdana" pitchFamily="34" charset="0"/>
              </a:rPr>
              <a:t>Reverse</a:t>
            </a:r>
            <a:r>
              <a:rPr lang="uk-UA" b="1" dirty="0">
                <a:latin typeface="Verdana" pitchFamily="34" charset="0"/>
              </a:rPr>
              <a:t> </a:t>
            </a:r>
            <a:r>
              <a:rPr lang="uk-UA" b="1" dirty="0" err="1">
                <a:latin typeface="Verdana" pitchFamily="34" charset="0"/>
              </a:rPr>
              <a:t>Transcription</a:t>
            </a:r>
            <a:r>
              <a:rPr lang="uk-UA" b="1" dirty="0">
                <a:latin typeface="Verdana" pitchFamily="34" charset="0"/>
              </a:rPr>
              <a:t> PCR, RT-PCR)</a:t>
            </a:r>
            <a:r>
              <a:rPr lang="uk-UA" dirty="0">
                <a:latin typeface="Verdana" pitchFamily="34" charset="0"/>
              </a:rPr>
              <a:t> — використовується  для ампліфікації, виділення або ідентифікації відомої  послідовності із бібліотеки РНК.  Отримують </a:t>
            </a:r>
            <a:r>
              <a:rPr lang="uk-UA" dirty="0" err="1">
                <a:latin typeface="Verdana" pitchFamily="34" charset="0"/>
              </a:rPr>
              <a:t>одноланцюгову</a:t>
            </a:r>
            <a:r>
              <a:rPr lang="uk-UA" dirty="0">
                <a:latin typeface="Verdana" pitchFamily="34" charset="0"/>
              </a:rPr>
              <a:t>  </a:t>
            </a:r>
            <a:r>
              <a:rPr lang="uk-UA" dirty="0" err="1">
                <a:latin typeface="Verdana" pitchFamily="34" charset="0"/>
              </a:rPr>
              <a:t>кДНК</a:t>
            </a:r>
            <a:r>
              <a:rPr lang="uk-UA" dirty="0">
                <a:latin typeface="Verdana" pitchFamily="34" charset="0"/>
              </a:rPr>
              <a:t>, яку використовують у якості матриці для ПЛР. Цим методом часто визначають, де і коли  </a:t>
            </a:r>
            <a:r>
              <a:rPr lang="uk-UA" dirty="0" err="1">
                <a:latin typeface="Verdana" pitchFamily="34" charset="0"/>
              </a:rPr>
              <a:t>експресуються</a:t>
            </a:r>
            <a:r>
              <a:rPr lang="uk-UA" dirty="0">
                <a:latin typeface="Verdana" pitchFamily="34" charset="0"/>
              </a:rPr>
              <a:t> дані гени. </a:t>
            </a:r>
            <a:r>
              <a:rPr lang="uk-UA" dirty="0"/>
              <a:t>Також широко використовується для виявлення вірусів, геном яких представлений РНК (ВІЛ, гепатит С, віруси грипу та інші).</a:t>
            </a:r>
            <a:endParaRPr lang="uk-UA" dirty="0">
              <a:latin typeface="Verdana" pitchFamily="34" charset="0"/>
            </a:endParaRPr>
          </a:p>
          <a:p>
            <a:r>
              <a:rPr lang="uk-UA" dirty="0">
                <a:latin typeface="Verdana" pitchFamily="34" charset="0"/>
              </a:rPr>
              <a:t> </a:t>
            </a:r>
          </a:p>
          <a:p>
            <a:r>
              <a:rPr lang="uk-UA" b="1" dirty="0">
                <a:latin typeface="Verdana" pitchFamily="34" charset="0"/>
              </a:rPr>
              <a:t>Асиметрична ПЛР (</a:t>
            </a:r>
            <a:r>
              <a:rPr lang="uk-UA" b="1" dirty="0" err="1">
                <a:latin typeface="Verdana" pitchFamily="34" charset="0"/>
              </a:rPr>
              <a:t>Asymmetric</a:t>
            </a:r>
            <a:r>
              <a:rPr lang="uk-UA" b="1" dirty="0">
                <a:latin typeface="Verdana" pitchFamily="34" charset="0"/>
              </a:rPr>
              <a:t> PCR)</a:t>
            </a:r>
            <a:r>
              <a:rPr lang="uk-UA" dirty="0">
                <a:latin typeface="Verdana" pitchFamily="34" charset="0"/>
              </a:rPr>
              <a:t> — проводиться, коли потрібно </a:t>
            </a:r>
            <a:r>
              <a:rPr lang="uk-UA" dirty="0" err="1">
                <a:latin typeface="Verdana" pitchFamily="34" charset="0"/>
              </a:rPr>
              <a:t>ампліфікувати</a:t>
            </a:r>
            <a:r>
              <a:rPr lang="uk-UA" dirty="0">
                <a:latin typeface="Verdana" pitchFamily="34" charset="0"/>
              </a:rPr>
              <a:t> переважно один з ланцюгів вихідної ДНК. Використовується в окремих методиках секвенування та  гібридизаційного аналізу. Для цього один із </a:t>
            </a:r>
            <a:r>
              <a:rPr lang="uk-UA" dirty="0" err="1">
                <a:latin typeface="Verdana" pitchFamily="34" charset="0"/>
              </a:rPr>
              <a:t>праймерів</a:t>
            </a:r>
            <a:r>
              <a:rPr lang="uk-UA" dirty="0">
                <a:latin typeface="Verdana" pitchFamily="34" charset="0"/>
              </a:rPr>
              <a:t> береться в значному надлишку.</a:t>
            </a:r>
          </a:p>
          <a:p>
            <a:endParaRPr lang="uk-UA" dirty="0">
              <a:latin typeface="Verdana" pitchFamily="34" charset="0"/>
            </a:endParaRPr>
          </a:p>
          <a:p>
            <a:r>
              <a:rPr lang="uk-UA" b="1" dirty="0">
                <a:latin typeface="Verdana" pitchFamily="34" charset="0"/>
              </a:rPr>
              <a:t>Кількісна ПЛР (</a:t>
            </a:r>
            <a:r>
              <a:rPr lang="uk-UA" b="1" dirty="0" err="1">
                <a:latin typeface="Verdana" pitchFamily="34" charset="0"/>
              </a:rPr>
              <a:t>Quantitative</a:t>
            </a:r>
            <a:r>
              <a:rPr lang="uk-UA" b="1" dirty="0">
                <a:latin typeface="Verdana" pitchFamily="34" charset="0"/>
              </a:rPr>
              <a:t> PCR, Q-PCR)</a:t>
            </a:r>
            <a:r>
              <a:rPr lang="uk-UA" dirty="0">
                <a:latin typeface="Verdana" pitchFamily="34" charset="0"/>
              </a:rPr>
              <a:t> — використовується для швидкого вимірювання кількості ДНК, </a:t>
            </a:r>
            <a:r>
              <a:rPr lang="uk-UA" dirty="0" err="1">
                <a:latin typeface="Verdana" pitchFamily="34" charset="0"/>
              </a:rPr>
              <a:t>кДНК</a:t>
            </a:r>
            <a:r>
              <a:rPr lang="uk-UA" dirty="0">
                <a:latin typeface="Verdana" pitchFamily="34" charset="0"/>
              </a:rPr>
              <a:t> або РНК у пробі. </a:t>
            </a:r>
            <a:r>
              <a:rPr lang="uk-UA" dirty="0"/>
              <a:t>Реакцію проводять в </a:t>
            </a:r>
            <a:r>
              <a:rPr lang="uk-UA" dirty="0" err="1"/>
              <a:t>ампліфікаторі</a:t>
            </a:r>
            <a:r>
              <a:rPr lang="uk-UA" dirty="0"/>
              <a:t>, поєднаному з </a:t>
            </a:r>
            <a:r>
              <a:rPr lang="uk-UA" dirty="0" err="1"/>
              <a:t>флуориметром</a:t>
            </a:r>
            <a:r>
              <a:rPr lang="uk-UA" dirty="0"/>
              <a:t>. </a:t>
            </a:r>
            <a:endParaRPr lang="uk-UA" dirty="0">
              <a:latin typeface="Verdana" pitchFamily="34" charset="0"/>
            </a:endParaRPr>
          </a:p>
          <a:p>
            <a:endParaRPr lang="uk-UA" dirty="0">
              <a:latin typeface="Verdana" pitchFamily="34" charset="0"/>
            </a:endParaRPr>
          </a:p>
          <a:p>
            <a:r>
              <a:rPr lang="uk-UA" b="1" dirty="0">
                <a:latin typeface="Verdana" pitchFamily="34" charset="0"/>
              </a:rPr>
              <a:t>Кількісна ПЛР в реальному часі (</a:t>
            </a:r>
            <a:r>
              <a:rPr lang="uk-UA" b="1" dirty="0" err="1">
                <a:latin typeface="Verdana" pitchFamily="34" charset="0"/>
              </a:rPr>
              <a:t>Quantitative</a:t>
            </a:r>
            <a:r>
              <a:rPr lang="uk-UA" b="1" dirty="0">
                <a:latin typeface="Verdana" pitchFamily="34" charset="0"/>
              </a:rPr>
              <a:t> real-</a:t>
            </a:r>
            <a:r>
              <a:rPr lang="uk-UA" b="1" dirty="0" err="1">
                <a:latin typeface="Verdana" pitchFamily="34" charset="0"/>
              </a:rPr>
              <a:t>time</a:t>
            </a:r>
            <a:r>
              <a:rPr lang="uk-UA" b="1" dirty="0">
                <a:latin typeface="Verdana" pitchFamily="34" charset="0"/>
              </a:rPr>
              <a:t> PCR)</a:t>
            </a:r>
            <a:r>
              <a:rPr lang="uk-UA" dirty="0">
                <a:latin typeface="Verdana" pitchFamily="34" charset="0"/>
              </a:rPr>
              <a:t> — використовують </a:t>
            </a:r>
            <a:r>
              <a:rPr lang="uk-UA" dirty="0" err="1">
                <a:latin typeface="Verdana" pitchFamily="34" charset="0"/>
              </a:rPr>
              <a:t>флуоресцентно</a:t>
            </a:r>
            <a:r>
              <a:rPr lang="uk-UA" dirty="0">
                <a:latin typeface="Verdana" pitchFamily="34" charset="0"/>
              </a:rPr>
              <a:t> мічені реагенти для точного вимірювання кількості  продукту реакції при його накопиченні.</a:t>
            </a:r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1475656" y="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Типи ПЛР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14085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048"/>
            <a:ext cx="8229600" cy="876672"/>
          </a:xfrm>
        </p:spPr>
        <p:txBody>
          <a:bodyPr>
            <a:normAutofit/>
          </a:bodyPr>
          <a:lstStyle/>
          <a:p>
            <a:r>
              <a:rPr lang="uk-UA" sz="3600" b="1" dirty="0" err="1"/>
              <a:t>Полімеразна</a:t>
            </a:r>
            <a:r>
              <a:rPr lang="uk-UA" sz="3600" b="1" dirty="0"/>
              <a:t> ланцюгова реакція</a:t>
            </a:r>
            <a:r>
              <a:rPr lang="uk-UA" sz="3600" dirty="0">
                <a:latin typeface="Verdana" pitchFamily="34" charset="0"/>
              </a:rPr>
              <a:t>(ПЛР) </a:t>
            </a:r>
            <a:endParaRPr lang="ru-RU" sz="3600" b="1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F8F76A0-B259-4B9D-B95F-446009A62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498"/>
            <a:ext cx="8229600" cy="34129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/>
              <a:t>ПЛР або PCR – (</a:t>
            </a:r>
            <a:r>
              <a:rPr lang="uk-UA" sz="2400" dirty="0" err="1"/>
              <a:t>polymerase</a:t>
            </a:r>
            <a:r>
              <a:rPr lang="uk-UA" sz="2400" dirty="0"/>
              <a:t> </a:t>
            </a:r>
            <a:r>
              <a:rPr lang="uk-UA" sz="2400" dirty="0" err="1"/>
              <a:t>chain</a:t>
            </a:r>
            <a:r>
              <a:rPr lang="uk-UA" sz="2400" dirty="0"/>
              <a:t> </a:t>
            </a:r>
            <a:r>
              <a:rPr lang="uk-UA" sz="2400" dirty="0" err="1"/>
              <a:t>reaction</a:t>
            </a:r>
            <a:r>
              <a:rPr lang="uk-UA" sz="2400" dirty="0"/>
              <a:t>) — метод молекулярної біології, завдяки якому </a:t>
            </a:r>
            <a:r>
              <a:rPr lang="uk-UA" sz="2400" i="1" dirty="0" err="1"/>
              <a:t>in</a:t>
            </a:r>
            <a:r>
              <a:rPr lang="uk-UA" sz="2400" i="1" dirty="0"/>
              <a:t> </a:t>
            </a:r>
            <a:r>
              <a:rPr lang="uk-UA" sz="2400" i="1" dirty="0" err="1"/>
              <a:t>vitro</a:t>
            </a:r>
            <a:r>
              <a:rPr lang="uk-UA" sz="2400" i="1" dirty="0"/>
              <a:t> </a:t>
            </a:r>
            <a:r>
              <a:rPr lang="uk-UA" sz="2400" dirty="0"/>
              <a:t>забезпечується синтез копій бажаних фрагментів ДНК (ампліфікація) з повністю або частково відомої послідовністю у препаративних кількостях (підвищення його зміст в пробі на кілька порядків).</a:t>
            </a:r>
            <a:endParaRPr lang="ru-UA" sz="2400" dirty="0"/>
          </a:p>
          <a:p>
            <a:endParaRPr lang="ru-UA" dirty="0"/>
          </a:p>
        </p:txBody>
      </p:sp>
      <p:pic>
        <p:nvPicPr>
          <p:cNvPr id="18434" name="Picture 2" descr="Семінар для вчителів біології міста Бердяньска - МДПУ">
            <a:extLst>
              <a:ext uri="{FF2B5EF4-FFF2-40B4-BE49-F238E27FC236}">
                <a16:creationId xmlns:a16="http://schemas.microsoft.com/office/drawing/2014/main" id="{8A7A9745-043B-4AB0-967C-8D6A00E84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9840" r="20863" b="3381"/>
          <a:stretch/>
        </p:blipFill>
        <p:spPr bwMode="auto">
          <a:xfrm>
            <a:off x="3347864" y="3068960"/>
            <a:ext cx="5112568" cy="351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023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4256"/>
            <a:ext cx="8856984" cy="666936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uk-UA" sz="3800" b="1" dirty="0"/>
              <a:t>«</a:t>
            </a:r>
            <a:r>
              <a:rPr lang="uk-UA" sz="3800" b="1" dirty="0" err="1"/>
              <a:t>Сходинкова</a:t>
            </a:r>
            <a:r>
              <a:rPr lang="uk-UA" sz="3800" b="1" dirty="0"/>
              <a:t>» </a:t>
            </a:r>
            <a:r>
              <a:rPr lang="uk-UA" b="1" dirty="0"/>
              <a:t>-</a:t>
            </a:r>
            <a:r>
              <a:rPr lang="uk-UA" b="1" dirty="0" err="1">
                <a:latin typeface="Verdana" pitchFamily="34" charset="0"/>
              </a:rPr>
              <a:t>Touchdown</a:t>
            </a:r>
            <a:r>
              <a:rPr lang="uk-UA" b="1" dirty="0">
                <a:latin typeface="Verdana" pitchFamily="34" charset="0"/>
              </a:rPr>
              <a:t> (</a:t>
            </a:r>
            <a:r>
              <a:rPr lang="uk-UA" b="1" dirty="0" err="1">
                <a:latin typeface="Verdana" pitchFamily="34" charset="0"/>
              </a:rPr>
              <a:t>Stepdown</a:t>
            </a:r>
            <a:r>
              <a:rPr lang="uk-UA" b="1" dirty="0">
                <a:latin typeface="Verdana" pitchFamily="34" charset="0"/>
              </a:rPr>
              <a:t>) ПЛР (</a:t>
            </a:r>
            <a:r>
              <a:rPr lang="uk-UA" b="1" dirty="0" err="1">
                <a:latin typeface="Verdana" pitchFamily="34" charset="0"/>
              </a:rPr>
              <a:t>Touchdown</a:t>
            </a:r>
            <a:r>
              <a:rPr lang="uk-UA" b="1" dirty="0">
                <a:latin typeface="Verdana" pitchFamily="34" charset="0"/>
              </a:rPr>
              <a:t> PCR)</a:t>
            </a:r>
            <a:r>
              <a:rPr lang="uk-UA" dirty="0">
                <a:latin typeface="Verdana" pitchFamily="34" charset="0"/>
              </a:rPr>
              <a:t> — за допомогою цього метода зменшують вплив  неспецифічного зв'язування </a:t>
            </a:r>
            <a:r>
              <a:rPr lang="uk-UA" dirty="0" err="1">
                <a:latin typeface="Verdana" pitchFamily="34" charset="0"/>
              </a:rPr>
              <a:t>праймерів</a:t>
            </a:r>
            <a:r>
              <a:rPr lang="uk-UA" dirty="0">
                <a:latin typeface="Verdana" pitchFamily="34" charset="0"/>
              </a:rPr>
              <a:t> на утворення продукту. Перші цикли проводять за температури вище температури </a:t>
            </a:r>
            <a:r>
              <a:rPr lang="uk-UA" dirty="0" err="1">
                <a:latin typeface="Verdana" pitchFamily="34" charset="0"/>
              </a:rPr>
              <a:t>отжигу</a:t>
            </a:r>
            <a:r>
              <a:rPr lang="uk-UA" dirty="0">
                <a:latin typeface="Verdana" pitchFamily="34" charset="0"/>
              </a:rPr>
              <a:t>, потім кожні декілька циклів температуру знижують. За певної  температури система пройде крізь смугу оптимальної специфічності </a:t>
            </a:r>
            <a:r>
              <a:rPr lang="uk-UA" dirty="0" err="1">
                <a:latin typeface="Verdana" pitchFamily="34" charset="0"/>
              </a:rPr>
              <a:t>праймерів</a:t>
            </a:r>
            <a:r>
              <a:rPr lang="uk-UA" dirty="0">
                <a:latin typeface="Verdana" pitchFamily="34" charset="0"/>
              </a:rPr>
              <a:t> до ДНК.</a:t>
            </a:r>
          </a:p>
          <a:p>
            <a:endParaRPr lang="uk-UA" dirty="0">
              <a:latin typeface="Verdana" pitchFamily="34" charset="0"/>
            </a:endParaRPr>
          </a:p>
          <a:p>
            <a:pPr algn="just"/>
            <a:r>
              <a:rPr lang="uk-UA" b="1" dirty="0">
                <a:latin typeface="Verdana" pitchFamily="34" charset="0"/>
              </a:rPr>
              <a:t>Метод молекулярних колоній (ПЛР в гелі, </a:t>
            </a:r>
            <a:r>
              <a:rPr lang="uk-UA" b="1" dirty="0" err="1">
                <a:latin typeface="Verdana" pitchFamily="34" charset="0"/>
              </a:rPr>
              <a:t>Polony</a:t>
            </a:r>
            <a:r>
              <a:rPr lang="uk-UA" b="1" dirty="0">
                <a:latin typeface="Verdana" pitchFamily="34" charset="0"/>
              </a:rPr>
              <a:t> - PCR </a:t>
            </a:r>
            <a:r>
              <a:rPr lang="uk-UA" b="1" dirty="0" err="1">
                <a:latin typeface="Verdana" pitchFamily="34" charset="0"/>
              </a:rPr>
              <a:t>Colony</a:t>
            </a:r>
            <a:r>
              <a:rPr lang="uk-UA" b="1" dirty="0">
                <a:latin typeface="Verdana" pitchFamily="34" charset="0"/>
              </a:rPr>
              <a:t>)</a:t>
            </a:r>
            <a:r>
              <a:rPr lang="uk-UA" dirty="0">
                <a:latin typeface="Verdana" pitchFamily="34" charset="0"/>
              </a:rPr>
              <a:t> — </a:t>
            </a:r>
            <a:r>
              <a:rPr lang="uk-UA" dirty="0" err="1">
                <a:latin typeface="Verdana" pitchFamily="34" charset="0"/>
              </a:rPr>
              <a:t>акриламидний</a:t>
            </a:r>
            <a:r>
              <a:rPr lang="uk-UA" dirty="0">
                <a:latin typeface="Verdana" pitchFamily="34" charset="0"/>
              </a:rPr>
              <a:t> гель полімеризують зі всіма компонентами ПЛР на поверхні і проводять ПЛР. В точках, які містять </a:t>
            </a:r>
            <a:r>
              <a:rPr lang="uk-UA" dirty="0" err="1">
                <a:latin typeface="Verdana" pitchFamily="34" charset="0"/>
              </a:rPr>
              <a:t>аналізуєму</a:t>
            </a:r>
            <a:r>
              <a:rPr lang="uk-UA" dirty="0">
                <a:latin typeface="Verdana" pitchFamily="34" charset="0"/>
              </a:rPr>
              <a:t> ДНК, відбувається ампліфікація з утворенням молекулярних колоній.</a:t>
            </a:r>
          </a:p>
          <a:p>
            <a:endParaRPr lang="uk-UA" dirty="0">
              <a:latin typeface="Verdana" pitchFamily="34" charset="0"/>
            </a:endParaRPr>
          </a:p>
          <a:p>
            <a:pPr algn="just"/>
            <a:r>
              <a:rPr lang="uk-UA" b="1" dirty="0">
                <a:latin typeface="Verdana" pitchFamily="34" charset="0"/>
              </a:rPr>
              <a:t>ПЛР довгих фрагментів (Long-</a:t>
            </a:r>
            <a:r>
              <a:rPr lang="uk-UA" b="1" dirty="0" err="1">
                <a:latin typeface="Verdana" pitchFamily="34" charset="0"/>
              </a:rPr>
              <a:t>range</a:t>
            </a:r>
            <a:r>
              <a:rPr lang="uk-UA" b="1" dirty="0">
                <a:latin typeface="Verdana" pitchFamily="34" charset="0"/>
              </a:rPr>
              <a:t> PCR)</a:t>
            </a:r>
            <a:r>
              <a:rPr lang="uk-UA" dirty="0">
                <a:latin typeface="Verdana" pitchFamily="34" charset="0"/>
              </a:rPr>
              <a:t> — модифікація ПЛР для ампліфікації довгих ділянок ДНК ( більше 10 тисяч о.). Використовують дві </a:t>
            </a:r>
            <a:r>
              <a:rPr lang="uk-UA" dirty="0" err="1">
                <a:latin typeface="Verdana" pitchFamily="34" charset="0"/>
              </a:rPr>
              <a:t>полімерази</a:t>
            </a:r>
            <a:r>
              <a:rPr lang="uk-UA" dirty="0">
                <a:latin typeface="Verdana" pitchFamily="34" charset="0"/>
              </a:rPr>
              <a:t>, одна з яких — </a:t>
            </a:r>
            <a:r>
              <a:rPr lang="uk-UA" dirty="0" err="1">
                <a:latin typeface="Verdana" pitchFamily="34" charset="0"/>
              </a:rPr>
              <a:t>Taq-полімераза</a:t>
            </a:r>
            <a:r>
              <a:rPr lang="uk-UA" dirty="0">
                <a:latin typeface="Verdana" pitchFamily="34" charset="0"/>
              </a:rPr>
              <a:t> з високою </a:t>
            </a:r>
            <a:r>
              <a:rPr lang="uk-UA" sz="3400" dirty="0" err="1">
                <a:latin typeface="Verdana" pitchFamily="34" charset="0"/>
              </a:rPr>
              <a:t>процесивністю</a:t>
            </a:r>
            <a:r>
              <a:rPr lang="uk-UA" sz="3400" dirty="0">
                <a:latin typeface="Verdana" pitchFamily="34" charset="0"/>
              </a:rPr>
              <a:t> (здатна за один прохід синтезувати довгий ланцюг ДНК), а друга — </a:t>
            </a:r>
            <a:r>
              <a:rPr lang="uk-UA" sz="3800" dirty="0" err="1"/>
              <a:t>Pfu-полімераза</a:t>
            </a:r>
            <a:r>
              <a:rPr lang="uk-UA" sz="3400" dirty="0"/>
              <a:t> </a:t>
            </a:r>
            <a:r>
              <a:rPr lang="uk-UA" dirty="0">
                <a:latin typeface="Verdana" pitchFamily="34" charset="0"/>
              </a:rPr>
              <a:t>з 3'-5' </a:t>
            </a:r>
            <a:r>
              <a:rPr lang="uk-UA" dirty="0" err="1">
                <a:latin typeface="Verdana" pitchFamily="34" charset="0"/>
              </a:rPr>
              <a:t>ендонуклеазною</a:t>
            </a:r>
            <a:r>
              <a:rPr lang="uk-UA" dirty="0">
                <a:latin typeface="Verdana" pitchFamily="34" charset="0"/>
              </a:rPr>
              <a:t> активністю, вона необхідна, щоб коректувати помилки, внесені першою.</a:t>
            </a:r>
          </a:p>
          <a:p>
            <a:endParaRPr lang="uk-UA" dirty="0">
              <a:latin typeface="Verdana" pitchFamily="34" charset="0"/>
            </a:endParaRPr>
          </a:p>
          <a:p>
            <a:pPr algn="just"/>
            <a:r>
              <a:rPr lang="uk-UA" b="1" dirty="0">
                <a:latin typeface="Verdana" pitchFamily="34" charset="0"/>
              </a:rPr>
              <a:t>RAPD PCR (</a:t>
            </a:r>
            <a:r>
              <a:rPr lang="uk-UA" b="1" dirty="0" err="1">
                <a:latin typeface="Verdana" pitchFamily="34" charset="0"/>
              </a:rPr>
              <a:t>Random</a:t>
            </a:r>
            <a:r>
              <a:rPr lang="uk-UA" b="1" dirty="0">
                <a:latin typeface="Verdana" pitchFamily="34" charset="0"/>
              </a:rPr>
              <a:t> </a:t>
            </a:r>
            <a:r>
              <a:rPr lang="uk-UA" b="1" dirty="0" err="1">
                <a:latin typeface="Verdana" pitchFamily="34" charset="0"/>
              </a:rPr>
              <a:t>Amplification</a:t>
            </a:r>
            <a:r>
              <a:rPr lang="uk-UA" b="1" dirty="0">
                <a:latin typeface="Verdana" pitchFamily="34" charset="0"/>
              </a:rPr>
              <a:t> </a:t>
            </a:r>
            <a:r>
              <a:rPr lang="uk-UA" b="1" dirty="0" err="1">
                <a:latin typeface="Verdana" pitchFamily="34" charset="0"/>
              </a:rPr>
              <a:t>of</a:t>
            </a:r>
            <a:r>
              <a:rPr lang="uk-UA" b="1" dirty="0">
                <a:latin typeface="Verdana" pitchFamily="34" charset="0"/>
              </a:rPr>
              <a:t> </a:t>
            </a:r>
            <a:r>
              <a:rPr lang="uk-UA" b="1" dirty="0" err="1">
                <a:latin typeface="Verdana" pitchFamily="34" charset="0"/>
              </a:rPr>
              <a:t>Polymorphic</a:t>
            </a:r>
            <a:r>
              <a:rPr lang="uk-UA" b="1" dirty="0">
                <a:latin typeface="Verdana" pitchFamily="34" charset="0"/>
              </a:rPr>
              <a:t> DNA PCR, ПЦР з випадковою ампліфікацією поліморфної ДНК)</a:t>
            </a:r>
            <a:r>
              <a:rPr lang="uk-UA" dirty="0">
                <a:latin typeface="Verdana" pitchFamily="34" charset="0"/>
              </a:rPr>
              <a:t> — використовується, коли потрібно розрізнити  близькі за генетичною послідовністю  організми, наприклад, різні сорти культурних рослин, породи собак або близькі мікроорганізми. В цьому методі зазвичай використовують один </a:t>
            </a:r>
            <a:r>
              <a:rPr lang="uk-UA" dirty="0" err="1">
                <a:latin typeface="Verdana" pitchFamily="34" charset="0"/>
              </a:rPr>
              <a:t>праймер</a:t>
            </a:r>
            <a:r>
              <a:rPr lang="uk-UA" dirty="0">
                <a:latin typeface="Verdana" pitchFamily="34" charset="0"/>
              </a:rPr>
              <a:t> невеличкого розміру (20 — 25 </a:t>
            </a:r>
            <a:r>
              <a:rPr lang="uk-UA" dirty="0" err="1">
                <a:latin typeface="Verdana" pitchFamily="34" charset="0"/>
              </a:rPr>
              <a:t>п.н</a:t>
            </a:r>
            <a:r>
              <a:rPr lang="uk-UA" dirty="0">
                <a:latin typeface="Verdana" pitchFamily="34" charset="0"/>
              </a:rPr>
              <a:t>.). Цей </a:t>
            </a:r>
            <a:r>
              <a:rPr lang="uk-UA" dirty="0" err="1">
                <a:latin typeface="Verdana" pitchFamily="34" charset="0"/>
              </a:rPr>
              <a:t>праймер</a:t>
            </a:r>
            <a:r>
              <a:rPr lang="uk-UA" dirty="0">
                <a:latin typeface="Verdana" pitchFamily="34" charset="0"/>
              </a:rPr>
              <a:t> буде частково комплементарним випадковим ділянкам ДНК організмів, що досліджуються. Підбираючи умови (довжину </a:t>
            </a:r>
            <a:r>
              <a:rPr lang="uk-UA" dirty="0" err="1">
                <a:latin typeface="Verdana" pitchFamily="34" charset="0"/>
              </a:rPr>
              <a:t>праймера</a:t>
            </a:r>
            <a:r>
              <a:rPr lang="uk-UA" dirty="0">
                <a:latin typeface="Verdana" pitchFamily="34" charset="0"/>
              </a:rPr>
              <a:t>, його склад, температуру та ін.), вдається добитися задовільних відмінностей результатів ПЛР для двох організмів.</a:t>
            </a:r>
          </a:p>
          <a:p>
            <a:endParaRPr lang="uk-UA" dirty="0">
              <a:latin typeface="Verdana" pitchFamily="34" charset="0"/>
            </a:endParaRPr>
          </a:p>
          <a:p>
            <a:r>
              <a:rPr lang="uk-UA" dirty="0">
                <a:latin typeface="Verdana" pitchFamily="34" charset="0"/>
              </a:rPr>
              <a:t>И </a:t>
            </a:r>
            <a:r>
              <a:rPr lang="uk-UA" b="1" dirty="0">
                <a:latin typeface="Verdana" pitchFamily="34" charset="0"/>
              </a:rPr>
              <a:t>багато інших…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7426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5F859-F5F7-4008-A9A1-947E6B97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Використання ПЛР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DF0B96-BE18-43A4-ADF9-EA1988853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uk-UA" dirty="0"/>
              <a:t>ПЛР застосовується в багатьох галузях/напрямах для проведення аналізів і в наукових експериментах. </a:t>
            </a:r>
          </a:p>
          <a:p>
            <a:r>
              <a:rPr lang="uk-UA" dirty="0" err="1"/>
              <a:t>Полімеразна</a:t>
            </a:r>
            <a:r>
              <a:rPr lang="uk-UA" dirty="0"/>
              <a:t> ланцюгова реакція нині є найбільш досконалим діагностичним методом молекулярної біології, молекулярної генетики і клінічної лабораторної діагностики. </a:t>
            </a:r>
          </a:p>
          <a:p>
            <a:r>
              <a:rPr lang="uk-UA" dirty="0"/>
              <a:t>ПЛР широко </a:t>
            </a:r>
            <a:r>
              <a:rPr lang="uk-UA" b="1" dirty="0"/>
              <a:t>використовується </a:t>
            </a:r>
            <a:r>
              <a:rPr lang="uk-UA" dirty="0"/>
              <a:t>в наукових експериментах, наприклад, для напрацювання матеріалу для клонування генів (</a:t>
            </a:r>
            <a:r>
              <a:rPr lang="uk-UA" dirty="0" err="1"/>
              <a:t>ампліфікований</a:t>
            </a:r>
            <a:r>
              <a:rPr lang="uk-UA" dirty="0"/>
              <a:t> ген потім вбудовується у вектор (плазміду, </a:t>
            </a:r>
            <a:r>
              <a:rPr lang="uk-UA" dirty="0" err="1"/>
              <a:t>косміду</a:t>
            </a:r>
            <a:r>
              <a:rPr lang="uk-UA" dirty="0"/>
              <a:t> тощо), який </a:t>
            </a:r>
            <a:r>
              <a:rPr lang="uk-UA" dirty="0" err="1"/>
              <a:t>переносить</a:t>
            </a:r>
            <a:r>
              <a:rPr lang="uk-UA" dirty="0"/>
              <a:t> чужорідний ген у той же самий або інший, зручний для вирощування, організм), отримання мутацій, виділення нових генів, секвенування (секвенування за Сенгером відбувається за принципом не рівноважної ПЛР), генетичного картування. </a:t>
            </a:r>
          </a:p>
          <a:p>
            <a:r>
              <a:rPr lang="uk-UA" dirty="0"/>
              <a:t>Також ПЛР використовується в біологічній і медичній практиці, промисловості, сільському господарстві, криміналістиці, а саме: для діагностики раку, різних захворювань (спадкових, інфекційних), для створення й визначення генетично модифікованих організмів і вірусного навантаження, для контролю за мікробіологічним забрудненням навколишнього середовища, для ідентифікації особистості та встановлення батьківства.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840805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0522D0-EE2D-408B-BA9D-9297FE265FA0}"/>
              </a:ext>
            </a:extLst>
          </p:cNvPr>
          <p:cNvSpPr/>
          <p:nvPr/>
        </p:nvSpPr>
        <p:spPr>
          <a:xfrm>
            <a:off x="395536" y="11663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Застосування ПЛР у вирішенні окремих молекулярно-генетичних задач</a:t>
            </a:r>
            <a:endParaRPr lang="ru-UA" sz="24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742D45-87EF-4591-A505-3ACB444BB221}"/>
              </a:ext>
            </a:extLst>
          </p:cNvPr>
          <p:cNvSpPr/>
          <p:nvPr/>
        </p:nvSpPr>
        <p:spPr>
          <a:xfrm>
            <a:off x="251520" y="962338"/>
            <a:ext cx="4572000" cy="60529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385" algn="just">
              <a:lnSpc>
                <a:spcPts val="2030"/>
              </a:lnSpc>
              <a:spcAft>
                <a:spcPts val="0"/>
              </a:spcAft>
            </a:pP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Тестування наявності мутації - алель-специфічна ПЛР. </a:t>
            </a:r>
            <a:endParaRPr lang="ru-UA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7F40BC-34CF-4F8F-B624-732F323085C9}"/>
              </a:ext>
            </a:extLst>
          </p:cNvPr>
          <p:cNvSpPr/>
          <p:nvPr/>
        </p:nvSpPr>
        <p:spPr>
          <a:xfrm>
            <a:off x="107504" y="17728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 startAt="2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Введення  функціональних модифікацій і мутацій методом ПЛР.</a:t>
            </a:r>
            <a:endParaRPr lang="ru-UA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AC4BAD-C390-4B70-A300-2E9707DED539}"/>
              </a:ext>
            </a:extLst>
          </p:cNvPr>
          <p:cNvSpPr/>
          <p:nvPr/>
        </p:nvSpPr>
        <p:spPr>
          <a:xfrm>
            <a:off x="710917" y="2647131"/>
            <a:ext cx="3910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Поєднання двох фрагментів ДНК</a:t>
            </a:r>
            <a:endParaRPr lang="ru-UA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AFD67C-B54E-4730-8C04-78D9AC177E39}"/>
              </a:ext>
            </a:extLst>
          </p:cNvPr>
          <p:cNvSpPr/>
          <p:nvPr/>
        </p:nvSpPr>
        <p:spPr>
          <a:xfrm>
            <a:off x="107504" y="32591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Введення або видалення фрагментів ДНК</a:t>
            </a:r>
            <a:endParaRPr lang="ru-UA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3BCA76-02B8-48D1-9E6B-4EEC55E10B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032" y="805802"/>
            <a:ext cx="2962200" cy="262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B3D598-2BF4-4907-913C-C236521F732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82320"/>
            <a:ext cx="2962200" cy="262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07285F-80A8-4991-A04B-ECDF8FCB5CB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9396" y="3918596"/>
            <a:ext cx="2506960" cy="2388468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B084DF-B30F-4AD8-BAC8-436590865C6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021057" y="3852922"/>
            <a:ext cx="2244615" cy="2623198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785648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269759" cy="1143000"/>
          </a:xfrm>
        </p:spPr>
        <p:txBody>
          <a:bodyPr>
            <a:noAutofit/>
          </a:bodyPr>
          <a:lstStyle/>
          <a:p>
            <a:r>
              <a:rPr lang="ru-RU" sz="3200" b="1" dirty="0"/>
              <a:t>ПДРФ – </a:t>
            </a:r>
            <a:r>
              <a:rPr lang="ru-RU" sz="3200" b="1" dirty="0" err="1"/>
              <a:t>аналіз</a:t>
            </a:r>
            <a:r>
              <a:rPr lang="ru-RU" sz="3200" b="1" dirty="0"/>
              <a:t> (</a:t>
            </a:r>
            <a:r>
              <a:rPr lang="en-US" sz="3200" b="1" dirty="0"/>
              <a:t>RFLP</a:t>
            </a:r>
            <a:r>
              <a:rPr lang="uk-UA" sz="3200" b="1" dirty="0"/>
              <a:t>, </a:t>
            </a:r>
            <a:r>
              <a:rPr lang="en-US" sz="2400" b="1" dirty="0"/>
              <a:t>restriction fragment length polymorphism)</a:t>
            </a:r>
            <a:r>
              <a:rPr lang="en-US" sz="3200" dirty="0"/>
              <a:t>–</a:t>
            </a:r>
            <a:r>
              <a:rPr lang="uk-UA" sz="3200" dirty="0"/>
              <a:t> </a:t>
            </a:r>
            <a:r>
              <a:rPr lang="ru-RU" sz="2400" dirty="0" err="1"/>
              <a:t>поліморфізм</a:t>
            </a:r>
            <a:r>
              <a:rPr lang="ru-RU" sz="2400" dirty="0"/>
              <a:t> </a:t>
            </a:r>
            <a:r>
              <a:rPr lang="ru-RU" sz="2400" dirty="0" err="1"/>
              <a:t>довжини</a:t>
            </a:r>
            <a:r>
              <a:rPr lang="ru-RU" sz="2400" dirty="0"/>
              <a:t> </a:t>
            </a:r>
            <a:r>
              <a:rPr lang="ru-RU" sz="2400" dirty="0" err="1"/>
              <a:t>рестрикційних</a:t>
            </a:r>
            <a:r>
              <a:rPr lang="ru-RU" sz="2400" dirty="0"/>
              <a:t> </a:t>
            </a:r>
            <a:r>
              <a:rPr lang="ru-RU" sz="2400" dirty="0" err="1"/>
              <a:t>фрагментів</a:t>
            </a:r>
            <a:r>
              <a:rPr lang="ru-RU" sz="2400" dirty="0"/>
              <a:t> (</a:t>
            </a:r>
            <a:r>
              <a:rPr lang="en-US" sz="2400" dirty="0"/>
              <a:t>Botstein et al., 1980).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759" y="1412776"/>
            <a:ext cx="8892480" cy="5573215"/>
          </a:xfrm>
        </p:spPr>
        <p:txBody>
          <a:bodyPr>
            <a:normAutofit/>
          </a:bodyPr>
          <a:lstStyle/>
          <a:p>
            <a:pPr algn="just"/>
            <a:r>
              <a:rPr lang="uk-UA" sz="1800" dirty="0"/>
              <a:t>Ферменти рестрикції розрізають ДНК по строго відповідним послідовностям, тому обробка ДНК певними ферментами має отримувати той самий набір фрагментів.</a:t>
            </a:r>
          </a:p>
          <a:p>
            <a:pPr algn="just"/>
            <a:r>
              <a:rPr lang="uk-UA" sz="1800" dirty="0"/>
              <a:t> Однак </a:t>
            </a:r>
            <a:r>
              <a:rPr lang="uk-UA" sz="1800" dirty="0" err="1"/>
              <a:t>геномна</a:t>
            </a:r>
            <a:r>
              <a:rPr lang="uk-UA" sz="1800" dirty="0"/>
              <a:t> ДНК не завжди показує такий результат, тому що деякі ділянки рестрикції є поліморфними і існують у вигляді двох алелів, причому фермент рестрикції розпізнає лише певний алель. Той фрагмент, де сайт рестрикції не був розпізнаний, не розрізається і має більшу довжину. </a:t>
            </a: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C1B84D-99C7-4CA2-9C66-8600524C37C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73" y="3143182"/>
            <a:ext cx="5332611" cy="359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4525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255ED-7FC3-4614-A612-A8C13FC2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C5F1609-4236-4E77-9032-452B33DB5B8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2" t="20981" r="36633" b="37286"/>
          <a:stretch/>
        </p:blipFill>
        <p:spPr bwMode="auto">
          <a:xfrm>
            <a:off x="1187624" y="476672"/>
            <a:ext cx="6487389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2796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presentative gel photograph showing the alleles of D1S80 (lanes ...">
            <a:extLst>
              <a:ext uri="{FF2B5EF4-FFF2-40B4-BE49-F238E27FC236}">
                <a16:creationId xmlns:a16="http://schemas.microsoft.com/office/drawing/2014/main" id="{E2ACC22F-93AB-495E-9BD0-6B56E6B5B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88300"/>
            <a:ext cx="8421177" cy="45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990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6768752" cy="593752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b="1" dirty="0"/>
              <a:t>Використання ПДРФ</a:t>
            </a:r>
            <a:r>
              <a:rPr lang="uk-UA" dirty="0"/>
              <a:t>:</a:t>
            </a:r>
          </a:p>
          <a:p>
            <a:r>
              <a:rPr lang="uk-UA" dirty="0"/>
              <a:t>Складання перших молекулярних генетичних карт;</a:t>
            </a:r>
          </a:p>
          <a:p>
            <a:r>
              <a:rPr lang="uk-UA" dirty="0"/>
              <a:t>Порівняльне картування генів та геномів;</a:t>
            </a:r>
          </a:p>
          <a:p>
            <a:r>
              <a:rPr lang="uk-UA" dirty="0"/>
              <a:t>Виявлення та уточнення перебудов  хромосом різних видів;</a:t>
            </a:r>
          </a:p>
          <a:p>
            <a:r>
              <a:rPr lang="uk-UA" dirty="0"/>
              <a:t>Виявлення </a:t>
            </a:r>
            <a:r>
              <a:rPr lang="uk-UA" dirty="0" err="1"/>
              <a:t>ортологічних</a:t>
            </a:r>
            <a:r>
              <a:rPr lang="uk-UA" dirty="0"/>
              <a:t> локусів </a:t>
            </a:r>
            <a:r>
              <a:rPr lang="ru-RU" dirty="0"/>
              <a:t>(</a:t>
            </a:r>
            <a:r>
              <a:rPr lang="ru-RU" dirty="0" err="1"/>
              <a:t>Ортологі</a:t>
            </a:r>
            <a:r>
              <a:rPr lang="ru-RU" dirty="0"/>
              <a:t> - </a:t>
            </a:r>
            <a:r>
              <a:rPr lang="ru-RU" dirty="0" err="1"/>
              <a:t>гени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виникли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спільного</a:t>
            </a:r>
            <a:r>
              <a:rPr lang="ru-RU" dirty="0"/>
              <a:t> предкового гена 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видоутворення</a:t>
            </a:r>
            <a:r>
              <a:rPr lang="ru-RU" dirty="0"/>
              <a:t>);</a:t>
            </a:r>
            <a:endParaRPr lang="uk-UA" dirty="0"/>
          </a:p>
          <a:p>
            <a:r>
              <a:rPr lang="uk-UA" dirty="0"/>
              <a:t>Позиційне картування генів.</a:t>
            </a:r>
          </a:p>
          <a:p>
            <a:endParaRPr lang="uk-UA" dirty="0"/>
          </a:p>
          <a:p>
            <a:pPr marL="0" indent="0" algn="ctr">
              <a:buNone/>
            </a:pPr>
            <a:r>
              <a:rPr lang="uk-UA" b="1" dirty="0"/>
              <a:t>Недоліки ПДРФ:</a:t>
            </a:r>
          </a:p>
          <a:p>
            <a:r>
              <a:rPr lang="uk-UA" dirty="0" err="1"/>
              <a:t>Трудоємність</a:t>
            </a:r>
            <a:r>
              <a:rPr lang="uk-UA" dirty="0"/>
              <a:t>, неможливість автоматизації;</a:t>
            </a:r>
          </a:p>
          <a:p>
            <a:r>
              <a:rPr lang="uk-UA" dirty="0"/>
              <a:t>Необхідність використання радіоактивної мітки;</a:t>
            </a:r>
          </a:p>
          <a:p>
            <a:r>
              <a:rPr lang="uk-UA" dirty="0"/>
              <a:t>Витрати великої кількості ДНК та великі вимоги до її очищення;</a:t>
            </a:r>
          </a:p>
          <a:p>
            <a:r>
              <a:rPr lang="uk-UA" dirty="0"/>
              <a:t>Невеликий рівень  ( порівняно з іншими маркерами) внутрішньовидового поліморфізму.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19271A-5838-428D-BA07-527547CB8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" t="39500" r="83575" b="2751"/>
          <a:stretch/>
        </p:blipFill>
        <p:spPr>
          <a:xfrm>
            <a:off x="7524328" y="188640"/>
            <a:ext cx="144016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09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BB4DDA-7DD1-465B-B4C0-395C7619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Для протікання цієї реакції потрібно: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4772ED-010A-40EE-86E8-4A9AE27BD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b="1" dirty="0">
                <a:solidFill>
                  <a:srgbClr val="FF0000"/>
                </a:solidFill>
              </a:rPr>
              <a:t>ДНК-матриця</a:t>
            </a:r>
            <a:r>
              <a:rPr lang="uk-UA" sz="2400" dirty="0"/>
              <a:t>. Зразок ДНК повинен містити щонайменше одну </a:t>
            </a:r>
            <a:r>
              <a:rPr lang="uk-UA" sz="2400" dirty="0" err="1"/>
              <a:t>повнорозмірну</a:t>
            </a:r>
            <a:r>
              <a:rPr lang="uk-UA" sz="2400" dirty="0"/>
              <a:t> копію досліджуваної </a:t>
            </a:r>
            <a:r>
              <a:rPr lang="uk-UA" sz="2400" dirty="0" err="1"/>
              <a:t>нуклеотидної</a:t>
            </a:r>
            <a:r>
              <a:rPr lang="uk-UA" sz="2400" dirty="0"/>
              <a:t> послідовності. Більше – краще.</a:t>
            </a:r>
          </a:p>
          <a:p>
            <a:pPr marL="0" indent="0" algn="just">
              <a:buNone/>
            </a:pPr>
            <a:r>
              <a:rPr lang="uk-UA" sz="2400" dirty="0"/>
              <a:t> - від декількох десятків до декількох десятків тисяч нуклеотидів;</a:t>
            </a:r>
          </a:p>
          <a:p>
            <a:pPr marL="0" indent="0" algn="just">
              <a:buNone/>
            </a:pPr>
            <a:r>
              <a:rPr lang="uk-UA" dirty="0"/>
              <a:t>- </a:t>
            </a:r>
            <a:r>
              <a:rPr lang="uk-UA" sz="2400" dirty="0"/>
              <a:t>використовують 0,1-1,0 </a:t>
            </a:r>
            <a:r>
              <a:rPr lang="uk-UA" sz="2400" dirty="0" err="1"/>
              <a:t>мкг</a:t>
            </a:r>
            <a:r>
              <a:rPr lang="uk-UA" sz="2400" dirty="0"/>
              <a:t> ДНК </a:t>
            </a:r>
            <a:r>
              <a:rPr lang="uk-UA" sz="2400" dirty="0" err="1"/>
              <a:t>геному</a:t>
            </a:r>
            <a:r>
              <a:rPr lang="uk-UA" sz="2400" dirty="0"/>
              <a:t> ссавців, 10-100 </a:t>
            </a:r>
            <a:r>
              <a:rPr lang="uk-UA" sz="2400" dirty="0" err="1"/>
              <a:t>нг</a:t>
            </a:r>
            <a:r>
              <a:rPr lang="uk-UA" sz="2400" dirty="0"/>
              <a:t>, 1-10 </a:t>
            </a:r>
            <a:r>
              <a:rPr lang="uk-UA" sz="2400" dirty="0" err="1"/>
              <a:t>нг</a:t>
            </a:r>
            <a:r>
              <a:rPr lang="uk-UA" sz="2400" dirty="0"/>
              <a:t> і 0,1-1,0 </a:t>
            </a:r>
            <a:r>
              <a:rPr lang="uk-UA" sz="2400" dirty="0" err="1"/>
              <a:t>нг</a:t>
            </a:r>
            <a:r>
              <a:rPr lang="uk-UA" sz="2400" dirty="0"/>
              <a:t> дріжджової, бактерійної і </a:t>
            </a:r>
            <a:r>
              <a:rPr lang="uk-UA" sz="2400" dirty="0" err="1"/>
              <a:t>плазмідної</a:t>
            </a:r>
            <a:r>
              <a:rPr lang="uk-UA" sz="2400" dirty="0"/>
              <a:t> ДНК відповідно;</a:t>
            </a:r>
            <a:endParaRPr lang="ru-UA" sz="2400" dirty="0"/>
          </a:p>
        </p:txBody>
      </p:sp>
    </p:spTree>
    <p:extLst>
      <p:ext uri="{BB962C8B-B14F-4D97-AF65-F5344CB8AC3E}">
        <p14:creationId xmlns:p14="http://schemas.microsoft.com/office/powerpoint/2010/main" val="269152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BB4DDA-7DD1-465B-B4C0-395C7619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Для протікання цієї реакції потрібно: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4772ED-010A-40EE-86E8-4A9AE27B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b="1" dirty="0" err="1">
                <a:solidFill>
                  <a:srgbClr val="FF0000"/>
                </a:solidFill>
              </a:rPr>
              <a:t>Праймери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/>
              <a:t>- штучно синтезовані </a:t>
            </a:r>
            <a:r>
              <a:rPr lang="uk-UA" sz="2400" dirty="0" err="1"/>
              <a:t>олігонуклеотиди</a:t>
            </a:r>
            <a:r>
              <a:rPr lang="uk-UA" sz="2400" dirty="0"/>
              <a:t> від 15 до 30 нуклеотидів, комплементарні протилежним кінцям протилежних ланцюгів шуканої ділянки ДНК-мішені.</a:t>
            </a:r>
            <a:endParaRPr lang="ru-UA" sz="2400" dirty="0"/>
          </a:p>
        </p:txBody>
      </p:sp>
      <p:pic>
        <p:nvPicPr>
          <p:cNvPr id="19460" name="Picture 4" descr="Міністерство охорони здоров'я України Івано-Франківський національ">
            <a:extLst>
              <a:ext uri="{FF2B5EF4-FFF2-40B4-BE49-F238E27FC236}">
                <a16:creationId xmlns:a16="http://schemas.microsoft.com/office/drawing/2014/main" id="{A3DD6673-6517-4B9F-ABB6-3598939F1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4104456" cy="377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2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BB4DDA-7DD1-465B-B4C0-395C7619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Для протікання цієї реакції потрібно: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4772ED-010A-40EE-86E8-4A9AE27B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b="1" dirty="0">
                <a:solidFill>
                  <a:srgbClr val="FF0000"/>
                </a:solidFill>
              </a:rPr>
              <a:t>Вільні </a:t>
            </a:r>
            <a:r>
              <a:rPr lang="uk-UA" sz="2400" b="1" dirty="0" err="1">
                <a:solidFill>
                  <a:srgbClr val="FF0000"/>
                </a:solidFill>
              </a:rPr>
              <a:t>дезоксинуклеотидтрифосфати</a:t>
            </a:r>
            <a:r>
              <a:rPr lang="uk-UA" sz="2400" b="1" dirty="0">
                <a:solidFill>
                  <a:srgbClr val="FF0000"/>
                </a:solidFill>
              </a:rPr>
              <a:t> (</a:t>
            </a:r>
            <a:r>
              <a:rPr lang="uk-UA" sz="2400" b="1" dirty="0" err="1">
                <a:solidFill>
                  <a:srgbClr val="FF0000"/>
                </a:solidFill>
              </a:rPr>
              <a:t>дНТФ</a:t>
            </a:r>
            <a:r>
              <a:rPr lang="uk-UA" sz="2400" b="1" dirty="0">
                <a:solidFill>
                  <a:srgbClr val="FF0000"/>
                </a:solidFill>
              </a:rPr>
              <a:t>) 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/>
              <a:t>-</a:t>
            </a:r>
            <a:endParaRPr lang="ru-UA" sz="2400" dirty="0"/>
          </a:p>
        </p:txBody>
      </p:sp>
      <p:pic>
        <p:nvPicPr>
          <p:cNvPr id="20486" name="Picture 6" descr="Принципи використання вільної енергії гідролізу нуклеозидтрифосфатів для  здійснення енергетично невигідних молекулярних процесів у біологічних  системах.">
            <a:extLst>
              <a:ext uri="{FF2B5EF4-FFF2-40B4-BE49-F238E27FC236}">
                <a16:creationId xmlns:a16="http://schemas.microsoft.com/office/drawing/2014/main" id="{E492075A-B753-4106-99E4-8B10932F6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b="63380"/>
          <a:stretch/>
        </p:blipFill>
        <p:spPr bwMode="auto">
          <a:xfrm>
            <a:off x="2699792" y="1922772"/>
            <a:ext cx="6136303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FFF1DB-F02F-47A0-8E17-F7B17F78C482}"/>
              </a:ext>
            </a:extLst>
          </p:cNvPr>
          <p:cNvSpPr/>
          <p:nvPr/>
        </p:nvSpPr>
        <p:spPr>
          <a:xfrm>
            <a:off x="683569" y="3525862"/>
            <a:ext cx="46085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дезоксіаденозінтріфосфат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(ДАТФ),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дезоксігуанозінтріфосфат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(ДГТФ),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дезоксіцитозінтріфосфат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дЦТФ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) і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дезоксітімідінтріфосфат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дТТФ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) - будівельний матеріал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C811BAE-7897-471B-8879-93926A94DA90}"/>
              </a:ext>
            </a:extLst>
          </p:cNvPr>
          <p:cNvSpPr/>
          <p:nvPr/>
        </p:nvSpPr>
        <p:spPr>
          <a:xfrm>
            <a:off x="457200" y="576747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b="1" dirty="0">
                <a:solidFill>
                  <a:srgbClr val="FF0000"/>
                </a:solidFill>
              </a:rPr>
              <a:t>Іони М</a:t>
            </a:r>
            <a:r>
              <a:rPr lang="en-US" b="1" dirty="0">
                <a:solidFill>
                  <a:srgbClr val="FF0000"/>
                </a:solidFill>
              </a:rPr>
              <a:t>g</a:t>
            </a:r>
            <a:r>
              <a:rPr lang="uk-UA" b="1" dirty="0">
                <a:solidFill>
                  <a:srgbClr val="FF0000"/>
                </a:solidFill>
              </a:rPr>
              <a:t>2+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00393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BB4DDA-7DD1-465B-B4C0-395C7619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Для протікання цієї реакції потрібно: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4772ED-010A-40EE-86E8-4A9AE27B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2400" b="1" dirty="0">
                <a:solidFill>
                  <a:srgbClr val="FF0000"/>
                </a:solidFill>
              </a:rPr>
              <a:t>Ферменти для ПЛР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uk-UA" i="1" dirty="0" err="1"/>
              <a:t>Thermus</a:t>
            </a:r>
            <a:r>
              <a:rPr lang="uk-UA" i="1" dirty="0"/>
              <a:t> </a:t>
            </a:r>
            <a:r>
              <a:rPr lang="uk-UA" i="1" dirty="0" err="1"/>
              <a:t>aquaticus</a:t>
            </a:r>
            <a:r>
              <a:rPr lang="uk-UA" dirty="0"/>
              <a:t> (</a:t>
            </a:r>
            <a:r>
              <a:rPr lang="uk-UA" b="1" dirty="0" err="1"/>
              <a:t>Taq</a:t>
            </a:r>
            <a:r>
              <a:rPr lang="uk-UA" dirty="0"/>
              <a:t> -</a:t>
            </a:r>
            <a:r>
              <a:rPr lang="uk-UA" dirty="0" err="1"/>
              <a:t>полімераза</a:t>
            </a:r>
            <a:r>
              <a:rPr lang="uk-UA" dirty="0"/>
              <a:t>), </a:t>
            </a:r>
            <a:r>
              <a:rPr lang="uk-UA" i="1" dirty="0" err="1"/>
              <a:t>Pyrococcus</a:t>
            </a:r>
            <a:r>
              <a:rPr lang="uk-UA" i="1" dirty="0"/>
              <a:t> </a:t>
            </a:r>
            <a:r>
              <a:rPr lang="uk-UA" i="1" dirty="0" err="1"/>
              <a:t>furiosus</a:t>
            </a:r>
            <a:r>
              <a:rPr lang="uk-UA" dirty="0"/>
              <a:t> (</a:t>
            </a:r>
            <a:r>
              <a:rPr lang="uk-UA" b="1" dirty="0" err="1"/>
              <a:t>Pfu</a:t>
            </a:r>
            <a:r>
              <a:rPr lang="uk-UA" dirty="0" err="1"/>
              <a:t>-полімераза</a:t>
            </a:r>
            <a:r>
              <a:rPr lang="uk-UA" dirty="0"/>
              <a:t>), </a:t>
            </a:r>
            <a:r>
              <a:rPr lang="uk-UA" i="1" dirty="0" err="1"/>
              <a:t>Pyrococcus</a:t>
            </a:r>
            <a:r>
              <a:rPr lang="uk-UA" i="1" dirty="0"/>
              <a:t> </a:t>
            </a:r>
            <a:r>
              <a:rPr lang="uk-UA" i="1" dirty="0" err="1"/>
              <a:t>woesei</a:t>
            </a:r>
            <a:r>
              <a:rPr lang="uk-UA" dirty="0"/>
              <a:t> (</a:t>
            </a:r>
            <a:r>
              <a:rPr lang="uk-UA" b="1" dirty="0" err="1"/>
              <a:t>Pwo</a:t>
            </a:r>
            <a:r>
              <a:rPr lang="uk-UA" dirty="0" err="1"/>
              <a:t>-полімераза</a:t>
            </a:r>
            <a:r>
              <a:rPr lang="uk-UA" dirty="0"/>
              <a:t>)</a:t>
            </a:r>
            <a:endParaRPr lang="en-US" dirty="0"/>
          </a:p>
          <a:p>
            <a:pPr marL="0" indent="0" algn="just">
              <a:buNone/>
            </a:pPr>
            <a:r>
              <a:rPr lang="uk-UA" i="1" dirty="0" err="1"/>
              <a:t>Thermus</a:t>
            </a:r>
            <a:r>
              <a:rPr lang="uk-UA" dirty="0"/>
              <a:t> </a:t>
            </a:r>
            <a:r>
              <a:rPr lang="uk-UA" i="1" dirty="0" err="1"/>
              <a:t>thermophilus</a:t>
            </a:r>
            <a:r>
              <a:rPr lang="uk-UA" dirty="0"/>
              <a:t> </a:t>
            </a:r>
            <a:r>
              <a:rPr lang="en-US" dirty="0"/>
              <a:t> (</a:t>
            </a:r>
            <a:r>
              <a:rPr lang="uk-UA" b="1" dirty="0" err="1"/>
              <a:t>Tth</a:t>
            </a:r>
            <a:r>
              <a:rPr lang="uk-UA" dirty="0"/>
              <a:t> ДНК-</a:t>
            </a:r>
            <a:r>
              <a:rPr lang="uk-UA" dirty="0" err="1"/>
              <a:t>полімераз</a:t>
            </a:r>
            <a:r>
              <a:rPr lang="ru-RU" dirty="0"/>
              <a:t>а)</a:t>
            </a:r>
            <a:endParaRPr lang="en-US" dirty="0"/>
          </a:p>
          <a:p>
            <a:pPr marL="0" indent="0" algn="just">
              <a:buNone/>
            </a:pPr>
            <a:r>
              <a:rPr lang="uk-UA" dirty="0"/>
              <a:t>M-</a:t>
            </a:r>
            <a:r>
              <a:rPr lang="uk-UA" dirty="0" err="1"/>
              <a:t>MuLV</a:t>
            </a:r>
            <a:r>
              <a:rPr lang="uk-UA" dirty="0"/>
              <a:t> </a:t>
            </a:r>
            <a:r>
              <a:rPr lang="uk-UA" dirty="0" err="1"/>
              <a:t>зворотня</a:t>
            </a:r>
            <a:r>
              <a:rPr lang="uk-UA" dirty="0"/>
              <a:t> </a:t>
            </a:r>
            <a:r>
              <a:rPr lang="uk-UA" dirty="0" err="1"/>
              <a:t>транскриптаза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uk-UA" dirty="0"/>
              <a:t>оптимум роботи </a:t>
            </a:r>
            <a:r>
              <a:rPr lang="en-US" dirty="0"/>
              <a:t> - </a:t>
            </a:r>
            <a:r>
              <a:rPr lang="uk-UA" dirty="0"/>
              <a:t>70-72°С.</a:t>
            </a:r>
            <a:endParaRPr lang="ru-U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07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BEE7C83-145E-4225-A359-68B02047054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t="32611" r="32785" b="10377"/>
          <a:stretch/>
        </p:blipFill>
        <p:spPr bwMode="auto">
          <a:xfrm>
            <a:off x="3059832" y="1252894"/>
            <a:ext cx="4855142" cy="4724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29F026D-1014-4CD6-B3DE-47FEF9712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46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Для протікання цієї реакції потрібно: 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066D6A-CB32-4F8B-9B22-440516B10726}"/>
              </a:ext>
            </a:extLst>
          </p:cNvPr>
          <p:cNvSpPr/>
          <p:nvPr/>
        </p:nvSpPr>
        <p:spPr>
          <a:xfrm>
            <a:off x="179737" y="1628800"/>
            <a:ext cx="2195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>
                <a:solidFill>
                  <a:srgbClr val="FF0000"/>
                </a:solidFill>
              </a:rPr>
              <a:t>Ампліфікатори</a:t>
            </a:r>
            <a:endParaRPr lang="ru-UA" sz="2400" dirty="0"/>
          </a:p>
        </p:txBody>
      </p:sp>
    </p:spTree>
    <p:extLst>
      <p:ext uri="{BB962C8B-B14F-4D97-AF65-F5344CB8AC3E}">
        <p14:creationId xmlns:p14="http://schemas.microsoft.com/office/powerpoint/2010/main" val="200365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820472" cy="659735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4100" b="1" dirty="0" err="1"/>
              <a:t>Стадії</a:t>
            </a:r>
            <a:r>
              <a:rPr lang="ru-RU" sz="4100" b="1" dirty="0"/>
              <a:t> ПЛР</a:t>
            </a:r>
          </a:p>
          <a:p>
            <a:pPr marL="0" indent="0" algn="ctr">
              <a:buNone/>
            </a:pPr>
            <a:r>
              <a:rPr lang="ru-RU" b="1" dirty="0"/>
              <a:t>  </a:t>
            </a:r>
          </a:p>
          <a:p>
            <a:pPr algn="just"/>
            <a:r>
              <a:rPr lang="ru-RU" dirty="0"/>
              <a:t>1. </a:t>
            </a:r>
            <a:r>
              <a:rPr lang="uk-UA" u="sng" dirty="0"/>
              <a:t>Денатурація.</a:t>
            </a:r>
            <a:r>
              <a:rPr lang="uk-UA" dirty="0"/>
              <a:t> Інкубаційну суміш зі зразком потрібної ДНК нагрівають до  90</a:t>
            </a:r>
            <a:r>
              <a:rPr lang="uk-UA" baseline="30000" dirty="0"/>
              <a:t>о</a:t>
            </a:r>
            <a:r>
              <a:rPr lang="uk-UA" dirty="0"/>
              <a:t>С впродовж 15 секунд. Відбувається розрив водневих  зв'язків між ланцюгами ДНК і з однієї </a:t>
            </a:r>
            <a:r>
              <a:rPr lang="uk-UA" dirty="0" err="1"/>
              <a:t>дволанцюгової</a:t>
            </a:r>
            <a:r>
              <a:rPr lang="uk-UA" dirty="0"/>
              <a:t> молекули утворюється 2 </a:t>
            </a:r>
            <a:r>
              <a:rPr lang="uk-UA" dirty="0" err="1"/>
              <a:t>одноланцюгові</a:t>
            </a:r>
            <a:r>
              <a:rPr lang="uk-UA" dirty="0"/>
              <a:t>. </a:t>
            </a:r>
          </a:p>
          <a:p>
            <a:pPr algn="just"/>
            <a:r>
              <a:rPr lang="uk-UA" dirty="0"/>
              <a:t>2.  </a:t>
            </a:r>
            <a:r>
              <a:rPr lang="uk-UA" u="sng" dirty="0"/>
              <a:t>Гібридизація </a:t>
            </a:r>
            <a:r>
              <a:rPr lang="uk-UA" u="sng" dirty="0" err="1"/>
              <a:t>праймерів</a:t>
            </a:r>
            <a:r>
              <a:rPr lang="uk-UA" u="sng" dirty="0"/>
              <a:t> (відпал)</a:t>
            </a:r>
            <a:r>
              <a:rPr lang="uk-UA" dirty="0"/>
              <a:t>.  Температуру знижують до 50-68</a:t>
            </a:r>
            <a:r>
              <a:rPr lang="uk-UA" baseline="30000" dirty="0"/>
              <a:t>о</a:t>
            </a:r>
            <a:r>
              <a:rPr lang="uk-UA" dirty="0"/>
              <a:t>С. Відбувається гібридизація ланцюгів ДНК з </a:t>
            </a:r>
            <a:r>
              <a:rPr lang="uk-UA" dirty="0" err="1"/>
              <a:t>праймерами</a:t>
            </a:r>
            <a:r>
              <a:rPr lang="uk-UA" dirty="0"/>
              <a:t>. Тривалість - 30 секунд. </a:t>
            </a:r>
          </a:p>
          <a:p>
            <a:pPr algn="just"/>
            <a:r>
              <a:rPr lang="uk-UA" dirty="0"/>
              <a:t>3</a:t>
            </a:r>
            <a:r>
              <a:rPr lang="uk-UA" u="sng" dirty="0"/>
              <a:t>.  Полімеризація</a:t>
            </a:r>
            <a:r>
              <a:rPr lang="uk-UA" dirty="0"/>
              <a:t>. </a:t>
            </a:r>
            <a:r>
              <a:rPr lang="uk-UA" u="sng" dirty="0"/>
              <a:t>.</a:t>
            </a:r>
            <a:r>
              <a:rPr lang="uk-UA" dirty="0"/>
              <a:t> Інкубаційну суміш нагрівають до 70-72</a:t>
            </a:r>
            <a:r>
              <a:rPr lang="uk-UA" baseline="30000" dirty="0"/>
              <a:t>о</a:t>
            </a:r>
            <a:r>
              <a:rPr lang="uk-UA" dirty="0"/>
              <a:t>С. При цьому  Tag-</a:t>
            </a:r>
            <a:r>
              <a:rPr lang="uk-UA" dirty="0" err="1"/>
              <a:t>полімераза</a:t>
            </a:r>
            <a:r>
              <a:rPr lang="uk-UA" dirty="0"/>
              <a:t> подовжує обидва </a:t>
            </a:r>
            <a:r>
              <a:rPr lang="uk-UA" dirty="0" err="1"/>
              <a:t>праймера</a:t>
            </a:r>
            <a:r>
              <a:rPr lang="uk-UA" dirty="0"/>
              <a:t>  з  їх 3’-кінців. </a:t>
            </a:r>
            <a:r>
              <a:rPr lang="uk-UA" dirty="0" err="1"/>
              <a:t>Праймери</a:t>
            </a:r>
            <a:r>
              <a:rPr lang="uk-UA" dirty="0"/>
              <a:t> </a:t>
            </a:r>
            <a:r>
              <a:rPr lang="uk-UA" dirty="0" err="1"/>
              <a:t>дорастають</a:t>
            </a:r>
            <a:r>
              <a:rPr lang="uk-UA" dirty="0"/>
              <a:t>  до розмірів матриці. Тривалість - 90 секунд.  В результаті  кількість  ДНК подвоюється. </a:t>
            </a:r>
          </a:p>
          <a:p>
            <a:pPr algn="just"/>
            <a:r>
              <a:rPr lang="uk-UA" b="1" dirty="0"/>
              <a:t>За 20 циклів </a:t>
            </a:r>
            <a:r>
              <a:rPr lang="uk-UA" b="1" u="sng" dirty="0"/>
              <a:t>ампліфікації</a:t>
            </a:r>
            <a:r>
              <a:rPr lang="uk-UA" b="1" dirty="0"/>
              <a:t> кількість копій ДНК сягає 10</a:t>
            </a:r>
            <a:r>
              <a:rPr lang="uk-UA" b="1" baseline="30000" dirty="0"/>
              <a:t>6</a:t>
            </a:r>
            <a:r>
              <a:rPr lang="uk-UA" b="1" dirty="0"/>
              <a:t>.</a:t>
            </a:r>
            <a:r>
              <a:rPr lang="uk-UA" dirty="0"/>
              <a:t>  </a:t>
            </a:r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5473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B5E5C4-5F62-42FA-9F59-E8A4C0CFC35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23717" r="29193" b="14025"/>
          <a:stretch/>
        </p:blipFill>
        <p:spPr bwMode="auto">
          <a:xfrm>
            <a:off x="539552" y="548680"/>
            <a:ext cx="4911422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F7B7FB-D723-482A-9A3A-D4ACD25CB2D0}"/>
              </a:ext>
            </a:extLst>
          </p:cNvPr>
          <p:cNvSpPr/>
          <p:nvPr/>
        </p:nvSpPr>
        <p:spPr>
          <a:xfrm>
            <a:off x="5292080" y="548680"/>
            <a:ext cx="3539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Синтезовані в ході першого циклу ПЛР ланцюги ДНК слугують матрицями для другого циклу ампліфікації</a:t>
            </a:r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5DF860-2784-4233-9898-2DF98A8EF0B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87305"/>
            <a:ext cx="424847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0A09C5-212B-487C-8125-1FB92139B41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t="31243" r="28423" b="22007"/>
          <a:stretch/>
        </p:blipFill>
        <p:spPr bwMode="auto">
          <a:xfrm>
            <a:off x="5292080" y="3969060"/>
            <a:ext cx="3476670" cy="270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44886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4756</TotalTime>
  <Words>1792</Words>
  <Application>Microsoft Office PowerPoint</Application>
  <PresentationFormat>Экран (4:3)</PresentationFormat>
  <Paragraphs>124</Paragraphs>
  <Slides>26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Courier New</vt:lpstr>
      <vt:lpstr>Tahoma</vt:lpstr>
      <vt:lpstr>Times New Roman</vt:lpstr>
      <vt:lpstr>Verdana</vt:lpstr>
      <vt:lpstr>Wingdings</vt:lpstr>
      <vt:lpstr>Тема Office</vt:lpstr>
      <vt:lpstr>Image</vt:lpstr>
      <vt:lpstr>ПЛР та ПДРФ- аналіз</vt:lpstr>
      <vt:lpstr>Полімеразна ланцюгова реакція(ПЛР) </vt:lpstr>
      <vt:lpstr>Для протікання цієї реакції потрібно: </vt:lpstr>
      <vt:lpstr>Для протікання цієї реакції потрібно: </vt:lpstr>
      <vt:lpstr>Для протікання цієї реакції потрібно: </vt:lpstr>
      <vt:lpstr>Для протікання цієї реакції потрібно: </vt:lpstr>
      <vt:lpstr>Для протікання цієї реакції потрібно: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AFLP-метод </vt:lpstr>
      <vt:lpstr>Презентация PowerPoint</vt:lpstr>
      <vt:lpstr>Презентация PowerPoint</vt:lpstr>
      <vt:lpstr>Використання ПЛР</vt:lpstr>
      <vt:lpstr>Презентация PowerPoint</vt:lpstr>
      <vt:lpstr>ПДРФ – аналіз (RFLP, restriction fragment length polymorphism)– поліморфізм довжини рестрикційних фрагментів (Botstein et al., 1980).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Вивчення ДНК (поліморфізм, секвенування, гібридизація)</dc:title>
  <dc:creator>Елена</dc:creator>
  <cp:lastModifiedBy>helenVoit@gmail.com</cp:lastModifiedBy>
  <cp:revision>176</cp:revision>
  <dcterms:created xsi:type="dcterms:W3CDTF">2018-02-26T23:02:03Z</dcterms:created>
  <dcterms:modified xsi:type="dcterms:W3CDTF">2022-11-23T09:00:10Z</dcterms:modified>
</cp:coreProperties>
</file>