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7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4" r:id="rId17"/>
    <p:sldId id="265" r:id="rId18"/>
    <p:sldId id="266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68" r:id="rId41"/>
    <p:sldId id="269" r:id="rId42"/>
    <p:sldId id="301" r:id="rId43"/>
    <p:sldId id="271" r:id="rId44"/>
    <p:sldId id="27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7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5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4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79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9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62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3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1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3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9442" y="1340768"/>
            <a:ext cx="7857014" cy="27306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err="1"/>
              <a:t>Диференційоване</a:t>
            </a:r>
            <a:r>
              <a:rPr lang="ru-RU" i="1" dirty="0"/>
              <a:t> </a:t>
            </a:r>
            <a:r>
              <a:rPr lang="ru-RU" i="1" dirty="0" err="1"/>
              <a:t>викладання</a:t>
            </a:r>
            <a:r>
              <a:rPr lang="ru-RU" i="1" dirty="0"/>
              <a:t> та </a:t>
            </a:r>
            <a:r>
              <a:rPr lang="ru-RU" i="1" dirty="0" err="1"/>
              <a:t>індивідуальне</a:t>
            </a:r>
            <a:r>
              <a:rPr lang="ru-RU" i="1" dirty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 в </a:t>
            </a:r>
            <a:r>
              <a:rPr lang="ru-RU" i="1" dirty="0" err="1"/>
              <a:t>інклюзивному</a:t>
            </a:r>
            <a:r>
              <a:rPr lang="ru-RU" i="1" dirty="0"/>
              <a:t> </a:t>
            </a:r>
            <a:r>
              <a:rPr lang="ru-RU" i="1" dirty="0" err="1"/>
              <a:t>класі</a:t>
            </a:r>
            <a:r>
              <a:rPr lang="ru-RU" i="1"/>
              <a:t>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8326" y="620688"/>
            <a:ext cx="7848872" cy="6976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i="1" dirty="0"/>
              <a:t>Тема: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4" y="4097749"/>
            <a:ext cx="3621782" cy="22455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55976" y="5393546"/>
            <a:ext cx="439248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b="1" dirty="0" err="1"/>
              <a:t>Ібен</a:t>
            </a:r>
            <a:r>
              <a:rPr lang="ru-RU" b="1" dirty="0"/>
              <a:t> </a:t>
            </a:r>
            <a:r>
              <a:rPr lang="ru-RU" b="1" dirty="0" err="1"/>
              <a:t>Акерлі</a:t>
            </a:r>
            <a:r>
              <a:rPr lang="ru-RU" b="1" dirty="0"/>
              <a:t>: «</a:t>
            </a:r>
            <a:r>
              <a:rPr lang="ru-RU" b="1" i="1" dirty="0" err="1"/>
              <a:t>Щоб</a:t>
            </a:r>
            <a:r>
              <a:rPr lang="ru-RU" b="1" i="1" dirty="0"/>
              <a:t> </a:t>
            </a:r>
            <a:r>
              <a:rPr lang="ru-RU" b="1" i="1" dirty="0" err="1"/>
              <a:t>зробити</a:t>
            </a:r>
            <a:r>
              <a:rPr lang="ru-RU" b="1" i="1" dirty="0"/>
              <a:t> людей </a:t>
            </a:r>
            <a:r>
              <a:rPr lang="ru-RU" b="1" i="1" dirty="0" err="1"/>
              <a:t>ближчими</a:t>
            </a:r>
            <a:r>
              <a:rPr lang="ru-RU" b="1" i="1" dirty="0"/>
              <a:t>, </a:t>
            </a:r>
            <a:r>
              <a:rPr lang="ru-RU" b="1" i="1" dirty="0" err="1"/>
              <a:t>варто</a:t>
            </a:r>
            <a:r>
              <a:rPr lang="ru-RU" b="1" i="1" dirty="0"/>
              <a:t> </a:t>
            </a:r>
            <a:r>
              <a:rPr lang="ru-RU" b="1" i="1" dirty="0" err="1"/>
              <a:t>почати</a:t>
            </a:r>
            <a:r>
              <a:rPr lang="ru-RU" b="1" i="1" dirty="0"/>
              <a:t> з </a:t>
            </a:r>
            <a:r>
              <a:rPr lang="ru-RU" b="1" i="1" dirty="0" err="1"/>
              <a:t>розмови</a:t>
            </a:r>
            <a:r>
              <a:rPr lang="ru-RU" b="1" i="1" dirty="0"/>
              <a:t> про </a:t>
            </a:r>
            <a:r>
              <a:rPr lang="ru-RU" b="1" i="1" dirty="0" err="1"/>
              <a:t>інклюзію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00605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МОВЛЕННЄВИМИ ПОРУШЕННЯМИ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</a:t>
            </a:r>
            <a:r>
              <a:rPr lang="ru-RU" dirty="0" err="1"/>
              <a:t>Научуваність</a:t>
            </a:r>
            <a:r>
              <a:rPr lang="ru-RU" dirty="0"/>
              <a:t> </a:t>
            </a:r>
            <a:r>
              <a:rPr lang="ru-RU" dirty="0" err="1"/>
              <a:t>збережена</a:t>
            </a:r>
            <a:r>
              <a:rPr lang="ru-RU" dirty="0"/>
              <a:t>.  </a:t>
            </a:r>
            <a:r>
              <a:rPr lang="ru-RU" dirty="0" err="1"/>
              <a:t>Логічні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синтезу, </a:t>
            </a:r>
            <a:r>
              <a:rPr lang="ru-RU" dirty="0" err="1"/>
              <a:t>формуються</a:t>
            </a:r>
            <a:r>
              <a:rPr lang="ru-RU" dirty="0"/>
              <a:t>.  Добре </a:t>
            </a:r>
            <a:r>
              <a:rPr lang="ru-RU" dirty="0" err="1"/>
              <a:t>орієнтуються</a:t>
            </a:r>
            <a:r>
              <a:rPr lang="ru-RU" dirty="0"/>
              <a:t> в </a:t>
            </a:r>
            <a:r>
              <a:rPr lang="ru-RU" dirty="0" err="1"/>
              <a:t>наочному</a:t>
            </a:r>
            <a:r>
              <a:rPr lang="ru-RU" dirty="0"/>
              <a:t> </a:t>
            </a:r>
            <a:r>
              <a:rPr lang="ru-RU" dirty="0" err="1"/>
              <a:t>матеріалі</a:t>
            </a:r>
            <a:r>
              <a:rPr lang="ru-RU" dirty="0"/>
              <a:t>. Добре </a:t>
            </a:r>
            <a:r>
              <a:rPr lang="ru-RU" dirty="0" err="1"/>
              <a:t>орієнтуються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 Активно </a:t>
            </a:r>
            <a:r>
              <a:rPr lang="ru-RU" dirty="0" err="1"/>
              <a:t>компенсують</a:t>
            </a:r>
            <a:r>
              <a:rPr lang="ru-RU" dirty="0"/>
              <a:t> </a:t>
            </a:r>
            <a:r>
              <a:rPr lang="ru-RU" dirty="0" err="1"/>
              <a:t>недостатність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жестами, </a:t>
            </a:r>
            <a:r>
              <a:rPr lang="ru-RU" dirty="0" err="1"/>
              <a:t>мімікою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, у </a:t>
            </a:r>
            <a:r>
              <a:rPr lang="ru-RU" dirty="0" err="1"/>
              <a:t>висловлюванні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думки,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, у </a:t>
            </a:r>
            <a:r>
              <a:rPr lang="ru-RU" dirty="0" err="1"/>
              <a:t>формуванні</a:t>
            </a:r>
            <a:r>
              <a:rPr lang="ru-RU" dirty="0"/>
              <a:t> словесно–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в </a:t>
            </a:r>
            <a:r>
              <a:rPr lang="ru-RU" dirty="0" err="1"/>
              <a:t>запам’ятовуванні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в </a:t>
            </a:r>
            <a:r>
              <a:rPr lang="ru-RU" dirty="0" err="1"/>
              <a:t>саморегуляції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в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письма та </a:t>
            </a:r>
            <a:r>
              <a:rPr lang="ru-RU" dirty="0" err="1"/>
              <a:t>читання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Корекційно-розвиткова</a:t>
            </a:r>
            <a:r>
              <a:rPr lang="ru-RU" dirty="0"/>
              <a:t> робота з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</a:t>
            </a:r>
            <a:r>
              <a:rPr lang="ru-RU" dirty="0" err="1"/>
              <a:t>Спрощення</a:t>
            </a:r>
            <a:r>
              <a:rPr lang="ru-RU" dirty="0"/>
              <a:t> та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, </a:t>
            </a:r>
            <a:r>
              <a:rPr lang="ru-RU" dirty="0" err="1"/>
              <a:t>пояснень</a:t>
            </a:r>
            <a:r>
              <a:rPr lang="ru-RU" dirty="0"/>
              <a:t> та </a:t>
            </a:r>
            <a:r>
              <a:rPr lang="ru-RU" dirty="0" err="1"/>
              <a:t>звернень</a:t>
            </a:r>
            <a:r>
              <a:rPr lang="ru-RU" dirty="0"/>
              <a:t>.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наочності</a:t>
            </a:r>
            <a:r>
              <a:rPr lang="ru-RU" dirty="0"/>
              <a:t>. </a:t>
            </a:r>
            <a:r>
              <a:rPr lang="ru-RU" dirty="0" err="1"/>
              <a:t>Підкріплення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жестами.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Час для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немовним</a:t>
            </a:r>
            <a:r>
              <a:rPr lang="ru-RU" dirty="0"/>
              <a:t> методам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 За </a:t>
            </a:r>
            <a:r>
              <a:rPr lang="ru-RU" dirty="0" err="1"/>
              <a:t>ігнорування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потреб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: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дратівливість</a:t>
            </a:r>
            <a:r>
              <a:rPr lang="ru-RU" dirty="0"/>
              <a:t>, </a:t>
            </a:r>
            <a:r>
              <a:rPr lang="ru-RU" dirty="0" err="1"/>
              <a:t>негативізм</a:t>
            </a:r>
            <a:r>
              <a:rPr lang="ru-RU" dirty="0"/>
              <a:t>,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до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01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ІНТЕЛЕКТУАЛЬНИМИ ПОРУШЕННЯМИ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ЗБЕРЕЖЕНІ ПСИХІЧНІ ФУНКЦІЇ.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збережена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нормальну</a:t>
            </a:r>
            <a:r>
              <a:rPr lang="ru-RU" dirty="0"/>
              <a:t> </a:t>
            </a:r>
            <a:r>
              <a:rPr lang="ru-RU" dirty="0" err="1"/>
              <a:t>механічну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.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засвоюють</a:t>
            </a:r>
            <a:r>
              <a:rPr lang="ru-RU" dirty="0"/>
              <a:t> </a:t>
            </a:r>
            <a:r>
              <a:rPr lang="ru-RU" dirty="0" err="1"/>
              <a:t>програмовий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Труднощі</a:t>
            </a:r>
            <a:r>
              <a:rPr lang="ru-RU" dirty="0"/>
              <a:t> в </a:t>
            </a:r>
            <a:r>
              <a:rPr lang="ru-RU" dirty="0" err="1"/>
              <a:t>самостійному</a:t>
            </a:r>
            <a:r>
              <a:rPr lang="ru-RU" dirty="0"/>
              <a:t> </a:t>
            </a:r>
            <a:r>
              <a:rPr lang="ru-RU" dirty="0" err="1"/>
              <a:t>осмисленні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усвідомленні</a:t>
            </a:r>
            <a:r>
              <a:rPr lang="ru-RU" dirty="0"/>
              <a:t> </a:t>
            </a:r>
            <a:r>
              <a:rPr lang="ru-RU" dirty="0" err="1"/>
              <a:t>абстрактних</a:t>
            </a:r>
            <a:r>
              <a:rPr lang="ru-RU" dirty="0"/>
              <a:t> понять та </a:t>
            </a:r>
            <a:r>
              <a:rPr lang="ru-RU" dirty="0" err="1"/>
              <a:t>прихованого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запам’ятовуванні</a:t>
            </a:r>
            <a:r>
              <a:rPr lang="ru-RU" dirty="0"/>
              <a:t> та </a:t>
            </a:r>
            <a:r>
              <a:rPr lang="ru-RU" dirty="0" err="1"/>
              <a:t>відтворенні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самостійній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нетипових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встановленні</a:t>
            </a:r>
            <a:r>
              <a:rPr lang="ru-RU" dirty="0"/>
              <a:t> причинно-</a:t>
            </a:r>
            <a:r>
              <a:rPr lang="ru-RU" dirty="0" err="1"/>
              <a:t>наслідкових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(як в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матеріалі</a:t>
            </a:r>
            <a:r>
              <a:rPr lang="ru-RU" dirty="0"/>
              <a:t>, так і в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), </a:t>
            </a:r>
            <a:r>
              <a:rPr lang="ru-RU" dirty="0" err="1"/>
              <a:t>захисті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думки та </a:t>
            </a:r>
            <a:r>
              <a:rPr lang="ru-RU" dirty="0" err="1"/>
              <a:t>інтересів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Модифікація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Спеціальні</a:t>
            </a:r>
            <a:r>
              <a:rPr lang="ru-RU" dirty="0"/>
              <a:t> методики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та </a:t>
            </a:r>
            <a:r>
              <a:rPr lang="ru-RU" dirty="0" err="1"/>
              <a:t>поетапного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Корекційно-розвиткова</a:t>
            </a:r>
            <a:r>
              <a:rPr lang="ru-RU" dirty="0"/>
              <a:t> робота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зв’язного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інтелектуальних</a:t>
            </a:r>
            <a:r>
              <a:rPr lang="ru-RU" dirty="0"/>
              <a:t> та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. </a:t>
            </a:r>
            <a:r>
              <a:rPr lang="ru-RU" dirty="0" err="1"/>
              <a:t>Послідовне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трудовим</a:t>
            </a:r>
            <a:r>
              <a:rPr lang="ru-RU" dirty="0"/>
              <a:t> </a:t>
            </a:r>
            <a:r>
              <a:rPr lang="ru-RU" dirty="0" err="1"/>
              <a:t>навичкам</a:t>
            </a:r>
            <a:r>
              <a:rPr lang="ru-RU" dirty="0"/>
              <a:t>. </a:t>
            </a:r>
            <a:r>
              <a:rPr lang="ru-RU" dirty="0" err="1"/>
              <a:t>Психологічний</a:t>
            </a:r>
            <a:r>
              <a:rPr lang="ru-RU" dirty="0"/>
              <a:t> та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. За </a:t>
            </a:r>
            <a:r>
              <a:rPr lang="ru-RU" dirty="0" err="1"/>
              <a:t>ігнорування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потреб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: протест на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настрою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агресивність</a:t>
            </a:r>
            <a:r>
              <a:rPr lang="ru-RU" dirty="0"/>
              <a:t>, </a:t>
            </a:r>
            <a:r>
              <a:rPr lang="ru-RU" dirty="0" err="1"/>
              <a:t>низький</a:t>
            </a:r>
            <a:r>
              <a:rPr lang="ru-RU" dirty="0"/>
              <a:t> статус в </a:t>
            </a:r>
            <a:r>
              <a:rPr lang="ru-RU" dirty="0" err="1"/>
              <a:t>шкільному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та участь в </a:t>
            </a:r>
            <a:r>
              <a:rPr lang="ru-RU" dirty="0" err="1"/>
              <a:t>асоціальних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4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ПОРУШЕННЯМИ ЗОРУ</a:t>
            </a:r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За </a:t>
            </a:r>
            <a:r>
              <a:rPr lang="ru-RU" dirty="0" err="1"/>
              <a:t>збережених</a:t>
            </a:r>
            <a:r>
              <a:rPr lang="ru-RU" dirty="0"/>
              <a:t> </a:t>
            </a:r>
            <a:r>
              <a:rPr lang="ru-RU" dirty="0" err="1"/>
              <a:t>інтелектуальних</a:t>
            </a:r>
            <a:r>
              <a:rPr lang="ru-RU" dirty="0"/>
              <a:t> </a:t>
            </a:r>
            <a:r>
              <a:rPr lang="ru-RU" dirty="0" err="1"/>
              <a:t>здібностях</a:t>
            </a:r>
            <a:r>
              <a:rPr lang="ru-RU" dirty="0"/>
              <a:t>: Активно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</a:t>
            </a:r>
            <a:r>
              <a:rPr lang="ru-RU" dirty="0" err="1"/>
              <a:t>Розвинене</a:t>
            </a:r>
            <a:r>
              <a:rPr lang="ru-RU" dirty="0"/>
              <a:t> вербально-</a:t>
            </a:r>
            <a:r>
              <a:rPr lang="ru-RU" dirty="0" err="1"/>
              <a:t>логічне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та </a:t>
            </a:r>
            <a:r>
              <a:rPr lang="ru-RU" dirty="0" err="1"/>
              <a:t>проявляються</a:t>
            </a:r>
            <a:r>
              <a:rPr lang="ru-RU" dirty="0"/>
              <a:t> в сферах: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просторових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та </a:t>
            </a:r>
            <a:r>
              <a:rPr lang="ru-RU" dirty="0" err="1"/>
              <a:t>орієнтувань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правильних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оточуючого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та в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. </a:t>
            </a:r>
            <a:r>
              <a:rPr lang="ru-RU" dirty="0" err="1"/>
              <a:t>Дозування</a:t>
            </a:r>
            <a:r>
              <a:rPr lang="ru-RU" dirty="0"/>
              <a:t> </a:t>
            </a:r>
            <a:r>
              <a:rPr lang="ru-RU" dirty="0" err="1"/>
              <a:t>зорового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.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та </a:t>
            </a:r>
            <a:r>
              <a:rPr lang="ru-RU" dirty="0" err="1"/>
              <a:t>території</a:t>
            </a:r>
            <a:r>
              <a:rPr lang="ru-RU" dirty="0"/>
              <a:t> закладу (</a:t>
            </a:r>
            <a:r>
              <a:rPr lang="ru-RU" dirty="0" err="1"/>
              <a:t>позначки</a:t>
            </a:r>
            <a:r>
              <a:rPr lang="ru-RU" dirty="0"/>
              <a:t>). </a:t>
            </a:r>
            <a:r>
              <a:rPr lang="ru-RU" dirty="0" err="1"/>
              <a:t>Корекційно-розвиткова</a:t>
            </a:r>
            <a:r>
              <a:rPr lang="ru-RU" dirty="0"/>
              <a:t> робота 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зорового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компенсаторних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(</a:t>
            </a:r>
            <a:r>
              <a:rPr lang="ru-RU" dirty="0" err="1"/>
              <a:t>тактильне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)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користуванню</a:t>
            </a:r>
            <a:r>
              <a:rPr lang="ru-RU" dirty="0"/>
              <a:t> </a:t>
            </a:r>
            <a:r>
              <a:rPr lang="ru-RU" dirty="0" err="1"/>
              <a:t>допоміжними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. </a:t>
            </a:r>
            <a:r>
              <a:rPr lang="ru-RU" dirty="0" err="1"/>
              <a:t>Супровід</a:t>
            </a:r>
            <a:r>
              <a:rPr lang="ru-RU" dirty="0"/>
              <a:t> </a:t>
            </a:r>
            <a:r>
              <a:rPr lang="ru-RU" dirty="0" err="1"/>
              <a:t>асистентом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(за потреби). За </a:t>
            </a:r>
            <a:r>
              <a:rPr lang="ru-RU" dirty="0" err="1"/>
              <a:t>ігнорування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потреб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неточні</a:t>
            </a:r>
            <a:r>
              <a:rPr lang="ru-RU" dirty="0"/>
              <a:t>, </a:t>
            </a:r>
            <a:r>
              <a:rPr lang="ru-RU" dirty="0" err="1"/>
              <a:t>фрагментарні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метою.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089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ПОРУШЕННЯМИ СЛУХУ</a:t>
            </a:r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За </a:t>
            </a:r>
            <a:r>
              <a:rPr lang="ru-RU" dirty="0" err="1"/>
              <a:t>збережених</a:t>
            </a:r>
            <a:r>
              <a:rPr lang="ru-RU" dirty="0"/>
              <a:t> </a:t>
            </a:r>
            <a:r>
              <a:rPr lang="ru-RU" dirty="0" err="1"/>
              <a:t>інтелектуальних</a:t>
            </a:r>
            <a:r>
              <a:rPr lang="ru-RU" dirty="0"/>
              <a:t> </a:t>
            </a:r>
            <a:r>
              <a:rPr lang="ru-RU" dirty="0" err="1"/>
              <a:t>здібностях</a:t>
            </a:r>
            <a:r>
              <a:rPr lang="ru-RU" dirty="0"/>
              <a:t> Активно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. </a:t>
            </a:r>
            <a:r>
              <a:rPr lang="ru-RU" dirty="0" err="1"/>
              <a:t>Розвинений</a:t>
            </a:r>
            <a:r>
              <a:rPr lang="ru-RU" dirty="0"/>
              <a:t> </a:t>
            </a:r>
            <a:r>
              <a:rPr lang="ru-RU" dirty="0" err="1"/>
              <a:t>невербальний</a:t>
            </a:r>
            <a:r>
              <a:rPr lang="ru-RU" dirty="0"/>
              <a:t> </a:t>
            </a:r>
            <a:r>
              <a:rPr lang="ru-RU" dirty="0" err="1"/>
              <a:t>інтелект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та </a:t>
            </a:r>
            <a:r>
              <a:rPr lang="ru-RU" dirty="0" err="1"/>
              <a:t>проявляються</a:t>
            </a:r>
            <a:r>
              <a:rPr lang="ru-RU" dirty="0"/>
              <a:t> в сферах: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зверненого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активного </a:t>
            </a:r>
            <a:r>
              <a:rPr lang="ru-RU" dirty="0" err="1"/>
              <a:t>мовлення</a:t>
            </a:r>
            <a:r>
              <a:rPr lang="ru-RU" dirty="0"/>
              <a:t>;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оточуючий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словесно-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 </a:t>
            </a:r>
            <a:r>
              <a:rPr lang="ru-RU" dirty="0" err="1"/>
              <a:t>орієнтування</a:t>
            </a:r>
            <a:r>
              <a:rPr lang="ru-RU" dirty="0"/>
              <a:t> у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;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людьми.</a:t>
            </a:r>
          </a:p>
          <a:p>
            <a:pPr marL="0" indent="0">
              <a:buNone/>
            </a:pPr>
            <a:r>
              <a:rPr lang="ru-RU" b="1" dirty="0"/>
              <a:t>ОСОБЛИВІ ПОТРЕБИ. </a:t>
            </a:r>
            <a:r>
              <a:rPr lang="ru-RU" dirty="0" err="1"/>
              <a:t>Корекційно-розвиткова</a:t>
            </a:r>
            <a:r>
              <a:rPr lang="ru-RU" dirty="0"/>
              <a:t> робота 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слухового </a:t>
            </a:r>
            <a:r>
              <a:rPr lang="ru-RU" dirty="0" err="1"/>
              <a:t>сприйняття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вимови</a:t>
            </a:r>
            <a:r>
              <a:rPr lang="ru-RU" dirty="0"/>
              <a:t>, 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слухозорово</a:t>
            </a:r>
            <a:r>
              <a:rPr lang="ru-RU" dirty="0"/>
              <a:t>-тактильного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та контроль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робочим</a:t>
            </a:r>
            <a:r>
              <a:rPr lang="ru-RU" dirty="0"/>
              <a:t> станом (</a:t>
            </a:r>
            <a:r>
              <a:rPr lang="ru-RU" dirty="0" err="1"/>
              <a:t>кохлеарні</a:t>
            </a:r>
            <a:r>
              <a:rPr lang="ru-RU" dirty="0"/>
              <a:t> </a:t>
            </a:r>
            <a:r>
              <a:rPr lang="ru-RU" dirty="0" err="1"/>
              <a:t>імпланти</a:t>
            </a:r>
            <a:r>
              <a:rPr lang="ru-RU" dirty="0"/>
              <a:t>, </a:t>
            </a:r>
            <a:r>
              <a:rPr lang="ru-RU" dirty="0" err="1"/>
              <a:t>слухові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r>
              <a:rPr lang="ru-RU" dirty="0"/>
              <a:t>).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(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акустичних</a:t>
            </a:r>
            <a:r>
              <a:rPr lang="ru-RU" dirty="0"/>
              <a:t> умов,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звукопідсилення</a:t>
            </a:r>
            <a:r>
              <a:rPr lang="ru-RU" dirty="0"/>
              <a:t>). За </a:t>
            </a:r>
            <a:r>
              <a:rPr lang="ru-RU" dirty="0" err="1"/>
              <a:t>ігнорування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потреб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тривожність</a:t>
            </a:r>
            <a:r>
              <a:rPr lang="ru-RU" dirty="0"/>
              <a:t> та </a:t>
            </a:r>
            <a:r>
              <a:rPr lang="ru-RU" dirty="0" err="1"/>
              <a:t>недовіра</a:t>
            </a:r>
            <a:r>
              <a:rPr lang="ru-RU" dirty="0"/>
              <a:t> до </a:t>
            </a:r>
            <a:r>
              <a:rPr lang="ru-RU" dirty="0" err="1"/>
              <a:t>оточуючих</a:t>
            </a:r>
            <a:r>
              <a:rPr lang="ru-RU" dirty="0"/>
              <a:t>, </a:t>
            </a:r>
            <a:r>
              <a:rPr lang="ru-RU" dirty="0" err="1"/>
              <a:t>відокремленість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чують</a:t>
            </a:r>
            <a:r>
              <a:rPr lang="ru-RU" dirty="0"/>
              <a:t>,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неточні</a:t>
            </a:r>
            <a:r>
              <a:rPr lang="ru-RU" dirty="0"/>
              <a:t>, </a:t>
            </a:r>
            <a:r>
              <a:rPr lang="ru-RU" dirty="0" err="1"/>
              <a:t>фрагментарні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301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ФІЗИЧНИМИ/НЕЙРОМОТОРНИМИ ПОРУШЕННЯМИ</a:t>
            </a:r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Картина </a:t>
            </a:r>
            <a:r>
              <a:rPr lang="ru-RU" dirty="0" err="1"/>
              <a:t>збережених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та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індивідуальна</a:t>
            </a:r>
            <a:r>
              <a:rPr lang="ru-RU" dirty="0"/>
              <a:t>. Часто </a:t>
            </a:r>
            <a:r>
              <a:rPr lang="ru-RU" dirty="0" err="1"/>
              <a:t>спостерігаємо</a:t>
            </a:r>
            <a:r>
              <a:rPr lang="ru-RU" dirty="0"/>
              <a:t>: </a:t>
            </a:r>
            <a:r>
              <a:rPr lang="ru-RU" dirty="0" err="1"/>
              <a:t>Інтелектуальні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збережені</a:t>
            </a:r>
            <a:r>
              <a:rPr lang="ru-RU" dirty="0"/>
              <a:t>. Активно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компенсаторні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: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та словесно-</a:t>
            </a:r>
            <a:r>
              <a:rPr lang="ru-RU" dirty="0" err="1"/>
              <a:t>логічне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r>
              <a:rPr lang="ru-RU" dirty="0" err="1"/>
              <a:t>Наполегливість</a:t>
            </a:r>
            <a:r>
              <a:rPr lang="ru-RU" dirty="0"/>
              <a:t> у </a:t>
            </a:r>
            <a:r>
              <a:rPr lang="ru-RU" dirty="0" err="1"/>
              <a:t>досягненні</a:t>
            </a:r>
            <a:r>
              <a:rPr lang="ru-RU" dirty="0"/>
              <a:t> результату. </a:t>
            </a:r>
            <a:r>
              <a:rPr lang="ru-RU" dirty="0" err="1"/>
              <a:t>Доброзичливість</a:t>
            </a:r>
            <a:r>
              <a:rPr lang="ru-RU" dirty="0"/>
              <a:t> та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з </a:t>
            </a:r>
            <a:r>
              <a:rPr lang="ru-RU" dirty="0" err="1"/>
              <a:t>оточенням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та </a:t>
            </a:r>
            <a:r>
              <a:rPr lang="ru-RU" dirty="0" err="1"/>
              <a:t>проявляються</a:t>
            </a:r>
            <a:r>
              <a:rPr lang="ru-RU" dirty="0"/>
              <a:t> в сферах: </a:t>
            </a:r>
            <a:r>
              <a:rPr lang="ru-RU" dirty="0" err="1"/>
              <a:t>пересування</a:t>
            </a:r>
            <a:r>
              <a:rPr lang="ru-RU" dirty="0"/>
              <a:t>; </a:t>
            </a:r>
            <a:r>
              <a:rPr lang="ru-RU" dirty="0" err="1"/>
              <a:t>самообслуговування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письма;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просторового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та </a:t>
            </a:r>
            <a:r>
              <a:rPr lang="ru-RU" dirty="0" err="1"/>
              <a:t>території</a:t>
            </a:r>
            <a:r>
              <a:rPr lang="ru-RU" dirty="0"/>
              <a:t> закладу. </a:t>
            </a:r>
            <a:r>
              <a:rPr lang="ru-RU" dirty="0" err="1"/>
              <a:t>Прилаштування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. </a:t>
            </a: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письма та </a:t>
            </a:r>
            <a:r>
              <a:rPr lang="ru-RU" dirty="0" err="1"/>
              <a:t>читання</a:t>
            </a:r>
            <a:r>
              <a:rPr lang="ru-RU" dirty="0"/>
              <a:t>,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зошити</a:t>
            </a:r>
            <a:r>
              <a:rPr lang="ru-RU" dirty="0"/>
              <a:t>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. </a:t>
            </a:r>
            <a:r>
              <a:rPr lang="ru-RU" dirty="0" err="1"/>
              <a:t>Оптимальний</a:t>
            </a:r>
            <a:r>
              <a:rPr lang="ru-RU" dirty="0"/>
              <a:t> режим </a:t>
            </a:r>
            <a:r>
              <a:rPr lang="ru-RU" dirty="0" err="1"/>
              <a:t>навантажень</a:t>
            </a:r>
            <a:r>
              <a:rPr lang="ru-RU" dirty="0"/>
              <a:t>.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фізкультура</a:t>
            </a:r>
            <a:r>
              <a:rPr lang="ru-RU" dirty="0"/>
              <a:t>. </a:t>
            </a:r>
            <a:r>
              <a:rPr lang="ru-RU" dirty="0" err="1"/>
              <a:t>Корекційно-розвиткова</a:t>
            </a:r>
            <a:r>
              <a:rPr lang="ru-RU" dirty="0"/>
              <a:t> робота 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просторового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супутніх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02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ЕМОЦІЙНИМИ ТА ПОВЕДІНКОВИМИ РОЗЛАДАМИ</a:t>
            </a:r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</a:t>
            </a:r>
            <a:r>
              <a:rPr lang="ru-RU" dirty="0" err="1"/>
              <a:t>Збережені</a:t>
            </a:r>
            <a:r>
              <a:rPr lang="ru-RU" dirty="0"/>
              <a:t> </a:t>
            </a:r>
            <a:r>
              <a:rPr lang="ru-RU" dirty="0" err="1"/>
              <a:t>інтелектуальні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та </a:t>
            </a:r>
            <a:r>
              <a:rPr lang="ru-RU" dirty="0" err="1"/>
              <a:t>підтримуючі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 </a:t>
            </a:r>
            <a:r>
              <a:rPr lang="ru-RU" dirty="0" err="1"/>
              <a:t>Провокують</a:t>
            </a:r>
            <a:r>
              <a:rPr lang="ru-RU" dirty="0"/>
              <a:t> на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УСКЛАДНЕННЯ ПСИХІЧНОЇ ДІЯЛЬНОСТІ</a:t>
            </a:r>
            <a:r>
              <a:rPr lang="ru-RU" dirty="0"/>
              <a:t>.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: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сидіти</a:t>
            </a:r>
            <a:r>
              <a:rPr lang="ru-RU" dirty="0"/>
              <a:t> </a:t>
            </a:r>
            <a:r>
              <a:rPr lang="ru-RU" dirty="0" err="1"/>
              <a:t>нерухомо</a:t>
            </a:r>
            <a:r>
              <a:rPr lang="ru-RU" dirty="0"/>
              <a:t>;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одному </a:t>
            </a:r>
            <a:r>
              <a:rPr lang="ru-RU" dirty="0" err="1"/>
              <a:t>об’єкті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часу; </a:t>
            </a:r>
            <a:r>
              <a:rPr lang="ru-RU" dirty="0" err="1"/>
              <a:t>ігнорувати</a:t>
            </a:r>
            <a:r>
              <a:rPr lang="ru-RU" dirty="0"/>
              <a:t> </a:t>
            </a:r>
            <a:r>
              <a:rPr lang="ru-RU" dirty="0" err="1"/>
              <a:t>другорядні</a:t>
            </a:r>
            <a:r>
              <a:rPr lang="ru-RU" dirty="0"/>
              <a:t> </a:t>
            </a:r>
            <a:r>
              <a:rPr lang="ru-RU" dirty="0" err="1"/>
              <a:t>стимули</a:t>
            </a:r>
            <a:r>
              <a:rPr lang="ru-RU" dirty="0"/>
              <a:t>; </a:t>
            </a:r>
            <a:r>
              <a:rPr lang="ru-RU" dirty="0" err="1"/>
              <a:t>чекати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;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Чітка</a:t>
            </a:r>
            <a:r>
              <a:rPr lang="ru-RU" dirty="0"/>
              <a:t> система </a:t>
            </a:r>
            <a:r>
              <a:rPr lang="ru-RU" dirty="0" err="1"/>
              <a:t>вимог</a:t>
            </a:r>
            <a:r>
              <a:rPr lang="ru-RU" dirty="0"/>
              <a:t>. Система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(</a:t>
            </a:r>
            <a:r>
              <a:rPr lang="ru-RU" dirty="0" err="1"/>
              <a:t>наочні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, </a:t>
            </a:r>
            <a:r>
              <a:rPr lang="ru-RU" dirty="0" err="1"/>
              <a:t>піктограми</a:t>
            </a:r>
            <a:r>
              <a:rPr lang="ru-RU" dirty="0"/>
              <a:t>, </a:t>
            </a:r>
            <a:r>
              <a:rPr lang="ru-RU" dirty="0" err="1"/>
              <a:t>жетони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Дозування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. </a:t>
            </a:r>
            <a:r>
              <a:rPr lang="ru-RU" dirty="0" err="1"/>
              <a:t>Організаційна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/>
              <a:t>Диференційоване</a:t>
            </a:r>
            <a:r>
              <a:rPr lang="ru-RU" b="1" dirty="0"/>
              <a:t> </a:t>
            </a:r>
            <a:r>
              <a:rPr lang="ru-RU" b="1" dirty="0" err="1"/>
              <a:t>викладання</a:t>
            </a:r>
            <a:r>
              <a:rPr lang="ru-RU" b="1" dirty="0"/>
              <a:t> </a:t>
            </a:r>
            <a:r>
              <a:rPr lang="ru-RU" dirty="0"/>
              <a:t>(ДВ)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концептуальний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і практична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курикулуму</a:t>
            </a:r>
            <a:r>
              <a:rPr lang="ru-RU" dirty="0"/>
              <a:t> й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23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969700"/>
              </p:ext>
            </p:extLst>
          </p:nvPr>
        </p:nvGraphicFramePr>
        <p:xfrm>
          <a:off x="-396552" y="1772816"/>
          <a:ext cx="9540552" cy="4515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окумент" r:id="rId3" imgW="5944886" imgH="5027846" progId="Word.Document.12">
                  <p:embed/>
                </p:oleObj>
              </mc:Choice>
              <mc:Fallback>
                <p:oleObj name="Документ" r:id="rId3" imgW="5944886" imgH="50278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96552" y="1772816"/>
                        <a:ext cx="9540552" cy="4515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089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множинного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 Г. </a:t>
            </a:r>
            <a:r>
              <a:rPr lang="ru-RU" dirty="0" err="1"/>
              <a:t>Ґарднера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84" y="2305050"/>
            <a:ext cx="6889884" cy="346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541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6" y="1908863"/>
            <a:ext cx="7947042" cy="394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7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i="1" dirty="0"/>
              <a:t>ЗМІСТ: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Вступ. Соціальна інклюзія. Інклюзія в освіті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Проблеми викладання та оцінювання в інклюзивному класі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Диференціація як інструмент інклюзивного навчання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Особливості оцінювання навчальних досягнень учнів в інклюзивному класі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0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8365053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70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04864"/>
            <a:ext cx="833969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1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75" y="2132856"/>
            <a:ext cx="8363272" cy="296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162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88840"/>
            <a:ext cx="8075240" cy="33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58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68" y="2204864"/>
            <a:ext cx="8339692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39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48880"/>
            <a:ext cx="830905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671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348880"/>
            <a:ext cx="828443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88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Як же </a:t>
            </a:r>
            <a:r>
              <a:rPr lang="ru-RU" dirty="0" err="1"/>
              <a:t>визначити</a:t>
            </a:r>
            <a:r>
              <a:rPr lang="ru-RU" dirty="0"/>
              <a:t> тип </a:t>
            </a:r>
            <a:r>
              <a:rPr lang="ru-RU" dirty="0" err="1"/>
              <a:t>інтелекту</a:t>
            </a:r>
            <a:r>
              <a:rPr lang="ru-RU" dirty="0"/>
              <a:t>?</a:t>
            </a:r>
          </a:p>
          <a:p>
            <a:pPr marL="0" indent="0" algn="ctr">
              <a:buNone/>
            </a:pPr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типу </a:t>
            </a:r>
            <a:r>
              <a:rPr lang="ru-RU" dirty="0" err="1"/>
              <a:t>інтелекту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методики та </a:t>
            </a:r>
            <a:r>
              <a:rPr lang="ru-RU" dirty="0" err="1"/>
              <a:t>спостереження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Одна з таких методик за </a:t>
            </a:r>
            <a:r>
              <a:rPr lang="ru-RU" dirty="0" err="1"/>
              <a:t>посиланням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https://www.idrlabs.com/ua/multiple-intelligences/test.php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173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береться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b="1" dirty="0"/>
              <a:t>тип </a:t>
            </a:r>
            <a:r>
              <a:rPr lang="ru-RU" b="1" dirty="0" err="1"/>
              <a:t>інтелекту</a:t>
            </a:r>
            <a:r>
              <a:rPr lang="ru-RU" dirty="0"/>
              <a:t>, </a:t>
            </a:r>
            <a:r>
              <a:rPr lang="ru-RU" b="1" dirty="0" err="1"/>
              <a:t>психологічний</a:t>
            </a:r>
            <a:r>
              <a:rPr lang="ru-RU" b="1" dirty="0"/>
              <a:t> тип</a:t>
            </a:r>
            <a:r>
              <a:rPr lang="ru-RU" dirty="0"/>
              <a:t>, </a:t>
            </a:r>
            <a:r>
              <a:rPr lang="ru-RU" b="1" dirty="0"/>
              <a:t>стиль </a:t>
            </a:r>
            <a:r>
              <a:rPr lang="ru-RU" b="1" dirty="0" err="1"/>
              <a:t>навчання</a:t>
            </a:r>
            <a:r>
              <a:rPr lang="ru-RU" dirty="0"/>
              <a:t>, </a:t>
            </a:r>
            <a:r>
              <a:rPr lang="ru-RU" b="1" dirty="0"/>
              <a:t>стиль </a:t>
            </a:r>
            <a:r>
              <a:rPr lang="ru-RU" b="1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біологічні</a:t>
            </a:r>
            <a:r>
              <a:rPr lang="ru-RU" dirty="0"/>
              <a:t> потреби,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слугують</a:t>
            </a:r>
            <a:r>
              <a:rPr lang="ru-RU" dirty="0"/>
              <a:t> </a:t>
            </a:r>
            <a:r>
              <a:rPr lang="ru-RU" dirty="0" err="1"/>
              <a:t>підґрунтям</a:t>
            </a:r>
            <a:r>
              <a:rPr lang="ru-RU" dirty="0"/>
              <a:t> для </a:t>
            </a:r>
            <a:r>
              <a:rPr lang="ru-RU" dirty="0" err="1"/>
              <a:t>індивідуалізації</a:t>
            </a:r>
            <a:r>
              <a:rPr lang="ru-RU" dirty="0"/>
              <a:t> (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унікальності</a:t>
            </a:r>
            <a:r>
              <a:rPr lang="ru-RU" dirty="0"/>
              <a:t>, </a:t>
            </a:r>
            <a:r>
              <a:rPr lang="ru-RU" dirty="0" err="1"/>
              <a:t>важливості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прихованих</a:t>
            </a:r>
            <a:r>
              <a:rPr lang="ru-RU" dirty="0"/>
              <a:t> </a:t>
            </a:r>
            <a:r>
              <a:rPr lang="ru-RU" dirty="0" err="1"/>
              <a:t>потенціалів</a:t>
            </a:r>
            <a:r>
              <a:rPr lang="ru-RU" dirty="0"/>
              <a:t>), а </a:t>
            </a:r>
            <a:r>
              <a:rPr lang="ru-RU" dirty="0" err="1"/>
              <a:t>відтак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орієнтирів</a:t>
            </a:r>
            <a:r>
              <a:rPr lang="ru-RU" dirty="0"/>
              <a:t> для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355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якому</a:t>
            </a:r>
            <a:r>
              <a:rPr lang="ru-RU" dirty="0"/>
              <a:t> способу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 них є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комфортним</a:t>
            </a:r>
            <a:r>
              <a:rPr lang="ru-RU" dirty="0"/>
              <a:t>, </a:t>
            </a:r>
            <a:r>
              <a:rPr lang="ru-RU" dirty="0" err="1"/>
              <a:t>прийнятним</a:t>
            </a:r>
            <a:r>
              <a:rPr lang="ru-RU" dirty="0"/>
              <a:t> та </a:t>
            </a:r>
            <a:r>
              <a:rPr lang="ru-RU" dirty="0" err="1"/>
              <a:t>ефективним</a:t>
            </a:r>
            <a:r>
              <a:rPr lang="ru-RU" dirty="0"/>
              <a:t>; як вона </a:t>
            </a:r>
            <a:r>
              <a:rPr lang="ru-RU" dirty="0" err="1"/>
              <a:t>впорядковує</a:t>
            </a:r>
            <a:r>
              <a:rPr lang="ru-RU" dirty="0"/>
              <a:t> та </a:t>
            </a:r>
            <a:r>
              <a:rPr lang="ru-RU" dirty="0" err="1"/>
              <a:t>обробляє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(</a:t>
            </a:r>
            <a:r>
              <a:rPr lang="ru-RU" dirty="0" err="1"/>
              <a:t>аналітично</a:t>
            </a:r>
            <a:r>
              <a:rPr lang="ru-RU" dirty="0"/>
              <a:t>, систематично </a:t>
            </a:r>
            <a:r>
              <a:rPr lang="ru-RU" dirty="0" err="1"/>
              <a:t>обмірковує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з </a:t>
            </a:r>
            <a:r>
              <a:rPr lang="ru-RU" dirty="0" err="1"/>
              <a:t>приблизним</a:t>
            </a:r>
            <a:r>
              <a:rPr lang="ru-RU" dirty="0"/>
              <a:t> </a:t>
            </a:r>
            <a:r>
              <a:rPr lang="ru-RU" dirty="0" err="1"/>
              <a:t>розрахунком</a:t>
            </a:r>
            <a:r>
              <a:rPr lang="ru-RU" dirty="0"/>
              <a:t>);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засвоєння</a:t>
            </a:r>
            <a:r>
              <a:rPr lang="ru-RU" dirty="0"/>
              <a:t> та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фізичні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, </a:t>
            </a:r>
            <a:r>
              <a:rPr lang="ru-RU" dirty="0" err="1"/>
              <a:t>емоційні</a:t>
            </a:r>
            <a:r>
              <a:rPr lang="ru-RU" dirty="0"/>
              <a:t>), </a:t>
            </a:r>
            <a:r>
              <a:rPr lang="ru-RU" dirty="0" err="1"/>
              <a:t>виокремлюють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b="1" i="1" dirty="0"/>
              <a:t>домінуючий стиль </a:t>
            </a:r>
            <a:r>
              <a:rPr lang="ru-RU" b="1" i="1" dirty="0" err="1"/>
              <a:t>навчання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881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Відповідей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. І,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врешті-решт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практики на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розмірковую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політичним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устроєм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себе до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мета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викладена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місії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де часто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проголошуються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як «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демократичної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заохочення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продуктивної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». Та,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школах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нас в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демократія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і громада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обраних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стару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й добре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знайому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усією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наочністю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демонструє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постійна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й систематична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сегрегація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, за расовою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класовою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1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5000" i="1" dirty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marL="0" indent="0" algn="r">
              <a:buNone/>
            </a:pPr>
            <a:endParaRPr lang="ru-RU" sz="5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Майкл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Пітерсон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(зі Вступу до посібника  «Інклюзивна освіта. </a:t>
            </a:r>
          </a:p>
          <a:p>
            <a:pPr marL="0" indent="0" algn="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Підтримка розмаїття у класі /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Тім</a:t>
            </a:r>
          </a:p>
          <a:p>
            <a:pPr marL="0" indent="0" algn="r">
              <a:buNone/>
            </a:pP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Лорман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Джоан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Деппелер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Девід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Харві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2010)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65104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94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028257"/>
              </p:ext>
            </p:extLst>
          </p:nvPr>
        </p:nvGraphicFramePr>
        <p:xfrm>
          <a:off x="611559" y="2204864"/>
          <a:ext cx="8075240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Візуальний (зоровий) 29% учнів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Аудіальний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(слуховий) 34% учнів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Кінестетично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тактильний 37% учнів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39752" y="1626585"/>
            <a:ext cx="523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домінуючий стиль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2643653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/>
              <a:t>Візуальний стиль навчання</a:t>
            </a:r>
          </a:p>
          <a:p>
            <a:pPr marL="0" indent="0">
              <a:buNone/>
            </a:pP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ознаки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через </a:t>
            </a:r>
            <a:r>
              <a:rPr lang="ru-RU" dirty="0" err="1"/>
              <a:t>малюнки</a:t>
            </a:r>
            <a:r>
              <a:rPr lang="ru-RU" dirty="0"/>
              <a:t>,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діаграми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теми </a:t>
            </a:r>
            <a:r>
              <a:rPr lang="ru-RU" dirty="0" err="1"/>
              <a:t>вивчення</a:t>
            </a:r>
            <a:r>
              <a:rPr lang="ru-RU" dirty="0"/>
              <a:t>;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друкованому</a:t>
            </a:r>
            <a:r>
              <a:rPr lang="ru-RU" dirty="0"/>
              <a:t> тексту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вчаться</a:t>
            </a:r>
            <a:r>
              <a:rPr lang="ru-RU" dirty="0"/>
              <a:t> через </a:t>
            </a:r>
            <a:r>
              <a:rPr lang="ru-RU" dirty="0" err="1"/>
              <a:t>читання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спостерігати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Учень</a:t>
            </a:r>
            <a:r>
              <a:rPr lang="ru-RU" dirty="0"/>
              <a:t>, </a:t>
            </a:r>
            <a:r>
              <a:rPr lang="ru-RU" dirty="0" err="1"/>
              <a:t>засвоюючи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сидить</a:t>
            </a:r>
            <a:r>
              <a:rPr lang="ru-RU" dirty="0"/>
              <a:t> </a:t>
            </a:r>
            <a:r>
              <a:rPr lang="ru-RU" dirty="0" err="1"/>
              <a:t>спокійно</a:t>
            </a:r>
            <a:r>
              <a:rPr lang="ru-RU" dirty="0"/>
              <a:t> і дивиться вперед,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піднімає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сидить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прямо і </a:t>
            </a:r>
            <a:r>
              <a:rPr lang="ru-RU" dirty="0" err="1"/>
              <a:t>стежить</a:t>
            </a:r>
            <a:r>
              <a:rPr lang="ru-RU" dirty="0"/>
              <a:t> </a:t>
            </a:r>
            <a:r>
              <a:rPr lang="ru-RU" dirty="0" err="1"/>
              <a:t>очима</a:t>
            </a:r>
            <a:r>
              <a:rPr lang="ru-RU" dirty="0"/>
              <a:t> за </a:t>
            </a:r>
            <a:r>
              <a:rPr lang="ru-RU" dirty="0" err="1"/>
              <a:t>тим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9278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/>
              <a:t>Аудиальний стиль навчання</a:t>
            </a:r>
          </a:p>
          <a:p>
            <a:pPr marL="0" indent="0">
              <a:buNone/>
            </a:pP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ознаки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, </a:t>
            </a:r>
            <a:r>
              <a:rPr lang="ru-RU" dirty="0" err="1"/>
              <a:t>сприймаючи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на слух, через </a:t>
            </a:r>
            <a:r>
              <a:rPr lang="ru-RU" dirty="0" err="1"/>
              <a:t>бесіду</a:t>
            </a:r>
            <a:r>
              <a:rPr lang="ru-RU" dirty="0"/>
              <a:t>, </a:t>
            </a:r>
            <a:r>
              <a:rPr lang="ru-RU" dirty="0" err="1"/>
              <a:t>лекцію</a:t>
            </a:r>
            <a:r>
              <a:rPr lang="ru-RU" dirty="0"/>
              <a:t>, часто з </a:t>
            </a:r>
            <a:r>
              <a:rPr lang="ru-RU" dirty="0" err="1"/>
              <a:t>фоновим</a:t>
            </a:r>
            <a:r>
              <a:rPr lang="ru-RU" dirty="0"/>
              <a:t> </a:t>
            </a:r>
            <a:r>
              <a:rPr lang="ru-RU" dirty="0" err="1"/>
              <a:t>музичним</a:t>
            </a:r>
            <a:r>
              <a:rPr lang="ru-RU" dirty="0"/>
              <a:t> </a:t>
            </a:r>
            <a:r>
              <a:rPr lang="ru-RU" dirty="0" err="1"/>
              <a:t>супроводом</a:t>
            </a:r>
            <a:r>
              <a:rPr lang="ru-RU" dirty="0"/>
              <a:t>.</a:t>
            </a:r>
            <a:endParaRPr lang="uk-UA" dirty="0"/>
          </a:p>
          <a:p>
            <a:pPr marL="0" indent="0">
              <a:buNone/>
            </a:pP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спостерігати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Учень</a:t>
            </a:r>
            <a:r>
              <a:rPr lang="ru-RU" dirty="0"/>
              <a:t>, </a:t>
            </a:r>
            <a:r>
              <a:rPr lang="ru-RU" dirty="0" err="1"/>
              <a:t>засвоюючи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водить </a:t>
            </a:r>
            <a:r>
              <a:rPr lang="ru-RU" dirty="0" err="1"/>
              <a:t>очима</a:t>
            </a:r>
            <a:r>
              <a:rPr lang="ru-RU" dirty="0"/>
              <a:t> в </a:t>
            </a:r>
            <a:r>
              <a:rPr lang="ru-RU" dirty="0" err="1"/>
              <a:t>горизонтальній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(той,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праву руку — </a:t>
            </a:r>
            <a:r>
              <a:rPr lang="ru-RU" dirty="0" err="1"/>
              <a:t>вліво</a:t>
            </a:r>
            <a:r>
              <a:rPr lang="ru-RU" dirty="0"/>
              <a:t>, а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 руку — вправо).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дивляться</a:t>
            </a:r>
            <a:r>
              <a:rPr lang="ru-RU" dirty="0"/>
              <a:t> вниз. </a:t>
            </a:r>
          </a:p>
          <a:p>
            <a:pPr marL="0" indent="0">
              <a:buNone/>
            </a:pP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</a:t>
            </a:r>
            <a:r>
              <a:rPr lang="ru-RU" dirty="0" err="1"/>
              <a:t>ритмічно</a:t>
            </a:r>
            <a:r>
              <a:rPr lang="ru-RU" dirty="0"/>
              <a:t>. </a:t>
            </a:r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пошепки</a:t>
            </a:r>
            <a:r>
              <a:rPr lang="ru-RU" dirty="0"/>
              <a:t> </a:t>
            </a:r>
            <a:r>
              <a:rPr lang="ru-RU" dirty="0" err="1"/>
              <a:t>повторює</a:t>
            </a:r>
            <a:r>
              <a:rPr lang="ru-RU" dirty="0"/>
              <a:t> слова,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говорить учитель, </a:t>
            </a:r>
            <a:r>
              <a:rPr lang="ru-RU" dirty="0" err="1"/>
              <a:t>киває</a:t>
            </a:r>
            <a:r>
              <a:rPr lang="ru-RU" dirty="0"/>
              <a:t> головою,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</a:t>
            </a:r>
            <a:r>
              <a:rPr lang="ru-RU" dirty="0" err="1"/>
              <a:t>удалечінь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1130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err="1"/>
              <a:t>Кінестетично</a:t>
            </a:r>
            <a:r>
              <a:rPr lang="uk-UA" b="1" dirty="0"/>
              <a:t>- тактильний стиль навчання</a:t>
            </a:r>
          </a:p>
          <a:p>
            <a:pPr marL="0" indent="0">
              <a:buNone/>
            </a:pPr>
            <a:r>
              <a:rPr lang="uk-UA" b="1" dirty="0"/>
              <a:t>Загальні ознаки:</a:t>
            </a:r>
          </a:p>
          <a:p>
            <a:pPr marL="0" indent="0">
              <a:buNone/>
            </a:pP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, коли </a:t>
            </a:r>
            <a:r>
              <a:rPr lang="ru-RU" dirty="0" err="1"/>
              <a:t>рухаються</a:t>
            </a:r>
            <a:r>
              <a:rPr lang="ru-RU" dirty="0"/>
              <a:t>, </a:t>
            </a:r>
            <a:r>
              <a:rPr lang="ru-RU" dirty="0" err="1"/>
              <a:t>залучаються</a:t>
            </a:r>
            <a:r>
              <a:rPr lang="ru-RU" dirty="0"/>
              <a:t> до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, </a:t>
            </a:r>
            <a:r>
              <a:rPr lang="ru-RU" dirty="0" err="1"/>
              <a:t>експериментують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через </a:t>
            </a:r>
            <a:r>
              <a:rPr lang="ru-RU" dirty="0" err="1"/>
              <a:t>дотик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спостерігати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Рухливий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, - </a:t>
            </a:r>
            <a:r>
              <a:rPr lang="ru-RU" dirty="0" err="1"/>
              <a:t>засвоюючи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дивиться </a:t>
            </a:r>
            <a:r>
              <a:rPr lang="ru-RU" dirty="0" err="1"/>
              <a:t>праворуч</a:t>
            </a:r>
            <a:r>
              <a:rPr lang="ru-RU" dirty="0"/>
              <a:t> і вниз, </a:t>
            </a:r>
            <a:r>
              <a:rPr lang="ru-RU" dirty="0" err="1"/>
              <a:t>повільно</a:t>
            </a:r>
            <a:r>
              <a:rPr lang="ru-RU" dirty="0"/>
              <a:t> говорить. Коли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 ставить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</a:t>
            </a:r>
            <a:r>
              <a:rPr lang="ru-RU" dirty="0" err="1"/>
              <a:t>ковзає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Сприймаючи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сидить</a:t>
            </a:r>
            <a:r>
              <a:rPr lang="ru-RU" dirty="0"/>
              <a:t> за партою. </a:t>
            </a:r>
            <a:r>
              <a:rPr lang="ru-RU" dirty="0" err="1"/>
              <a:t>Слухаючи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бавитися</a:t>
            </a:r>
            <a:r>
              <a:rPr lang="ru-RU" dirty="0"/>
              <a:t> ручкою, </a:t>
            </a:r>
            <a:r>
              <a:rPr lang="ru-RU" dirty="0" err="1"/>
              <a:t>пересувати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на </a:t>
            </a:r>
            <a:r>
              <a:rPr lang="ru-RU" dirty="0" err="1"/>
              <a:t>парті</a:t>
            </a:r>
            <a:r>
              <a:rPr lang="ru-RU" dirty="0"/>
              <a:t>, </a:t>
            </a:r>
            <a:r>
              <a:rPr lang="ru-RU" dirty="0" err="1"/>
              <a:t>крутити</a:t>
            </a:r>
            <a:r>
              <a:rPr lang="ru-RU" dirty="0"/>
              <a:t> в руках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дрібний</a:t>
            </a:r>
            <a:r>
              <a:rPr lang="ru-RU" dirty="0"/>
              <a:t> предмет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5582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>
                <a:solidFill>
                  <a:schemeClr val="tx1"/>
                </a:solidFill>
              </a:rPr>
              <a:t>СТИЛІ МИСЛЕННЯ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0848"/>
            <a:ext cx="8120995" cy="28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53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>
                <a:solidFill>
                  <a:schemeClr val="tx1"/>
                </a:solidFill>
              </a:rPr>
              <a:t>СТИЛІ МИСЛЕННЯ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11" y="2660041"/>
            <a:ext cx="8375777" cy="240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62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>
                <a:solidFill>
                  <a:schemeClr val="tx1"/>
                </a:solidFill>
              </a:rPr>
              <a:t>СТИЛІ МИСЛЕННЯ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73" y="2060848"/>
            <a:ext cx="830905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91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>
                <a:solidFill>
                  <a:schemeClr val="tx1"/>
                </a:solidFill>
              </a:rPr>
              <a:t>СТИЛІ МИСЛЕННЯ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03" y="2132856"/>
            <a:ext cx="833969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люди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спостережень</a:t>
            </a:r>
            <a:r>
              <a:rPr lang="ru-RU" dirty="0"/>
              <a:t> за </a:t>
            </a:r>
            <a:r>
              <a:rPr lang="ru-RU" dirty="0" err="1"/>
              <a:t>учнями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педагог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те як вони: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 err="1"/>
              <a:t>реагують</a:t>
            </a:r>
            <a:r>
              <a:rPr lang="ru-RU" b="1" dirty="0"/>
              <a:t> на </a:t>
            </a:r>
            <a:r>
              <a:rPr lang="ru-RU" b="1" dirty="0" err="1"/>
              <a:t>інформацію</a:t>
            </a:r>
            <a:r>
              <a:rPr lang="ru-RU" b="1" dirty="0"/>
              <a:t> (</a:t>
            </a:r>
            <a:r>
              <a:rPr lang="ru-RU" b="1" dirty="0" err="1"/>
              <a:t>емоційна</a:t>
            </a:r>
            <a:r>
              <a:rPr lang="ru-RU" b="1" dirty="0"/>
              <a:t> мережа);</a:t>
            </a:r>
          </a:p>
          <a:p>
            <a:pPr marL="0" indent="0">
              <a:buNone/>
            </a:pPr>
            <a:r>
              <a:rPr lang="ru-RU" b="1" dirty="0"/>
              <a:t>•	</a:t>
            </a:r>
            <a:r>
              <a:rPr lang="ru-RU" b="1" dirty="0" err="1"/>
              <a:t>розпізнають</a:t>
            </a:r>
            <a:r>
              <a:rPr lang="ru-RU" b="1" dirty="0"/>
              <a:t> </a:t>
            </a:r>
            <a:r>
              <a:rPr lang="ru-RU" b="1" dirty="0" err="1"/>
              <a:t>інформацію</a:t>
            </a:r>
            <a:r>
              <a:rPr lang="ru-RU" b="1" dirty="0"/>
              <a:t> (</a:t>
            </a:r>
            <a:r>
              <a:rPr lang="ru-RU" b="1" dirty="0" err="1"/>
              <a:t>розпізнавальна</a:t>
            </a:r>
            <a:r>
              <a:rPr lang="ru-RU" b="1" dirty="0"/>
              <a:t> мережа);</a:t>
            </a:r>
          </a:p>
          <a:p>
            <a:pPr marL="0" indent="0">
              <a:buNone/>
            </a:pPr>
            <a:r>
              <a:rPr lang="ru-RU" b="1" dirty="0"/>
              <a:t>•	</a:t>
            </a:r>
            <a:r>
              <a:rPr lang="ru-RU" b="1" dirty="0" err="1"/>
              <a:t>використовують</a:t>
            </a:r>
            <a:r>
              <a:rPr lang="ru-RU" b="1" dirty="0"/>
              <a:t> </a:t>
            </a:r>
            <a:r>
              <a:rPr lang="ru-RU" b="1" dirty="0" err="1"/>
              <a:t>інформацію</a:t>
            </a:r>
            <a:r>
              <a:rPr lang="ru-RU" b="1" dirty="0"/>
              <a:t> (</a:t>
            </a:r>
            <a:r>
              <a:rPr lang="ru-RU" b="1" dirty="0" err="1"/>
              <a:t>стратегічна</a:t>
            </a:r>
            <a:r>
              <a:rPr lang="ru-RU" b="1" dirty="0"/>
              <a:t> мережа).</a:t>
            </a:r>
          </a:p>
        </p:txBody>
      </p:sp>
    </p:spTree>
    <p:extLst>
      <p:ext uri="{BB962C8B-B14F-4D97-AF65-F5344CB8AC3E}">
        <p14:creationId xmlns:p14="http://schemas.microsoft.com/office/powerpoint/2010/main" val="38527051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Методи</a:t>
            </a:r>
            <a:r>
              <a:rPr lang="ru-RU" b="1" dirty="0"/>
              <a:t> та </a:t>
            </a:r>
            <a:r>
              <a:rPr lang="ru-RU" b="1" dirty="0" err="1"/>
              <a:t>прийоми</a:t>
            </a:r>
            <a:r>
              <a:rPr lang="ru-RU" b="1" dirty="0"/>
              <a:t> </a:t>
            </a:r>
            <a:r>
              <a:rPr lang="ru-RU" b="1" dirty="0" err="1"/>
              <a:t>диференційованого</a:t>
            </a:r>
            <a:r>
              <a:rPr lang="ru-RU" b="1" dirty="0"/>
              <a:t> </a:t>
            </a:r>
            <a:r>
              <a:rPr lang="ru-RU" b="1" dirty="0" err="1"/>
              <a:t>викладання</a:t>
            </a:r>
            <a:r>
              <a:rPr lang="ru-RU" b="1" dirty="0"/>
              <a:t> на </a:t>
            </a:r>
            <a:r>
              <a:rPr lang="ru-RU" b="1" dirty="0" err="1"/>
              <a:t>сторінці</a:t>
            </a:r>
            <a:r>
              <a:rPr lang="ru-RU" b="1" dirty="0"/>
              <a:t> в </a:t>
            </a:r>
            <a:r>
              <a:rPr lang="ru-RU" b="1" dirty="0" err="1"/>
              <a:t>мудл</a:t>
            </a:r>
            <a:endParaRPr lang="ru-RU" b="1" dirty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401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</a:rPr>
              <a:t>Вступ. </a:t>
            </a: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Соціальна інклюзія. Інклюзія в освіті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інклюзія</a:t>
            </a:r>
            <a:r>
              <a:rPr lang="ru-RU" dirty="0"/>
              <a:t>» – один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громадсько-активної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визнаний</a:t>
            </a:r>
            <a:r>
              <a:rPr lang="ru-RU" dirty="0"/>
              <a:t> у </a:t>
            </a:r>
            <a:r>
              <a:rPr lang="ru-RU" dirty="0" err="1"/>
              <a:t>європейському</a:t>
            </a:r>
            <a:r>
              <a:rPr lang="ru-RU" dirty="0"/>
              <a:t> </a:t>
            </a:r>
            <a:r>
              <a:rPr lang="ru-RU" dirty="0" err="1"/>
              <a:t>співтоваристві</a:t>
            </a:r>
            <a:r>
              <a:rPr lang="ru-RU" dirty="0"/>
              <a:t>, й одна з </a:t>
            </a:r>
            <a:r>
              <a:rPr lang="ru-RU" dirty="0" err="1"/>
              <a:t>найсучасніших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часу,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формуванням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справедливого демократичного </a:t>
            </a:r>
            <a:r>
              <a:rPr lang="ru-RU" dirty="0" err="1"/>
              <a:t>суспільства</a:t>
            </a:r>
            <a:r>
              <a:rPr lang="ru-RU" dirty="0"/>
              <a:t> з </a:t>
            </a:r>
            <a:r>
              <a:rPr lang="ru-RU" dirty="0" err="1"/>
              <a:t>рівними</a:t>
            </a:r>
            <a:r>
              <a:rPr lang="ru-RU" dirty="0"/>
              <a:t> правами та </a:t>
            </a:r>
            <a:r>
              <a:rPr lang="ru-RU" dirty="0" err="1"/>
              <a:t>можливостями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8855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Диференціація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інструмент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2" y="1699159"/>
            <a:ext cx="7778268" cy="425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292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3200" dirty="0" err="1">
                <a:solidFill>
                  <a:schemeClr val="tx1"/>
                </a:solidFill>
              </a:rPr>
              <a:t>Особливості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оцінювання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навчальних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досягнень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учнів</a:t>
            </a:r>
            <a:r>
              <a:rPr lang="ru-RU" sz="3200" dirty="0">
                <a:solidFill>
                  <a:schemeClr val="tx1"/>
                </a:solidFill>
              </a:rPr>
              <a:t> в </a:t>
            </a:r>
            <a:r>
              <a:rPr lang="ru-RU" sz="3200" dirty="0" err="1">
                <a:solidFill>
                  <a:schemeClr val="tx1"/>
                </a:solidFill>
              </a:rPr>
              <a:t>інклюзивному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класі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/>
              <a:t>Чітких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, як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ООП, </a:t>
            </a:r>
            <a:r>
              <a:rPr lang="ru-RU" dirty="0" err="1"/>
              <a:t>немає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Є два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інтелектуальні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і </a:t>
            </a:r>
            <a:r>
              <a:rPr lang="ru-RU" dirty="0" err="1"/>
              <a:t>працюють</a:t>
            </a:r>
            <a:r>
              <a:rPr lang="ru-RU" dirty="0"/>
              <a:t> за </a:t>
            </a:r>
            <a:r>
              <a:rPr lang="ru-RU" i="1" dirty="0" err="1"/>
              <a:t>модифікованою</a:t>
            </a:r>
            <a:r>
              <a:rPr lang="ru-RU" dirty="0"/>
              <a:t> </a:t>
            </a:r>
            <a:r>
              <a:rPr lang="ru-RU" dirty="0" err="1"/>
              <a:t>програмою</a:t>
            </a:r>
            <a:r>
              <a:rPr lang="ru-RU" dirty="0"/>
              <a:t>, і </a:t>
            </a:r>
            <a:r>
              <a:rPr lang="ru-RU" i="1" dirty="0" err="1"/>
              <a:t>загальні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499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3200" dirty="0" err="1">
                <a:solidFill>
                  <a:schemeClr val="tx1"/>
                </a:solidFill>
              </a:rPr>
              <a:t>Особливості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оцінювання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навчальних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досягнень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учнів</a:t>
            </a:r>
            <a:r>
              <a:rPr lang="ru-RU" sz="3200" dirty="0">
                <a:solidFill>
                  <a:schemeClr val="tx1"/>
                </a:solidFill>
              </a:rPr>
              <a:t> в </a:t>
            </a:r>
            <a:r>
              <a:rPr lang="ru-RU" sz="3200" dirty="0" err="1">
                <a:solidFill>
                  <a:schemeClr val="tx1"/>
                </a:solidFill>
              </a:rPr>
              <a:t>інклюзивному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класі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err="1"/>
              <a:t>Об’єктами</a:t>
            </a:r>
            <a:r>
              <a:rPr lang="ru-RU" dirty="0"/>
              <a:t> контролю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є: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уміння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; </a:t>
            </a:r>
            <a:r>
              <a:rPr lang="ru-RU" dirty="0" err="1"/>
              <a:t>навчально-пізнавальні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вміння</a:t>
            </a:r>
            <a:r>
              <a:rPr lang="ru-RU" dirty="0"/>
              <a:t>;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 </a:t>
            </a:r>
            <a:r>
              <a:rPr lang="ru-RU" dirty="0" err="1"/>
              <a:t>емоційно-ціннісні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значущі</a:t>
            </a:r>
            <a:r>
              <a:rPr lang="ru-RU" dirty="0"/>
              <a:t> для </a:t>
            </a:r>
            <a:r>
              <a:rPr lang="ru-RU" dirty="0" err="1"/>
              <a:t>життєдіяльності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й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є:</a:t>
            </a:r>
          </a:p>
          <a:p>
            <a:pPr marL="0" indent="0">
              <a:buNone/>
            </a:pPr>
            <a:r>
              <a:rPr lang="ru-RU" dirty="0"/>
              <a:t>Д і а г н о с т и ч н а,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(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),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готовності</a:t>
            </a:r>
            <a:r>
              <a:rPr lang="ru-RU" dirty="0"/>
              <a:t> до </a:t>
            </a:r>
            <a:r>
              <a:rPr lang="ru-RU" dirty="0" err="1"/>
              <a:t>засвоєння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вчителеві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чином </a:t>
            </a:r>
            <a:r>
              <a:rPr lang="ru-RU" dirty="0" err="1"/>
              <a:t>планувати</a:t>
            </a:r>
            <a:r>
              <a:rPr lang="ru-RU" dirty="0"/>
              <a:t> й </a:t>
            </a:r>
            <a:r>
              <a:rPr lang="ru-RU" dirty="0" err="1"/>
              <a:t>викладати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своєчасно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індивідуальну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; </a:t>
            </a:r>
            <a:r>
              <a:rPr lang="ru-RU" dirty="0" err="1"/>
              <a:t>попереджати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утруднення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Н а в ч а л ь н а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поліпшенні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, </a:t>
            </a:r>
            <a:r>
              <a:rPr lang="ru-RU" dirty="0" err="1"/>
              <a:t>відтворення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, </a:t>
            </a:r>
            <a:r>
              <a:rPr lang="ru-RU" dirty="0" err="1"/>
              <a:t>уточнення</a:t>
            </a:r>
            <a:r>
              <a:rPr lang="ru-RU" dirty="0"/>
              <a:t> й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систематизації</a:t>
            </a:r>
            <a:r>
              <a:rPr lang="ru-RU" dirty="0"/>
              <a:t>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і </a:t>
            </a:r>
            <a:r>
              <a:rPr lang="ru-RU" dirty="0" err="1"/>
              <a:t>вмінь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 і а г н о с т и к о — к о р и г у ю ч 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з’ясування</a:t>
            </a:r>
            <a:r>
              <a:rPr lang="ru-RU" dirty="0"/>
              <a:t> причин </a:t>
            </a:r>
            <a:r>
              <a:rPr lang="ru-RU" dirty="0" err="1"/>
              <a:t>труднощів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конкретного </a:t>
            </a:r>
            <a:r>
              <a:rPr lang="ru-RU" dirty="0" err="1"/>
              <a:t>учня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виявлення</a:t>
            </a:r>
            <a:r>
              <a:rPr lang="ru-RU" dirty="0"/>
              <a:t> прогалин у </a:t>
            </a:r>
            <a:r>
              <a:rPr lang="ru-RU" dirty="0" err="1"/>
              <a:t>знаннях</a:t>
            </a:r>
            <a:r>
              <a:rPr lang="ru-RU" dirty="0"/>
              <a:t> і </a:t>
            </a:r>
            <a:r>
              <a:rPr lang="ru-RU" dirty="0" err="1"/>
              <a:t>вміннях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коректив</a:t>
            </a:r>
            <a:r>
              <a:rPr lang="ru-RU" dirty="0"/>
              <a:t> у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і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прогалин.</a:t>
            </a:r>
          </a:p>
          <a:p>
            <a:pPr marL="0" indent="0">
              <a:buNone/>
            </a:pPr>
            <a:r>
              <a:rPr lang="ru-RU" dirty="0"/>
              <a:t>С т и м у л ю </a:t>
            </a:r>
            <a:r>
              <a:rPr lang="ru-RU" dirty="0" err="1"/>
              <a:t>ю</a:t>
            </a:r>
            <a:r>
              <a:rPr lang="ru-RU" dirty="0"/>
              <a:t> ч о — м о т и в а ц і й н а, яка покликана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поліпшувати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 о з в и в а л ь н о — в и х о в н 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й </a:t>
            </a:r>
            <a:r>
              <a:rPr lang="ru-RU" dirty="0" err="1"/>
              <a:t>зосереджено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працелюбності</a:t>
            </a:r>
            <a:r>
              <a:rPr lang="ru-RU" dirty="0"/>
              <a:t>, </a:t>
            </a:r>
            <a:r>
              <a:rPr lang="ru-RU" dirty="0" err="1"/>
              <a:t>наполегливості</a:t>
            </a:r>
            <a:r>
              <a:rPr lang="ru-RU" dirty="0"/>
              <a:t>,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взаємодопомоги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9581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3200" dirty="0" err="1">
                <a:solidFill>
                  <a:schemeClr val="tx1"/>
                </a:solidFill>
              </a:rPr>
              <a:t>Особливості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оцінювання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навчальних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досягнень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учнів</a:t>
            </a:r>
            <a:r>
              <a:rPr lang="ru-RU" sz="3200" dirty="0">
                <a:solidFill>
                  <a:schemeClr val="tx1"/>
                </a:solidFill>
              </a:rPr>
              <a:t> в </a:t>
            </a:r>
            <a:r>
              <a:rPr lang="ru-RU" sz="3200" dirty="0" err="1">
                <a:solidFill>
                  <a:schemeClr val="tx1"/>
                </a:solidFill>
              </a:rPr>
              <a:t>інклюзивному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класі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команда </a:t>
            </a:r>
            <a:r>
              <a:rPr lang="ru-RU" dirty="0" err="1"/>
              <a:t>супроводу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uk-UA" dirty="0"/>
              <a:t>обов'язково входять батьки.</a:t>
            </a:r>
          </a:p>
          <a:p>
            <a:pPr marL="0" indent="0">
              <a:buNone/>
            </a:pPr>
            <a:r>
              <a:rPr lang="uk-UA" dirty="0"/>
              <a:t>Проблеми ДПА тощо обговорюються на різних етапах навчання.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5064"/>
            <a:ext cx="3643114" cy="204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51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3200" dirty="0">
                <a:solidFill>
                  <a:schemeClr val="tx1"/>
                </a:solidFill>
              </a:rPr>
              <a:t>ДЯКУЮ ЗА УВАГУ!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48731"/>
            <a:ext cx="4876800" cy="26289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7856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</a:rPr>
              <a:t>Вступ. </a:t>
            </a: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Соціальна інклюзія. Інклюзія в освіті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За </a:t>
            </a:r>
            <a:r>
              <a:rPr lang="ru-RU" b="1" dirty="0" err="1"/>
              <a:t>офіційними</a:t>
            </a:r>
            <a:r>
              <a:rPr lang="ru-RU" b="1" dirty="0"/>
              <a:t> </a:t>
            </a:r>
            <a:r>
              <a:rPr lang="ru-RU" b="1" dirty="0" err="1"/>
              <a:t>статистичними</a:t>
            </a:r>
            <a:r>
              <a:rPr lang="ru-RU" b="1" dirty="0"/>
              <a:t> </a:t>
            </a:r>
            <a:r>
              <a:rPr lang="ru-RU" b="1" dirty="0" err="1"/>
              <a:t>даними</a:t>
            </a:r>
            <a:r>
              <a:rPr lang="ru-RU" b="1" dirty="0"/>
              <a:t> в </a:t>
            </a:r>
            <a:r>
              <a:rPr lang="ru-RU" b="1" dirty="0" err="1"/>
              <a:t>результаті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інклюзивного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за </a:t>
            </a:r>
            <a:r>
              <a:rPr lang="ru-RU" b="1" dirty="0" err="1"/>
              <a:t>останні</a:t>
            </a:r>
            <a:r>
              <a:rPr lang="ru-RU" b="1" dirty="0"/>
              <a:t> </a:t>
            </a:r>
            <a:r>
              <a:rPr lang="ru-RU" b="1" dirty="0" err="1"/>
              <a:t>п’ять</a:t>
            </a:r>
            <a:r>
              <a:rPr lang="ru-RU" b="1" dirty="0"/>
              <a:t>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b="1" dirty="0" err="1"/>
              <a:t>досягнуто</a:t>
            </a:r>
            <a:r>
              <a:rPr lang="ru-RU" b="1" dirty="0"/>
              <a:t>: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6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охоплених</a:t>
            </a:r>
            <a:r>
              <a:rPr lang="ru-RU" dirty="0"/>
              <a:t> </a:t>
            </a:r>
            <a:r>
              <a:rPr lang="ru-RU" dirty="0" err="1"/>
              <a:t>інклюзивним</a:t>
            </a:r>
            <a:r>
              <a:rPr lang="ru-RU" dirty="0"/>
              <a:t> </a:t>
            </a:r>
            <a:r>
              <a:rPr lang="ru-RU" dirty="0" err="1"/>
              <a:t>навчанням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2016/2017 н. р. – 4 180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2020/2021 н. р. – 25 078 </a:t>
            </a:r>
            <a:r>
              <a:rPr lang="ru-RU" dirty="0" err="1"/>
              <a:t>учнів</a:t>
            </a:r>
            <a:r>
              <a:rPr lang="ru-RU" dirty="0"/>
              <a:t>;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асистентів</a:t>
            </a:r>
            <a:r>
              <a:rPr lang="ru-RU" dirty="0"/>
              <a:t> учителя у 8,4 рази:</a:t>
            </a:r>
          </a:p>
          <a:p>
            <a:pPr marL="0" indent="0">
              <a:buNone/>
            </a:pPr>
            <a:r>
              <a:rPr lang="ru-RU" dirty="0"/>
              <a:t>2016/2017 н. р. – 1 825 </a:t>
            </a:r>
            <a:r>
              <a:rPr lang="ru-RU" dirty="0" err="1"/>
              <a:t>асистентів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2020/2021 н. р. – 17 215 </a:t>
            </a:r>
            <a:r>
              <a:rPr lang="ru-RU" dirty="0" err="1"/>
              <a:t>асистентів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інклюзивних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у 7 </a:t>
            </a:r>
            <a:r>
              <a:rPr lang="ru-RU" dirty="0" err="1"/>
              <a:t>разів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2016/2017 н. р. – 2 715 </a:t>
            </a:r>
            <a:r>
              <a:rPr lang="ru-RU" dirty="0" err="1"/>
              <a:t>класів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2020/2021 н. р. – 18681 </a:t>
            </a:r>
            <a:r>
              <a:rPr lang="ru-RU" dirty="0" err="1"/>
              <a:t>класів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528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</a:rPr>
              <a:t>Вступ. </a:t>
            </a: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Соціальна інклюзія. Інклюзія в освіті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Інклюзія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23" y="4149080"/>
            <a:ext cx="3009528" cy="200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90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ООП є основою для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ООП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Для кожного </a:t>
            </a:r>
            <a:r>
              <a:rPr lang="ru-RU" dirty="0" err="1"/>
              <a:t>учня</a:t>
            </a:r>
            <a:r>
              <a:rPr lang="ru-RU" dirty="0"/>
              <a:t> з ООП </a:t>
            </a:r>
            <a:r>
              <a:rPr lang="ru-RU" dirty="0" err="1"/>
              <a:t>розробляється</a:t>
            </a:r>
            <a:r>
              <a:rPr lang="ru-RU" dirty="0"/>
              <a:t> </a:t>
            </a:r>
            <a:r>
              <a:rPr lang="ru-RU" dirty="0" err="1"/>
              <a:t>індивідуальна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За потреби </a:t>
            </a:r>
            <a:r>
              <a:rPr lang="ru-RU" dirty="0" err="1"/>
              <a:t>розробляється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план.</a:t>
            </a:r>
          </a:p>
          <a:p>
            <a:pPr lvl="0"/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адаптовані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успішності</a:t>
            </a:r>
            <a:r>
              <a:rPr lang="ru-RU" dirty="0"/>
              <a:t> є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з ООП.</a:t>
            </a:r>
          </a:p>
          <a:p>
            <a:pPr lvl="0"/>
            <a:r>
              <a:rPr lang="ru-RU" dirty="0" err="1"/>
              <a:t>Успішність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Батьки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; на них </a:t>
            </a:r>
            <a:r>
              <a:rPr lang="ru-RU" dirty="0" err="1"/>
              <a:t>покладені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76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Психологічні</a:t>
            </a:r>
            <a:r>
              <a:rPr lang="ru-RU" sz="2800" dirty="0"/>
              <a:t>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з </a:t>
            </a:r>
            <a:r>
              <a:rPr lang="ru-RU" sz="2800" dirty="0" err="1"/>
              <a:t>особливими</a:t>
            </a:r>
            <a:r>
              <a:rPr lang="ru-RU" sz="2800" dirty="0"/>
              <a:t> </a:t>
            </a:r>
            <a:r>
              <a:rPr lang="ru-RU" sz="2800" dirty="0" err="1"/>
              <a:t>освітніми</a:t>
            </a:r>
            <a:r>
              <a:rPr lang="ru-RU" sz="2800" dirty="0"/>
              <a:t> потребами </a:t>
            </a:r>
            <a:r>
              <a:rPr lang="ru-RU" sz="2800" dirty="0" err="1"/>
              <a:t>зумовлюються</a:t>
            </a:r>
            <a:r>
              <a:rPr lang="ru-RU" sz="2800" dirty="0"/>
              <a:t> </a:t>
            </a:r>
            <a:r>
              <a:rPr lang="ru-RU" sz="2800" dirty="0" err="1"/>
              <a:t>тими</a:t>
            </a:r>
            <a:r>
              <a:rPr lang="ru-RU" sz="2800" dirty="0"/>
              <a:t> ж самими </a:t>
            </a:r>
            <a:r>
              <a:rPr lang="ru-RU" sz="2800" dirty="0" err="1"/>
              <a:t>чинниками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і </a:t>
            </a:r>
            <a:r>
              <a:rPr lang="ru-RU" sz="2800" dirty="0" err="1"/>
              <a:t>учнів</a:t>
            </a:r>
            <a:r>
              <a:rPr lang="ru-RU" sz="2800" dirty="0"/>
              <a:t> без </a:t>
            </a:r>
            <a:r>
              <a:rPr lang="ru-RU" sz="2800" dirty="0" err="1"/>
              <a:t>особливих</a:t>
            </a:r>
            <a:r>
              <a:rPr lang="ru-RU" sz="2800" dirty="0"/>
              <a:t> потреб та </a:t>
            </a:r>
            <a:r>
              <a:rPr lang="ru-RU" sz="2800" dirty="0" err="1"/>
              <a:t>додатково</a:t>
            </a:r>
            <a:r>
              <a:rPr lang="ru-RU" sz="2800" dirty="0"/>
              <a:t> </a:t>
            </a:r>
            <a:r>
              <a:rPr lang="ru-RU" sz="2800" dirty="0" err="1"/>
              <a:t>зумовлюються</a:t>
            </a:r>
            <a:r>
              <a:rPr lang="ru-RU" sz="2800" dirty="0"/>
              <a:t> </a:t>
            </a:r>
            <a:r>
              <a:rPr lang="ru-RU" sz="2800" i="1" dirty="0" err="1"/>
              <a:t>нозологією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r>
              <a:rPr lang="ru-RU" dirty="0"/>
              <a:t>Перше, на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вчитель</a:t>
            </a:r>
            <a:r>
              <a:rPr lang="ru-RU" dirty="0"/>
              <a:t>, </a:t>
            </a:r>
            <a:r>
              <a:rPr lang="ru-RU" dirty="0" err="1"/>
              <a:t>це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збережені</a:t>
            </a:r>
            <a:r>
              <a:rPr lang="ru-RU" dirty="0"/>
              <a:t> </a:t>
            </a:r>
            <a:r>
              <a:rPr lang="ru-RU" dirty="0" err="1"/>
              <a:t>психічні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потреби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38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оцінювання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ПСИХОЛОГІЧНІ ОСОБЛИВОСТІ ДІТЕЙ ІЗ ТРУДНОЩАМИ В НАВЧАННІ, ПОВ’ЯЗАНИМИ ІЗ ЗАТРИМКОЮ РОЗВИТКУ</a:t>
            </a:r>
          </a:p>
          <a:p>
            <a:pPr marL="0" indent="0">
              <a:buNone/>
            </a:pPr>
            <a:r>
              <a:rPr lang="ru-RU" b="1" dirty="0"/>
              <a:t>ЗБЕРЕЖЕНІ ПСИХІЧНІ ФУНКЦІЇ</a:t>
            </a:r>
            <a:r>
              <a:rPr lang="ru-RU" dirty="0"/>
              <a:t>. </a:t>
            </a:r>
            <a:r>
              <a:rPr lang="ru-RU" dirty="0" err="1"/>
              <a:t>Научуваність</a:t>
            </a:r>
            <a:r>
              <a:rPr lang="ru-RU" dirty="0"/>
              <a:t> </a:t>
            </a:r>
            <a:r>
              <a:rPr lang="ru-RU" dirty="0" err="1"/>
              <a:t>збережена</a:t>
            </a:r>
            <a:r>
              <a:rPr lang="ru-RU" dirty="0"/>
              <a:t>. </a:t>
            </a:r>
            <a:r>
              <a:rPr lang="ru-RU" dirty="0" err="1"/>
              <a:t>Логічні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синтезу,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узагальнювати</a:t>
            </a:r>
            <a:r>
              <a:rPr lang="ru-RU" dirty="0"/>
              <a:t>, </a:t>
            </a:r>
            <a:r>
              <a:rPr lang="ru-RU" dirty="0" err="1"/>
              <a:t>виділяти</a:t>
            </a:r>
            <a:r>
              <a:rPr lang="ru-RU" dirty="0"/>
              <a:t> головне та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.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засвоюють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загальноосвітньої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у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УСКЛАДНЕННЯ ПСИХІЧНОЇ ДІЯЛЬНОСТІ. </a:t>
            </a:r>
            <a:r>
              <a:rPr lang="ru-RU" dirty="0" err="1"/>
              <a:t>Труднощі</a:t>
            </a:r>
            <a:r>
              <a:rPr lang="ru-RU" dirty="0"/>
              <a:t> в </a:t>
            </a:r>
            <a:r>
              <a:rPr lang="ru-RU" dirty="0" err="1"/>
              <a:t>самоконтролі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на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об’єктах</a:t>
            </a:r>
            <a:r>
              <a:rPr lang="ru-RU" dirty="0"/>
              <a:t>,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уроку, </a:t>
            </a:r>
            <a:r>
              <a:rPr lang="ru-RU" dirty="0" err="1"/>
              <a:t>швидкій</a:t>
            </a:r>
            <a:r>
              <a:rPr lang="ru-RU" dirty="0"/>
              <a:t> </a:t>
            </a:r>
            <a:r>
              <a:rPr lang="ru-RU" dirty="0" err="1"/>
              <a:t>переробці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поясненні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думки.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ОСОБЛИВІ ПОТРЕБИ</a:t>
            </a:r>
            <a:r>
              <a:rPr lang="ru-RU" dirty="0"/>
              <a:t>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Незначне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Надання</a:t>
            </a:r>
            <a:r>
              <a:rPr lang="ru-RU" dirty="0"/>
              <a:t> часу на </a:t>
            </a:r>
            <a:r>
              <a:rPr lang="ru-RU" dirty="0" err="1"/>
              <a:t>обмірковування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та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підбадьорювання</a:t>
            </a:r>
            <a:r>
              <a:rPr lang="ru-RU" dirty="0"/>
              <a:t>, </a:t>
            </a:r>
            <a:r>
              <a:rPr lang="ru-RU" dirty="0" err="1"/>
              <a:t>навідних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перевтомі</a:t>
            </a:r>
            <a:r>
              <a:rPr lang="ru-RU" dirty="0"/>
              <a:t>. За </a:t>
            </a:r>
            <a:r>
              <a:rPr lang="ru-RU" dirty="0" err="1"/>
              <a:t>ігнорування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потреб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: </a:t>
            </a:r>
            <a:r>
              <a:rPr lang="ru-RU" dirty="0" err="1"/>
              <a:t>невпевненість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, </a:t>
            </a:r>
            <a:r>
              <a:rPr lang="ru-RU" dirty="0" err="1"/>
              <a:t>плаксивість</a:t>
            </a:r>
            <a:r>
              <a:rPr lang="ru-RU" dirty="0"/>
              <a:t>, </a:t>
            </a:r>
            <a:r>
              <a:rPr lang="ru-RU" dirty="0" err="1"/>
              <a:t>негативізм</a:t>
            </a:r>
            <a:r>
              <a:rPr lang="ru-RU" dirty="0"/>
              <a:t>,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до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201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2570</Words>
  <Application>Microsoft Office PowerPoint</Application>
  <PresentationFormat>Екран (4:3)</PresentationFormat>
  <Paragraphs>173</Paragraphs>
  <Slides>44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44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Тема Office</vt:lpstr>
      <vt:lpstr>Документ</vt:lpstr>
      <vt:lpstr>Диференційоване викладання та індивідуальне оцінювання в інклюзивному класі </vt:lpstr>
      <vt:lpstr>ЗМІСТ:</vt:lpstr>
      <vt:lpstr>Презентація PowerPoint</vt:lpstr>
      <vt:lpstr>Вступ. Соціальна інклюзія. Інклюзія в освіті</vt:lpstr>
      <vt:lpstr>Вступ. Соціальна інклюзія. Інклюзія в освіті</vt:lpstr>
      <vt:lpstr>Вступ. Соціальна інклюзія. Інклюзія в освіті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Проблеми викладання та оцінювання в інклюзивному класі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Диференціація як інструмент інклюзивного навчання</vt:lpstr>
      <vt:lpstr>СТИЛІ МИСЛЕННЯ</vt:lpstr>
      <vt:lpstr>СТИЛІ МИСЛЕННЯ</vt:lpstr>
      <vt:lpstr>СТИЛІ МИСЛЕННЯ</vt:lpstr>
      <vt:lpstr>СТИЛІ МИСЛЕННЯ</vt:lpstr>
      <vt:lpstr>Презентація PowerPoint</vt:lpstr>
      <vt:lpstr>Презентація PowerPoint</vt:lpstr>
      <vt:lpstr>Диференціація як інструмент інклюзивного навчання</vt:lpstr>
      <vt:lpstr>Особливості оцінювання навчальних досягнень учнів в інклюзивному класі</vt:lpstr>
      <vt:lpstr>Особливості оцінювання навчальних досягнень учнів в інклюзивному класі</vt:lpstr>
      <vt:lpstr>Особливості оцінювання навчальних досягнень учнів в інклюзивному класі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Диференційоване викладання та індивідуальне оцінювання в інклюзивному класі</dc:title>
  <dc:creator>user</dc:creator>
  <cp:lastModifiedBy>Тетяна</cp:lastModifiedBy>
  <cp:revision>35</cp:revision>
  <dcterms:created xsi:type="dcterms:W3CDTF">2021-11-11T20:26:03Z</dcterms:created>
  <dcterms:modified xsi:type="dcterms:W3CDTF">2023-10-19T06:25:05Z</dcterms:modified>
</cp:coreProperties>
</file>