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9" r:id="rId19"/>
    <p:sldId id="277" r:id="rId20"/>
    <p:sldId id="278" r:id="rId21"/>
    <p:sldId id="280" r:id="rId22"/>
    <p:sldId id="281" r:id="rId23"/>
    <p:sldId id="283" r:id="rId24"/>
    <p:sldId id="282" r:id="rId25"/>
    <p:sldId id="284" r:id="rId26"/>
    <p:sldId id="286" r:id="rId27"/>
    <p:sldId id="285" r:id="rId28"/>
    <p:sldId id="287" r:id="rId29"/>
    <p:sldId id="290" r:id="rId30"/>
    <p:sldId id="291" r:id="rId31"/>
    <p:sldId id="292" r:id="rId32"/>
    <p:sldId id="293" r:id="rId33"/>
    <p:sldId id="288" r:id="rId34"/>
    <p:sldId id="296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1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16833"/>
            <a:ext cx="8424936" cy="401783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План: </a:t>
            </a:r>
            <a:endParaRPr lang="ru-RU" dirty="0" smtClean="0"/>
          </a:p>
          <a:p>
            <a:pPr algn="just"/>
            <a:r>
              <a:rPr lang="uk-UA" dirty="0" smtClean="0"/>
              <a:t>1.Методика дослідження населення у туристичному країнознавстві.</a:t>
            </a:r>
          </a:p>
          <a:p>
            <a:pPr algn="just"/>
            <a:r>
              <a:rPr lang="uk-UA" dirty="0" smtClean="0"/>
              <a:t> 2.Природний рух населення та демографічна політика.</a:t>
            </a:r>
          </a:p>
          <a:p>
            <a:pPr algn="just"/>
            <a:r>
              <a:rPr lang="uk-UA" dirty="0" smtClean="0"/>
              <a:t> 3.Статево-віковий склад населення Світу.</a:t>
            </a:r>
          </a:p>
          <a:p>
            <a:pPr algn="just"/>
            <a:r>
              <a:rPr lang="uk-UA" dirty="0" smtClean="0"/>
              <a:t> 4.Етнічний склад населення та народи Світу.</a:t>
            </a:r>
          </a:p>
          <a:p>
            <a:pPr algn="just"/>
            <a:r>
              <a:rPr lang="uk-UA" dirty="0" smtClean="0"/>
              <a:t> 5.Нерівномірність розміщення населення на Землі. </a:t>
            </a:r>
          </a:p>
          <a:p>
            <a:pPr algn="just"/>
            <a:r>
              <a:rPr lang="uk-UA" dirty="0" smtClean="0"/>
              <a:t>6.Міське та сільське населення Світу.</a:t>
            </a:r>
          </a:p>
          <a:p>
            <a:pPr algn="just"/>
            <a:r>
              <a:rPr lang="uk-UA" dirty="0" smtClean="0"/>
              <a:t> 7.Міграції, трудові ресурси та зайнятість населення.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5"/>
            <a:ext cx="7175351" cy="151216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>
                <a:latin typeface="Arial Narrow" panose="020B0606020202030204" pitchFamily="34" charset="0"/>
              </a:rPr>
              <a:t>НАСЕЛЕННЯ КРАЇНИ У ТУРИСТИЧНОМУ КРАЇНОЗНАВСТВІ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29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92888" cy="1008112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0" dirty="0" smtClean="0">
                <a:solidFill>
                  <a:srgbClr val="0070C0"/>
                </a:solidFill>
              </a:rPr>
              <a:t>Розміщення і розселення</a:t>
            </a:r>
            <a:endParaRPr lang="uk-UA" sz="2800" b="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4824536" cy="439248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uk-UA" b="1" i="1" dirty="0" smtClean="0">
                <a:solidFill>
                  <a:srgbClr val="0070C0"/>
                </a:solidFill>
              </a:rPr>
              <a:t>Особливості розміщення міських і сільських поселень</a:t>
            </a:r>
            <a:r>
              <a:rPr lang="uk-UA" dirty="0" smtClean="0"/>
              <a:t> визначають картину більшості туристських маршрутів.</a:t>
            </a:r>
          </a:p>
          <a:p>
            <a:pPr marL="45720" indent="0">
              <a:buNone/>
            </a:pPr>
            <a:r>
              <a:rPr lang="uk-UA" b="1" i="1" dirty="0" smtClean="0">
                <a:solidFill>
                  <a:srgbClr val="0070C0"/>
                </a:solidFill>
              </a:rPr>
              <a:t>Малюнок міст (внутрішньоміська забудова і планування) </a:t>
            </a:r>
            <a:r>
              <a:rPr lang="uk-UA" dirty="0" smtClean="0"/>
              <a:t>впливає на послідовність пересування і огляду туристських об'єктів під час екскурсії.</a:t>
            </a:r>
          </a:p>
          <a:p>
            <a:pPr marL="45720" indent="0">
              <a:buNone/>
            </a:pPr>
            <a:r>
              <a:rPr lang="uk-UA" b="1" i="1" dirty="0" smtClean="0">
                <a:solidFill>
                  <a:srgbClr val="0070C0"/>
                </a:solidFill>
              </a:rPr>
              <a:t>Особливості забудови і планування сільських поселень, </a:t>
            </a:r>
            <a:r>
              <a:rPr lang="uk-UA" dirty="0" smtClean="0"/>
              <a:t>функціональний і культурно-історичний тип поселення впливають на ступінь їхньої привабливості для туризму.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88843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637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45024"/>
            <a:ext cx="8640959" cy="2952328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Урбанізація</a:t>
            </a:r>
            <a:r>
              <a:rPr lang="uk-UA" sz="2400" dirty="0" smtClean="0">
                <a:latin typeface="Arial Narrow" panose="020B0606020202030204" pitchFamily="34" charset="0"/>
              </a:rPr>
              <a:t> — зростання значення міст у розвитку суспільства, яке супроводжується ростом і розвитком міських поселень, зростанням питомої ваги міського населення, поширенням міського способу життя в певному регіоні, країні, світі.</a:t>
            </a:r>
            <a:br>
              <a:rPr lang="uk-UA" sz="2400" dirty="0" smtClean="0">
                <a:latin typeface="Arial Narrow" panose="020B0606020202030204" pitchFamily="34" charset="0"/>
              </a:rPr>
            </a:br>
            <a:r>
              <a:rPr lang="uk-UA" sz="2400" dirty="0" smtClean="0">
                <a:latin typeface="Arial Narrow" panose="020B0606020202030204" pitchFamily="34" charset="0"/>
              </a:rPr>
              <a:t>Високий рівень урбанізації - одна з основних передумов масових форм туризму. Найвищий рівень урбанізації в країнах Північної Америки і Європи, які є основними постачальниками туристів</a:t>
            </a:r>
            <a:r>
              <a:rPr lang="ru-RU" sz="2400" dirty="0">
                <a:latin typeface="Arial Narrow" panose="020B0606020202030204" pitchFamily="34" charset="0"/>
              </a:rPr>
              <a:t/>
            </a:r>
            <a:br>
              <a:rPr lang="ru-RU" sz="2400" dirty="0">
                <a:latin typeface="Arial Narrow" panose="020B0606020202030204" pitchFamily="34" charset="0"/>
              </a:rPr>
            </a:b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36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7" y="5085184"/>
            <a:ext cx="2736304" cy="1143000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 err="1" smtClean="0"/>
              <a:t>Фавели</a:t>
            </a:r>
            <a:r>
              <a:rPr lang="uk-UA" sz="1800" dirty="0" smtClean="0"/>
              <a:t> в Бразилії</a:t>
            </a:r>
            <a:endParaRPr lang="uk-UA" sz="18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860032" y="692696"/>
            <a:ext cx="4032448" cy="547260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1800" b="1" dirty="0" smtClean="0">
                <a:solidFill>
                  <a:srgbClr val="0070C0"/>
                </a:solidFill>
              </a:rPr>
              <a:t>Субурбанізація</a:t>
            </a:r>
            <a:r>
              <a:rPr lang="uk-UA" sz="1800" dirty="0" smtClean="0"/>
              <a:t> - процес зростання і розвитку приміської зони великих міст, унаслідок чого формуються міські агломерації. </a:t>
            </a:r>
          </a:p>
          <a:p>
            <a:pPr marL="45720" indent="0" algn="just">
              <a:buNone/>
            </a:pPr>
            <a:r>
              <a:rPr lang="uk-UA" sz="1800" dirty="0" smtClean="0"/>
              <a:t>В розвинених країнах сприяла розповсюдженню міського способу життя на прилеглі до міст сільські території, головним чином за рахунок розвитку мережі інфраструктури. Це розширило потенційні можливості сфери туризму. У ряді країн, що розвиваються, навколо крупних міст виникли райони </a:t>
            </a:r>
            <a:r>
              <a:rPr lang="uk-UA" sz="1800" dirty="0" err="1" smtClean="0"/>
              <a:t>трущоб</a:t>
            </a:r>
            <a:r>
              <a:rPr lang="uk-UA" sz="1800" dirty="0" smtClean="0"/>
              <a:t> з антисанітарними умовами життя, що створює кримінальну обстановку і ускладнює перебування туристів</a:t>
            </a:r>
            <a:endParaRPr lang="uk-UA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32048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89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636085" cy="2448272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 smtClean="0">
                <a:solidFill>
                  <a:srgbClr val="0070C0"/>
                </a:solidFill>
              </a:rPr>
              <a:t>Міграція населення </a:t>
            </a:r>
            <a:r>
              <a:rPr lang="uk-UA" sz="1800" dirty="0" smtClean="0"/>
              <a:t>(лат. </a:t>
            </a:r>
            <a:r>
              <a:rPr lang="uk-UA" sz="1800" dirty="0" err="1" smtClean="0"/>
              <a:t>migratio</a:t>
            </a:r>
            <a:r>
              <a:rPr lang="uk-UA" sz="1800" dirty="0" smtClean="0"/>
              <a:t> — переселення) — механічні переміщення людей через кордони тих чи інших територій зі зміною місця проживання назавжди, на більш-менш тривалий час або з регулярним поверненням до нього</a:t>
            </a:r>
            <a:endParaRPr lang="uk-UA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" indent="0" algn="just">
              <a:buNone/>
            </a:pPr>
            <a:r>
              <a:rPr lang="uk-UA" dirty="0" smtClean="0"/>
              <a:t>Міграції як явище, за винятком </a:t>
            </a:r>
            <a:r>
              <a:rPr lang="uk-UA" dirty="0" err="1" smtClean="0"/>
              <a:t>кочівництва</a:t>
            </a:r>
            <a:r>
              <a:rPr lang="uk-UA" dirty="0" smtClean="0"/>
              <a:t>, прямо не впливають на туризм. Але їх непрямий вплив досить великий. </a:t>
            </a:r>
          </a:p>
          <a:p>
            <a:pPr marL="45720" indent="0" algn="just">
              <a:buNone/>
            </a:pPr>
            <a:r>
              <a:rPr lang="uk-UA" dirty="0" smtClean="0"/>
              <a:t>Значні масштаби зовнішньої і внутрішньої міграції формують особливі риси ментальності: доброзичливість і терпимість по відношенню до новоприбулих, соціальна і просторова мобільність.</a:t>
            </a:r>
          </a:p>
          <a:p>
            <a:pPr marL="45720" indent="0" algn="just">
              <a:buNone/>
            </a:pPr>
            <a:r>
              <a:rPr lang="uk-UA" dirty="0" smtClean="0"/>
              <a:t>Міграції здатні підсилити напруженість і конфронтацію в суспільстві. Ці негативні чинники не мають прямого відношення до туристів, але дестабілізують обстановку в країні або регіоні.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335699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381642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737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372168"/>
            <a:ext cx="7262192" cy="1865144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496944" cy="3474720"/>
          </a:xfrm>
        </p:spPr>
        <p:txBody>
          <a:bodyPr>
            <a:normAutofit fontScale="85000" lnSpcReduction="10000"/>
          </a:bodyPr>
          <a:lstStyle/>
          <a:p>
            <a:pPr marL="45720" indent="0" algn="just">
              <a:buNone/>
            </a:pPr>
            <a:r>
              <a:rPr lang="uk-UA" sz="2400" dirty="0" smtClean="0">
                <a:solidFill>
                  <a:srgbClr val="002060"/>
                </a:solidFill>
              </a:rPr>
              <a:t>Кочівництво</a:t>
            </a:r>
            <a:r>
              <a:rPr lang="uk-UA" sz="2400" dirty="0" smtClean="0">
                <a:solidFill>
                  <a:srgbClr val="0070C0"/>
                </a:solidFill>
              </a:rPr>
              <a:t> - це вид міграції, зв'язаний з використанням обмеженого набору і об'єму ресурсів на певній території в кожен конкретний відрізок часу.</a:t>
            </a:r>
          </a:p>
          <a:p>
            <a:pPr marL="45720" indent="0" algn="just">
              <a:buNone/>
            </a:pPr>
            <a:r>
              <a:rPr lang="uk-UA" sz="2400" dirty="0" smtClean="0">
                <a:solidFill>
                  <a:srgbClr val="0070C0"/>
                </a:solidFill>
              </a:rPr>
              <a:t>Кочівництво - це традиційні (часто архаїчні) форми господарювання і відповідний їм традиційний (консервативний, іноді досить примітивний) спосіб життя народів.</a:t>
            </a:r>
          </a:p>
          <a:p>
            <a:pPr marL="45720" indent="0" algn="just">
              <a:buNone/>
            </a:pPr>
            <a:r>
              <a:rPr lang="uk-UA" sz="2400" dirty="0" smtClean="0">
                <a:solidFill>
                  <a:srgbClr val="0070C0"/>
                </a:solidFill>
              </a:rPr>
              <a:t>Кочівництво розвинене на невеликих, часто природно- ізольованих, обмежених територіях. У ці райони організовуються етнографічні тури; і туристи із задоволенням знайомляться з особливостями господарства, побуту і традиційної культури місцевих жителів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432048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17646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58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0" dirty="0" smtClean="0">
                <a:solidFill>
                  <a:srgbClr val="0070C0"/>
                </a:solidFill>
              </a:rPr>
              <a:t>2.Природний рух населення та демографічна політика</a:t>
            </a:r>
            <a:endParaRPr lang="uk-UA" sz="2800" b="0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208912" cy="2304256"/>
          </a:xfrm>
        </p:spPr>
        <p:txBody>
          <a:bodyPr/>
          <a:lstStyle/>
          <a:p>
            <a:pPr marL="45720" indent="0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Природний рух населення </a:t>
            </a:r>
            <a:r>
              <a:rPr lang="uk-UA" dirty="0" smtClean="0"/>
              <a:t>є узагальненою назвою сукупності народжень і смертей, які змінюють чисельність населення так званим природним шляхом.</a:t>
            </a:r>
          </a:p>
          <a:p>
            <a:pPr marL="45720" indent="0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Відтворення населення </a:t>
            </a:r>
            <a:r>
              <a:rPr lang="uk-UA" dirty="0" smtClean="0"/>
              <a:t>— це процес зміни поколінь у результаті природного руху (приросту) населення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8985"/>
            <a:ext cx="604867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66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1296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95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764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4032448" cy="4929728"/>
          </a:xfrm>
        </p:spPr>
        <p:txBody>
          <a:bodyPr>
            <a:normAutofit fontScale="40000" lnSpcReduction="20000"/>
          </a:bodyPr>
          <a:lstStyle/>
          <a:p>
            <a:pPr marL="45720" indent="0" algn="just">
              <a:buNone/>
            </a:pPr>
            <a:r>
              <a:rPr lang="uk-UA" sz="6000" b="1" dirty="0" smtClean="0">
                <a:solidFill>
                  <a:srgbClr val="0070C0"/>
                </a:solidFill>
              </a:rPr>
              <a:t>Демографічна політика </a:t>
            </a:r>
            <a:r>
              <a:rPr lang="uk-UA" sz="6000" dirty="0" smtClean="0"/>
              <a:t>— цілеспрямована діяльність державних органів та інших соціальних інститутів у сфері регулювання процесів відтворення населення.</a:t>
            </a:r>
          </a:p>
          <a:p>
            <a:pPr marL="45720" indent="0" algn="just">
              <a:buNone/>
            </a:pPr>
            <a:r>
              <a:rPr lang="uk-UA" sz="6000" b="1" dirty="0" smtClean="0">
                <a:solidFill>
                  <a:srgbClr val="0070C0"/>
                </a:solidFill>
              </a:rPr>
              <a:t>Об'єктами демографічної політики </a:t>
            </a:r>
            <a:r>
              <a:rPr lang="uk-UA" sz="6000" dirty="0" smtClean="0"/>
              <a:t>може бути населення країни в цілому або окремих регіонів, соціально-демографічні групи населення, сім'ї певних типів або стадій життєвого циклу.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24847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29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496944" cy="6408712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2000" dirty="0" smtClean="0"/>
              <a:t>Залежно від напрямів демографічної політики визначають три групи країн:</a:t>
            </a:r>
          </a:p>
          <a:p>
            <a:pPr marL="45720" indent="0" algn="just">
              <a:buNone/>
            </a:pPr>
            <a:r>
              <a:rPr lang="uk-UA" sz="2000" dirty="0" smtClean="0"/>
              <a:t>1) </a:t>
            </a:r>
            <a:r>
              <a:rPr lang="uk-UA" sz="2000" b="1" dirty="0" smtClean="0">
                <a:solidFill>
                  <a:srgbClr val="0070C0"/>
                </a:solidFill>
              </a:rPr>
              <a:t>Країни, які проводять політику обмеження росту населення.</a:t>
            </a:r>
          </a:p>
          <a:p>
            <a:pPr marL="45720" indent="0" algn="just">
              <a:buNone/>
            </a:pPr>
            <a:r>
              <a:rPr lang="uk-UA" sz="2000" dirty="0" smtClean="0"/>
              <a:t> До першої групи належать країни з багаточисленним населенням або його високою щільністю, які мають високі показники природного приросту (</a:t>
            </a:r>
            <a:r>
              <a:rPr lang="uk-UA" sz="2000" dirty="0" smtClean="0">
                <a:solidFill>
                  <a:srgbClr val="0070C0"/>
                </a:solidFill>
              </a:rPr>
              <a:t>Китай, Бангладеш, Індонезія, Пакистан, Малайзія, Непал, Кенія, Нігерія, Мексика </a:t>
            </a:r>
            <a:r>
              <a:rPr lang="uk-UA" sz="2000" dirty="0" smtClean="0"/>
              <a:t>та ін.). На початку 90-х років XX ст. загальнонаціональні програми планування сім'ї здійснювались у 128 країнах.</a:t>
            </a:r>
          </a:p>
          <a:p>
            <a:pPr marL="45720" indent="0" algn="just">
              <a:buNone/>
            </a:pPr>
            <a:r>
              <a:rPr lang="uk-UA" sz="2000" dirty="0" smtClean="0"/>
              <a:t>2) </a:t>
            </a:r>
            <a:r>
              <a:rPr lang="uk-UA" sz="2000" b="1" dirty="0" smtClean="0">
                <a:solidFill>
                  <a:srgbClr val="0070C0"/>
                </a:solidFill>
              </a:rPr>
              <a:t>Країни, демографічна політика яких спрямована на підтримування існуючих темпів приросту населення. </a:t>
            </a:r>
          </a:p>
          <a:p>
            <a:pPr marL="45720" indent="0" algn="just">
              <a:buNone/>
            </a:pPr>
            <a:r>
              <a:rPr lang="uk-UA" sz="2000" dirty="0" smtClean="0"/>
              <a:t>Ця група включає країни як з </a:t>
            </a:r>
            <a:r>
              <a:rPr lang="uk-UA" sz="2000" dirty="0" err="1" smtClean="0"/>
              <a:t>багаточисленим</a:t>
            </a:r>
            <a:r>
              <a:rPr lang="uk-UA" sz="2000" dirty="0" smtClean="0"/>
              <a:t> населенням (наприклад, </a:t>
            </a:r>
            <a:r>
              <a:rPr lang="uk-UA" sz="2000" dirty="0" smtClean="0">
                <a:solidFill>
                  <a:srgbClr val="0070C0"/>
                </a:solidFill>
              </a:rPr>
              <a:t>Бразилія</a:t>
            </a:r>
            <a:r>
              <a:rPr lang="uk-UA" sz="2000" dirty="0" smtClean="0"/>
              <a:t>), так і малочисленим (</a:t>
            </a:r>
            <a:r>
              <a:rPr lang="uk-UA" sz="2000" dirty="0" smtClean="0">
                <a:solidFill>
                  <a:srgbClr val="0070C0"/>
                </a:solidFill>
              </a:rPr>
              <a:t>Намібія</a:t>
            </a:r>
            <a:r>
              <a:rPr lang="uk-UA" sz="2000" dirty="0" smtClean="0"/>
              <a:t>), які мають високий приріст населення (</a:t>
            </a:r>
            <a:r>
              <a:rPr lang="uk-UA" sz="2000" dirty="0" smtClean="0">
                <a:solidFill>
                  <a:srgbClr val="0070C0"/>
                </a:solidFill>
              </a:rPr>
              <a:t>Йорданія, Мозамбік</a:t>
            </a:r>
            <a:r>
              <a:rPr lang="uk-UA" sz="2000" dirty="0" smtClean="0"/>
              <a:t>) і низький (</a:t>
            </a:r>
            <a:r>
              <a:rPr lang="uk-UA" sz="2000" dirty="0" smtClean="0">
                <a:solidFill>
                  <a:srgbClr val="0070C0"/>
                </a:solidFill>
              </a:rPr>
              <a:t>Данія, Японія</a:t>
            </a:r>
            <a:r>
              <a:rPr lang="uk-UA" sz="2000" dirty="0" smtClean="0"/>
              <a:t>).</a:t>
            </a:r>
          </a:p>
          <a:p>
            <a:pPr marL="45720" indent="0" algn="just">
              <a:buNone/>
            </a:pPr>
            <a:r>
              <a:rPr lang="uk-UA" sz="2000" dirty="0" smtClean="0"/>
              <a:t>3) </a:t>
            </a:r>
            <a:r>
              <a:rPr lang="uk-UA" sz="2000" b="1" dirty="0" smtClean="0">
                <a:solidFill>
                  <a:srgbClr val="0070C0"/>
                </a:solidFill>
              </a:rPr>
              <a:t>Країни, які здійснюють політику стимулювання росту населення.</a:t>
            </a:r>
          </a:p>
          <a:p>
            <a:pPr marL="45720" indent="0" algn="just">
              <a:buNone/>
            </a:pPr>
            <a:r>
              <a:rPr lang="uk-UA" sz="2000" dirty="0" smtClean="0"/>
              <a:t>До третьої групи належать країни з низьким (Болгарія, Чехія, Німеччина, Греція, Угорщина, Франція та ін.) приростом населення.</a:t>
            </a:r>
          </a:p>
          <a:p>
            <a:pPr marL="45720" indent="0">
              <a:buNone/>
            </a:pPr>
            <a:r>
              <a:rPr lang="ru-RU" sz="2000" dirty="0" smtClean="0"/>
              <a:t> </a:t>
            </a:r>
          </a:p>
          <a:p>
            <a:pPr marL="4572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2759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23528" y="1772816"/>
            <a:ext cx="4210800" cy="453650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2400" dirty="0" smtClean="0"/>
              <a:t>Населення одночасно виступає як фон (формуючи разом з природою і економікою «образ» країни) і як суб'єкт розвитку туризму. Характеристика населення включає елементи і явища, що дають уявлення про жителів країни і які являють інтерес з погляду країнознавства.</a:t>
            </a:r>
            <a:endParaRPr lang="uk-UA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uk-UA" sz="2800" b="0" dirty="0">
                <a:solidFill>
                  <a:srgbClr val="0070C0"/>
                </a:solidFill>
                <a:effectLst/>
                <a:ea typeface="+mn-ea"/>
                <a:cs typeface="+mn-cs"/>
              </a:rPr>
              <a:t>1.Методика дослідження населення у туристичному </a:t>
            </a:r>
            <a:r>
              <a:rPr lang="uk-UA" sz="2800" b="0" dirty="0" smtClean="0">
                <a:solidFill>
                  <a:srgbClr val="0070C0"/>
                </a:solidFill>
                <a:effectLst/>
                <a:ea typeface="+mn-ea"/>
                <a:cs typeface="+mn-cs"/>
              </a:rPr>
              <a:t>країнознавстві</a:t>
            </a:r>
            <a:r>
              <a:rPr lang="uk-UA" sz="2200" b="0" dirty="0">
                <a:solidFill>
                  <a:srgbClr val="212745"/>
                </a:solidFill>
                <a:effectLst/>
                <a:ea typeface="+mn-ea"/>
                <a:cs typeface="+mn-cs"/>
              </a:rPr>
              <a:t/>
            </a:r>
            <a:br>
              <a:rPr lang="uk-UA" sz="2200" b="0" dirty="0">
                <a:solidFill>
                  <a:srgbClr val="212745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39248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69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496944" cy="4929728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dirty="0" smtClean="0"/>
              <a:t> </a:t>
            </a:r>
            <a:r>
              <a:rPr lang="uk-UA" sz="3800" b="1" dirty="0" smtClean="0">
                <a:solidFill>
                  <a:srgbClr val="0070C0"/>
                </a:solidFill>
              </a:rPr>
              <a:t>Особливості сучасної демографічної політики:</a:t>
            </a:r>
          </a:p>
          <a:p>
            <a:pPr>
              <a:buFontTx/>
              <a:buChar char="-"/>
            </a:pPr>
            <a:r>
              <a:rPr lang="uk-UA" sz="3800" dirty="0" smtClean="0"/>
              <a:t>зміна її пріоритетів з регулювання кількісного росту на удосконалення якісних характеристик населення;</a:t>
            </a:r>
          </a:p>
          <a:p>
            <a:pPr>
              <a:buFontTx/>
              <a:buChar char="-"/>
            </a:pPr>
            <a:r>
              <a:rPr lang="uk-UA" sz="3800" dirty="0" smtClean="0"/>
              <a:t> її головним об'єктом стає сім'я;</a:t>
            </a:r>
          </a:p>
          <a:p>
            <a:pPr>
              <a:buFontTx/>
              <a:buChar char="-"/>
            </a:pPr>
            <a:r>
              <a:rPr lang="uk-UA" sz="3800" dirty="0" smtClean="0"/>
              <a:t> адресно-вибірковий характер, врахування специфічних інтересів окремих соціально-демографічних груп населення (молодь, особи похилого віку, жінки), а також етнічних, релігійних і т. д. </a:t>
            </a:r>
          </a:p>
          <a:p>
            <a:pPr marL="45720" indent="0">
              <a:buNone/>
            </a:pPr>
            <a:endParaRPr lang="uk-UA" sz="3800" dirty="0" smtClean="0"/>
          </a:p>
          <a:p>
            <a:pPr marL="45720" indent="0">
              <a:buNone/>
            </a:pPr>
            <a:r>
              <a:rPr lang="uk-UA" sz="3800" dirty="0" smtClean="0"/>
              <a:t>У 12 % країн світу (головним чином в Європі) проводиться політика, направлена на збільшення народжуваності, а в більш ніж 40 % країн світу — на її зниження.</a:t>
            </a:r>
            <a:br>
              <a:rPr lang="uk-UA" sz="3800" dirty="0" smtClean="0"/>
            </a:br>
            <a:endParaRPr lang="uk-UA" sz="3800" dirty="0" smtClean="0"/>
          </a:p>
          <a:p>
            <a:pPr>
              <a:buFontTx/>
              <a:buChar char="-"/>
            </a:pP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229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>
                <a:solidFill>
                  <a:srgbClr val="0070C0"/>
                </a:solidFill>
              </a:rPr>
              <a:t>3. Статево-віковий склад населення Світу</a:t>
            </a:r>
            <a:endParaRPr lang="uk-UA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988840"/>
            <a:ext cx="7920880" cy="426680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400" b="1" dirty="0" smtClean="0">
                <a:solidFill>
                  <a:srgbClr val="0070C0"/>
                </a:solidFill>
              </a:rPr>
              <a:t>Статевий склад населення </a:t>
            </a:r>
            <a:r>
              <a:rPr lang="uk-UA" sz="2400" dirty="0" smtClean="0"/>
              <a:t>- співвідношення чисельності чоловіків і жінок у складі населення. Формується під впливом народжуваності, смертності, міграційних процесів, війн, демографічної політики держави тощо.</a:t>
            </a:r>
          </a:p>
          <a:p>
            <a:pPr marL="45720" indent="0" algn="just">
              <a:buNone/>
            </a:pPr>
            <a:endParaRPr lang="uk-UA" sz="2400" dirty="0" smtClean="0"/>
          </a:p>
          <a:p>
            <a:pPr marL="45720" indent="0" algn="just">
              <a:buNone/>
            </a:pPr>
            <a:r>
              <a:rPr lang="uk-UA" sz="2400" dirty="0" smtClean="0"/>
              <a:t>У цілому чисельність чоловіків на Землі перевищує чисельність жінок приблизно на 50 млн. осіб за рахунок Китаю, Індії та мусульманських країн.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42236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28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352928" cy="57938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 smtClean="0"/>
              <a:t>У більшості економічно розвинутих країн (країни Європи, США, Канада, Японія) жінок навпаки значно більше, ніж чоловіків. Це зумовлюється різними рівнями смертності чоловіків і жінок.</a:t>
            </a:r>
          </a:p>
          <a:p>
            <a:pPr marL="45720" indent="0">
              <a:buNone/>
            </a:pPr>
            <a:r>
              <a:rPr lang="uk-UA" dirty="0" smtClean="0"/>
              <a:t> У більшості країн світу тривалість життя жінок більша, ніж чоловіків (у більшості країн Європи, в Японії, США, Канаді, Австралії — на 5— 8 років).</a:t>
            </a:r>
          </a:p>
          <a:p>
            <a:pPr marL="45720" indent="0">
              <a:buNone/>
            </a:pPr>
            <a:r>
              <a:rPr lang="uk-UA" dirty="0" smtClean="0"/>
              <a:t>В Індії, Пакистані, Бангладеш, Іраку, Непалі, Бутані, Буркіна-Фасо, Папуа-Новій Гвінеї тривалість життя жінок менша.</a:t>
            </a:r>
          </a:p>
          <a:p>
            <a:pPr marL="45720" indent="0">
              <a:buNone/>
            </a:pPr>
            <a:r>
              <a:rPr lang="uk-UA" dirty="0" smtClean="0"/>
              <a:t> У світі в цілому середня тривалість життя жінок на 2,7 років більша, ніж чоловіків (у Північній Америці років на 7,4, Латинській Америці — на 4,8, Африці — на 3,1).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656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784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smtClean="0"/>
              <a:t>Вікова структура населення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96752"/>
            <a:ext cx="8352928" cy="520291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Розподіл населення за віковими групами і віковими контингентами з метою вивчення демографічних і соціально-економічних процесів. </a:t>
            </a:r>
          </a:p>
          <a:p>
            <a:pPr marL="45720" indent="0" algn="just">
              <a:buNone/>
            </a:pPr>
            <a:r>
              <a:rPr lang="uk-UA" dirty="0" smtClean="0"/>
              <a:t>У віковій структурі, як правило, населення розподіляється за однорічними або 5-річними віковими групами.</a:t>
            </a:r>
          </a:p>
          <a:p>
            <a:pPr marL="45720" indent="0" algn="just">
              <a:buNone/>
            </a:pPr>
            <a:r>
              <a:rPr lang="uk-UA" dirty="0" smtClean="0"/>
              <a:t> Проте для оцінки загальних структурних зрушень застосовують і укрупнений розподіл на три вікові групи:</a:t>
            </a:r>
          </a:p>
          <a:p>
            <a:pPr marL="45720" indent="0" algn="just">
              <a:buNone/>
            </a:pPr>
            <a:r>
              <a:rPr lang="uk-UA" dirty="0" smtClean="0"/>
              <a:t>-  0—14 років</a:t>
            </a:r>
          </a:p>
          <a:p>
            <a:pPr marL="45720" indent="0" algn="just">
              <a:buNone/>
            </a:pPr>
            <a:r>
              <a:rPr lang="uk-UA" dirty="0" smtClean="0"/>
              <a:t>- 15—59 років</a:t>
            </a:r>
          </a:p>
          <a:p>
            <a:pPr marL="45720" indent="0" algn="just">
              <a:buNone/>
            </a:pPr>
            <a:r>
              <a:rPr lang="uk-UA" dirty="0" smtClean="0"/>
              <a:t>- 60 років і старше.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54324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56984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76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24936" cy="158417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dirty="0" smtClean="0"/>
              <a:t>Графічно вікова структура населення зображується віковою пірамідою: по горизонталі відкладаються пропорційні чисельності (частки) окремих вікових груп, а по вертикалі — вік. </a:t>
            </a:r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820472" cy="44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900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4.Етнічний склад населення та народи Світу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8496944" cy="518457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dirty="0" smtClean="0"/>
              <a:t>Людство прийнято ділити на </a:t>
            </a:r>
            <a:r>
              <a:rPr lang="uk-UA" b="1" dirty="0" smtClean="0">
                <a:solidFill>
                  <a:srgbClr val="0070C0"/>
                </a:solidFill>
              </a:rPr>
              <a:t>чотири головні раси: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європеоїдну (42,9 % населення планети)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монголоїдну (азіатська й американська гілки — 19,1 %)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негроїдну (до 7 %)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австралоїдну (0,3 %). </a:t>
            </a:r>
          </a:p>
          <a:p>
            <a:pPr marL="45720" indent="0">
              <a:buNone/>
            </a:pPr>
            <a:r>
              <a:rPr lang="uk-UA" dirty="0" smtClean="0"/>
              <a:t>Але представники цих рас у загальній чисельності населення світу складають лише до </a:t>
            </a:r>
            <a:r>
              <a:rPr lang="uk-UA" b="1" dirty="0" smtClean="0">
                <a:solidFill>
                  <a:srgbClr val="0070C0"/>
                </a:solidFill>
              </a:rPr>
              <a:t>70 %.</a:t>
            </a:r>
          </a:p>
          <a:p>
            <a:pPr marL="45720" indent="0" algn="just">
              <a:buNone/>
            </a:pPr>
            <a:r>
              <a:rPr lang="uk-UA" dirty="0" smtClean="0"/>
              <a:t>Решта </a:t>
            </a:r>
            <a:r>
              <a:rPr lang="uk-UA" b="1" dirty="0" smtClean="0">
                <a:solidFill>
                  <a:srgbClr val="0070C0"/>
                </a:solidFill>
              </a:rPr>
              <a:t>30 %</a:t>
            </a:r>
            <a:r>
              <a:rPr lang="uk-UA" dirty="0" smtClean="0"/>
              <a:t> — це змішані і проміжні расові групи: ефіопи, меланезійці, метиси (нащадки від шлюбів з місцевим монголоїдним населенням в Америці), мулати (змішання переселенців-європеоїдів з неграми, завезеними з Африки в Америку), самбо (нащадки змішаних шлюбів негрів з індіанцями)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1060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2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88024" y="1916832"/>
            <a:ext cx="42484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+mj-lt"/>
              </a:rPr>
              <a:t>ДЕМОГРАФІЯ– наука про закономірності відтворення населення у суспільно-історичній обумовленості цього процесу. </a:t>
            </a:r>
          </a:p>
          <a:p>
            <a:pPr algn="just"/>
            <a:r>
              <a:rPr lang="uk-UA" sz="2000" dirty="0" smtClean="0">
                <a:latin typeface="+mj-lt"/>
              </a:rPr>
              <a:t>Вивчає відтворення загалом і його компоненти як масові соціальні процеси, їх кількісні взаємозв’язки зі статево-віковою структурою населення, залежність від соціальних та економічних явищ, характер взаємодії змін населення із соціальним розвитком. </a:t>
            </a:r>
            <a:endParaRPr lang="uk-UA" sz="2000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9362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02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4624"/>
            <a:ext cx="8640960" cy="273630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uk-UA" sz="2000" dirty="0" smtClean="0"/>
              <a:t>У світі нараховується до 6 тис. народів.</a:t>
            </a:r>
          </a:p>
          <a:p>
            <a:pPr marL="45720" indent="0" algn="just">
              <a:buNone/>
            </a:pPr>
            <a:r>
              <a:rPr lang="uk-UA" sz="2000" dirty="0" smtClean="0"/>
              <a:t> Найчисленнішими народами є китайці (</a:t>
            </a:r>
            <a:r>
              <a:rPr lang="uk-UA" sz="2000" dirty="0" err="1" smtClean="0"/>
              <a:t>хань</a:t>
            </a:r>
            <a:r>
              <a:rPr lang="uk-UA" sz="2000" dirty="0" smtClean="0"/>
              <a:t>) – 1120 млн., </a:t>
            </a:r>
            <a:r>
              <a:rPr lang="uk-UA" sz="2000" dirty="0" err="1" smtClean="0"/>
              <a:t>гіндустанці</a:t>
            </a:r>
            <a:r>
              <a:rPr lang="uk-UA" sz="2000" dirty="0" smtClean="0"/>
              <a:t> — 240 млн., американці США — 205 млн., бенгальці — 200 млн, бразильці — 160 млн. Народи, чисельність яких більше 1 млн. осіб, складають 96,2 % усього населення Землі.</a:t>
            </a:r>
          </a:p>
          <a:p>
            <a:pPr marL="45720" indent="0" algn="just">
              <a:buNone/>
            </a:pPr>
            <a:r>
              <a:rPr lang="uk-UA" sz="2000" dirty="0" smtClean="0"/>
              <a:t> Таких народів на Землі 320, причому 79 найчисленніших з них — понад 10 млн. осіб кожний.</a:t>
            </a:r>
          </a:p>
          <a:p>
            <a:pPr marL="45720" indent="0" algn="just">
              <a:buNone/>
            </a:pPr>
            <a:r>
              <a:rPr lang="uk-UA" sz="2000" dirty="0" smtClean="0"/>
              <a:t> Вони становлять майже 4/5 населення світу.</a:t>
            </a:r>
            <a:endParaRPr lang="uk-UA" sz="20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667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89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4032448" cy="518457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1800" dirty="0" smtClean="0"/>
              <a:t>У світі приблизно 6 тис. мов (точну цифру встановити неможливо через умовні відмінності між різними мовами і діалектами однієї мови).</a:t>
            </a:r>
          </a:p>
          <a:p>
            <a:pPr marL="45720" indent="0" algn="just">
              <a:buNone/>
            </a:pPr>
            <a:r>
              <a:rPr lang="uk-UA" sz="1800" dirty="0" smtClean="0"/>
              <a:t> У І ст. н. е. їх було приблизно 10 тис, до середніх віків їх стало уже на тисячу менше. Відбувається доволі швидке зменшення «живих» мов: із 6000 сучасних мов 90 % знаходяться під загрозою зникнення, їх витісняють інші мови.</a:t>
            </a:r>
          </a:p>
          <a:p>
            <a:pPr marL="45720" indent="0" algn="just">
              <a:buNone/>
            </a:pPr>
            <a:r>
              <a:rPr lang="uk-UA" sz="1800" dirty="0"/>
              <a:t>До найпоширеніших мов світу належать: китайська (1200), англійська (460), гінді та урду (430), іспанська (300), арабська (більше 200), російська, </a:t>
            </a:r>
            <a:r>
              <a:rPr lang="uk-UA" sz="1800" dirty="0" err="1"/>
              <a:t>бенгалі</a:t>
            </a:r>
            <a:r>
              <a:rPr lang="uk-UA" sz="1800" dirty="0"/>
              <a:t>, японська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32048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687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640960" cy="572181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Найбільша за чисельністю – </a:t>
            </a:r>
            <a:r>
              <a:rPr lang="uk-UA" b="1" dirty="0" smtClean="0">
                <a:solidFill>
                  <a:srgbClr val="0070C0"/>
                </a:solidFill>
              </a:rPr>
              <a:t>індоєвропейська сім'я (до 2,6 млрд. осіб).</a:t>
            </a:r>
          </a:p>
          <a:p>
            <a:pPr marL="45720" indent="0">
              <a:buNone/>
            </a:pPr>
            <a:r>
              <a:rPr lang="uk-UA" dirty="0" smtClean="0"/>
              <a:t> Її складають такі мовні групи: 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слов'янська</a:t>
            </a:r>
            <a:r>
              <a:rPr lang="uk-UA" dirty="0" smtClean="0"/>
              <a:t> (українці, росіяни, поляки, білоруси, болгари, серби, хорвати та ін.);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романська</a:t>
            </a:r>
            <a:r>
              <a:rPr lang="uk-UA" dirty="0" smtClean="0"/>
              <a:t> (французи, італійці, іспанці та ін.)%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німецька</a:t>
            </a:r>
            <a:r>
              <a:rPr lang="uk-UA" dirty="0" smtClean="0"/>
              <a:t> (німці, голландці, шведи, норвежці, англійці, американці США);</a:t>
            </a:r>
          </a:p>
          <a:p>
            <a:pPr marL="4572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іранська</a:t>
            </a:r>
            <a:r>
              <a:rPr lang="uk-UA" dirty="0" smtClean="0"/>
              <a:t> (перси, таджики, афганці, курди).</a:t>
            </a:r>
          </a:p>
          <a:p>
            <a:pPr marL="45720" indent="0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Китайсько-тибетська мовна сім'я </a:t>
            </a:r>
            <a:r>
              <a:rPr lang="uk-UA" dirty="0" smtClean="0"/>
              <a:t>– друга за чисельністю.</a:t>
            </a:r>
          </a:p>
          <a:p>
            <a:pPr marL="45720" indent="0">
              <a:buNone/>
            </a:pPr>
            <a:r>
              <a:rPr lang="uk-UA" dirty="0" smtClean="0"/>
              <a:t> Її складають </a:t>
            </a:r>
            <a:r>
              <a:rPr lang="uk-UA" dirty="0" smtClean="0">
                <a:solidFill>
                  <a:srgbClr val="0070C0"/>
                </a:solidFill>
              </a:rPr>
              <a:t>китайська і </a:t>
            </a:r>
            <a:r>
              <a:rPr lang="uk-UA" dirty="0" err="1" smtClean="0">
                <a:solidFill>
                  <a:srgbClr val="0070C0"/>
                </a:solidFill>
              </a:rPr>
              <a:t>тибето</a:t>
            </a:r>
            <a:r>
              <a:rPr lang="uk-UA" dirty="0" smtClean="0">
                <a:solidFill>
                  <a:srgbClr val="0070C0"/>
                </a:solidFill>
              </a:rPr>
              <a:t>-бірманська </a:t>
            </a:r>
            <a:r>
              <a:rPr lang="uk-UA" dirty="0" smtClean="0"/>
              <a:t>мовні групи.</a:t>
            </a:r>
          </a:p>
          <a:p>
            <a:pPr marL="45720" indent="0">
              <a:buNone/>
            </a:pPr>
            <a:r>
              <a:rPr lang="uk-UA" dirty="0" smtClean="0"/>
              <a:t>Із інших мовних сімей відзначимо </a:t>
            </a:r>
            <a:r>
              <a:rPr lang="uk-UA" dirty="0" smtClean="0">
                <a:solidFill>
                  <a:srgbClr val="0070C0"/>
                </a:solidFill>
              </a:rPr>
              <a:t>семіто-хамітську</a:t>
            </a:r>
            <a:r>
              <a:rPr lang="uk-UA" dirty="0" smtClean="0"/>
              <a:t> сім'ю або </a:t>
            </a:r>
            <a:r>
              <a:rPr lang="uk-UA" dirty="0" err="1" smtClean="0"/>
              <a:t>афразійську</a:t>
            </a:r>
            <a:r>
              <a:rPr lang="uk-UA" dirty="0" smtClean="0"/>
              <a:t>, до якої, в першу чергу, належать арабські народи, що населяють Іран, Саудівську Аравію, Алжир, Лівію та інші країни Південно-Західної Азії і Північної Африки, євреї Ізраїлю, </a:t>
            </a:r>
            <a:r>
              <a:rPr lang="uk-UA" dirty="0" err="1" smtClean="0"/>
              <a:t>нігеро-кордофанську</a:t>
            </a:r>
            <a:r>
              <a:rPr lang="uk-UA" dirty="0" smtClean="0"/>
              <a:t>, австронезійську та ін.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8699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036"/>
            <a:ext cx="9036496" cy="664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210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70C0"/>
                </a:solidFill>
              </a:rPr>
              <a:t>5. </a:t>
            </a:r>
            <a:r>
              <a:rPr lang="uk-UA" sz="2400" dirty="0" smtClean="0">
                <a:solidFill>
                  <a:srgbClr val="0070C0"/>
                </a:solidFill>
              </a:rPr>
              <a:t>Нерівномірність розміщення населення на Землі</a:t>
            </a:r>
            <a:endParaRPr lang="uk-UA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700808"/>
            <a:ext cx="8352928" cy="4914880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uk-UA" dirty="0" smtClean="0">
                <a:solidFill>
                  <a:srgbClr val="0070C0"/>
                </a:solidFill>
              </a:rPr>
              <a:t>Найбільш густозаселені райони світу </a:t>
            </a:r>
            <a:r>
              <a:rPr lang="uk-UA" dirty="0" smtClean="0"/>
              <a:t>- 7 % суші,  понад 70 % усього населення світу (землі давнього штучного зрошення і долини найбільших рік Південної, Південно-Східної та Східної Азії, долина Нілу в Африці, промислові райони в Європі та Північній Америці).</a:t>
            </a:r>
          </a:p>
          <a:p>
            <a:pPr marL="45720" indent="0" algn="just">
              <a:buNone/>
            </a:pPr>
            <a:r>
              <a:rPr lang="uk-UA" dirty="0" smtClean="0">
                <a:solidFill>
                  <a:srgbClr val="0070C0"/>
                </a:solidFill>
              </a:rPr>
              <a:t>Неосвоєні території </a:t>
            </a:r>
            <a:r>
              <a:rPr lang="uk-UA" dirty="0" smtClean="0"/>
              <a:t>- їхня площа складає приблизно 15 % усієї суші. До незаселених територій належать приполярні райони (постійні населені пункти розмішені лише на південь від 78° </a:t>
            </a:r>
            <a:r>
              <a:rPr lang="uk-UA" dirty="0" err="1" smtClean="0"/>
              <a:t>пд</a:t>
            </a:r>
            <a:r>
              <a:rPr lang="uk-UA" dirty="0" smtClean="0"/>
              <a:t>. ш. і на північ від 54° пн. ш.), високогірні (практично всі гірські райони, розмішені вище 5000 м), основна частина гігантських пустинь Азії та Північної Африки.</a:t>
            </a:r>
          </a:p>
          <a:p>
            <a:pPr marL="45720" indent="0" algn="just">
              <a:buNone/>
            </a:pPr>
            <a:r>
              <a:rPr lang="uk-UA" dirty="0"/>
              <a:t>У Східній півкулі зосереджено більше населення (до 86 %), </a:t>
            </a:r>
            <a:r>
              <a:rPr lang="uk-UA" dirty="0" smtClean="0"/>
              <a:t>ніж у </a:t>
            </a:r>
            <a:r>
              <a:rPr lang="uk-UA" dirty="0"/>
              <a:t>Західній, а в Північній півкулі більше порівняно з Південною, в якій проживає лише 10% населення.</a:t>
            </a:r>
          </a:p>
        </p:txBody>
      </p:sp>
    </p:spTree>
    <p:extLst>
      <p:ext uri="{BB962C8B-B14F-4D97-AF65-F5344CB8AC3E}">
        <p14:creationId xmlns:p14="http://schemas.microsoft.com/office/powerpoint/2010/main" val="4484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23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3645024"/>
            <a:ext cx="7766248" cy="1870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280920" cy="347472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dirty="0" smtClean="0"/>
              <a:t>Переважна частина населення світу (близько половини) живе на рівнинах, у межах низовин і висот до 500 м, територія яких становить лише 28 % від усієї суш і. В Європі, Австралії та Океанії в таких районах живе понад 9/10 населення. В Африці і Південній Америці значна частина населення живе в регіонах на висоті 500—1500 м. У 200-кілометровій зоні вздовж морських побережь, які становлять 16 % усієї суші, зосереджена 1/2 населення світу.</a:t>
            </a:r>
            <a:endParaRPr lang="uk-U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813690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762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136904" cy="55778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2400" dirty="0" smtClean="0"/>
              <a:t>Райони з найбільшою концентрацією населення:</a:t>
            </a:r>
          </a:p>
          <a:p>
            <a:pPr marL="502920" indent="-457200">
              <a:buAutoNum type="arabicParenR"/>
            </a:pPr>
            <a:r>
              <a:rPr lang="uk-UA" sz="2400" dirty="0" smtClean="0"/>
              <a:t>Східна Азія (Китай, Японія, Республіка Корея, КНДР), де проживає майже 1,5 млрд осіб;</a:t>
            </a:r>
          </a:p>
          <a:p>
            <a:pPr marL="502920" indent="-457200">
              <a:buAutoNum type="arabicParenR"/>
            </a:pPr>
            <a:r>
              <a:rPr lang="uk-UA" sz="2400" dirty="0" smtClean="0"/>
              <a:t>Південна Азія (Індія, Бангладеш, Шрі-Ланка, Пакистан та ін.), де зосереджено більше 1 млрд. осіб;</a:t>
            </a:r>
          </a:p>
          <a:p>
            <a:pPr marL="502920" indent="-457200">
              <a:buAutoNum type="arabicParenR"/>
            </a:pPr>
            <a:r>
              <a:rPr lang="uk-UA" sz="2400" dirty="0" smtClean="0"/>
              <a:t>Південно-Східна Азія (Індонезія, Філіппіни, Таїланд, Малайзія та ін.) —біля 0,5 млрд. осіб;</a:t>
            </a:r>
          </a:p>
          <a:p>
            <a:pPr marL="502920" indent="-457200">
              <a:buAutoNum type="arabicParenR"/>
            </a:pPr>
            <a:r>
              <a:rPr lang="uk-UA" sz="2400" dirty="0" smtClean="0"/>
              <a:t>Атлантичне узбережжя Північної Америки, на північному сході США та ін.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959590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955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6.Міське та сільське населення Світу</a:t>
            </a:r>
            <a:endParaRPr lang="uk-UA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1916832"/>
            <a:ext cx="8352928" cy="4176464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uk-UA" dirty="0" smtClean="0"/>
              <a:t>Населення, яке проживає в міських поселеннях, належить до </a:t>
            </a:r>
            <a:r>
              <a:rPr lang="uk-UA" b="1" dirty="0" smtClean="0">
                <a:solidFill>
                  <a:srgbClr val="0070C0"/>
                </a:solidFill>
              </a:rPr>
              <a:t>міського.</a:t>
            </a:r>
          </a:p>
          <a:p>
            <a:pPr marL="45720" indent="0" algn="just">
              <a:buNone/>
            </a:pPr>
            <a:r>
              <a:rPr lang="uk-UA" dirty="0" smtClean="0"/>
              <a:t> Співвідношенням чисельності міського і сільського населення характеризується ступінь </a:t>
            </a:r>
            <a:r>
              <a:rPr lang="uk-UA" b="1" dirty="0" smtClean="0">
                <a:solidFill>
                  <a:srgbClr val="0070C0"/>
                </a:solidFill>
              </a:rPr>
              <a:t>урбанізованості</a:t>
            </a:r>
            <a:r>
              <a:rPr lang="uk-UA" dirty="0" smtClean="0"/>
              <a:t> країни або району, хоч ці показники у різних країнах не зіставили повністю, оскільки поселення відносять до міських за різними критеріями.</a:t>
            </a:r>
          </a:p>
          <a:p>
            <a:pPr marL="45720" indent="0" algn="just">
              <a:buNone/>
            </a:pPr>
            <a:r>
              <a:rPr lang="uk-UA" dirty="0" smtClean="0"/>
              <a:t> Наприклад, у Данії, Швеції, Фінляндії містом вважається поселення з числом жителів понад 200 осіб, в Канаді, Австралії — понад 1 тис, у ФРН, Франції — понад 2 тис, в США — понад 2,5 тис, в Індії — понад 5 тис, в Японії — понад 30 тис В Україні до міст відносять поселення, в яких мешкає понад 10 тис. чоловік. При цьому 2/3 населення повинне бути зайняте поза сільським господарством.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585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39552" y="692696"/>
            <a:ext cx="3636085" cy="1258493"/>
          </a:xfrm>
        </p:spPr>
        <p:txBody>
          <a:bodyPr/>
          <a:lstStyle/>
          <a:p>
            <a:pPr marL="0" indent="0" algn="ctr">
              <a:buNone/>
            </a:pPr>
            <a:r>
              <a:rPr lang="uk-UA" b="0" dirty="0" smtClean="0">
                <a:solidFill>
                  <a:srgbClr val="0070C0"/>
                </a:solidFill>
              </a:rPr>
              <a:t>Демографічні показники</a:t>
            </a:r>
            <a:endParaRPr lang="uk-UA" b="0" dirty="0">
              <a:solidFill>
                <a:srgbClr val="0070C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539552" y="2348880"/>
            <a:ext cx="3924873" cy="3288440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/>
              <a:t>Перший показник, який приводиться в будь-яких описаннях країни (держави), -</a:t>
            </a:r>
            <a:r>
              <a:rPr lang="uk-UA" sz="2400" b="1" dirty="0" smtClean="0"/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чисельність</a:t>
            </a:r>
            <a:r>
              <a:rPr lang="uk-UA" sz="2400" dirty="0" smtClean="0"/>
              <a:t> її населення, тобто загальна кількість людей, що проживають на даній території.</a:t>
            </a:r>
            <a:endParaRPr lang="uk-UA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32048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215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35292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640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640960" cy="597666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uk-UA" dirty="0" smtClean="0"/>
              <a:t>Світовий процес урбанізації характеризується такими особливостями:</a:t>
            </a:r>
          </a:p>
          <a:p>
            <a:pPr marL="45720" indent="0">
              <a:buNone/>
            </a:pPr>
            <a:r>
              <a:rPr lang="uk-UA" dirty="0" smtClean="0"/>
              <a:t> І) швидкими темпами зростання міського населення (в 1900 р. у містах проживало 13 % світового населення, в 1950р. — 29 %, в 1992 р. - 43 %, в 2004 р. - більше 50 %);</a:t>
            </a:r>
          </a:p>
          <a:p>
            <a:pPr marL="45720" indent="0">
              <a:buNone/>
            </a:pPr>
            <a:r>
              <a:rPr lang="uk-UA" dirty="0" smtClean="0"/>
              <a:t> 2) концентрацією населення і господарства у великих містах (з населенням більше 100 тис. осіб).</a:t>
            </a:r>
          </a:p>
          <a:p>
            <a:pPr marL="45720" indent="0">
              <a:buNone/>
            </a:pPr>
            <a:r>
              <a:rPr lang="uk-UA" dirty="0" smtClean="0"/>
              <a:t>В цілому більша частка міського населення характерна для розвинутих країн, а також країн, в яких природні умови не сприяють веденню сільського господарства (Сінгапур – 100 %, Бельгія – 97 %, Кувейт – 97 %, Ісландія – 92 %, Ізраїль – 92 %, Уругвай – 91 %, Велика Британія – 91 %, Нідерланди – 89 %, Аргентина – 89 %, Німеччина – 88 %, Лівія – 88 %).</a:t>
            </a:r>
          </a:p>
          <a:p>
            <a:endParaRPr lang="uk-UA" dirty="0" smtClean="0"/>
          </a:p>
          <a:p>
            <a:pPr marL="45720" indent="0">
              <a:buNone/>
            </a:pPr>
            <a:r>
              <a:rPr lang="uk-UA" dirty="0" smtClean="0"/>
              <a:t>Найнижчі частки міського населення характерні для найбідніших країн Африки та Азії з аграрним господарством (Бутан, Руанда – 6 %, Бурунді – 8 %, Непал – 10 %, Уганда – 13 %).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192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365104"/>
            <a:ext cx="6512511" cy="2153176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dirty="0" smtClean="0"/>
              <a:t>Основною формою урбанізації є місто. Місто – населений пункт, який віднесений згідно із законодавством держави до категорії міст з певною людністю, що виконує специфічні функції – адміністративно-політичні, промислові, транспортні, культурні.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394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408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712968" cy="60818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2000" b="1" dirty="0" smtClean="0">
                <a:solidFill>
                  <a:srgbClr val="0070C0"/>
                </a:solidFill>
              </a:rPr>
              <a:t>Міська агломерація </a:t>
            </a:r>
            <a:r>
              <a:rPr lang="uk-UA" sz="2000" dirty="0" smtClean="0"/>
              <a:t>— територіальне угруповання міст (система поселень), що тісно пов’язані виробничими, економічними, інфраструктурними зв’язками.</a:t>
            </a:r>
          </a:p>
          <a:p>
            <a:pPr marL="45720" indent="0">
              <a:buNone/>
            </a:pPr>
            <a:r>
              <a:rPr lang="uk-UA" sz="2000" dirty="0" smtClean="0"/>
              <a:t>Серед найбільших агломерацій світу Мехіко (до 20 млн. осіб), Сан-Паулу (17,4 млн.), Токіо (18,1 млн.), Нью-Йорк (16,2 млн.), Шанхай (13,4 млн. осіб) та ін. Вищою ланкою процесу урбанізації стали мегалополіси — гігантські нагромадження агломерацій і міст, які близько знаходяться одне від одного і мають тенденцію до злиття</a:t>
            </a:r>
          </a:p>
          <a:p>
            <a:pPr marL="45720" indent="0">
              <a:buNone/>
            </a:pPr>
            <a:r>
              <a:rPr lang="uk-UA" sz="2000" dirty="0" smtClean="0"/>
              <a:t>Внаслідок злиття агломерації утворюють </a:t>
            </a:r>
            <a:r>
              <a:rPr lang="uk-UA" sz="2000" b="1" dirty="0" smtClean="0">
                <a:solidFill>
                  <a:srgbClr val="0070C0"/>
                </a:solidFill>
              </a:rPr>
              <a:t>мегаполіси</a:t>
            </a:r>
            <a:r>
              <a:rPr lang="uk-UA" sz="2000" dirty="0" smtClean="0"/>
              <a:t> або </a:t>
            </a:r>
            <a:r>
              <a:rPr lang="uk-UA" sz="2000" b="1" dirty="0" smtClean="0">
                <a:solidFill>
                  <a:srgbClr val="0070C0"/>
                </a:solidFill>
              </a:rPr>
              <a:t>мегалополіси</a:t>
            </a:r>
            <a:r>
              <a:rPr lang="uk-UA" sz="2000" dirty="0" smtClean="0"/>
              <a:t>  — суцільні смуги міського розселення.</a:t>
            </a:r>
          </a:p>
          <a:p>
            <a:pPr marL="45720" indent="0">
              <a:buNone/>
            </a:pPr>
            <a:r>
              <a:rPr lang="uk-UA" sz="2000" dirty="0" smtClean="0"/>
              <a:t>У США виділяють мегалополіси, в яких мешкає понад 1/2 населення країни: </a:t>
            </a:r>
            <a:r>
              <a:rPr lang="uk-UA" sz="2000" b="1" dirty="0" smtClean="0">
                <a:solidFill>
                  <a:srgbClr val="0070C0"/>
                </a:solidFill>
              </a:rPr>
              <a:t>Приатлантичний, або «Бос-Ваш» </a:t>
            </a:r>
            <a:r>
              <a:rPr lang="uk-UA" sz="2000" dirty="0" smtClean="0"/>
              <a:t>(Бостон — Вашингтон) — 60 млн осіб, </a:t>
            </a:r>
            <a:r>
              <a:rPr lang="uk-UA" sz="2000" b="1" dirty="0" smtClean="0">
                <a:solidFill>
                  <a:srgbClr val="0070C0"/>
                </a:solidFill>
              </a:rPr>
              <a:t>Приозерний, або «</a:t>
            </a:r>
            <a:r>
              <a:rPr lang="uk-UA" sz="2000" b="1" dirty="0" err="1" smtClean="0">
                <a:solidFill>
                  <a:srgbClr val="0070C0"/>
                </a:solidFill>
              </a:rPr>
              <a:t>Чіпіттс</a:t>
            </a:r>
            <a:r>
              <a:rPr lang="uk-UA" sz="2000" b="1" dirty="0" smtClean="0">
                <a:solidFill>
                  <a:srgbClr val="0070C0"/>
                </a:solidFill>
              </a:rPr>
              <a:t>» </a:t>
            </a:r>
            <a:r>
              <a:rPr lang="uk-UA" sz="2000" dirty="0" smtClean="0"/>
              <a:t>(Чикаго — Детройт — Пітсбург) — 40 млн осіб; </a:t>
            </a:r>
            <a:r>
              <a:rPr lang="uk-UA" sz="2000" b="1" dirty="0" smtClean="0">
                <a:solidFill>
                  <a:srgbClr val="0070C0"/>
                </a:solidFill>
              </a:rPr>
              <a:t>Каліфорнійський, або «Сан-Сан» </a:t>
            </a:r>
            <a:r>
              <a:rPr lang="uk-UA" sz="2000" dirty="0" smtClean="0"/>
              <a:t>(Сан-Франциско — Сан-Дієго) — 25 млн осіб; </a:t>
            </a:r>
            <a:r>
              <a:rPr lang="uk-UA" sz="2000" b="1" dirty="0" err="1" smtClean="0">
                <a:solidFill>
                  <a:srgbClr val="0070C0"/>
                </a:solidFill>
              </a:rPr>
              <a:t>Східнофлоридський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dirty="0" smtClean="0"/>
              <a:t>(Маямі — Вест-</a:t>
            </a:r>
            <a:r>
              <a:rPr lang="uk-UA" sz="2000" dirty="0" err="1" smtClean="0"/>
              <a:t>Палм</a:t>
            </a:r>
            <a:r>
              <a:rPr lang="uk-UA" sz="2000" dirty="0" smtClean="0"/>
              <a:t>-</a:t>
            </a:r>
            <a:r>
              <a:rPr lang="uk-UA" sz="2000" dirty="0" err="1" smtClean="0"/>
              <a:t>Біч</a:t>
            </a:r>
            <a:r>
              <a:rPr lang="uk-UA" sz="2000" dirty="0" smtClean="0"/>
              <a:t>) і </a:t>
            </a:r>
            <a:r>
              <a:rPr lang="uk-UA" sz="2000" b="1" dirty="0" smtClean="0">
                <a:solidFill>
                  <a:srgbClr val="0070C0"/>
                </a:solidFill>
              </a:rPr>
              <a:t>Примексиканський</a:t>
            </a:r>
            <a:r>
              <a:rPr lang="uk-UA" sz="2000" dirty="0" smtClean="0"/>
              <a:t> (Х’юстон — Новий Орлеан). Два останніх мегалополіси перебувають на стадії формування, кількість мешканців у них становить близько 10 млн осіб. У Японії утворився мегалополіс </a:t>
            </a:r>
            <a:r>
              <a:rPr lang="uk-UA" sz="2000" b="1" dirty="0" smtClean="0">
                <a:solidFill>
                  <a:srgbClr val="0070C0"/>
                </a:solidFill>
              </a:rPr>
              <a:t>Токкай </a:t>
            </a:r>
            <a:r>
              <a:rPr lang="uk-UA" sz="2000" dirty="0" smtClean="0"/>
              <a:t>(Токіо — Нагоя — Осака) з кількістю населення понад 55 млн осіб (це близько половини населення країни).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605596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86916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Токіо</a:t>
            </a:r>
            <a:endParaRPr lang="ru-RU" sz="28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806489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045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731520"/>
            <a:ext cx="8712968" cy="2337440"/>
          </a:xfrm>
        </p:spPr>
        <p:txBody>
          <a:bodyPr/>
          <a:lstStyle/>
          <a:p>
            <a:pPr marL="45720" indent="0" algn="just">
              <a:buNone/>
            </a:pPr>
            <a:r>
              <a:rPr lang="uk-UA" dirty="0" smtClean="0"/>
              <a:t>Близько половини жителів Землі мешкає в сільських поселеннях. Особливо висока частка сільського населення в Азії — 65 %, Африці — 70 %. У Китаї та Індії, наприклад, частка сільського населення становить відповідно 70 і 73 %. Лідирують за цим показником країни Тропічної Африки (Руанда, Бурунді, Уганда) та Південної Азії (Бутан, Непал).</a:t>
            </a:r>
            <a:endParaRPr lang="uk-UA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996952"/>
            <a:ext cx="5457825" cy="340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51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568952" cy="57606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 smtClean="0"/>
              <a:t>Залежно від природних умов та історичних традицій конкретної країни виділяють </a:t>
            </a:r>
            <a:r>
              <a:rPr lang="uk-UA" b="1" dirty="0" smtClean="0">
                <a:solidFill>
                  <a:srgbClr val="0070C0"/>
                </a:solidFill>
              </a:rPr>
              <a:t>групову (сільську) </a:t>
            </a:r>
            <a:r>
              <a:rPr lang="uk-UA" dirty="0" smtClean="0"/>
              <a:t>та </a:t>
            </a:r>
            <a:r>
              <a:rPr lang="uk-UA" b="1" dirty="0" smtClean="0">
                <a:solidFill>
                  <a:srgbClr val="0070C0"/>
                </a:solidFill>
              </a:rPr>
              <a:t>дисперсну, або розкидану (хутір, ферма),</a:t>
            </a:r>
            <a:r>
              <a:rPr lang="uk-UA" dirty="0" smtClean="0"/>
              <a:t> форми розселення.</a:t>
            </a:r>
          </a:p>
          <a:p>
            <a:pPr marL="45720" indent="0">
              <a:buNone/>
            </a:pPr>
            <a:r>
              <a:rPr lang="uk-UA" dirty="0" smtClean="0"/>
              <a:t>Групова форма розселення переважає в </a:t>
            </a:r>
            <a:r>
              <a:rPr lang="uk-UA" b="1" dirty="0" smtClean="0">
                <a:solidFill>
                  <a:srgbClr val="0070C0"/>
                </a:solidFill>
              </a:rPr>
              <a:t>країнах Європи, Японії, Китаї,</a:t>
            </a:r>
            <a:r>
              <a:rPr lang="uk-UA" dirty="0" smtClean="0"/>
              <a:t> у більшості країн, що розвиваються.</a:t>
            </a:r>
          </a:p>
          <a:p>
            <a:pPr marL="45720" indent="0">
              <a:buNone/>
            </a:pPr>
            <a:r>
              <a:rPr lang="uk-UA" dirty="0" smtClean="0"/>
              <a:t>Дисперсна форма поширена у </a:t>
            </a:r>
            <a:r>
              <a:rPr lang="uk-UA" b="1" dirty="0" smtClean="0">
                <a:solidFill>
                  <a:srgbClr val="0070C0"/>
                </a:solidFill>
              </a:rPr>
              <a:t>США, Канаді, Австралії </a:t>
            </a:r>
            <a:r>
              <a:rPr lang="uk-UA" dirty="0" smtClean="0"/>
              <a:t>— територіально великих країнах з незначною густотою населення й невеликою часткою сільських мешканців.</a:t>
            </a:r>
          </a:p>
          <a:p>
            <a:pPr marL="45720" indent="0">
              <a:buNone/>
            </a:pPr>
            <a:r>
              <a:rPr lang="uk-UA" dirty="0" smtClean="0"/>
              <a:t>Для територій з посушливим кліматом та гірських місцевостей (Північна Африка, північна частина Західної Африки, Південно-Західна й Центральна Азія) характерна </a:t>
            </a:r>
            <a:r>
              <a:rPr lang="uk-UA" b="1" dirty="0" smtClean="0">
                <a:solidFill>
                  <a:srgbClr val="0070C0"/>
                </a:solidFill>
              </a:rPr>
              <a:t>кочова форма розселення.</a:t>
            </a:r>
            <a:r>
              <a:rPr lang="uk-UA" dirty="0" smtClean="0"/>
              <a:t> Кількість кочівників у світі становить 25-30 млн осіб.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67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6614" y="23831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</a:rPr>
              <a:t>7.Міграції, трудові ресурси та зайнятість населення</a:t>
            </a:r>
            <a:endParaRPr lang="uk-UA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24744"/>
            <a:ext cx="8496944" cy="5040560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uk-UA" dirty="0" smtClean="0"/>
              <a:t>Значний вплив на розміщення населення світу мають </a:t>
            </a:r>
            <a:r>
              <a:rPr lang="uk-UA" b="1" dirty="0" smtClean="0">
                <a:solidFill>
                  <a:srgbClr val="0070C0"/>
                </a:solidFill>
              </a:rPr>
              <a:t>міграції (механічний рух населення)</a:t>
            </a:r>
            <a:r>
              <a:rPr lang="uk-UA" dirty="0" smtClean="0"/>
              <a:t> – переміщення людей через кордони тих чи інших територій зі зміною місця проживання або на більш чи менш тривалий період. Міграції існували завжди, завдяки їм освоювались нові території.</a:t>
            </a:r>
          </a:p>
          <a:p>
            <a:pPr algn="just"/>
            <a:endParaRPr lang="uk-UA" dirty="0" smtClean="0"/>
          </a:p>
          <a:p>
            <a:pPr marL="45720" indent="0" algn="just">
              <a:buNone/>
            </a:pPr>
            <a:r>
              <a:rPr lang="uk-UA" dirty="0" smtClean="0"/>
              <a:t>Міграційні процеси у світі відбуваються під впливом різноманітних чинників. З огляду на це виокремлюють кілька груп міграцій.</a:t>
            </a:r>
          </a:p>
          <a:p>
            <a:pPr algn="just"/>
            <a:endParaRPr lang="uk-UA" dirty="0" smtClean="0"/>
          </a:p>
          <a:p>
            <a:pPr marL="45720" indent="0" algn="just">
              <a:buNone/>
            </a:pPr>
            <a:r>
              <a:rPr lang="uk-UA" dirty="0" smtClean="0"/>
              <a:t>За напрямком виділяють </a:t>
            </a:r>
            <a:r>
              <a:rPr lang="uk-UA" b="1" dirty="0" smtClean="0">
                <a:solidFill>
                  <a:srgbClr val="0070C0"/>
                </a:solidFill>
              </a:rPr>
              <a:t>міграції зовнішні </a:t>
            </a:r>
            <a:r>
              <a:rPr lang="uk-UA" dirty="0" smtClean="0"/>
              <a:t>(з перетином державних кордонів), які поділяють на </a:t>
            </a:r>
            <a:r>
              <a:rPr lang="uk-UA" b="1" dirty="0" smtClean="0">
                <a:solidFill>
                  <a:srgbClr val="0070C0"/>
                </a:solidFill>
              </a:rPr>
              <a:t>еміграцію</a:t>
            </a:r>
            <a:r>
              <a:rPr lang="uk-UA" dirty="0" smtClean="0"/>
              <a:t> (виїзд з країни) та </a:t>
            </a:r>
            <a:r>
              <a:rPr lang="uk-UA" b="1" dirty="0" smtClean="0">
                <a:solidFill>
                  <a:srgbClr val="0070C0"/>
                </a:solidFill>
              </a:rPr>
              <a:t>імміграцію </a:t>
            </a:r>
            <a:r>
              <a:rPr lang="uk-UA" dirty="0" smtClean="0"/>
              <a:t>(в’їзд) і </a:t>
            </a:r>
            <a:r>
              <a:rPr lang="uk-UA" b="1" dirty="0" smtClean="0">
                <a:solidFill>
                  <a:srgbClr val="0070C0"/>
                </a:solidFill>
              </a:rPr>
              <a:t>внутрішні</a:t>
            </a:r>
            <a:r>
              <a:rPr lang="uk-UA" dirty="0" smtClean="0"/>
              <a:t> (у межах країни). Кількість зовнішніх мігрантів досягає кількох десятків мільйонів на рік.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345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998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822" y="151179"/>
            <a:ext cx="8611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070C0"/>
                </a:solidFill>
              </a:rPr>
              <a:t>Трудові ресурси</a:t>
            </a:r>
            <a:r>
              <a:rPr lang="uk-UA" sz="2000" dirty="0" smtClean="0"/>
              <a:t>—частина населення країни, як володіє необхідним фізичним розвитком, розумовими здібностями і знаннями, необхідними для роботи.</a:t>
            </a:r>
          </a:p>
          <a:p>
            <a:pPr algn="just"/>
            <a:r>
              <a:rPr lang="uk-UA" sz="2000" dirty="0" smtClean="0"/>
              <a:t> В Україні до трудових ресурсів належить населення працездатного віку, тобто чоловіки 16—59 років і жінки 16—54 років, а також населення старше і молодше працездатного віку, зайняте в суспільному виробництві. Особи працездатного віку в трудових ресурсах становлять 94—95 %. У більшості країн, що розвиваються, відсоток осіб працездатного віку не перевищує 60.</a:t>
            </a:r>
            <a:endParaRPr lang="uk-UA" sz="20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7"/>
            <a:ext cx="6172200" cy="370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81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258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4320480" cy="5904655"/>
          </a:xfrm>
        </p:spPr>
        <p:txBody>
          <a:bodyPr>
            <a:normAutofit fontScale="85000" lnSpcReduction="10000"/>
          </a:bodyPr>
          <a:lstStyle/>
          <a:p>
            <a:pPr marL="45720" indent="0" algn="just">
              <a:buNone/>
            </a:pPr>
            <a:r>
              <a:rPr lang="uk-UA" dirty="0" smtClean="0"/>
              <a:t>При визначенні трудових ресурсів важливо враховувати </a:t>
            </a:r>
            <a:r>
              <a:rPr lang="uk-UA" sz="2600" b="1" dirty="0" smtClean="0">
                <a:solidFill>
                  <a:srgbClr val="0070C0"/>
                </a:solidFill>
              </a:rPr>
              <a:t>співвідношення між працездатною частиною населення, з одного боку, і непрацюючими (дітьми і людьми похилого віку) </a:t>
            </a:r>
            <a:r>
              <a:rPr lang="uk-UA" dirty="0" smtClean="0"/>
              <a:t>— з другого.</a:t>
            </a:r>
          </a:p>
          <a:p>
            <a:pPr marL="45720" indent="0" algn="just">
              <a:buNone/>
            </a:pPr>
            <a:r>
              <a:rPr lang="uk-UA" dirty="0" smtClean="0"/>
              <a:t> </a:t>
            </a:r>
            <a:r>
              <a:rPr lang="uk-UA" sz="2400" dirty="0" smtClean="0"/>
              <a:t>Його називають </a:t>
            </a:r>
            <a:r>
              <a:rPr lang="uk-UA" sz="2400" b="1" dirty="0" smtClean="0">
                <a:solidFill>
                  <a:srgbClr val="0070C0"/>
                </a:solidFill>
              </a:rPr>
              <a:t>демографічним навантаженням. </a:t>
            </a:r>
            <a:r>
              <a:rPr lang="uk-UA" sz="2400" dirty="0" smtClean="0"/>
              <a:t>У середньому в світі 100 працездатних забезпечують своїм заробітком 70 дітей і пенсіонерів. У країнах, що розвиваються, такий показник часто складає 100 на 100, тоді як в Японії — 100 на 41. В Україні, Росії, країнах Балтії демографі чиє навантаження приблизно дорівнює середньосвітовому.</a:t>
            </a:r>
            <a:endParaRPr lang="uk-UA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860032" y="188640"/>
            <a:ext cx="3888432" cy="547260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Зайнятість</a:t>
            </a:r>
            <a:r>
              <a:rPr lang="uk-UA" dirty="0" smtClean="0"/>
              <a:t> — суспільно корисна діяльність громадян, пов'язана із задоволенням особистих і суспільних потреб, котра приносить їм, як правило, заробіток (трудовий дохід). Вона характеризує ступінь діяльності індивідів і становить систему соціально-економічних відносин, які забезпечують працездатне населення робочими місцями та Його участь в суспільно корисній діяльності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0604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731518"/>
            <a:ext cx="8640959" cy="5361777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dirty="0" smtClean="0"/>
              <a:t>Структура зайнятості віддзеркалює </a:t>
            </a:r>
            <a:r>
              <a:rPr lang="ru-RU" dirty="0" smtClean="0"/>
              <a:t>структуру </a:t>
            </a:r>
            <a:r>
              <a:rPr lang="uk-UA" dirty="0" smtClean="0"/>
              <a:t>господарства країни, рівень розвитку окремих галузей. У розвинутих країнах рівень зайнятості в промисловості становить 25—40 %. Велика також частка населення у сфері послуг (пасажирський транспорт, роздрібна торгівля, комунальні послуги, банківська справа тощо). У Великобританії, ФРН, Бельгії, Франції, Швеції в цій сфері працює до 40 % економічно активного населення, в США — до 50 %.</a:t>
            </a:r>
          </a:p>
          <a:p>
            <a:pPr marL="45720" indent="0" algn="just">
              <a:buNone/>
            </a:pPr>
            <a:r>
              <a:rPr lang="uk-UA" dirty="0" smtClean="0"/>
              <a:t>У країнах, що розвиваються, на другому місці після сільського господарства за зайнятістю робочої сили знаходиться сфера послуг (у Латинській Америці вона вийшла навіть на перше місце). Ріст зайнятості у сфері послуг значною мірою пов'язаний з поширенням дрібної торгівлі. У країнах, що розвиваються, промисловість і будівництво за часткою робочої сили знаходяться на третьому місці.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296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4176464" cy="570696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8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Статевий </a:t>
            </a: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склад населення </a:t>
            </a:r>
            <a:r>
              <a:rPr lang="uk-UA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- </a:t>
            </a:r>
            <a:r>
              <a:rPr lang="uk-UA" dirty="0"/>
              <a:t>співвідношення чисельності чоловіків і жінок у складі населення</a:t>
            </a:r>
            <a:r>
              <a:rPr lang="uk-UA" dirty="0" smtClean="0"/>
              <a:t>.</a:t>
            </a:r>
          </a:p>
          <a:p>
            <a:pPr marL="45720" indent="0" algn="just">
              <a:buNone/>
            </a:pPr>
            <a:r>
              <a:rPr lang="uk-UA" dirty="0" smtClean="0"/>
              <a:t> </a:t>
            </a:r>
            <a:r>
              <a:rPr lang="uk-UA" dirty="0"/>
              <a:t>Не має прямого практичного значення з точки зору туризму. Але людині в будь-якому віці властивий інтерес до протилежної статі, тому уявлення про статевий склад (статеву структуру) і географічні особливості статевого складу доцільно включати в характеристику країни.</a:t>
            </a:r>
          </a:p>
          <a:p>
            <a:pPr marL="45720" indent="0" algn="just">
              <a:buNone/>
            </a:pP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10445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42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18"/>
            <a:ext cx="4392488" cy="5577801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2000" dirty="0" smtClean="0">
                <a:solidFill>
                  <a:srgbClr val="0070C0"/>
                </a:solidFill>
              </a:rPr>
              <a:t>Тип відтворення (природний рух) населення </a:t>
            </a:r>
            <a:r>
              <a:rPr lang="uk-UA" sz="2000" dirty="0" smtClean="0">
                <a:solidFill>
                  <a:schemeClr val="tx1"/>
                </a:solidFill>
              </a:rPr>
              <a:t>не тільки забезпечує зміну людських поколінь, але визначає особливості вікового складу (структури) населення. </a:t>
            </a:r>
          </a:p>
          <a:p>
            <a:pPr marL="45720" indent="0" algn="just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Соціально-політичний клімат в значній мірі залежить від вікового складу населення.</a:t>
            </a:r>
          </a:p>
          <a:p>
            <a:pPr marL="45720" indent="0" algn="just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Туризм у відомому сенсі слова можна вважати за «молодіжну» сферу діяльності.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836712"/>
            <a:ext cx="347796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56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136904" cy="536177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2000" dirty="0" smtClean="0">
                <a:solidFill>
                  <a:srgbClr val="0070C0"/>
                </a:solidFill>
              </a:rPr>
              <a:t>Структура зайнятості економічно активного населення </a:t>
            </a:r>
            <a:r>
              <a:rPr lang="uk-UA" sz="2000" dirty="0" smtClean="0"/>
              <a:t>доповнює уявлення про можливість масового туризму, оскільки побічно дає співвідношення показників економічно активного і неактивного населення в країні.</a:t>
            </a:r>
          </a:p>
          <a:p>
            <a:pPr marL="45720" indent="0" algn="just">
              <a:buNone/>
            </a:pPr>
            <a:r>
              <a:rPr lang="uk-UA" sz="2000" dirty="0" smtClean="0"/>
              <a:t> Якщо переважає економічно неактивне населення, то можна зробити висновок про те, що масового споживача туристських послуг в цій країні немає.</a:t>
            </a:r>
          </a:p>
          <a:p>
            <a:pPr marL="45720" indent="0" algn="just">
              <a:buNone/>
            </a:pPr>
            <a:r>
              <a:rPr lang="uk-UA" sz="2000" dirty="0" smtClean="0"/>
              <a:t> Якнайкращі умови масового туризму в тих країнах, де в структурі зайнятості домінує невиробнича сфера, точніше, сфера послуг. Люди, зайняті в ній, мають вищий рівень загальної і професійної освіти, їх відрізняє знання іноземних мов і високий ступінь соціально-психологічної і просторово-часової мобільності. Вони, як правило, є головними споживачами туристських послуг.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09362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064896" cy="2016224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Розрізняють інші важливі явища і процеси, що характеризують населення: розміщення, розселення, урбанізацію і міграції.</a:t>
            </a:r>
            <a:endParaRPr lang="uk-UA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96952"/>
            <a:ext cx="70567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14216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811</TotalTime>
  <Words>3304</Words>
  <Application>Microsoft Office PowerPoint</Application>
  <PresentationFormat>Экран (4:3)</PresentationFormat>
  <Paragraphs>143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Воздушный поток</vt:lpstr>
      <vt:lpstr>НАСЕЛЕННЯ КРАЇНИ У ТУРИСТИЧНОМУ КРАЇНОЗНАВСТВІ </vt:lpstr>
      <vt:lpstr>1.Методика дослідження населення у туристичному країнознавстві </vt:lpstr>
      <vt:lpstr>Презентация PowerPoint</vt:lpstr>
      <vt:lpstr>Демографічні показники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Розрізняють інші важливі явища і процеси, що характеризують населення: розміщення, розселення, урбанізацію і міграції.</vt:lpstr>
      <vt:lpstr>Розміщення і розселення</vt:lpstr>
      <vt:lpstr>Урбанізація — зростання значення міст у розвитку суспільства, яке супроводжується ростом і розвитком міських поселень, зростанням питомої ваги міського населення, поширенням міського способу життя в певному регіоні, країні, світі. Високий рівень урбанізації - одна з основних передумов масових форм туризму. Найвищий рівень урбанізації в країнах Північної Америки і Європи, які є основними постачальниками туристів </vt:lpstr>
      <vt:lpstr>Фавели в Бразилії</vt:lpstr>
      <vt:lpstr>Міграція населення (лат. migratio — переселення) — механічні переміщення людей через кордони тих чи інших територій зі зміною місця проживання назавжди, на більш-менш тривалий час або з регулярним поверненням до нього</vt:lpstr>
      <vt:lpstr>.</vt:lpstr>
      <vt:lpstr>2.Природний рух населення та демографічна політика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Статево-віковий склад населення Світу</vt:lpstr>
      <vt:lpstr>Презентация PowerPoint</vt:lpstr>
      <vt:lpstr>Презентация PowerPoint</vt:lpstr>
      <vt:lpstr>Презентация PowerPoint</vt:lpstr>
      <vt:lpstr>Вікова структура населення</vt:lpstr>
      <vt:lpstr>Презентация PowerPoint</vt:lpstr>
      <vt:lpstr>Презентация PowerPoint</vt:lpstr>
      <vt:lpstr>4.Етнічний склад населення та народи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Нерівномірність розміщення населення на Землі</vt:lpstr>
      <vt:lpstr>Презентация PowerPoint</vt:lpstr>
      <vt:lpstr>Презентация PowerPoint</vt:lpstr>
      <vt:lpstr>Презентация PowerPoint</vt:lpstr>
      <vt:lpstr>Презентация PowerPoint</vt:lpstr>
      <vt:lpstr>6.Міське та сільське населення Світу</vt:lpstr>
      <vt:lpstr>Презентация PowerPoint</vt:lpstr>
      <vt:lpstr>Презентация PowerPoint</vt:lpstr>
      <vt:lpstr>Основною формою урбанізації є місто. Місто – населений пункт, який віднесений згідно із законодавством держави до категорії міст з певною людністю, що виконує специфічні функції – адміністративно-політичні, промислові, транспортні, культурні. </vt:lpstr>
      <vt:lpstr>Презентация PowerPoint</vt:lpstr>
      <vt:lpstr>Токіо</vt:lpstr>
      <vt:lpstr>Презентация PowerPoint</vt:lpstr>
      <vt:lpstr>Презентация PowerPoint</vt:lpstr>
      <vt:lpstr>7.Міграції, трудові ресурси та зайнятість населення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НАСЕЛЕННЯ КРАЇНИ У ТУРИСТИЧНОМУ КРАЇНОЗНАВСТВІ </dc:title>
  <dc:creator>Dell</dc:creator>
  <cp:lastModifiedBy>Пользователь Windows</cp:lastModifiedBy>
  <cp:revision>36</cp:revision>
  <dcterms:created xsi:type="dcterms:W3CDTF">2021-03-11T10:10:19Z</dcterms:created>
  <dcterms:modified xsi:type="dcterms:W3CDTF">2021-03-11T23:51:49Z</dcterms:modified>
</cp:coreProperties>
</file>