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52C2C-EE08-4A57-8E7E-E7E6B96F9189}" type="datetimeFigureOut">
              <a:rPr lang="ru-RU" smtClean="0"/>
              <a:t>сб 22.01.22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6236B-07EA-4255-8692-B37872C5A782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0874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52C2C-EE08-4A57-8E7E-E7E6B96F9189}" type="datetimeFigureOut">
              <a:rPr lang="ru-RU" smtClean="0"/>
              <a:t>сб 22.01.22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6236B-07EA-4255-8692-B37872C5A7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7150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52C2C-EE08-4A57-8E7E-E7E6B96F9189}" type="datetimeFigureOut">
              <a:rPr lang="ru-RU" smtClean="0"/>
              <a:t>сб 22.01.22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6236B-07EA-4255-8692-B37872C5A7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98898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52C2C-EE08-4A57-8E7E-E7E6B96F9189}" type="datetimeFigureOut">
              <a:rPr lang="ru-RU" smtClean="0"/>
              <a:t>сб 22.01.22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6236B-07EA-4255-8692-B37872C5A782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00507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52C2C-EE08-4A57-8E7E-E7E6B96F9189}" type="datetimeFigureOut">
              <a:rPr lang="ru-RU" smtClean="0"/>
              <a:t>сб 22.01.22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6236B-07EA-4255-8692-B37872C5A7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66106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52C2C-EE08-4A57-8E7E-E7E6B96F9189}" type="datetimeFigureOut">
              <a:rPr lang="ru-RU" smtClean="0"/>
              <a:t>сб 22.01.22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6236B-07EA-4255-8692-B37872C5A782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886899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52C2C-EE08-4A57-8E7E-E7E6B96F9189}" type="datetimeFigureOut">
              <a:rPr lang="ru-RU" smtClean="0"/>
              <a:t>сб 22.01.22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6236B-07EA-4255-8692-B37872C5A7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38118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52C2C-EE08-4A57-8E7E-E7E6B96F9189}" type="datetimeFigureOut">
              <a:rPr lang="ru-RU" smtClean="0"/>
              <a:t>сб 22.01.22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6236B-07EA-4255-8692-B37872C5A7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82384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52C2C-EE08-4A57-8E7E-E7E6B96F9189}" type="datetimeFigureOut">
              <a:rPr lang="ru-RU" smtClean="0"/>
              <a:t>сб 22.01.22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6236B-07EA-4255-8692-B37872C5A7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6007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52C2C-EE08-4A57-8E7E-E7E6B96F9189}" type="datetimeFigureOut">
              <a:rPr lang="ru-RU" smtClean="0"/>
              <a:t>сб 22.01.22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6236B-07EA-4255-8692-B37872C5A7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0253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52C2C-EE08-4A57-8E7E-E7E6B96F9189}" type="datetimeFigureOut">
              <a:rPr lang="ru-RU" smtClean="0"/>
              <a:t>сб 22.01.22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6236B-07EA-4255-8692-B37872C5A7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5865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52C2C-EE08-4A57-8E7E-E7E6B96F9189}" type="datetimeFigureOut">
              <a:rPr lang="ru-RU" smtClean="0"/>
              <a:t>сб 22.01.22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6236B-07EA-4255-8692-B37872C5A7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4777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52C2C-EE08-4A57-8E7E-E7E6B96F9189}" type="datetimeFigureOut">
              <a:rPr lang="ru-RU" smtClean="0"/>
              <a:t>сб 22.01.22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6236B-07EA-4255-8692-B37872C5A7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8640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52C2C-EE08-4A57-8E7E-E7E6B96F9189}" type="datetimeFigureOut">
              <a:rPr lang="ru-RU" smtClean="0"/>
              <a:t>сб 22.01.22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6236B-07EA-4255-8692-B37872C5A7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9409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52C2C-EE08-4A57-8E7E-E7E6B96F9189}" type="datetimeFigureOut">
              <a:rPr lang="ru-RU" smtClean="0"/>
              <a:t>сб 22.01.22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6236B-07EA-4255-8692-B37872C5A7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7422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52C2C-EE08-4A57-8E7E-E7E6B96F9189}" type="datetimeFigureOut">
              <a:rPr lang="ru-RU" smtClean="0"/>
              <a:t>сб 22.01.22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6236B-07EA-4255-8692-B37872C5A7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9515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52C2C-EE08-4A57-8E7E-E7E6B96F9189}" type="datetimeFigureOut">
              <a:rPr lang="ru-RU" smtClean="0"/>
              <a:t>сб 22.01.22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6236B-07EA-4255-8692-B37872C5A7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0896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19E52C2C-EE08-4A57-8E7E-E7E6B96F9189}" type="datetimeFigureOut">
              <a:rPr lang="ru-RU" smtClean="0"/>
              <a:t>сб 22.01.22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D16236B-07EA-4255-8692-B37872C5A7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96855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001" r:id="rId1"/>
    <p:sldLayoutId id="2147484002" r:id="rId2"/>
    <p:sldLayoutId id="2147484003" r:id="rId3"/>
    <p:sldLayoutId id="2147484004" r:id="rId4"/>
    <p:sldLayoutId id="2147484005" r:id="rId5"/>
    <p:sldLayoutId id="2147484006" r:id="rId6"/>
    <p:sldLayoutId id="2147484007" r:id="rId7"/>
    <p:sldLayoutId id="2147484008" r:id="rId8"/>
    <p:sldLayoutId id="2147484009" r:id="rId9"/>
    <p:sldLayoutId id="2147484010" r:id="rId10"/>
    <p:sldLayoutId id="2147484011" r:id="rId11"/>
    <p:sldLayoutId id="2147484012" r:id="rId12"/>
    <p:sldLayoutId id="2147484013" r:id="rId13"/>
    <p:sldLayoutId id="2147484014" r:id="rId14"/>
    <p:sldLayoutId id="2147484015" r:id="rId15"/>
    <p:sldLayoutId id="2147484016" r:id="rId16"/>
    <p:sldLayoutId id="214748401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C8560F-7080-4EE9-969B-A293087EB5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4213" y="261257"/>
            <a:ext cx="11165665" cy="2248678"/>
          </a:xfrm>
        </p:spPr>
        <p:txBody>
          <a:bodyPr>
            <a:normAutofit fontScale="90000"/>
          </a:bodyPr>
          <a:lstStyle/>
          <a:p>
            <a:pPr algn="ctr"/>
            <a:br>
              <a:rPr lang="uk-UA" sz="2700" dirty="0"/>
            </a:br>
            <a:br>
              <a:rPr lang="uk-UA" sz="2700" dirty="0"/>
            </a:br>
            <a:br>
              <a:rPr lang="uk-UA" sz="2700" dirty="0"/>
            </a:br>
            <a:br>
              <a:rPr lang="uk-UA" sz="2700" dirty="0"/>
            </a:br>
            <a:br>
              <a:rPr lang="uk-UA" sz="2700" dirty="0"/>
            </a:br>
            <a:br>
              <a:rPr lang="uk-UA" sz="2700" dirty="0"/>
            </a:br>
            <a:br>
              <a:rPr lang="uk-UA" sz="2700" dirty="0"/>
            </a:br>
            <a:br>
              <a:rPr lang="uk-UA" sz="2700" dirty="0"/>
            </a:br>
            <a:br>
              <a:rPr lang="uk-UA" sz="2700" dirty="0"/>
            </a:br>
            <a:br>
              <a:rPr lang="uk-UA" sz="2700" dirty="0"/>
            </a:br>
            <a:br>
              <a:rPr lang="uk-UA" sz="2700" dirty="0"/>
            </a:br>
            <a:br>
              <a:rPr lang="uk-UA" sz="2700" dirty="0"/>
            </a:br>
            <a:br>
              <a:rPr lang="uk-UA" sz="2700" dirty="0"/>
            </a:br>
            <a:br>
              <a:rPr lang="uk-UA" sz="2700" dirty="0"/>
            </a:br>
            <a:br>
              <a:rPr lang="uk-UA" sz="2700" dirty="0"/>
            </a:br>
            <a:br>
              <a:rPr lang="ru-RU" sz="2700" dirty="0"/>
            </a:br>
            <a:r>
              <a:rPr lang="uk-UA" sz="2700" b="1" dirty="0"/>
              <a:t>  </a:t>
            </a:r>
            <a:br>
              <a:rPr lang="uk-UA" sz="2700" b="1" dirty="0"/>
            </a:br>
            <a:br>
              <a:rPr lang="uk-UA" sz="2700" b="1" dirty="0"/>
            </a:br>
            <a:br>
              <a:rPr lang="uk-UA" sz="2700" b="1" dirty="0"/>
            </a:br>
            <a:br>
              <a:rPr lang="uk-UA" sz="2700" b="1" dirty="0"/>
            </a:br>
            <a:br>
              <a:rPr lang="uk-UA" sz="2700" b="1" dirty="0"/>
            </a:br>
            <a:br>
              <a:rPr lang="uk-UA" sz="2700" b="1" dirty="0"/>
            </a:br>
            <a:br>
              <a:rPr lang="uk-UA" sz="2700" b="1" dirty="0"/>
            </a:br>
            <a:br>
              <a:rPr lang="uk-UA" sz="2700" b="1" dirty="0"/>
            </a:br>
            <a:br>
              <a:rPr lang="uk-UA" sz="2700" b="1" dirty="0"/>
            </a:br>
            <a:br>
              <a:rPr lang="uk-UA" sz="2700" b="1" dirty="0"/>
            </a:br>
            <a:br>
              <a:rPr lang="uk-UA" sz="2700" b="1" dirty="0"/>
            </a:br>
            <a:br>
              <a:rPr lang="uk-UA" sz="2700" b="1" dirty="0"/>
            </a:br>
            <a:r>
              <a:rPr lang="uk-UA" sz="2700" b="1" i="1" dirty="0">
                <a:solidFill>
                  <a:schemeClr val="bg2"/>
                </a:solidFill>
              </a:rPr>
              <a:t>дисципліна</a:t>
            </a:r>
            <a:r>
              <a:rPr lang="uk-UA" sz="2700" b="1" dirty="0"/>
              <a:t> </a:t>
            </a:r>
            <a:br>
              <a:rPr lang="uk-UA" sz="2700" b="1" dirty="0"/>
            </a:br>
            <a:r>
              <a:rPr lang="uk-UA" sz="4000" b="1" dirty="0">
                <a:solidFill>
                  <a:schemeClr val="accent1"/>
                </a:solidFill>
              </a:rPr>
              <a:t>ЮРИДИЧНА ВІДПОВІДАЛЬНІСТЬ </a:t>
            </a:r>
            <a:br>
              <a:rPr lang="uk-UA" sz="4000" b="1" dirty="0">
                <a:solidFill>
                  <a:schemeClr val="accent1"/>
                </a:solidFill>
              </a:rPr>
            </a:br>
            <a:r>
              <a:rPr lang="uk-UA" sz="4000" b="1" dirty="0">
                <a:solidFill>
                  <a:schemeClr val="accent1"/>
                </a:solidFill>
              </a:rPr>
              <a:t>ЗА ПРАВОПОРУШЕННЯ НА ПІДПРИЄМСТВІ</a:t>
            </a:r>
            <a:endParaRPr lang="ru-RU" sz="4000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D24FE48-C258-4FCB-B8A3-6F3B9F7706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4212" y="2379306"/>
            <a:ext cx="10699134" cy="3411894"/>
          </a:xfrm>
        </p:spPr>
        <p:txBody>
          <a:bodyPr/>
          <a:lstStyle/>
          <a:p>
            <a:pPr algn="just"/>
            <a:endParaRPr lang="uk-UA" sz="2800" dirty="0">
              <a:solidFill>
                <a:schemeClr val="bg2">
                  <a:lumMod val="50000"/>
                </a:schemeClr>
              </a:solidFill>
            </a:endParaRPr>
          </a:p>
          <a:p>
            <a:pPr algn="just"/>
            <a:r>
              <a:rPr lang="uk-UA" sz="2800" dirty="0">
                <a:solidFill>
                  <a:schemeClr val="bg2">
                    <a:lumMod val="50000"/>
                  </a:schemeClr>
                </a:solidFill>
              </a:rPr>
              <a:t>Програма дисципліни складена відповідно до варіативної частини освітньо-професійної програми підготовки фахівців першого (бакалаврського) рівня вищої освіти спеціальності </a:t>
            </a:r>
            <a:r>
              <a:rPr lang="uk-UA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073 </a:t>
            </a:r>
            <a:r>
              <a:rPr lang="uk-UA" sz="28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«Менеджмент</a:t>
            </a:r>
            <a:r>
              <a:rPr lang="uk-UA" sz="2800" dirty="0">
                <a:solidFill>
                  <a:schemeClr val="bg2">
                    <a:lumMod val="50000"/>
                  </a:schemeClr>
                </a:solidFill>
              </a:rPr>
              <a:t>» освітньої програми «Промисловий менеджмент»</a:t>
            </a:r>
            <a:endParaRPr lang="ru-RU" sz="2800" dirty="0">
              <a:solidFill>
                <a:schemeClr val="bg2">
                  <a:lumMod val="50000"/>
                </a:schemeClr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05392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78B06155-B87D-418D-97E6-9C360B5FA2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2491273"/>
            <a:ext cx="10680474" cy="2565919"/>
          </a:xfrm>
        </p:spPr>
        <p:txBody>
          <a:bodyPr>
            <a:normAutofit fontScale="90000"/>
          </a:bodyPr>
          <a:lstStyle/>
          <a:p>
            <a:pPr algn="just"/>
            <a:r>
              <a:rPr lang="uk-UA" sz="2800" dirty="0">
                <a:solidFill>
                  <a:schemeClr val="bg2">
                    <a:lumMod val="50000"/>
                  </a:schemeClr>
                </a:solidFill>
              </a:rPr>
              <a:t>формування системи правових знань, пов'язаних із застосуванням норм права щодо юридичної відповідальності  за правопорушення на підприємстві у сфері господарської діяльності </a:t>
            </a:r>
            <a:br>
              <a:rPr lang="uk-UA" sz="2800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uk-UA" sz="2800" dirty="0">
                <a:solidFill>
                  <a:schemeClr val="bg2">
                    <a:lumMod val="50000"/>
                  </a:schemeClr>
                </a:solidFill>
              </a:rPr>
              <a:t>  </a:t>
            </a:r>
            <a:br>
              <a:rPr lang="uk-UA" sz="2800" dirty="0">
                <a:solidFill>
                  <a:schemeClr val="bg2">
                    <a:lumMod val="50000"/>
                  </a:schemeClr>
                </a:solidFill>
              </a:rPr>
            </a:br>
            <a:br>
              <a:rPr lang="ru-RU" dirty="0"/>
            </a:br>
            <a:endParaRPr lang="ru-RU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EF382ED-4141-46F7-8498-0D5A39EE5E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662473"/>
            <a:ext cx="9678988" cy="1586206"/>
          </a:xfrm>
        </p:spPr>
        <p:txBody>
          <a:bodyPr/>
          <a:lstStyle/>
          <a:p>
            <a:r>
              <a:rPr lang="uk-UA" sz="4400" b="1" dirty="0"/>
              <a:t>Мета дисципліни</a:t>
            </a:r>
            <a:endParaRPr lang="ru-RU" sz="44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90186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04D1A498-9CD3-4C05-BE3F-468D0F5541C6}"/>
              </a:ext>
            </a:extLst>
          </p:cNvPr>
          <p:cNvSpPr/>
          <p:nvPr/>
        </p:nvSpPr>
        <p:spPr>
          <a:xfrm>
            <a:off x="979713" y="1019238"/>
            <a:ext cx="10608907" cy="53009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uk-UA" sz="3200" b="1" dirty="0">
                <a:solidFill>
                  <a:schemeClr val="accent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Завдання викладання дисципліни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450215" algn="l"/>
              </a:tabLst>
            </a:pPr>
            <a:r>
              <a:rPr lang="uk-UA" sz="2200" dirty="0">
                <a:solidFill>
                  <a:schemeClr val="accent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ознайомити з підставами та основними ознаками юридичної відповідальності за правопорушення у сфері господарської діяльності; </a:t>
            </a:r>
            <a:endParaRPr lang="ru-RU" sz="2200" dirty="0">
              <a:solidFill>
                <a:schemeClr val="accent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450215" algn="l"/>
              </a:tabLst>
            </a:pPr>
            <a:r>
              <a:rPr lang="uk-UA" sz="2200" dirty="0">
                <a:solidFill>
                  <a:schemeClr val="accent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забезпечити засвоєння результатів правозастосовної практики у сфері господарювання, зокрема за правопорушення  на промисловому підприємстві;</a:t>
            </a:r>
            <a:endParaRPr lang="ru-RU" sz="2200" dirty="0">
              <a:solidFill>
                <a:schemeClr val="accent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450215" algn="l"/>
              </a:tabLst>
            </a:pPr>
            <a:r>
              <a:rPr lang="uk-UA" sz="2200" dirty="0">
                <a:solidFill>
                  <a:schemeClr val="accent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сформувати вміння аналізувати діяльність підприємства стосовно відповідності чинному законодавству України;</a:t>
            </a:r>
            <a:endParaRPr lang="ru-RU" sz="2200" dirty="0">
              <a:solidFill>
                <a:schemeClr val="accent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450215" algn="l"/>
              </a:tabLst>
            </a:pPr>
            <a:r>
              <a:rPr lang="uk-UA" sz="2200" dirty="0">
                <a:solidFill>
                  <a:schemeClr val="accent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поглибити знання стосовно особливостей юридичної відповідальності за правопорушення на підприємстві;</a:t>
            </a:r>
            <a:endParaRPr lang="ru-RU" sz="2200" dirty="0">
              <a:solidFill>
                <a:schemeClr val="accent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450215" algn="l"/>
              </a:tabLst>
            </a:pPr>
            <a:r>
              <a:rPr lang="uk-UA" sz="2200" dirty="0">
                <a:solidFill>
                  <a:schemeClr val="accent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формувати навички опрацювання нормативно-правових актів та вміння вирішувати конкретні правові ситуації на основі національного законодавства;</a:t>
            </a:r>
            <a:endParaRPr lang="ru-RU" sz="2200" dirty="0">
              <a:solidFill>
                <a:schemeClr val="accent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450215" algn="l"/>
              </a:tabLst>
            </a:pPr>
            <a:r>
              <a:rPr lang="uk-UA" sz="2200" dirty="0">
                <a:solidFill>
                  <a:schemeClr val="accent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сприяти формуванню правової та управлінської культури менеджерів.</a:t>
            </a:r>
            <a:endParaRPr lang="ru-RU" sz="2200" dirty="0">
              <a:solidFill>
                <a:schemeClr val="accent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1531660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537D0B"/>
      </a:dk2>
      <a:lt2>
        <a:srgbClr val="A9E257"/>
      </a:lt2>
      <a:accent1>
        <a:srgbClr val="38540A"/>
      </a:accent1>
      <a:accent2>
        <a:srgbClr val="31A274"/>
      </a:accent2>
      <a:accent3>
        <a:srgbClr val="236073"/>
      </a:accent3>
      <a:accent4>
        <a:srgbClr val="6C4D90"/>
      </a:accent4>
      <a:accent5>
        <a:srgbClr val="983C27"/>
      </a:accent5>
      <a:accent6>
        <a:srgbClr val="CD811F"/>
      </a:accent6>
      <a:hlink>
        <a:srgbClr val="293F06"/>
      </a:hlink>
      <a:folHlink>
        <a:srgbClr val="68883A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9759155-7935-4C61-A06C-C04380D1B16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77</TotalTime>
  <Words>132</Words>
  <Application>Microsoft Office PowerPoint</Application>
  <PresentationFormat>Широкоэкранный</PresentationFormat>
  <Paragraphs>12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9" baseType="lpstr">
      <vt:lpstr>Calibri</vt:lpstr>
      <vt:lpstr>Century Gothic</vt:lpstr>
      <vt:lpstr>Times New Roman</vt:lpstr>
      <vt:lpstr>Wingdings</vt:lpstr>
      <vt:lpstr>Wingdings 3</vt:lpstr>
      <vt:lpstr>Сектор</vt:lpstr>
      <vt:lpstr>                              дисципліна  ЮРИДИЧНА ВІДПОВІДАЛЬНІСТЬ  ЗА ПРАВОПОРУШЕННЯ НА ПІДПРИЄМСТВІ</vt:lpstr>
      <vt:lpstr>формування системи правових знань, пов'язаних із застосуванням норм права щодо юридичної відповідальності  за правопорушення на підприємстві у сфері господарської діяльності      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           дисципліна  МІЖНАРОДНІ СТАНДАРТИ НАЛЕЖНОГО ВРЯДУВАННЯ ТА ПРАВА ЛЮДИНИ </dc:title>
  <dc:creator>Пользователь</dc:creator>
  <cp:lastModifiedBy>Пользователь</cp:lastModifiedBy>
  <cp:revision>9</cp:revision>
  <dcterms:created xsi:type="dcterms:W3CDTF">2022-01-20T13:54:41Z</dcterms:created>
  <dcterms:modified xsi:type="dcterms:W3CDTF">2022-01-22T17:45:59Z</dcterms:modified>
</cp:coreProperties>
</file>