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315" r:id="rId3"/>
    <p:sldId id="289" r:id="rId4"/>
    <p:sldId id="290" r:id="rId5"/>
    <p:sldId id="291" r:id="rId6"/>
    <p:sldId id="292" r:id="rId7"/>
    <p:sldId id="293" r:id="rId8"/>
    <p:sldId id="294" r:id="rId9"/>
    <p:sldId id="280" r:id="rId10"/>
    <p:sldId id="284" r:id="rId11"/>
    <p:sldId id="288" r:id="rId12"/>
    <p:sldId id="287" r:id="rId13"/>
    <p:sldId id="259" r:id="rId14"/>
    <p:sldId id="277" r:id="rId15"/>
    <p:sldId id="27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4" r:id="rId30"/>
    <p:sldId id="260" r:id="rId31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09" autoAdjust="0"/>
  </p:normalViewPr>
  <p:slideViewPr>
    <p:cSldViewPr>
      <p:cViewPr varScale="1">
        <p:scale>
          <a:sx n="44" d="100"/>
          <a:sy n="44" d="100"/>
        </p:scale>
        <p:origin x="87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00" b="0" i="0">
                <a:solidFill>
                  <a:srgbClr val="259E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00" b="0" i="0">
                <a:solidFill>
                  <a:srgbClr val="259E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1"/>
            <a:ext cx="18288000" cy="9721215"/>
          </a:xfrm>
          <a:custGeom>
            <a:avLst/>
            <a:gdLst/>
            <a:ahLst/>
            <a:cxnLst/>
            <a:rect l="l" t="t" r="r" b="b"/>
            <a:pathLst>
              <a:path w="18288000" h="9721215">
                <a:moveTo>
                  <a:pt x="0" y="9720631"/>
                </a:moveTo>
                <a:lnTo>
                  <a:pt x="18287998" y="9720631"/>
                </a:lnTo>
                <a:lnTo>
                  <a:pt x="18287998" y="0"/>
                </a:lnTo>
                <a:lnTo>
                  <a:pt x="0" y="0"/>
                </a:lnTo>
                <a:lnTo>
                  <a:pt x="0" y="9720631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0282618"/>
            <a:ext cx="18288000" cy="4445"/>
          </a:xfrm>
          <a:custGeom>
            <a:avLst/>
            <a:gdLst/>
            <a:ahLst/>
            <a:cxnLst/>
            <a:rect l="l" t="t" r="r" b="b"/>
            <a:pathLst>
              <a:path w="18288000" h="4445">
                <a:moveTo>
                  <a:pt x="0" y="4393"/>
                </a:moveTo>
                <a:lnTo>
                  <a:pt x="18287998" y="4393"/>
                </a:lnTo>
                <a:lnTo>
                  <a:pt x="18287998" y="0"/>
                </a:lnTo>
                <a:lnTo>
                  <a:pt x="0" y="0"/>
                </a:lnTo>
                <a:lnTo>
                  <a:pt x="0" y="4393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1"/>
            <a:ext cx="18053193" cy="10283542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9720643"/>
            <a:ext cx="18288000" cy="561975"/>
          </a:xfrm>
          <a:custGeom>
            <a:avLst/>
            <a:gdLst/>
            <a:ahLst/>
            <a:cxnLst/>
            <a:rect l="l" t="t" r="r" b="b"/>
            <a:pathLst>
              <a:path w="18288000" h="561975">
                <a:moveTo>
                  <a:pt x="0" y="0"/>
                </a:moveTo>
                <a:lnTo>
                  <a:pt x="18287999" y="0"/>
                </a:lnTo>
                <a:lnTo>
                  <a:pt x="18287999" y="561974"/>
                </a:lnTo>
                <a:lnTo>
                  <a:pt x="0" y="561974"/>
                </a:lnTo>
                <a:lnTo>
                  <a:pt x="0" y="0"/>
                </a:lnTo>
                <a:close/>
              </a:path>
            </a:pathLst>
          </a:custGeom>
          <a:solidFill>
            <a:srgbClr val="2ED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22886" y="11"/>
            <a:ext cx="4762499" cy="102869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00" b="0" i="0">
                <a:solidFill>
                  <a:srgbClr val="259E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"/>
            <a:ext cx="18287946" cy="1028699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1619606" y="5"/>
            <a:ext cx="5362575" cy="2683510"/>
          </a:xfrm>
          <a:custGeom>
            <a:avLst/>
            <a:gdLst/>
            <a:ahLst/>
            <a:cxnLst/>
            <a:rect l="l" t="t" r="r" b="b"/>
            <a:pathLst>
              <a:path w="5362575" h="2683510">
                <a:moveTo>
                  <a:pt x="2681272" y="2682955"/>
                </a:moveTo>
                <a:lnTo>
                  <a:pt x="2633085" y="2682530"/>
                </a:lnTo>
                <a:lnTo>
                  <a:pt x="2585103" y="2681262"/>
                </a:lnTo>
                <a:lnTo>
                  <a:pt x="2537334" y="2679157"/>
                </a:lnTo>
                <a:lnTo>
                  <a:pt x="2489786" y="2676222"/>
                </a:lnTo>
                <a:lnTo>
                  <a:pt x="2442464" y="2672465"/>
                </a:lnTo>
                <a:lnTo>
                  <a:pt x="2395377" y="2667892"/>
                </a:lnTo>
                <a:lnTo>
                  <a:pt x="2348531" y="2662511"/>
                </a:lnTo>
                <a:lnTo>
                  <a:pt x="2301933" y="2656328"/>
                </a:lnTo>
                <a:lnTo>
                  <a:pt x="2255591" y="2649351"/>
                </a:lnTo>
                <a:lnTo>
                  <a:pt x="2209511" y="2641587"/>
                </a:lnTo>
                <a:lnTo>
                  <a:pt x="2163701" y="2633043"/>
                </a:lnTo>
                <a:lnTo>
                  <a:pt x="2118168" y="2623726"/>
                </a:lnTo>
                <a:lnTo>
                  <a:pt x="2072918" y="2613642"/>
                </a:lnTo>
                <a:lnTo>
                  <a:pt x="2027960" y="2602801"/>
                </a:lnTo>
                <a:lnTo>
                  <a:pt x="1983299" y="2591207"/>
                </a:lnTo>
                <a:lnTo>
                  <a:pt x="1938944" y="2578868"/>
                </a:lnTo>
                <a:lnTo>
                  <a:pt x="1894901" y="2565793"/>
                </a:lnTo>
                <a:lnTo>
                  <a:pt x="1851177" y="2551986"/>
                </a:lnTo>
                <a:lnTo>
                  <a:pt x="1807779" y="2537457"/>
                </a:lnTo>
                <a:lnTo>
                  <a:pt x="1764715" y="2522211"/>
                </a:lnTo>
                <a:lnTo>
                  <a:pt x="1721991" y="2506255"/>
                </a:lnTo>
                <a:lnTo>
                  <a:pt x="1679615" y="2489598"/>
                </a:lnTo>
                <a:lnTo>
                  <a:pt x="1637594" y="2472246"/>
                </a:lnTo>
                <a:lnTo>
                  <a:pt x="1595935" y="2454206"/>
                </a:lnTo>
                <a:lnTo>
                  <a:pt x="1554644" y="2435484"/>
                </a:lnTo>
                <a:lnTo>
                  <a:pt x="1513730" y="2416090"/>
                </a:lnTo>
                <a:lnTo>
                  <a:pt x="1473198" y="2396028"/>
                </a:lnTo>
                <a:lnTo>
                  <a:pt x="1433057" y="2375307"/>
                </a:lnTo>
                <a:lnTo>
                  <a:pt x="1393313" y="2353934"/>
                </a:lnTo>
                <a:lnTo>
                  <a:pt x="1353973" y="2331915"/>
                </a:lnTo>
                <a:lnTo>
                  <a:pt x="1315045" y="2309257"/>
                </a:lnTo>
                <a:lnTo>
                  <a:pt x="1276536" y="2285969"/>
                </a:lnTo>
                <a:lnTo>
                  <a:pt x="1238452" y="2262056"/>
                </a:lnTo>
                <a:lnTo>
                  <a:pt x="1200800" y="2237527"/>
                </a:lnTo>
                <a:lnTo>
                  <a:pt x="1163589" y="2212387"/>
                </a:lnTo>
                <a:lnTo>
                  <a:pt x="1126824" y="2186645"/>
                </a:lnTo>
                <a:lnTo>
                  <a:pt x="1090513" y="2160307"/>
                </a:lnTo>
                <a:lnTo>
                  <a:pt x="1054664" y="2133380"/>
                </a:lnTo>
                <a:lnTo>
                  <a:pt x="1019282" y="2105872"/>
                </a:lnTo>
                <a:lnTo>
                  <a:pt x="984376" y="2077789"/>
                </a:lnTo>
                <a:lnTo>
                  <a:pt x="949952" y="2049138"/>
                </a:lnTo>
                <a:lnTo>
                  <a:pt x="916018" y="2019928"/>
                </a:lnTo>
                <a:lnTo>
                  <a:pt x="882580" y="1990164"/>
                </a:lnTo>
                <a:lnTo>
                  <a:pt x="849645" y="1959854"/>
                </a:lnTo>
                <a:lnTo>
                  <a:pt x="817222" y="1929005"/>
                </a:lnTo>
                <a:lnTo>
                  <a:pt x="785316" y="1897624"/>
                </a:lnTo>
                <a:lnTo>
                  <a:pt x="753935" y="1865718"/>
                </a:lnTo>
                <a:lnTo>
                  <a:pt x="723086" y="1833294"/>
                </a:lnTo>
                <a:lnTo>
                  <a:pt x="692776" y="1800360"/>
                </a:lnTo>
                <a:lnTo>
                  <a:pt x="663012" y="1766922"/>
                </a:lnTo>
                <a:lnTo>
                  <a:pt x="633801" y="1732987"/>
                </a:lnTo>
                <a:lnTo>
                  <a:pt x="605151" y="1698564"/>
                </a:lnTo>
                <a:lnTo>
                  <a:pt x="577068" y="1663657"/>
                </a:lnTo>
                <a:lnTo>
                  <a:pt x="549560" y="1628276"/>
                </a:lnTo>
                <a:lnTo>
                  <a:pt x="522633" y="1592426"/>
                </a:lnTo>
                <a:lnTo>
                  <a:pt x="496295" y="1556116"/>
                </a:lnTo>
                <a:lnTo>
                  <a:pt x="470552" y="1519351"/>
                </a:lnTo>
                <a:lnTo>
                  <a:pt x="445413" y="1482139"/>
                </a:lnTo>
                <a:lnTo>
                  <a:pt x="420883" y="1444488"/>
                </a:lnTo>
                <a:lnTo>
                  <a:pt x="396970" y="1406404"/>
                </a:lnTo>
                <a:lnTo>
                  <a:pt x="373682" y="1367894"/>
                </a:lnTo>
                <a:lnTo>
                  <a:pt x="351025" y="1328966"/>
                </a:lnTo>
                <a:lnTo>
                  <a:pt x="329006" y="1289626"/>
                </a:lnTo>
                <a:lnTo>
                  <a:pt x="307632" y="1249882"/>
                </a:lnTo>
                <a:lnTo>
                  <a:pt x="286911" y="1209741"/>
                </a:lnTo>
                <a:lnTo>
                  <a:pt x="266850" y="1169210"/>
                </a:lnTo>
                <a:lnTo>
                  <a:pt x="247455" y="1128295"/>
                </a:lnTo>
                <a:lnTo>
                  <a:pt x="228734" y="1087005"/>
                </a:lnTo>
                <a:lnTo>
                  <a:pt x="210694" y="1045345"/>
                </a:lnTo>
                <a:lnTo>
                  <a:pt x="193341" y="1003324"/>
                </a:lnTo>
                <a:lnTo>
                  <a:pt x="176684" y="960948"/>
                </a:lnTo>
                <a:lnTo>
                  <a:pt x="160729" y="918224"/>
                </a:lnTo>
                <a:lnTo>
                  <a:pt x="145483" y="875160"/>
                </a:lnTo>
                <a:lnTo>
                  <a:pt x="130953" y="831763"/>
                </a:lnTo>
                <a:lnTo>
                  <a:pt x="117147" y="788039"/>
                </a:lnTo>
                <a:lnTo>
                  <a:pt x="104071" y="743996"/>
                </a:lnTo>
                <a:lnTo>
                  <a:pt x="91733" y="699640"/>
                </a:lnTo>
                <a:lnTo>
                  <a:pt x="80139" y="654980"/>
                </a:lnTo>
                <a:lnTo>
                  <a:pt x="69297" y="610021"/>
                </a:lnTo>
                <a:lnTo>
                  <a:pt x="59214" y="564772"/>
                </a:lnTo>
                <a:lnTo>
                  <a:pt x="49897" y="519238"/>
                </a:lnTo>
                <a:lnTo>
                  <a:pt x="41352" y="473428"/>
                </a:lnTo>
                <a:lnTo>
                  <a:pt x="33588" y="427349"/>
                </a:lnTo>
                <a:lnTo>
                  <a:pt x="26611" y="381006"/>
                </a:lnTo>
                <a:lnTo>
                  <a:pt x="20429" y="334409"/>
                </a:lnTo>
                <a:lnTo>
                  <a:pt x="15047" y="287563"/>
                </a:lnTo>
                <a:lnTo>
                  <a:pt x="10474" y="240475"/>
                </a:lnTo>
                <a:lnTo>
                  <a:pt x="6717" y="193154"/>
                </a:lnTo>
                <a:lnTo>
                  <a:pt x="3782" y="145605"/>
                </a:lnTo>
                <a:lnTo>
                  <a:pt x="1677" y="97836"/>
                </a:lnTo>
                <a:lnTo>
                  <a:pt x="409" y="49855"/>
                </a:lnTo>
                <a:lnTo>
                  <a:pt x="0" y="0"/>
                </a:lnTo>
                <a:lnTo>
                  <a:pt x="5362545" y="0"/>
                </a:lnTo>
                <a:lnTo>
                  <a:pt x="5362136" y="49855"/>
                </a:lnTo>
                <a:lnTo>
                  <a:pt x="5360867" y="97836"/>
                </a:lnTo>
                <a:lnTo>
                  <a:pt x="5358762" y="145605"/>
                </a:lnTo>
                <a:lnTo>
                  <a:pt x="5355828" y="193154"/>
                </a:lnTo>
                <a:lnTo>
                  <a:pt x="5352070" y="240475"/>
                </a:lnTo>
                <a:lnTo>
                  <a:pt x="5347497" y="287563"/>
                </a:lnTo>
                <a:lnTo>
                  <a:pt x="5342116" y="334409"/>
                </a:lnTo>
                <a:lnTo>
                  <a:pt x="5335933" y="381006"/>
                </a:lnTo>
                <a:lnTo>
                  <a:pt x="5328956" y="427349"/>
                </a:lnTo>
                <a:lnTo>
                  <a:pt x="5321192" y="473428"/>
                </a:lnTo>
                <a:lnTo>
                  <a:pt x="5312648" y="519238"/>
                </a:lnTo>
                <a:lnTo>
                  <a:pt x="5303331" y="564772"/>
                </a:lnTo>
                <a:lnTo>
                  <a:pt x="5293248" y="610021"/>
                </a:lnTo>
                <a:lnTo>
                  <a:pt x="5282406" y="654980"/>
                </a:lnTo>
                <a:lnTo>
                  <a:pt x="5270812" y="699640"/>
                </a:lnTo>
                <a:lnTo>
                  <a:pt x="5258474" y="743996"/>
                </a:lnTo>
                <a:lnTo>
                  <a:pt x="5245398" y="788039"/>
                </a:lnTo>
                <a:lnTo>
                  <a:pt x="5231592" y="831763"/>
                </a:lnTo>
                <a:lnTo>
                  <a:pt x="5217062" y="875160"/>
                </a:lnTo>
                <a:lnTo>
                  <a:pt x="5201816" y="918224"/>
                </a:lnTo>
                <a:lnTo>
                  <a:pt x="5185861" y="960948"/>
                </a:lnTo>
                <a:lnTo>
                  <a:pt x="5169203" y="1003324"/>
                </a:lnTo>
                <a:lnTo>
                  <a:pt x="5151851" y="1045345"/>
                </a:lnTo>
                <a:lnTo>
                  <a:pt x="5133811" y="1087005"/>
                </a:lnTo>
                <a:lnTo>
                  <a:pt x="5115090" y="1128295"/>
                </a:lnTo>
                <a:lnTo>
                  <a:pt x="5095695" y="1169210"/>
                </a:lnTo>
                <a:lnTo>
                  <a:pt x="5075633" y="1209741"/>
                </a:lnTo>
                <a:lnTo>
                  <a:pt x="5054912" y="1249882"/>
                </a:lnTo>
                <a:lnTo>
                  <a:pt x="5033539" y="1289626"/>
                </a:lnTo>
                <a:lnTo>
                  <a:pt x="5011520" y="1328966"/>
                </a:lnTo>
                <a:lnTo>
                  <a:pt x="4988863" y="1367894"/>
                </a:lnTo>
                <a:lnTo>
                  <a:pt x="4965574" y="1406404"/>
                </a:lnTo>
                <a:lnTo>
                  <a:pt x="4941662" y="1444488"/>
                </a:lnTo>
                <a:lnTo>
                  <a:pt x="4917132" y="1482139"/>
                </a:lnTo>
                <a:lnTo>
                  <a:pt x="4891993" y="1519351"/>
                </a:lnTo>
                <a:lnTo>
                  <a:pt x="4866250" y="1556116"/>
                </a:lnTo>
                <a:lnTo>
                  <a:pt x="4839912" y="1592426"/>
                </a:lnTo>
                <a:lnTo>
                  <a:pt x="4812985" y="1628276"/>
                </a:lnTo>
                <a:lnTo>
                  <a:pt x="4785477" y="1663657"/>
                </a:lnTo>
                <a:lnTo>
                  <a:pt x="4757394" y="1698564"/>
                </a:lnTo>
                <a:lnTo>
                  <a:pt x="4728744" y="1732987"/>
                </a:lnTo>
                <a:lnTo>
                  <a:pt x="4699533" y="1766922"/>
                </a:lnTo>
                <a:lnTo>
                  <a:pt x="4669769" y="1800360"/>
                </a:lnTo>
                <a:lnTo>
                  <a:pt x="4639459" y="1833294"/>
                </a:lnTo>
                <a:lnTo>
                  <a:pt x="4608610" y="1865718"/>
                </a:lnTo>
                <a:lnTo>
                  <a:pt x="4577229" y="1897624"/>
                </a:lnTo>
                <a:lnTo>
                  <a:pt x="4545323" y="1929005"/>
                </a:lnTo>
                <a:lnTo>
                  <a:pt x="4512899" y="1959854"/>
                </a:lnTo>
                <a:lnTo>
                  <a:pt x="4479965" y="1990164"/>
                </a:lnTo>
                <a:lnTo>
                  <a:pt x="4446527" y="2019928"/>
                </a:lnTo>
                <a:lnTo>
                  <a:pt x="4412593" y="2049138"/>
                </a:lnTo>
                <a:lnTo>
                  <a:pt x="4378169" y="2077789"/>
                </a:lnTo>
                <a:lnTo>
                  <a:pt x="4343263" y="2105872"/>
                </a:lnTo>
                <a:lnTo>
                  <a:pt x="4307881" y="2133380"/>
                </a:lnTo>
                <a:lnTo>
                  <a:pt x="4272031" y="2160307"/>
                </a:lnTo>
                <a:lnTo>
                  <a:pt x="4235721" y="2186645"/>
                </a:lnTo>
                <a:lnTo>
                  <a:pt x="4198956" y="2212387"/>
                </a:lnTo>
                <a:lnTo>
                  <a:pt x="4161745" y="2237527"/>
                </a:lnTo>
                <a:lnTo>
                  <a:pt x="4124093" y="2262056"/>
                </a:lnTo>
                <a:lnTo>
                  <a:pt x="4086009" y="2285969"/>
                </a:lnTo>
                <a:lnTo>
                  <a:pt x="4047499" y="2309257"/>
                </a:lnTo>
                <a:lnTo>
                  <a:pt x="4008571" y="2331915"/>
                </a:lnTo>
                <a:lnTo>
                  <a:pt x="3969232" y="2353934"/>
                </a:lnTo>
                <a:lnTo>
                  <a:pt x="3929488" y="2375307"/>
                </a:lnTo>
                <a:lnTo>
                  <a:pt x="3889346" y="2396028"/>
                </a:lnTo>
                <a:lnTo>
                  <a:pt x="3848815" y="2416090"/>
                </a:lnTo>
                <a:lnTo>
                  <a:pt x="3807900" y="2435484"/>
                </a:lnTo>
                <a:lnTo>
                  <a:pt x="3766610" y="2454206"/>
                </a:lnTo>
                <a:lnTo>
                  <a:pt x="3724950" y="2472246"/>
                </a:lnTo>
                <a:lnTo>
                  <a:pt x="3682929" y="2489598"/>
                </a:lnTo>
                <a:lnTo>
                  <a:pt x="3640553" y="2506255"/>
                </a:lnTo>
                <a:lnTo>
                  <a:pt x="3597830" y="2522211"/>
                </a:lnTo>
                <a:lnTo>
                  <a:pt x="3554766" y="2537457"/>
                </a:lnTo>
                <a:lnTo>
                  <a:pt x="3511368" y="2551986"/>
                </a:lnTo>
                <a:lnTo>
                  <a:pt x="3467644" y="2565793"/>
                </a:lnTo>
                <a:lnTo>
                  <a:pt x="3423601" y="2578868"/>
                </a:lnTo>
                <a:lnTo>
                  <a:pt x="3379245" y="2591207"/>
                </a:lnTo>
                <a:lnTo>
                  <a:pt x="3334585" y="2602801"/>
                </a:lnTo>
                <a:lnTo>
                  <a:pt x="3289626" y="2613642"/>
                </a:lnTo>
                <a:lnTo>
                  <a:pt x="3244377" y="2623726"/>
                </a:lnTo>
                <a:lnTo>
                  <a:pt x="3198844" y="2633043"/>
                </a:lnTo>
                <a:lnTo>
                  <a:pt x="3153034" y="2641587"/>
                </a:lnTo>
                <a:lnTo>
                  <a:pt x="3106954" y="2649351"/>
                </a:lnTo>
                <a:lnTo>
                  <a:pt x="3060612" y="2656328"/>
                </a:lnTo>
                <a:lnTo>
                  <a:pt x="3014014" y="2662511"/>
                </a:lnTo>
                <a:lnTo>
                  <a:pt x="2967168" y="2667892"/>
                </a:lnTo>
                <a:lnTo>
                  <a:pt x="2920081" y="2672465"/>
                </a:lnTo>
                <a:lnTo>
                  <a:pt x="2872759" y="2676222"/>
                </a:lnTo>
                <a:lnTo>
                  <a:pt x="2825210" y="2679157"/>
                </a:lnTo>
                <a:lnTo>
                  <a:pt x="2777442" y="2681262"/>
                </a:lnTo>
                <a:lnTo>
                  <a:pt x="2729460" y="2682530"/>
                </a:lnTo>
                <a:lnTo>
                  <a:pt x="2681272" y="2682955"/>
                </a:lnTo>
                <a:close/>
              </a:path>
            </a:pathLst>
          </a:custGeom>
          <a:solidFill>
            <a:srgbClr val="2ED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5151" y="-278140"/>
            <a:ext cx="10238105" cy="2007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0" b="0" i="0">
                <a:solidFill>
                  <a:srgbClr val="259E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4958" y="1891239"/>
            <a:ext cx="11812905" cy="688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odle.znu.edu.ua/course/view.php?id=1410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griculture.ec.europa.eu/cap-my-country/cap-strategic-plans/approved-csp-0_en?page=1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znu.edu.ua/course/view.php?id=14100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griculture.ec.europa.eu/cap-my-country/cap-strategic-plans/approved-csp-0_en?page=1" TargetMode="External"/><Relationship Id="rId4" Type="http://schemas.openxmlformats.org/officeDocument/2006/relationships/hyperlink" Target="https://moodle.znu.edu.ua/course/view.php?id=1410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moodle.znu.edu.ua/course/view.php?id=14100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moodle.znu.edu.ua/course/view.php?id=14100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moodle.znu.edu.ua/course/view.php?id=14100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266699" y="2124076"/>
            <a:ext cx="152400" cy="3067050"/>
            <a:chOff x="266699" y="2124076"/>
            <a:chExt cx="152400" cy="306705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5274" y="2124076"/>
              <a:ext cx="123825" cy="12382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6699" y="5076826"/>
              <a:ext cx="114300" cy="114299"/>
            </a:xfrm>
            <a:prstGeom prst="rect">
              <a:avLst/>
            </a:prstGeom>
          </p:spPr>
        </p:pic>
      </p:grpSp>
      <p:sp>
        <p:nvSpPr>
          <p:cNvPr id="13" name="Subtitle 2">
            <a:extLst>
              <a:ext uri="{FF2B5EF4-FFF2-40B4-BE49-F238E27FC236}">
                <a16:creationId xmlns:a16="http://schemas.microsoft.com/office/drawing/2014/main" id="{2638E8FA-A3C3-4D73-A176-893504E5AD5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1277600" cy="8648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121899" tIns="60949" rIns="121899" bIns="60949" rtlCol="0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304747" indent="-304747" algn="l" defTabSz="1218987" rtl="0" eaLnBrk="1" latinLnBrk="0" hangingPunct="1">
              <a:lnSpc>
                <a:spcPct val="95000"/>
              </a:lnSpc>
              <a:spcBef>
                <a:spcPts val="1866"/>
              </a:spcBef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392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8037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468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328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3797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61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64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5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800" b="1" dirty="0">
              <a:ln>
                <a:solidFill>
                  <a:srgbClr val="00B050"/>
                </a:solidFill>
              </a:ln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ru-RU" sz="3200" b="1" dirty="0" err="1">
                <a:ln/>
              </a:rPr>
              <a:t>Проєктна</a:t>
            </a:r>
            <a:r>
              <a:rPr lang="ru-RU" sz="3200" b="1" dirty="0">
                <a:ln/>
              </a:rPr>
              <a:t> робота</a:t>
            </a:r>
          </a:p>
          <a:p>
            <a:pPr marL="0" indent="0" algn="ctr">
              <a:buNone/>
            </a:pPr>
            <a:r>
              <a:rPr lang="ru-RU" sz="3200" b="1" dirty="0">
                <a:ln/>
              </a:rPr>
              <a:t>«</a:t>
            </a:r>
            <a:r>
              <a:rPr lang="ru-RU" sz="3200" b="1" dirty="0" err="1">
                <a:ln/>
              </a:rPr>
              <a:t>Cтратегічна</a:t>
            </a:r>
            <a:r>
              <a:rPr lang="ru-RU" sz="3200" b="1" dirty="0">
                <a:ln/>
              </a:rPr>
              <a:t> модель </a:t>
            </a:r>
            <a:r>
              <a:rPr lang="ru-RU" sz="3200" b="1" dirty="0" err="1">
                <a:ln/>
              </a:rPr>
              <a:t>управління</a:t>
            </a:r>
            <a:r>
              <a:rPr lang="ru-RU" sz="3200" b="1" dirty="0">
                <a:ln/>
              </a:rPr>
              <a:t> землями </a:t>
            </a:r>
            <a:r>
              <a:rPr lang="ru-RU" sz="3200" b="1" dirty="0" err="1">
                <a:ln/>
              </a:rPr>
              <a:t>сільськогосподарського</a:t>
            </a:r>
            <a:r>
              <a:rPr lang="ru-RU" sz="3200" b="1" dirty="0">
                <a:ln/>
              </a:rPr>
              <a:t> </a:t>
            </a:r>
            <a:r>
              <a:rPr lang="ru-RU" sz="3200" b="1" dirty="0" err="1">
                <a:ln/>
              </a:rPr>
              <a:t>призначення</a:t>
            </a:r>
            <a:r>
              <a:rPr lang="ru-RU" sz="3200" b="1" dirty="0">
                <a:ln/>
              </a:rPr>
              <a:t> на </a:t>
            </a:r>
            <a:r>
              <a:rPr lang="ru-RU" sz="3200" b="1" dirty="0" err="1">
                <a:ln/>
              </a:rPr>
              <a:t>прикладі</a:t>
            </a:r>
            <a:r>
              <a:rPr lang="ru-RU" sz="3200" b="1" dirty="0">
                <a:ln/>
              </a:rPr>
              <a:t> </a:t>
            </a:r>
            <a:r>
              <a:rPr lang="ru-RU" sz="3200" b="1" dirty="0" err="1">
                <a:ln/>
              </a:rPr>
              <a:t>Вінницької</a:t>
            </a:r>
            <a:r>
              <a:rPr lang="ru-RU" sz="3200" b="1" dirty="0">
                <a:ln/>
              </a:rPr>
              <a:t> </a:t>
            </a:r>
            <a:r>
              <a:rPr lang="ru-RU" sz="3200" b="1" dirty="0" err="1">
                <a:ln/>
              </a:rPr>
              <a:t>області</a:t>
            </a:r>
            <a:r>
              <a:rPr lang="ru-RU" sz="3200" b="1" dirty="0">
                <a:ln/>
              </a:rPr>
              <a:t>»</a:t>
            </a:r>
          </a:p>
          <a:p>
            <a:pPr marL="0" indent="0" algn="just">
              <a:buNone/>
            </a:pPr>
            <a:r>
              <a:rPr lang="ru-RU" sz="3200" b="1" dirty="0" err="1">
                <a:ln/>
              </a:rPr>
              <a:t>Виконали</a:t>
            </a:r>
            <a:r>
              <a:rPr lang="ru-RU" sz="3200" b="1" dirty="0">
                <a:ln/>
              </a:rPr>
              <a:t>:</a:t>
            </a:r>
          </a:p>
          <a:p>
            <a:pPr marL="914400" indent="-914400" algn="just">
              <a:buAutoNum type="arabicPeriod"/>
            </a:pPr>
            <a:r>
              <a:rPr lang="ru-RU" sz="3200" b="1" dirty="0" err="1" smtClean="0">
                <a:ln/>
              </a:rPr>
              <a:t>Постоєнко</a:t>
            </a:r>
            <a:r>
              <a:rPr lang="ru-RU" sz="3200" b="1" dirty="0" smtClean="0">
                <a:ln/>
              </a:rPr>
              <a:t> </a:t>
            </a:r>
            <a:r>
              <a:rPr lang="ru-RU" sz="3200" b="1" dirty="0">
                <a:ln/>
              </a:rPr>
              <a:t>К</a:t>
            </a:r>
            <a:r>
              <a:rPr lang="ru-RU" sz="3200" b="1" dirty="0" smtClean="0">
                <a:ln/>
              </a:rPr>
              <a:t>.</a:t>
            </a:r>
          </a:p>
          <a:p>
            <a:pPr marL="914400" indent="-914400" algn="just">
              <a:buAutoNum type="arabicPeriod"/>
            </a:pPr>
            <a:r>
              <a:rPr lang="ru-RU" sz="3200" b="1" dirty="0" smtClean="0">
                <a:ln/>
              </a:rPr>
              <a:t>Казка </a:t>
            </a:r>
            <a:r>
              <a:rPr lang="ru-RU" sz="3200" b="1" dirty="0">
                <a:ln/>
              </a:rPr>
              <a:t>Є</a:t>
            </a:r>
            <a:r>
              <a:rPr lang="ru-RU" sz="3200" b="1" dirty="0" smtClean="0">
                <a:ln/>
              </a:rPr>
              <a:t>.</a:t>
            </a:r>
          </a:p>
          <a:p>
            <a:pPr marL="914400" indent="-914400" algn="just">
              <a:buAutoNum type="arabicPeriod"/>
            </a:pPr>
            <a:r>
              <a:rPr lang="uk-UA" sz="3200" b="1" dirty="0" smtClean="0">
                <a:ln/>
              </a:rPr>
              <a:t>Строкань А.</a:t>
            </a:r>
            <a:endParaRPr lang="uk-UA" sz="3200" b="1" dirty="0" smtClean="0">
              <a:ln/>
            </a:endParaRPr>
          </a:p>
          <a:p>
            <a:pPr marL="914400" indent="-914400" algn="just">
              <a:buAutoNum type="arabicPeriod"/>
            </a:pPr>
            <a:r>
              <a:rPr lang="uk-UA" sz="3200" b="1" dirty="0" smtClean="0">
                <a:ln/>
              </a:rPr>
              <a:t> </a:t>
            </a:r>
            <a:r>
              <a:rPr lang="uk-UA" sz="3200" b="1" dirty="0" err="1" smtClean="0">
                <a:ln/>
              </a:rPr>
              <a:t>Кочан</a:t>
            </a:r>
            <a:r>
              <a:rPr lang="uk-UA" sz="3200" b="1" dirty="0" smtClean="0">
                <a:ln/>
              </a:rPr>
              <a:t> В.</a:t>
            </a:r>
            <a:endParaRPr lang="uk-UA" sz="3200" b="1" dirty="0" smtClean="0">
              <a:ln/>
            </a:endParaRPr>
          </a:p>
          <a:p>
            <a:pPr marL="914400" indent="-914400" algn="just">
              <a:buAutoNum type="arabicPeriod"/>
            </a:pPr>
            <a:r>
              <a:rPr lang="uk-UA" sz="3200" b="1" dirty="0">
                <a:ln/>
              </a:rPr>
              <a:t> </a:t>
            </a:r>
            <a:r>
              <a:rPr lang="uk-UA" sz="3200" b="1" dirty="0" err="1" smtClean="0">
                <a:ln/>
              </a:rPr>
              <a:t>Шаповалов</a:t>
            </a:r>
            <a:r>
              <a:rPr lang="uk-UA" sz="3200" b="1" dirty="0" smtClean="0">
                <a:ln/>
              </a:rPr>
              <a:t> Р.</a:t>
            </a:r>
            <a:endParaRPr lang="uk-UA" sz="3200" b="1" dirty="0" smtClean="0">
              <a:ln/>
            </a:endParaRPr>
          </a:p>
          <a:p>
            <a:pPr marL="914400" indent="-914400" algn="just">
              <a:buAutoNum type="arabicPeriod"/>
            </a:pPr>
            <a:r>
              <a:rPr lang="uk-UA" sz="3200" b="1">
                <a:ln/>
              </a:rPr>
              <a:t> </a:t>
            </a:r>
            <a:r>
              <a:rPr lang="uk-UA" sz="3200" b="1" smtClean="0">
                <a:ln/>
              </a:rPr>
              <a:t>Вовченко А.</a:t>
            </a:r>
            <a:endParaRPr lang="uk-UA" sz="3200" b="1" dirty="0" smtClean="0">
              <a:ln/>
            </a:endParaRPr>
          </a:p>
          <a:p>
            <a:pPr marL="914400" indent="-914400" algn="just">
              <a:buAutoNum type="arabicPeriod"/>
            </a:pPr>
            <a:r>
              <a:rPr lang="uk-UA" sz="3200" b="1" dirty="0">
                <a:ln/>
              </a:rPr>
              <a:t> </a:t>
            </a:r>
            <a:r>
              <a:rPr lang="uk-UA" sz="3200" b="1" dirty="0" err="1" smtClean="0">
                <a:ln/>
              </a:rPr>
              <a:t>Катиш</a:t>
            </a:r>
            <a:r>
              <a:rPr lang="uk-UA" sz="3200" b="1" dirty="0" smtClean="0">
                <a:ln/>
              </a:rPr>
              <a:t> Є.</a:t>
            </a:r>
            <a:endParaRPr lang="uk-UA" sz="3200" b="1" dirty="0" smtClean="0">
              <a:ln/>
            </a:endParaRPr>
          </a:p>
          <a:p>
            <a:pPr marL="0" indent="0" algn="just">
              <a:buNone/>
            </a:pPr>
            <a:endParaRPr lang="uk-UA" sz="3200" b="1" dirty="0" smtClean="0">
              <a:ln/>
            </a:endParaRPr>
          </a:p>
          <a:p>
            <a:pPr marL="914400" indent="-914400" algn="just">
              <a:buAutoNum type="arabicPeriod"/>
            </a:pPr>
            <a:endParaRPr lang="uk-UA" sz="3200" b="1" dirty="0" smtClean="0">
              <a:ln/>
            </a:endParaRPr>
          </a:p>
          <a:p>
            <a:pPr marL="914400" indent="-914400" algn="ctr">
              <a:buAutoNum type="arabicPeriod"/>
            </a:pPr>
            <a:endParaRPr lang="ru-RU" sz="4400" b="1" dirty="0" smtClean="0">
              <a:ln/>
            </a:endParaRPr>
          </a:p>
          <a:p>
            <a:pPr marL="914400" indent="-914400" algn="ctr">
              <a:buAutoNum type="arabicPeriod"/>
            </a:pPr>
            <a:endParaRPr lang="ru-RU" sz="5400" b="1" dirty="0" smtClean="0">
              <a:ln/>
            </a:endParaRPr>
          </a:p>
          <a:p>
            <a:pPr marL="914400" indent="-914400" algn="ctr">
              <a:buAutoNum type="arabicPeriod"/>
            </a:pPr>
            <a:endParaRPr lang="ru-RU" sz="5400" b="1" dirty="0" smtClean="0">
              <a:ln/>
            </a:endParaRPr>
          </a:p>
          <a:p>
            <a:pPr marL="914400" indent="-914400" algn="ctr">
              <a:buAutoNum type="arabicPeriod"/>
            </a:pPr>
            <a:endParaRPr lang="ru-RU" sz="5400" b="1" dirty="0">
              <a:ln/>
            </a:endParaRPr>
          </a:p>
        </p:txBody>
      </p:sp>
      <p:sp>
        <p:nvSpPr>
          <p:cNvPr id="14" name="Выноска 2 13"/>
          <p:cNvSpPr/>
          <p:nvPr/>
        </p:nvSpPr>
        <p:spPr>
          <a:xfrm>
            <a:off x="2438400" y="8991600"/>
            <a:ext cx="8915400" cy="1295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497"/>
              <a:gd name="adj6" fmla="val -20203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Примітка: рішення обґрунтувати з використанням досвіду однієї з країн ЄС. Зробити висновки.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800" y="800100"/>
            <a:ext cx="11125200" cy="72019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600" dirty="0"/>
              <a:t>1.	</a:t>
            </a:r>
            <a:r>
              <a:rPr lang="ru-RU" sz="6600" dirty="0" err="1"/>
              <a:t>Порівняльний</a:t>
            </a:r>
            <a:r>
              <a:rPr lang="ru-RU" sz="6600" dirty="0"/>
              <a:t> </a:t>
            </a:r>
            <a:r>
              <a:rPr lang="ru-RU" sz="6600" dirty="0" err="1"/>
              <a:t>аналіз</a:t>
            </a:r>
            <a:r>
              <a:rPr lang="ru-RU" sz="6600" dirty="0"/>
              <a:t> </a:t>
            </a:r>
            <a:r>
              <a:rPr lang="ru-RU" sz="6600" dirty="0" err="1"/>
              <a:t>агросекторів</a:t>
            </a:r>
            <a:r>
              <a:rPr lang="ru-RU" sz="6600"/>
              <a:t> </a:t>
            </a:r>
            <a:r>
              <a:rPr lang="ru-RU" sz="6600" smtClean="0"/>
              <a:t>Вінницької</a:t>
            </a:r>
            <a:r>
              <a:rPr lang="ru-RU" sz="6600" dirty="0" smtClean="0"/>
              <a:t> </a:t>
            </a:r>
            <a:r>
              <a:rPr lang="ru-RU" sz="6600" dirty="0" err="1" smtClean="0"/>
              <a:t>області</a:t>
            </a:r>
            <a:r>
              <a:rPr lang="ru-RU" sz="6600" dirty="0" smtClean="0"/>
              <a:t> </a:t>
            </a:r>
            <a:r>
              <a:rPr lang="ru-RU" sz="6600" dirty="0"/>
              <a:t>з </a:t>
            </a:r>
            <a:r>
              <a:rPr lang="ru-RU" sz="6600" dirty="0" err="1"/>
              <a:t>обраною</a:t>
            </a:r>
            <a:r>
              <a:rPr lang="ru-RU" sz="6600" dirty="0"/>
              <a:t> </a:t>
            </a:r>
            <a:r>
              <a:rPr lang="ru-RU" sz="6600" dirty="0" err="1"/>
              <a:t>країною</a:t>
            </a:r>
            <a:r>
              <a:rPr lang="ru-RU" sz="6600" dirty="0"/>
              <a:t> ЄС.</a:t>
            </a:r>
          </a:p>
          <a:p>
            <a:r>
              <a:rPr lang="ru-RU" sz="6600" dirty="0"/>
              <a:t>2.	</a:t>
            </a:r>
            <a:r>
              <a:rPr lang="ru-RU" sz="6600" dirty="0" err="1"/>
              <a:t>Чинники</a:t>
            </a:r>
            <a:r>
              <a:rPr lang="ru-RU" sz="6600" dirty="0"/>
              <a:t>, </a:t>
            </a:r>
            <a:r>
              <a:rPr lang="ru-RU" sz="6600" dirty="0" err="1"/>
              <a:t>що</a:t>
            </a:r>
            <a:r>
              <a:rPr lang="ru-RU" sz="6600" dirty="0"/>
              <a:t> </a:t>
            </a:r>
            <a:r>
              <a:rPr lang="ru-RU" sz="6600" dirty="0" err="1"/>
              <a:t>впливають</a:t>
            </a:r>
            <a:r>
              <a:rPr lang="ru-RU" sz="6600" dirty="0"/>
              <a:t> на </a:t>
            </a:r>
            <a:r>
              <a:rPr lang="ru-RU" sz="6600" dirty="0" err="1"/>
              <a:t>управління</a:t>
            </a:r>
            <a:r>
              <a:rPr lang="ru-RU" sz="6600" dirty="0"/>
              <a:t> та </a:t>
            </a:r>
            <a:r>
              <a:rPr lang="ru-RU" sz="6600" dirty="0" err="1"/>
              <a:t>якість</a:t>
            </a:r>
            <a:r>
              <a:rPr lang="ru-RU" sz="6600" dirty="0"/>
              <a:t> </a:t>
            </a:r>
            <a:r>
              <a:rPr lang="ru-RU" sz="6600" dirty="0" err="1"/>
              <a:t>прийнятих</a:t>
            </a:r>
            <a:r>
              <a:rPr lang="ru-RU" sz="6600" dirty="0"/>
              <a:t> </a:t>
            </a:r>
            <a:r>
              <a:rPr lang="ru-RU" sz="6600" dirty="0" err="1"/>
              <a:t>рішень</a:t>
            </a:r>
            <a:r>
              <a:rPr lang="ru-RU" sz="6600" dirty="0"/>
              <a:t>.</a:t>
            </a:r>
          </a:p>
          <a:p>
            <a:r>
              <a:rPr lang="ru-RU" sz="6600" dirty="0"/>
              <a:t>3.	</a:t>
            </a:r>
            <a:r>
              <a:rPr lang="ru-RU" sz="6600" dirty="0" err="1"/>
              <a:t>Висновки</a:t>
            </a:r>
            <a:r>
              <a:rPr lang="ru-RU" sz="6600" dirty="0"/>
              <a:t> та </a:t>
            </a:r>
            <a:r>
              <a:rPr lang="ru-RU" sz="6600" dirty="0" err="1"/>
              <a:t>рекомендації</a:t>
            </a:r>
            <a:r>
              <a:rPr lang="ru-RU" sz="6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726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800" y="190500"/>
            <a:ext cx="11059823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dirty="0" err="1"/>
              <a:t>Вплив</a:t>
            </a:r>
            <a:r>
              <a:rPr lang="ru-RU" sz="3200" dirty="0"/>
              <a:t> </a:t>
            </a:r>
            <a:r>
              <a:rPr lang="ru-RU" sz="3200" dirty="0" err="1"/>
              <a:t>внутрішніх</a:t>
            </a:r>
            <a:r>
              <a:rPr lang="ru-RU" sz="3200" dirty="0"/>
              <a:t> </a:t>
            </a:r>
            <a:r>
              <a:rPr lang="ru-RU" sz="3200" dirty="0" err="1"/>
              <a:t>чинників</a:t>
            </a:r>
            <a:r>
              <a:rPr lang="ru-RU" sz="3200" dirty="0"/>
              <a:t> на </a:t>
            </a:r>
            <a:r>
              <a:rPr lang="ru-RU" sz="3200" dirty="0" err="1"/>
              <a:t>управління</a:t>
            </a:r>
            <a:r>
              <a:rPr lang="ru-RU" sz="3200" dirty="0"/>
              <a:t> та </a:t>
            </a:r>
            <a:r>
              <a:rPr lang="ru-RU" sz="3200" dirty="0" err="1"/>
              <a:t>прийняття</a:t>
            </a:r>
            <a:r>
              <a:rPr lang="ru-RU" sz="3200" dirty="0"/>
              <a:t> </a:t>
            </a:r>
            <a:r>
              <a:rPr lang="ru-RU" sz="3200" dirty="0" err="1"/>
              <a:t>рішень</a:t>
            </a:r>
            <a:endParaRPr lang="ru-RU" sz="3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015292"/>
              </p:ext>
            </p:extLst>
          </p:nvPr>
        </p:nvGraphicFramePr>
        <p:xfrm>
          <a:off x="0" y="1028700"/>
          <a:ext cx="11812586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6293">
                  <a:extLst>
                    <a:ext uri="{9D8B030D-6E8A-4147-A177-3AD203B41FA5}">
                      <a16:colId xmlns:a16="http://schemas.microsoft.com/office/drawing/2014/main" val="3611614233"/>
                    </a:ext>
                  </a:extLst>
                </a:gridCol>
                <a:gridCol w="5906293">
                  <a:extLst>
                    <a:ext uri="{9D8B030D-6E8A-4147-A177-3AD203B41FA5}">
                      <a16:colId xmlns:a16="http://schemas.microsoft.com/office/drawing/2014/main" val="220784803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</a:rPr>
                        <a:t>Сильний вплив рішень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</a:rPr>
                        <a:t>Слабкий вплив рішень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4718578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t="25000"/>
          <a:stretch/>
        </p:blipFill>
        <p:spPr>
          <a:xfrm>
            <a:off x="0" y="3048000"/>
            <a:ext cx="118110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57200" y="266700"/>
            <a:ext cx="11112145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ea typeface="DengXian" panose="02010600030101010101" pitchFamily="2" charset="-122"/>
              </a:rPr>
              <a:t>Вплив зовнішніх чинників на управління та прийняття рішень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028837"/>
              </p:ext>
            </p:extLst>
          </p:nvPr>
        </p:nvGraphicFramePr>
        <p:xfrm>
          <a:off x="21771" y="1104900"/>
          <a:ext cx="11812586" cy="573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6293">
                  <a:extLst>
                    <a:ext uri="{9D8B030D-6E8A-4147-A177-3AD203B41FA5}">
                      <a16:colId xmlns:a16="http://schemas.microsoft.com/office/drawing/2014/main" val="39154925"/>
                    </a:ext>
                  </a:extLst>
                </a:gridCol>
                <a:gridCol w="5906293">
                  <a:extLst>
                    <a:ext uri="{9D8B030D-6E8A-4147-A177-3AD203B41FA5}">
                      <a16:colId xmlns:a16="http://schemas.microsoft.com/office/drawing/2014/main" val="3991828489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</a:rPr>
                        <a:t>            Перспективність рішень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Негативний вплив рішень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2752687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24100"/>
            <a:ext cx="11811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4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9" y="2202816"/>
            <a:ext cx="180975" cy="180974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04800" y="266700"/>
            <a:ext cx="11076305" cy="1661993"/>
          </a:xfrm>
        </p:spPr>
        <p:txBody>
          <a:bodyPr/>
          <a:lstStyle/>
          <a:p>
            <a:pPr algn="ctr"/>
            <a:r>
              <a:rPr lang="uk-UA" sz="3600" dirty="0" smtClean="0">
                <a:solidFill>
                  <a:schemeClr val="tx1"/>
                </a:solidFill>
              </a:rPr>
              <a:t>Які smart-інструменти можна використати для підвищення економічної ефективн</a:t>
            </a:r>
            <a:r>
              <a:rPr lang="uk-UA" sz="3600" dirty="0">
                <a:solidFill>
                  <a:schemeClr val="tx1"/>
                </a:solidFill>
              </a:rPr>
              <a:t>о</a:t>
            </a:r>
            <a:r>
              <a:rPr lang="uk-UA" sz="3600" dirty="0" smtClean="0">
                <a:solidFill>
                  <a:schemeClr val="tx1"/>
                </a:solidFill>
              </a:rPr>
              <a:t>сті використання земельних ресурсів області.</a:t>
            </a:r>
            <a:endParaRPr lang="uk-UA" sz="3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3400" y="4152900"/>
            <a:ext cx="10896600" cy="495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>
                <a:solidFill>
                  <a:schemeClr val="tx1"/>
                </a:solidFill>
              </a:rPr>
              <a:t>Примітка: матеріали лекції </a:t>
            </a:r>
            <a:r>
              <a:rPr lang="en-US" sz="4800" dirty="0" smtClean="0">
                <a:solidFill>
                  <a:schemeClr val="tx1"/>
                </a:solidFill>
              </a:rPr>
              <a:t>7 </a:t>
            </a:r>
            <a:r>
              <a:rPr lang="uk-UA" sz="4800" dirty="0" smtClean="0">
                <a:solidFill>
                  <a:schemeClr val="tx1"/>
                </a:solidFill>
              </a:rPr>
              <a:t>«Розумне сільське господарство»</a:t>
            </a:r>
            <a:endParaRPr lang="en-US" sz="4800" dirty="0" smtClean="0">
              <a:solidFill>
                <a:schemeClr val="tx1"/>
              </a:solidFill>
            </a:endParaRPr>
          </a:p>
          <a:p>
            <a:pPr algn="ctr"/>
            <a:r>
              <a:rPr lang="uk-UA" sz="4800" dirty="0" smtClean="0">
                <a:solidFill>
                  <a:schemeClr val="tx1"/>
                </a:solidFill>
              </a:rPr>
              <a:t>Курс</a:t>
            </a:r>
            <a:r>
              <a:rPr lang="en-US" sz="4800" dirty="0" smtClean="0">
                <a:solidFill>
                  <a:schemeClr val="tx1"/>
                </a:solidFill>
              </a:rPr>
              <a:t> EUROLAND: </a:t>
            </a:r>
            <a:r>
              <a:rPr lang="en-GB" sz="4800" dirty="0" smtClean="0">
                <a:solidFill>
                  <a:schemeClr val="tx1"/>
                </a:solidFill>
                <a:hlinkClick r:id="rId4"/>
              </a:rPr>
              <a:t>https</a:t>
            </a:r>
            <a:r>
              <a:rPr lang="en-GB" sz="4800" dirty="0">
                <a:solidFill>
                  <a:schemeClr val="tx1"/>
                </a:solidFill>
                <a:hlinkClick r:id="rId4"/>
              </a:rPr>
              <a:t>://</a:t>
            </a:r>
            <a:r>
              <a:rPr lang="en-GB" sz="4800" dirty="0" smtClean="0">
                <a:solidFill>
                  <a:schemeClr val="tx1"/>
                </a:solidFill>
                <a:hlinkClick r:id="rId4"/>
              </a:rPr>
              <a:t>moodle.znu.edu.ua/course/view.php?id=14100</a:t>
            </a:r>
            <a:endParaRPr lang="uk-UA" sz="4800" dirty="0" smtClean="0">
              <a:solidFill>
                <a:schemeClr val="tx1"/>
              </a:solidFill>
            </a:endParaRPr>
          </a:p>
          <a:p>
            <a:pPr algn="ctr"/>
            <a:r>
              <a:rPr lang="uk-UA" sz="4800" dirty="0" smtClean="0">
                <a:solidFill>
                  <a:schemeClr val="tx1"/>
                </a:solidFill>
              </a:rPr>
              <a:t>Зробити висновки. 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9" y="2202816"/>
            <a:ext cx="180975" cy="180974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04800" y="266700"/>
            <a:ext cx="11076305" cy="1107996"/>
          </a:xfrm>
        </p:spPr>
        <p:txBody>
          <a:bodyPr/>
          <a:lstStyle/>
          <a:p>
            <a:pPr algn="ctr"/>
            <a:r>
              <a:rPr lang="uk-UA" sz="3600" dirty="0" smtClean="0">
                <a:solidFill>
                  <a:schemeClr val="tx1"/>
                </a:solidFill>
              </a:rPr>
              <a:t>Зробити </a:t>
            </a:r>
            <a:r>
              <a:rPr lang="en-US" sz="3600" dirty="0" smtClean="0">
                <a:solidFill>
                  <a:schemeClr val="tx1"/>
                </a:solidFill>
              </a:rPr>
              <a:t>SWOT-</a:t>
            </a:r>
            <a:r>
              <a:rPr lang="uk-UA" sz="3600" dirty="0" smtClean="0">
                <a:solidFill>
                  <a:schemeClr val="tx1"/>
                </a:solidFill>
              </a:rPr>
              <a:t>аналіз земельних ресурсів області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4800" y="2324100"/>
            <a:ext cx="10896600" cy="3962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>
                <a:solidFill>
                  <a:schemeClr val="tx1"/>
                </a:solidFill>
              </a:rPr>
              <a:t>Курс</a:t>
            </a:r>
            <a:r>
              <a:rPr lang="en-US" sz="4800" dirty="0" smtClean="0">
                <a:solidFill>
                  <a:schemeClr val="tx1"/>
                </a:solidFill>
              </a:rPr>
              <a:t> EUROLAND: </a:t>
            </a:r>
            <a:r>
              <a:rPr lang="en-GB" sz="4800" dirty="0" smtClean="0">
                <a:solidFill>
                  <a:schemeClr val="tx1"/>
                </a:solidFill>
              </a:rPr>
              <a:t>https</a:t>
            </a:r>
            <a:r>
              <a:rPr lang="en-GB" sz="4800" dirty="0">
                <a:solidFill>
                  <a:schemeClr val="tx1"/>
                </a:solidFill>
              </a:rPr>
              <a:t>://moodle.znu.edu.ua/course/view.php?id=14100</a:t>
            </a:r>
            <a:r>
              <a:rPr lang="uk-UA" sz="48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uk-UA" sz="4800" dirty="0" smtClean="0">
                <a:solidFill>
                  <a:schemeClr val="tx1"/>
                </a:solidFill>
              </a:rPr>
              <a:t>Зробити висновки.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55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9" y="2202816"/>
            <a:ext cx="180975" cy="180974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04800" y="266700"/>
            <a:ext cx="11076305" cy="2769989"/>
          </a:xfrm>
        </p:spPr>
        <p:txBody>
          <a:bodyPr/>
          <a:lstStyle/>
          <a:p>
            <a:pPr algn="ctr"/>
            <a:r>
              <a:rPr lang="uk-UA" sz="3600" dirty="0" smtClean="0">
                <a:solidFill>
                  <a:schemeClr val="tx1"/>
                </a:solidFill>
              </a:rPr>
              <a:t>Які </a:t>
            </a:r>
            <a:r>
              <a:rPr lang="ru-RU" sz="3600" dirty="0" err="1" smtClean="0">
                <a:solidFill>
                  <a:schemeClr val="tx1"/>
                </a:solidFill>
              </a:rPr>
              <a:t>інструменти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спільної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аграрної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політики</a:t>
            </a:r>
            <a:r>
              <a:rPr lang="ru-RU" sz="3600" dirty="0" smtClean="0">
                <a:solidFill>
                  <a:schemeClr val="tx1"/>
                </a:solidFill>
              </a:rPr>
              <a:t> ЄС </a:t>
            </a:r>
            <a:r>
              <a:rPr lang="ru-RU" sz="3600" dirty="0" err="1" smtClean="0">
                <a:solidFill>
                  <a:schemeClr val="tx1"/>
                </a:solidFill>
              </a:rPr>
              <a:t>можна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використати</a:t>
            </a:r>
            <a:r>
              <a:rPr lang="ru-RU" sz="3600" dirty="0" smtClean="0">
                <a:solidFill>
                  <a:schemeClr val="tx1"/>
                </a:solidFill>
              </a:rPr>
              <a:t> для </a:t>
            </a:r>
            <a:r>
              <a:rPr lang="ru-RU" sz="3600" dirty="0" err="1" smtClean="0">
                <a:solidFill>
                  <a:schemeClr val="tx1"/>
                </a:solidFill>
              </a:rPr>
              <a:t>підвищення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економічної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ефективності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використання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земельних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ресурсів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області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3400" y="3009900"/>
            <a:ext cx="12420600" cy="6934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Примітка: </a:t>
            </a:r>
          </a:p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1. матеріали лекції 8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uk-UA" sz="4000" dirty="0" smtClean="0">
                <a:solidFill>
                  <a:schemeClr val="tx1"/>
                </a:solidFill>
              </a:rPr>
              <a:t>«Розумне сільське господарство»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Курс</a:t>
            </a:r>
            <a:r>
              <a:rPr lang="en-US" sz="4000" dirty="0" smtClean="0">
                <a:solidFill>
                  <a:schemeClr val="tx1"/>
                </a:solidFill>
              </a:rPr>
              <a:t> EUROLAND: </a:t>
            </a:r>
            <a:r>
              <a:rPr lang="en-GB" sz="4000" dirty="0" smtClean="0">
                <a:solidFill>
                  <a:schemeClr val="tx1"/>
                </a:solidFill>
              </a:rPr>
              <a:t>https</a:t>
            </a:r>
            <a:r>
              <a:rPr lang="en-GB" sz="4000" dirty="0">
                <a:solidFill>
                  <a:schemeClr val="tx1"/>
                </a:solidFill>
              </a:rPr>
              <a:t>://moodle.znu.edu.ua/course/view.php?id=14100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2. І</a:t>
            </a:r>
            <a:r>
              <a:rPr lang="ru-RU" sz="4000" dirty="0" err="1" smtClean="0">
                <a:solidFill>
                  <a:schemeClr val="tx1"/>
                </a:solidFill>
              </a:rPr>
              <a:t>нструменти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Спільної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аграрної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політики</a:t>
            </a:r>
            <a:r>
              <a:rPr lang="ru-RU" sz="4000" dirty="0" smtClean="0">
                <a:solidFill>
                  <a:schemeClr val="tx1"/>
                </a:solidFill>
              </a:rPr>
              <a:t> (САП/САР) </a:t>
            </a:r>
            <a:r>
              <a:rPr lang="ru-RU" sz="4000" dirty="0" err="1">
                <a:solidFill>
                  <a:schemeClr val="tx1"/>
                </a:solidFill>
              </a:rPr>
              <a:t>країн</a:t>
            </a:r>
            <a:r>
              <a:rPr lang="ru-RU" sz="4000" dirty="0">
                <a:solidFill>
                  <a:schemeClr val="tx1"/>
                </a:solidFill>
              </a:rPr>
              <a:t> ЄС.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ru-RU" sz="40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ru-RU" sz="4000" dirty="0" smtClean="0">
                <a:solidFill>
                  <a:schemeClr val="tx1"/>
                </a:solidFill>
                <a:hlinkClick r:id="rId4"/>
              </a:rPr>
              <a:t>agriculture.ec.europa.eu/cap-my-country/cap-strategic-plans/approved-csp-0_en?page=1</a:t>
            </a:r>
            <a:endParaRPr lang="ru-RU" sz="4000" dirty="0" smtClean="0">
              <a:solidFill>
                <a:schemeClr val="tx1"/>
              </a:solidFill>
            </a:endParaRPr>
          </a:p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Зробити висновки</a:t>
            </a:r>
            <a:endParaRPr lang="uk-UA" sz="4800" dirty="0" smtClean="0">
              <a:solidFill>
                <a:schemeClr val="tx1"/>
              </a:solidFill>
            </a:endParaRPr>
          </a:p>
          <a:p>
            <a:pPr algn="ctr"/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81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3400" y="266700"/>
            <a:ext cx="11277600" cy="3323987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кліматичні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uk-UA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Описати особливості розташування області, </a:t>
            </a:r>
            <a:r>
              <a:rPr lang="uk-UA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рельеф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ресурсний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Вказати к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ліматичні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середньорічні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опадів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tx1"/>
                </a:solidFill>
              </a:rPr>
              <a:t>.</a:t>
            </a:r>
            <a:endParaRPr lang="uk-UA" sz="3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3400" y="4152900"/>
            <a:ext cx="9144000" cy="495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Примітка: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«</a:t>
            </a:r>
            <a:r>
              <a:rPr lang="ru-RU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СТРАТЕГІЯ ЗБАЛАНСОВАНОГО РЕГІОНАЛЬНОГО  РОЗВИТКУ ВІННИЦЬКОЇ ОБЛАСТІ НА ПЕРІОД ДО 2027 РОКУ» </a:t>
            </a:r>
            <a:r>
              <a:rPr lang="ru-RU" sz="32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стор</a:t>
            </a:r>
            <a:r>
              <a:rPr lang="ru-RU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. 10-12</a:t>
            </a:r>
          </a:p>
          <a:p>
            <a:pPr algn="ctr"/>
            <a:r>
              <a:rPr lang="uk-UA" sz="3200" dirty="0" smtClean="0">
                <a:solidFill>
                  <a:schemeClr val="tx1"/>
                </a:solidFill>
                <a:latin typeface="+mj-lt"/>
              </a:rPr>
              <a:t>Курс</a:t>
            </a:r>
            <a:r>
              <a:rPr lang="en-US" sz="3200" dirty="0" smtClean="0">
                <a:solidFill>
                  <a:schemeClr val="tx1"/>
                </a:solidFill>
                <a:latin typeface="+mj-lt"/>
              </a:rPr>
              <a:t> EUROLAND: </a:t>
            </a:r>
            <a:r>
              <a:rPr lang="en-GB" sz="3200" dirty="0" smtClean="0">
                <a:solidFill>
                  <a:schemeClr val="tx1"/>
                </a:solidFill>
                <a:latin typeface="+mj-lt"/>
                <a:hlinkClick r:id="rId3"/>
              </a:rPr>
              <a:t>https</a:t>
            </a:r>
            <a:r>
              <a:rPr lang="en-GB" sz="3200" dirty="0">
                <a:solidFill>
                  <a:schemeClr val="tx1"/>
                </a:solidFill>
                <a:latin typeface="+mj-lt"/>
                <a:hlinkClick r:id="rId3"/>
              </a:rPr>
              <a:t>://</a:t>
            </a:r>
            <a:r>
              <a:rPr lang="en-GB" sz="3200" dirty="0" smtClean="0">
                <a:solidFill>
                  <a:schemeClr val="tx1"/>
                </a:solidFill>
                <a:latin typeface="+mj-lt"/>
                <a:hlinkClick r:id="rId3"/>
              </a:rPr>
              <a:t>moodle.znu.edu.ua/course/view.php?id=14100</a:t>
            </a:r>
            <a:endParaRPr lang="uk-UA" sz="320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693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9" y="2202816"/>
            <a:ext cx="180975" cy="180974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66700"/>
            <a:ext cx="10923906" cy="3429000"/>
          </a:xfrm>
        </p:spPr>
        <p:txBody>
          <a:bodyPr/>
          <a:lstStyle/>
          <a:p>
            <a:pPr algn="ctr"/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розвитку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рослинництва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сільськогосподарські культури, що вирощуються натепер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Охарактеризувати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посівних площ          </a:t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4800" y="4319906"/>
            <a:ext cx="10896600" cy="562419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Примітка: </a:t>
            </a:r>
            <a:endParaRPr lang="uk-UA" sz="3200" dirty="0" smtClean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ru-RU" sz="3200" i="1" dirty="0" err="1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«</a:t>
            </a:r>
            <a:r>
              <a:rPr lang="ru-RU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СТРАТЕГІЯ ЗБАЛАНСОВАНОГО РЕГІОНАЛЬНОГО  РОЗВИТКУ ВІННИЦЬКОЇ ОБЛАСТІ НА ПЕРІОД ДО 2027 РОКУ» </a:t>
            </a:r>
            <a:r>
              <a:rPr lang="ru-RU" sz="32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стор</a:t>
            </a:r>
            <a:r>
              <a:rPr lang="ru-RU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. 39-40</a:t>
            </a:r>
          </a:p>
          <a:p>
            <a:pPr algn="ctr"/>
            <a:endParaRPr lang="uk-UA" sz="32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uk-UA" sz="32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uk-UA" sz="3200" dirty="0" smtClean="0">
                <a:solidFill>
                  <a:schemeClr val="tx1"/>
                </a:solidFill>
                <a:latin typeface="+mj-lt"/>
              </a:rPr>
              <a:t>Курс</a:t>
            </a:r>
            <a:r>
              <a:rPr lang="en-US" sz="3200" dirty="0" smtClean="0">
                <a:solidFill>
                  <a:schemeClr val="tx1"/>
                </a:solidFill>
                <a:latin typeface="+mj-lt"/>
              </a:rPr>
              <a:t> EUROLAND: </a:t>
            </a:r>
            <a:r>
              <a:rPr lang="en-GB" sz="3200" dirty="0" smtClean="0">
                <a:solidFill>
                  <a:schemeClr val="tx1"/>
                </a:solidFill>
                <a:latin typeface="+mj-lt"/>
              </a:rPr>
              <a:t>https</a:t>
            </a:r>
            <a:r>
              <a:rPr lang="en-GB" sz="3200" dirty="0">
                <a:solidFill>
                  <a:schemeClr val="tx1"/>
                </a:solidFill>
                <a:latin typeface="+mj-lt"/>
              </a:rPr>
              <a:t>://moodle.znu.edu.ua/course/view.php?id=14100</a:t>
            </a:r>
            <a:r>
              <a:rPr lang="uk-UA" sz="3200" dirty="0" smtClean="0">
                <a:solidFill>
                  <a:schemeClr val="tx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63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9" y="2202816"/>
            <a:ext cx="180975" cy="180974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199" y="266701"/>
            <a:ext cx="10923906" cy="2895600"/>
          </a:xfrm>
        </p:spPr>
        <p:txBody>
          <a:bodyPr/>
          <a:lstStyle/>
          <a:p>
            <a:pPr algn="ctr"/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Вказати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Виокремити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в секторі рослинництва </a:t>
            </a:r>
            <a:r>
              <a:rPr lang="uk-UA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3400" y="3771900"/>
            <a:ext cx="12420600" cy="6172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Примітка: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i="1" dirty="0" err="1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«</a:t>
            </a:r>
            <a:r>
              <a:rPr lang="ru-RU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СТРАТЕГІЯ ЗБАЛАНСОВАНОГО РЕГІОНАЛЬНОГО  РОЗВИТКУ ВІННИЦЬКОЇ ОБЛАСТІ НА ПЕРІОД ДО 2027 РОКУ» </a:t>
            </a:r>
            <a:r>
              <a:rPr lang="ru-RU" sz="32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стор</a:t>
            </a:r>
            <a:r>
              <a:rPr lang="ru-RU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39-40</a:t>
            </a:r>
            <a:endParaRPr lang="ru-RU" sz="32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endParaRPr lang="uk-UA" sz="32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uk-UA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Курс</a:t>
            </a:r>
            <a:r>
              <a:rPr lang="en-US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EUROLAND: </a:t>
            </a:r>
            <a:r>
              <a:rPr lang="en-GB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GB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hlinkClick r:id="rId4"/>
              </a:rPr>
              <a:t>moodle.znu.edu.ua/course/view.php?id=14100</a:t>
            </a:r>
            <a:r>
              <a:rPr lang="ru-RU" sz="3200" dirty="0" smtClean="0">
                <a:solidFill>
                  <a:schemeClr val="tx1"/>
                </a:solidFill>
                <a:latin typeface="+mj-lt"/>
                <a:hlinkClick r:id="rId5"/>
              </a:rPr>
              <a:t>=1</a:t>
            </a:r>
            <a:endParaRPr lang="ru-RU" sz="32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ru-RU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57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9" y="2202816"/>
            <a:ext cx="180975" cy="180974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04800" y="266701"/>
            <a:ext cx="11076305" cy="2590799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Земельні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ґрунти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Охарактеризувати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земельні ресурси області</a:t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Описати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стан, ступінь розораності</a:t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38174" y="3771900"/>
            <a:ext cx="10742931" cy="4191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4000" dirty="0" smtClean="0">
              <a:solidFill>
                <a:schemeClr val="tx1"/>
              </a:solidFill>
            </a:endParaRPr>
          </a:p>
          <a:p>
            <a:pPr algn="ctr"/>
            <a:endParaRPr lang="uk-UA" sz="4000" dirty="0">
              <a:solidFill>
                <a:schemeClr val="tx1"/>
              </a:solidFill>
            </a:endParaRPr>
          </a:p>
          <a:p>
            <a:r>
              <a:rPr lang="uk-UA" sz="3200" dirty="0" smtClean="0">
                <a:solidFill>
                  <a:schemeClr val="tx1"/>
                </a:solidFill>
                <a:latin typeface="+mj-lt"/>
              </a:rPr>
              <a:t>Примітка: </a:t>
            </a:r>
          </a:p>
          <a:p>
            <a:r>
              <a:rPr lang="ru-RU" sz="3200" i="1" dirty="0" err="1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:</a:t>
            </a:r>
            <a:endParaRPr lang="uk-UA" sz="3200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«</a:t>
            </a:r>
            <a:r>
              <a:rPr lang="ru-RU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СТРАТЕГІЯ ЗБАЛАНСОВАНОГО РЕГІОНАЛЬНОГО  РОЗВИТКУ ВІННИЦЬКОЇ ОБЛАСТІ НА ПЕРІОД ДО 2027 РОКУ» </a:t>
            </a:r>
            <a:r>
              <a:rPr lang="ru-RU" sz="32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стор</a:t>
            </a:r>
            <a:r>
              <a:rPr lang="ru-RU" sz="3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. 39-40 </a:t>
            </a:r>
          </a:p>
          <a:p>
            <a:pPr algn="ctr"/>
            <a:r>
              <a:rPr lang="uk-UA" sz="3200" dirty="0" smtClean="0">
                <a:solidFill>
                  <a:schemeClr val="tx1"/>
                </a:solidFill>
                <a:latin typeface="+mj-lt"/>
              </a:rPr>
              <a:t>курс </a:t>
            </a:r>
            <a:r>
              <a:rPr lang="en-GB" sz="3200" dirty="0">
                <a:solidFill>
                  <a:schemeClr val="tx1"/>
                </a:solidFill>
                <a:latin typeface="+mj-lt"/>
              </a:rPr>
              <a:t>EUROLAND: https://moodle.znu.edu.ua/course/view.php?id=14100 </a:t>
            </a:r>
          </a:p>
          <a:p>
            <a:pPr algn="ctr"/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0288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14" name="Выноска 2 13"/>
          <p:cNvSpPr/>
          <p:nvPr/>
        </p:nvSpPr>
        <p:spPr>
          <a:xfrm>
            <a:off x="1828800" y="1333500"/>
            <a:ext cx="8915400" cy="1295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8859"/>
              <a:gd name="adj6" fmla="val -4346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ЕТИКА РОБОТИ В КОМАНДІ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0" y="2933700"/>
            <a:ext cx="12725400" cy="73533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 Девіз команди – зробити більше і краще.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Сформулювати цілі проєкту.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Постійна мотивація.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Швидко вчитись та виправляти ситуації.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Встановлення міжособистісних стосунків.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Відсутність боротьби за особисту перевагу.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Взаємна поступливість та взаємодопомога.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Застосування своїх унікальних вмінь.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Пропозиції підтримуються всією командою.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Відкрите висловлювання ідей та обмін інформацією.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Конфлікт сприймається як джерело ідей.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3600" dirty="0" smtClean="0"/>
              <a:t>Кожен намагається зрозуміти думку опонентів.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4421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571500"/>
            <a:ext cx="10447456" cy="2362199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Обсяги та причини деградації ґрунтів  області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існуючі обсяги та причини деградації ґрунтів в області.</a:t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Виокремити кліматичні чинники та причини, пов'язані з  впливом людини </a:t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381500"/>
            <a:ext cx="11672063" cy="3839513"/>
          </a:xfrm>
        </p:spPr>
        <p:txBody>
          <a:bodyPr/>
          <a:lstStyle/>
          <a:p>
            <a:pPr algn="l"/>
            <a:r>
              <a:rPr lang="uk-UA" sz="3200" dirty="0">
                <a:latin typeface="+mj-lt"/>
              </a:rPr>
              <a:t>Примітка: </a:t>
            </a:r>
            <a:endParaRPr lang="uk-UA" sz="3200" dirty="0" smtClean="0">
              <a:latin typeface="+mj-lt"/>
            </a:endParaRPr>
          </a:p>
          <a:p>
            <a:pPr algn="l"/>
            <a:r>
              <a:rPr lang="uk-UA" sz="32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:</a:t>
            </a:r>
            <a:endParaRPr lang="uk-UA" sz="3200" dirty="0"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>
                <a:latin typeface="+mj-lt"/>
                <a:cs typeface="Times New Roman" panose="02020603050405020304" pitchFamily="18" charset="0"/>
              </a:rPr>
              <a:t>«</a:t>
            </a:r>
            <a:r>
              <a:rPr lang="ru-RU" sz="3200" dirty="0">
                <a:latin typeface="+mj-lt"/>
                <a:cs typeface="Times New Roman" panose="02020603050405020304" pitchFamily="18" charset="0"/>
              </a:rPr>
              <a:t>СТРАТЕГІЯ ЗБАЛАНСОВАНОГО РЕГІОНАЛЬНОГО  РОЗВИТКУ ВІННИЦЬКОЇ ОБЛАСТІ НА ПЕРІОД ДО 2027 РОКУ» </a:t>
            </a:r>
            <a:r>
              <a:rPr lang="ru-RU" sz="3200" dirty="0" err="1">
                <a:latin typeface="+mj-lt"/>
                <a:cs typeface="Times New Roman" panose="02020603050405020304" pitchFamily="18" charset="0"/>
              </a:rPr>
              <a:t>стор</a:t>
            </a:r>
            <a:r>
              <a:rPr lang="ru-RU" sz="3200" dirty="0">
                <a:latin typeface="+mj-lt"/>
                <a:cs typeface="Times New Roman" panose="02020603050405020304" pitchFamily="18" charset="0"/>
              </a:rPr>
              <a:t>. 39-40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uk-UA" sz="3200" dirty="0" smtClean="0">
                <a:latin typeface="+mj-lt"/>
              </a:rPr>
              <a:t>курс </a:t>
            </a:r>
            <a:r>
              <a:rPr lang="en-GB" sz="3200" dirty="0">
                <a:latin typeface="+mj-lt"/>
              </a:rPr>
              <a:t>EUROLAND: https://moodle.znu.edu.ua/course/view.php?id=14100 </a:t>
            </a:r>
          </a:p>
          <a:p>
            <a:endParaRPr lang="ru-RU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246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151" y="495301"/>
            <a:ext cx="10238105" cy="3877985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щодо запобігання деградації ґрунтів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b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обґрунтуванням) підходи щодо збереження сільськогосподарських ґрунтів  відповідно до природно кліматичних умов області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Наприклад, 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 зональних сівозмін з вказанням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1" y="4381501"/>
            <a:ext cx="9525000" cy="3531736"/>
          </a:xfrm>
        </p:spPr>
        <p:txBody>
          <a:bodyPr/>
          <a:lstStyle/>
          <a:p>
            <a:pPr algn="ctr"/>
            <a:r>
              <a:rPr lang="uk-UA" sz="3200" dirty="0">
                <a:latin typeface="+mj-lt"/>
              </a:rPr>
              <a:t>Примітка: </a:t>
            </a:r>
            <a:endParaRPr lang="uk-UA" sz="3200" dirty="0" smtClean="0">
              <a:latin typeface="+mj-lt"/>
            </a:endParaRPr>
          </a:p>
          <a:p>
            <a:pPr algn="ctr"/>
            <a:r>
              <a:rPr lang="ru-RU" sz="3200" i="1" dirty="0" err="1" smtClean="0"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:</a:t>
            </a:r>
            <a:endParaRPr lang="uk-UA" sz="3200" dirty="0">
              <a:latin typeface="+mj-lt"/>
            </a:endParaRPr>
          </a:p>
          <a:p>
            <a:pPr algn="ctr"/>
            <a:r>
              <a:rPr lang="uk-UA" sz="3200" dirty="0" smtClean="0">
                <a:latin typeface="+mj-lt"/>
              </a:rPr>
              <a:t>курс </a:t>
            </a:r>
            <a:r>
              <a:rPr lang="en-GB" sz="3200" dirty="0">
                <a:latin typeface="+mj-lt"/>
              </a:rPr>
              <a:t>EUROLAND: </a:t>
            </a:r>
            <a:r>
              <a:rPr lang="en-GB" sz="3200" dirty="0">
                <a:latin typeface="+mj-lt"/>
                <a:hlinkClick r:id="rId2"/>
              </a:rPr>
              <a:t>https://</a:t>
            </a:r>
            <a:r>
              <a:rPr lang="en-GB" sz="3200" dirty="0" smtClean="0">
                <a:latin typeface="+mj-lt"/>
                <a:hlinkClick r:id="rId2"/>
              </a:rPr>
              <a:t>moodle.znu.edu.ua/course/view.php?id=14100</a:t>
            </a:r>
            <a:endParaRPr lang="uk-UA" sz="3200" dirty="0" smtClean="0">
              <a:latin typeface="+mj-lt"/>
            </a:endParaRPr>
          </a:p>
          <a:p>
            <a:pPr algn="ctr"/>
            <a:r>
              <a:rPr lang="uk-UA" sz="3200" dirty="0">
                <a:latin typeface="+mj-lt"/>
                <a:cs typeface="Times New Roman" panose="02020603050405020304" pitchFamily="18" charset="0"/>
              </a:rPr>
              <a:t>Модуль 3, лекційний матеріал</a:t>
            </a:r>
            <a:endParaRPr lang="ru-RU" sz="3200" dirty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en-GB" sz="4400" dirty="0" smtClean="0"/>
              <a:t> </a:t>
            </a:r>
            <a:endParaRPr lang="en-GB" sz="4400" dirty="0"/>
          </a:p>
          <a:p>
            <a:endParaRPr lang="ru-RU"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740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151" y="495300"/>
            <a:ext cx="10238105" cy="4308872"/>
          </a:xfrm>
        </p:spPr>
        <p:txBody>
          <a:bodyPr/>
          <a:lstStyle/>
          <a:p>
            <a:pPr algn="ctr"/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успішного вирішення проблеми деградації ґрунтів у країнах </a:t>
            </a: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ЄС</a:t>
            </a:r>
            <a:b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Знайти і навести приклади успішного вирішення проблем деградації ґрунтів в країнах ЄС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3000" y="4991100"/>
            <a:ext cx="11214863" cy="37835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35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151" y="495300"/>
            <a:ext cx="10238105" cy="5416868"/>
          </a:xfrm>
        </p:spPr>
        <p:txBody>
          <a:bodyPr/>
          <a:lstStyle/>
          <a:p>
            <a:pPr algn="ctr"/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Існуючі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Охарактеризувати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 проблеми області, які існують на теперішній час</a:t>
            </a:r>
            <a:b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Виділити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проблеми, які стосуються ґрунтів сільськогосподарського призначення в зазначеній області</a:t>
            </a:r>
            <a:b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4959" y="4838701"/>
            <a:ext cx="7608441" cy="5218352"/>
          </a:xfrm>
        </p:spPr>
        <p:txBody>
          <a:bodyPr/>
          <a:lstStyle/>
          <a:p>
            <a:pPr algn="l"/>
            <a:r>
              <a:rPr lang="uk-UA" sz="3200" dirty="0">
                <a:latin typeface="+mj-lt"/>
              </a:rPr>
              <a:t>Примітка: </a:t>
            </a:r>
            <a:endParaRPr lang="uk-UA" sz="3200" dirty="0" smtClean="0">
              <a:latin typeface="+mj-lt"/>
            </a:endParaRPr>
          </a:p>
          <a:p>
            <a:pPr algn="l"/>
            <a:r>
              <a:rPr lang="uk-UA" sz="32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:</a:t>
            </a:r>
            <a:endParaRPr lang="uk-UA" sz="3200" dirty="0">
              <a:latin typeface="+mj-lt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3200" dirty="0" smtClean="0">
                <a:latin typeface="+mj-lt"/>
                <a:cs typeface="Times New Roman" panose="02020603050405020304" pitchFamily="18" charset="0"/>
              </a:rPr>
              <a:t>«</a:t>
            </a:r>
            <a:r>
              <a:rPr lang="ru-RU" sz="3200" dirty="0">
                <a:latin typeface="+mj-lt"/>
                <a:cs typeface="Times New Roman" panose="02020603050405020304" pitchFamily="18" charset="0"/>
              </a:rPr>
              <a:t>СТРАТЕГІЯ ЗБАЛАНСОВАНОГО РЕГІОНАЛЬНОГО  РОЗВИТКУ ВІННИЦЬКОЇ ОБЛАСТІ НА ПЕРІОД ДО 2027 РОКУ» </a:t>
            </a:r>
            <a:r>
              <a:rPr lang="ru-RU" sz="3200" dirty="0" err="1">
                <a:latin typeface="+mj-lt"/>
                <a:cs typeface="Times New Roman" panose="02020603050405020304" pitchFamily="18" charset="0"/>
              </a:rPr>
              <a:t>стор</a:t>
            </a:r>
            <a:r>
              <a:rPr lang="ru-RU" sz="3200" dirty="0">
                <a:latin typeface="+mj-lt"/>
                <a:cs typeface="Times New Roman" panose="02020603050405020304" pitchFamily="18" charset="0"/>
              </a:rPr>
              <a:t>. 50-53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200" dirty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uk-UA" sz="3200" dirty="0" smtClean="0">
                <a:latin typeface="+mj-lt"/>
              </a:rPr>
              <a:t>курс </a:t>
            </a:r>
            <a:r>
              <a:rPr lang="en-GB" sz="3200" dirty="0">
                <a:latin typeface="+mj-lt"/>
              </a:rPr>
              <a:t>EUROLAND: https://moodle.znu.edu.ua/course/view.php?id=14100 </a:t>
            </a:r>
          </a:p>
          <a:p>
            <a:endParaRPr lang="ru-RU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061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151" y="1028700"/>
            <a:ext cx="10238105" cy="4431983"/>
          </a:xfrm>
        </p:spPr>
        <p:txBody>
          <a:bodyPr/>
          <a:lstStyle/>
          <a:p>
            <a:pPr algn="ctr"/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успішного вирішення екологічних проблем щодо земель сільськогосподарського призначення у країнах </a:t>
            </a: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ЄС</a:t>
            </a:r>
            <a:b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Знайти і навести приклади успішного вирішення екологічних проблем щодо земель сільськогосподарського призначення у країнах ЄС</a:t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6134100"/>
            <a:ext cx="11812905" cy="14975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15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104900"/>
            <a:ext cx="10066456" cy="2954655"/>
          </a:xfrm>
        </p:spPr>
        <p:txBody>
          <a:bodyPr/>
          <a:lstStyle/>
          <a:p>
            <a:pPr algn="ctr"/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біологічного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ландшафтного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різноманіття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Визначити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 вирішення питання збереження біологічного та ландшафтного різноманіття в області</a:t>
            </a:r>
            <a:b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 сильні і слабкі сторони в цьому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питанні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1" y="4610100"/>
            <a:ext cx="7620000" cy="4343400"/>
          </a:xfrm>
        </p:spPr>
        <p:txBody>
          <a:bodyPr/>
          <a:lstStyle/>
          <a:p>
            <a:pPr algn="l"/>
            <a:r>
              <a:rPr lang="uk-UA" sz="3200" dirty="0">
                <a:latin typeface="+mj-lt"/>
              </a:rPr>
              <a:t>Примітка: </a:t>
            </a:r>
            <a:r>
              <a:rPr lang="uk-UA" sz="3200" dirty="0">
                <a:latin typeface="+mj-lt"/>
                <a:cs typeface="Times New Roman" panose="02020603050405020304" pitchFamily="18" charset="0"/>
              </a:rPr>
              <a:t> </a:t>
            </a:r>
            <a:endParaRPr lang="uk-UA" sz="3200" dirty="0" smtClean="0">
              <a:latin typeface="+mj-lt"/>
              <a:cs typeface="Times New Roman" panose="02020603050405020304" pitchFamily="18" charset="0"/>
            </a:endParaRPr>
          </a:p>
          <a:p>
            <a:pPr algn="l"/>
            <a:r>
              <a:rPr lang="ru-RU" sz="3200" i="1" dirty="0" err="1" smtClean="0"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:</a:t>
            </a:r>
            <a:endParaRPr lang="uk-UA" sz="3200" dirty="0"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>
                <a:latin typeface="+mj-lt"/>
                <a:cs typeface="Times New Roman" panose="02020603050405020304" pitchFamily="18" charset="0"/>
              </a:rPr>
              <a:t>«</a:t>
            </a:r>
            <a:r>
              <a:rPr lang="ru-RU" sz="3200" dirty="0">
                <a:latin typeface="+mj-lt"/>
                <a:cs typeface="Times New Roman" panose="02020603050405020304" pitchFamily="18" charset="0"/>
              </a:rPr>
              <a:t>СТРАТЕГІЯ ЗБАЛАНСОВАНОГО РЕГІОНАЛЬНОГО  РОЗВИТКУ ВІННИЦЬКОЇ ОБЛАСТІ НА ПЕРІОД ДО 2027 РОКУ» </a:t>
            </a:r>
            <a:r>
              <a:rPr lang="ru-RU" sz="3200" dirty="0" err="1">
                <a:latin typeface="+mj-lt"/>
                <a:cs typeface="Times New Roman" panose="02020603050405020304" pitchFamily="18" charset="0"/>
              </a:rPr>
              <a:t>стор</a:t>
            </a:r>
            <a:r>
              <a:rPr lang="ru-RU" sz="3200" dirty="0">
                <a:latin typeface="+mj-lt"/>
                <a:cs typeface="Times New Roman" panose="02020603050405020304" pitchFamily="18" charset="0"/>
              </a:rPr>
              <a:t>. 50-53, 66</a:t>
            </a:r>
          </a:p>
          <a:p>
            <a:pPr algn="ctr"/>
            <a:r>
              <a:rPr lang="uk-UA" sz="3200" dirty="0" smtClean="0">
                <a:latin typeface="+mj-lt"/>
              </a:rPr>
              <a:t>курс </a:t>
            </a:r>
            <a:r>
              <a:rPr lang="en-GB" sz="3200" dirty="0">
                <a:latin typeface="+mj-lt"/>
              </a:rPr>
              <a:t>EUROLAND: https://moodle.znu.edu.ua/course/view.php?id=14100 </a:t>
            </a:r>
          </a:p>
          <a:p>
            <a:endParaRPr lang="ru-RU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72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19101"/>
            <a:ext cx="10066456" cy="4431983"/>
          </a:xfrm>
        </p:spPr>
        <p:txBody>
          <a:bodyPr/>
          <a:lstStyle/>
          <a:p>
            <a:pPr algn="ctr"/>
            <a:r>
              <a:rPr lang="uk-UA" sz="3200" b="1" dirty="0">
                <a:solidFill>
                  <a:schemeClr val="tx1"/>
                </a:solidFill>
                <a:latin typeface="+mj-lt"/>
              </a:rPr>
              <a:t>Охорона природи та </a:t>
            </a:r>
            <a:r>
              <a:rPr lang="uk-UA" sz="3200" b="1" dirty="0" smtClean="0">
                <a:solidFill>
                  <a:schemeClr val="tx1"/>
                </a:solidFill>
                <a:latin typeface="+mj-lt"/>
              </a:rPr>
              <a:t>біорозмаїття</a:t>
            </a:r>
            <a:br>
              <a:rPr lang="uk-UA" sz="3200" b="1" dirty="0" smtClean="0">
                <a:solidFill>
                  <a:schemeClr val="tx1"/>
                </a:solidFill>
                <a:latin typeface="+mj-lt"/>
              </a:rPr>
            </a:br>
            <a:r>
              <a:rPr lang="uk-UA" sz="3200" b="1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uk-UA" sz="3200" b="1" dirty="0" smtClean="0">
                <a:solidFill>
                  <a:schemeClr val="tx1"/>
                </a:solidFill>
                <a:latin typeface="+mj-lt"/>
              </a:rPr>
            </a:b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 до дикої природи (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луки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пасовища …).  Тобто, взаємовідносини культурного </a:t>
            </a:r>
            <a:r>
              <a:rPr lang="uk-UA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агроландшафту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диким ландшафтом</a:t>
            </a:r>
            <a:b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Запропонувати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першочергові заходи охорони природи для даної області</a:t>
            </a:r>
            <a:r>
              <a:rPr lang="uk-UA" sz="32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4686300"/>
            <a:ext cx="11277601" cy="3593291"/>
          </a:xfrm>
        </p:spPr>
        <p:txBody>
          <a:bodyPr/>
          <a:lstStyle/>
          <a:p>
            <a:pPr algn="ctr"/>
            <a:r>
              <a:rPr lang="uk-UA" sz="3200" dirty="0">
                <a:latin typeface="+mj-lt"/>
                <a:cs typeface="Times New Roman" panose="02020603050405020304" pitchFamily="18" charset="0"/>
              </a:rPr>
              <a:t>Примітка: </a:t>
            </a:r>
            <a:endParaRPr lang="uk-UA" sz="3200" dirty="0" smtClean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uk-UA" sz="32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:</a:t>
            </a:r>
            <a:endParaRPr lang="uk-UA" sz="3200" dirty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uk-UA" sz="3200" dirty="0" smtClean="0">
                <a:latin typeface="+mj-lt"/>
                <a:cs typeface="Times New Roman" panose="02020603050405020304" pitchFamily="18" charset="0"/>
              </a:rPr>
              <a:t>курс </a:t>
            </a:r>
            <a:r>
              <a:rPr lang="en-GB" sz="3200" dirty="0">
                <a:latin typeface="+mj-lt"/>
                <a:cs typeface="Times New Roman" panose="02020603050405020304" pitchFamily="18" charset="0"/>
              </a:rPr>
              <a:t>EUROLAND: https://moodle.znu.edu.ua/course/view.php?id=14100 </a:t>
            </a:r>
            <a:endParaRPr lang="uk-UA" sz="3200" dirty="0" smtClean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uk-UA" sz="3200" dirty="0">
                <a:latin typeface="+mj-lt"/>
                <a:cs typeface="Times New Roman" panose="02020603050405020304" pitchFamily="18" charset="0"/>
              </a:rPr>
              <a:t>Модуль 3, лекційний матеріал</a:t>
            </a:r>
            <a:endParaRPr lang="ru-RU" sz="3200" i="1" dirty="0">
              <a:latin typeface="+mj-lt"/>
              <a:cs typeface="Times New Roman" panose="02020603050405020304" pitchFamily="18" charset="0"/>
            </a:endParaRPr>
          </a:p>
          <a:p>
            <a:pPr algn="ctr"/>
            <a:endParaRPr lang="en-GB" sz="4800" dirty="0">
              <a:latin typeface="+mj-lt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67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151" y="495301"/>
            <a:ext cx="10238105" cy="3323987"/>
          </a:xfrm>
        </p:spPr>
        <p:txBody>
          <a:bodyPr/>
          <a:lstStyle/>
          <a:p>
            <a:pPr marL="0" indent="0" algn="ctr">
              <a:buNone/>
            </a:pP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органічного виробництва в </a:t>
            </a: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Описати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 питання на теперішній час</a:t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Вказати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органічних господарств в області, їх напрям</a:t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1" y="4381501"/>
            <a:ext cx="8305799" cy="5193729"/>
          </a:xfrm>
        </p:spPr>
        <p:txBody>
          <a:bodyPr/>
          <a:lstStyle/>
          <a:p>
            <a:pPr algn="ctr"/>
            <a:r>
              <a:rPr lang="uk-UA" sz="3200" dirty="0">
                <a:latin typeface="+mj-lt"/>
              </a:rPr>
              <a:t>Примітка: </a:t>
            </a:r>
            <a:endParaRPr lang="uk-UA" sz="3200" dirty="0" smtClean="0">
              <a:latin typeface="+mj-lt"/>
            </a:endParaRPr>
          </a:p>
          <a:p>
            <a:pPr algn="ctr"/>
            <a:r>
              <a:rPr lang="ru-RU" sz="3200" i="1" dirty="0" err="1" smtClean="0"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:</a:t>
            </a:r>
            <a:endParaRPr lang="uk-UA" sz="3200" dirty="0">
              <a:latin typeface="+mj-lt"/>
            </a:endParaRPr>
          </a:p>
          <a:p>
            <a:pPr algn="ctr"/>
            <a:r>
              <a:rPr lang="uk-UA" sz="3200" dirty="0" smtClean="0">
                <a:latin typeface="+mj-lt"/>
              </a:rPr>
              <a:t>курс </a:t>
            </a:r>
            <a:r>
              <a:rPr lang="en-GB" sz="3200" dirty="0">
                <a:latin typeface="+mj-lt"/>
              </a:rPr>
              <a:t>EUROLAND: </a:t>
            </a:r>
            <a:r>
              <a:rPr lang="en-GB" sz="3200" dirty="0">
                <a:latin typeface="+mj-lt"/>
                <a:hlinkClick r:id="rId2"/>
              </a:rPr>
              <a:t>https://</a:t>
            </a:r>
            <a:r>
              <a:rPr lang="en-GB" sz="3200" dirty="0" smtClean="0">
                <a:latin typeface="+mj-lt"/>
                <a:hlinkClick r:id="rId2"/>
              </a:rPr>
              <a:t>moodle.znu.edu.ua/course/view.php?id=14100</a:t>
            </a:r>
            <a:endParaRPr lang="uk-UA" sz="3200" dirty="0" smtClean="0">
              <a:latin typeface="+mj-lt"/>
            </a:endParaRPr>
          </a:p>
          <a:p>
            <a:pPr algn="ctr"/>
            <a:r>
              <a:rPr lang="uk-UA" sz="3200" dirty="0">
                <a:latin typeface="+mj-lt"/>
                <a:cs typeface="Times New Roman" panose="02020603050405020304" pitchFamily="18" charset="0"/>
              </a:rPr>
              <a:t>Модуль 3, лекційний </a:t>
            </a:r>
            <a:r>
              <a:rPr lang="uk-UA" sz="3200" dirty="0" smtClean="0">
                <a:latin typeface="+mj-lt"/>
                <a:cs typeface="Times New Roman" panose="02020603050405020304" pitchFamily="18" charset="0"/>
              </a:rPr>
              <a:t>матеріал, </a:t>
            </a:r>
            <a:r>
              <a:rPr lang="uk-UA" sz="3200" dirty="0">
                <a:latin typeface="+mj-lt"/>
                <a:cs typeface="Times New Roman" panose="02020603050405020304" pitchFamily="18" charset="0"/>
              </a:rPr>
              <a:t>Органічна карта України</a:t>
            </a:r>
            <a:endParaRPr lang="ru-RU" sz="3200" dirty="0">
              <a:latin typeface="+mj-lt"/>
              <a:cs typeface="Times New Roman" panose="02020603050405020304" pitchFamily="18" charset="0"/>
            </a:endParaRPr>
          </a:p>
          <a:p>
            <a:pPr algn="ctr"/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4400" dirty="0" smtClean="0"/>
              <a:t> </a:t>
            </a:r>
            <a:endParaRPr lang="en-GB" sz="4400" dirty="0"/>
          </a:p>
          <a:p>
            <a:endParaRPr lang="ru-RU" dirty="0"/>
          </a:p>
        </p:txBody>
      </p:sp>
      <p:pic>
        <p:nvPicPr>
          <p:cNvPr id="6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758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151" y="495301"/>
            <a:ext cx="10238105" cy="3962399"/>
          </a:xfrm>
        </p:spPr>
        <p:txBody>
          <a:bodyPr/>
          <a:lstStyle/>
          <a:p>
            <a:pPr algn="ctr"/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щодо збільшення органічного виробництва в </a:t>
            </a: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b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 шляхи збільшення органічного виробництва в області</a:t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 свої пропозиції</a:t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5753100"/>
            <a:ext cx="8839199" cy="3657600"/>
          </a:xfrm>
        </p:spPr>
        <p:txBody>
          <a:bodyPr/>
          <a:lstStyle/>
          <a:p>
            <a:pPr algn="ctr"/>
            <a:r>
              <a:rPr lang="uk-UA" sz="3200" dirty="0">
                <a:latin typeface="+mj-lt"/>
              </a:rPr>
              <a:t>Примітка</a:t>
            </a:r>
            <a:r>
              <a:rPr lang="uk-UA" sz="3200" dirty="0" smtClean="0">
                <a:latin typeface="+mj-lt"/>
              </a:rPr>
              <a:t>:</a:t>
            </a:r>
          </a:p>
          <a:p>
            <a:pPr algn="ctr"/>
            <a:r>
              <a:rPr lang="uk-UA" sz="3200" dirty="0" smtClean="0">
                <a:latin typeface="+mj-lt"/>
              </a:rPr>
              <a:t> </a:t>
            </a:r>
            <a:r>
              <a:rPr lang="ru-RU" sz="3200" i="1" dirty="0" err="1" smtClean="0">
                <a:latin typeface="+mj-lt"/>
                <a:cs typeface="Times New Roman" panose="02020603050405020304" pitchFamily="18" charset="0"/>
              </a:rPr>
              <a:t>Інформацію</a:t>
            </a:r>
            <a:r>
              <a:rPr lang="ru-RU" sz="3200" i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+mj-lt"/>
                <a:cs typeface="Times New Roman" panose="02020603050405020304" pitchFamily="18" charset="0"/>
              </a:rPr>
              <a:t>брати</a:t>
            </a:r>
            <a:r>
              <a:rPr lang="ru-RU" sz="3200" i="1" dirty="0">
                <a:latin typeface="+mj-lt"/>
                <a:cs typeface="Times New Roman" panose="02020603050405020304" pitchFamily="18" charset="0"/>
              </a:rPr>
              <a:t> :</a:t>
            </a:r>
            <a:endParaRPr lang="uk-UA" sz="3200" dirty="0">
              <a:latin typeface="+mj-lt"/>
            </a:endParaRPr>
          </a:p>
          <a:p>
            <a:pPr algn="ctr"/>
            <a:r>
              <a:rPr lang="uk-UA" sz="3200" dirty="0" smtClean="0">
                <a:latin typeface="+mj-lt"/>
              </a:rPr>
              <a:t>курс </a:t>
            </a:r>
            <a:r>
              <a:rPr lang="en-GB" sz="3200" dirty="0">
                <a:latin typeface="+mj-lt"/>
              </a:rPr>
              <a:t>EUROLAND: </a:t>
            </a:r>
            <a:r>
              <a:rPr lang="en-GB" sz="3200" dirty="0">
                <a:latin typeface="+mj-lt"/>
                <a:hlinkClick r:id="rId2"/>
              </a:rPr>
              <a:t>https://</a:t>
            </a:r>
            <a:r>
              <a:rPr lang="en-GB" sz="3200" dirty="0" smtClean="0">
                <a:latin typeface="+mj-lt"/>
                <a:hlinkClick r:id="rId2"/>
              </a:rPr>
              <a:t>moodle.znu.edu.ua/course/view.php?id=14100</a:t>
            </a:r>
            <a:endParaRPr lang="uk-UA" sz="3200" dirty="0" smtClean="0">
              <a:latin typeface="+mj-lt"/>
            </a:endParaRPr>
          </a:p>
          <a:p>
            <a:pPr algn="ctr"/>
            <a:r>
              <a:rPr lang="uk-UA" sz="3200" dirty="0">
                <a:latin typeface="+mj-lt"/>
                <a:cs typeface="Times New Roman" panose="02020603050405020304" pitchFamily="18" charset="0"/>
              </a:rPr>
              <a:t>Модуль 3, лекційний </a:t>
            </a:r>
            <a:r>
              <a:rPr lang="uk-UA" sz="3200" dirty="0" smtClean="0">
                <a:latin typeface="+mj-lt"/>
                <a:cs typeface="Times New Roman" panose="02020603050405020304" pitchFamily="18" charset="0"/>
              </a:rPr>
              <a:t>матеріал, </a:t>
            </a:r>
            <a:r>
              <a:rPr lang="uk-UA" sz="3200" dirty="0">
                <a:latin typeface="+mj-lt"/>
                <a:cs typeface="Times New Roman" panose="02020603050405020304" pitchFamily="18" charset="0"/>
              </a:rPr>
              <a:t>Органічна карта України</a:t>
            </a:r>
            <a:endParaRPr lang="ru-RU" sz="3200" dirty="0">
              <a:latin typeface="+mj-lt"/>
              <a:cs typeface="Times New Roman" panose="02020603050405020304" pitchFamily="18" charset="0"/>
            </a:endParaRPr>
          </a:p>
          <a:p>
            <a:pPr algn="ctr"/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4400" dirty="0" smtClean="0"/>
              <a:t> </a:t>
            </a:r>
            <a:endParaRPr lang="en-GB" sz="4400" dirty="0"/>
          </a:p>
          <a:p>
            <a:endParaRPr lang="ru-RU"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8668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0"/>
            <a:ext cx="2333624" cy="23050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9" y="2202816"/>
            <a:ext cx="180975" cy="180974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533400" y="3009900"/>
            <a:ext cx="12420600" cy="5257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>
                <a:solidFill>
                  <a:schemeClr val="tx1"/>
                </a:solidFill>
              </a:rPr>
              <a:t>ЗРОБИТИ ЗАГАЛЬНІ ВИСНОВКИ 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6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3400" y="1790700"/>
            <a:ext cx="11125200" cy="5078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Загальний блок проєкту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Актуальність:</a:t>
            </a:r>
            <a:r>
              <a:rPr lang="uk-UA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роль земельних ресурсів у житті суспільства як основи здорового та розумного розвитку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Мета проєкту: </a:t>
            </a:r>
            <a:r>
              <a:rPr lang="uk-UA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створення й використання моделей, методик та практичних ідей управління землями сільськогосподарського призначення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98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3"/>
            <a:ext cx="2333624" cy="2305049"/>
          </a:xfrm>
          <a:prstGeom prst="rect">
            <a:avLst/>
          </a:prstGeom>
        </p:spPr>
      </p:pic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2117339" y="2892127"/>
            <a:ext cx="9728200" cy="3125856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68880" marR="5080" indent="-2456815">
              <a:lnSpc>
                <a:spcPts val="11780"/>
              </a:lnSpc>
              <a:spcBef>
                <a:spcPts val="775"/>
              </a:spcBef>
              <a:tabLst>
                <a:tab pos="7931150" algn="l"/>
              </a:tabLst>
            </a:pPr>
            <a:r>
              <a:rPr sz="103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/>
                <a:cs typeface="Arial"/>
              </a:rPr>
              <a:t>ДЯКУЄМО	ЗА  УВАГУ!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1000" y="723900"/>
            <a:ext cx="11125200" cy="83027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Завдання проєкту: </a:t>
            </a:r>
          </a:p>
          <a:p>
            <a:pPr marL="571500" indent="-5715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30555" algn="l"/>
              </a:tabLst>
            </a:pPr>
            <a:r>
              <a:rPr lang="ru-RU" sz="3600" dirty="0" err="1" smtClean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систематизувати</a:t>
            </a:r>
            <a:r>
              <a:rPr lang="ru-RU" sz="3600" dirty="0" smtClean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основні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принципи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правильного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використання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охорони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земель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призначення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основі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позитивного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досвіду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країн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ЄС;</a:t>
            </a:r>
          </a:p>
          <a:p>
            <a:pPr marL="571500" indent="-5715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30555" algn="l"/>
              </a:tabLst>
            </a:pPr>
            <a:r>
              <a:rPr lang="ru-RU" sz="3600" dirty="0" err="1" smtClean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створення</a:t>
            </a:r>
            <a:r>
              <a:rPr lang="ru-RU" sz="3600" dirty="0" smtClean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моделей та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організаційних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стратегій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використання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земель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призначення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pPr marL="571500" indent="-5715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надати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пропозиції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покращення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взаємодії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між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землеустроєм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ринком,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бізнесом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та менеджментом.</a:t>
            </a:r>
          </a:p>
        </p:txBody>
      </p:sp>
    </p:spTree>
    <p:extLst>
      <p:ext uri="{BB962C8B-B14F-4D97-AF65-F5344CB8AC3E}">
        <p14:creationId xmlns:p14="http://schemas.microsoft.com/office/powerpoint/2010/main" val="14981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1000" y="723900"/>
            <a:ext cx="11125200" cy="83027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Об’єкт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дослідження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порівняльний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процес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управління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землями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призначення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Україні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та ЄС.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Предмет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дослідження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: теоретико-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методичні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моделі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управління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землями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призначення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технологічними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методами.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Інформаційна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база проєкту: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законодавчі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акти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нормативні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документи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технології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галузі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земельних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відносин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управління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землями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сільськогосподарського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призначення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985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57200" y="1104900"/>
            <a:ext cx="11125200" cy="58097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Спрямування проєкту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Управління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маркетингом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землеустрою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технологічними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методами:</a:t>
            </a:r>
          </a:p>
          <a:p>
            <a:pPr marL="571500" indent="-5715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-	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вдосконалення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законодавчої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бази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pPr marL="571500" indent="-5715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-	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інституційні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обмеження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землекористування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pPr marL="571500" indent="-5715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-	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відродження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вартості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земель на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основі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управління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маркетингом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землеустрою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11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8600" y="266700"/>
            <a:ext cx="11963400" cy="92332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Додаткова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цінність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проєкту (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зазначити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у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висновках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1.	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Створення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умов для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розвитку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соціальної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системи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соціальної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структури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громади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у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землекористуванні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2.	Земля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має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залишатись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у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власності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держави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як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це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у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Бенілюкс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3.	Визначення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ціни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на землю через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рівень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виробництва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тривалість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збереження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землекористування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4.	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Підтримання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балансу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між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якістю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ґрунтів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їх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родючістю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Добрива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збільшують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врожайність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утримують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гумус на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певному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рівні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до моменту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його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втрати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Добрива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підвищують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продуктивність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а не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родючість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ґрунту</a:t>
            </a:r>
            <a:r>
              <a:rPr lang="ru-RU" sz="3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60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4800" y="2247900"/>
            <a:ext cx="11963400" cy="6003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Новизна </a:t>
            </a:r>
            <a:r>
              <a:rPr lang="ru-RU" sz="6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моделі</a:t>
            </a: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ru-RU" sz="6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комплектність</a:t>
            </a: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у </a:t>
            </a:r>
            <a:r>
              <a:rPr lang="ru-RU" sz="6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поєднанні</a:t>
            </a: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6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землекористування</a:t>
            </a: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та </a:t>
            </a:r>
            <a:r>
              <a:rPr lang="ru-RU" sz="6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обмеження</a:t>
            </a: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6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ресурсів</a:t>
            </a: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6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із</a:t>
            </a: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6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використанням</a:t>
            </a: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66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досвіду</a:t>
            </a:r>
            <a:r>
              <a:rPr lang="ru-RU" sz="66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ЄС.</a:t>
            </a:r>
          </a:p>
        </p:txBody>
      </p:sp>
    </p:spTree>
    <p:extLst>
      <p:ext uri="{BB962C8B-B14F-4D97-AF65-F5344CB8AC3E}">
        <p14:creationId xmlns:p14="http://schemas.microsoft.com/office/powerpoint/2010/main" val="9118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19341" y="1"/>
            <a:ext cx="2333624" cy="23050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8600" y="266700"/>
            <a:ext cx="11125200" cy="91409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dirty="0" err="1"/>
              <a:t>Інституційні</a:t>
            </a:r>
            <a:r>
              <a:rPr lang="ru-RU" sz="2800" dirty="0"/>
              <a:t> </a:t>
            </a:r>
            <a:r>
              <a:rPr lang="ru-RU" sz="2800" dirty="0" err="1"/>
              <a:t>аспекти</a:t>
            </a:r>
            <a:r>
              <a:rPr lang="ru-RU" sz="2800" dirty="0"/>
              <a:t> </a:t>
            </a:r>
            <a:r>
              <a:rPr lang="ru-RU" sz="2800" dirty="0" err="1"/>
              <a:t>управління</a:t>
            </a:r>
            <a:r>
              <a:rPr lang="ru-RU" sz="2800" dirty="0"/>
              <a:t> землями </a:t>
            </a:r>
            <a:r>
              <a:rPr lang="ru-RU" sz="2800" dirty="0" err="1"/>
              <a:t>сільськогосподарського</a:t>
            </a:r>
            <a:r>
              <a:rPr lang="ru-RU" sz="2800" dirty="0"/>
              <a:t> </a:t>
            </a:r>
            <a:r>
              <a:rPr lang="ru-RU" sz="2800" dirty="0" err="1"/>
              <a:t>призначення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/>
              <a:t>1.	</a:t>
            </a:r>
            <a:r>
              <a:rPr lang="ru-RU" sz="2800" dirty="0" err="1"/>
              <a:t>Слабка</a:t>
            </a:r>
            <a:r>
              <a:rPr lang="ru-RU" sz="2800" dirty="0"/>
              <a:t> </a:t>
            </a:r>
            <a:r>
              <a:rPr lang="ru-RU" sz="2800" dirty="0" err="1"/>
              <a:t>ефективність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людської</a:t>
            </a:r>
            <a:r>
              <a:rPr lang="ru-RU" sz="2800" dirty="0"/>
              <a:t> та </a:t>
            </a:r>
            <a:r>
              <a:rPr lang="ru-RU" sz="2800" dirty="0" err="1"/>
              <a:t>земельної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(студент наводить </a:t>
            </a:r>
            <a:r>
              <a:rPr lang="ru-RU" sz="2800" dirty="0" err="1"/>
              <a:t>приклади</a:t>
            </a:r>
            <a:r>
              <a:rPr lang="ru-RU" sz="2800" dirty="0"/>
              <a:t>).</a:t>
            </a:r>
          </a:p>
          <a:p>
            <a:pPr algn="just"/>
            <a:r>
              <a:rPr lang="ru-RU" sz="2800" dirty="0"/>
              <a:t>2.	</a:t>
            </a:r>
            <a:r>
              <a:rPr lang="ru-RU" sz="2800" dirty="0" err="1"/>
              <a:t>Розвиток</a:t>
            </a:r>
            <a:r>
              <a:rPr lang="ru-RU" sz="2800" dirty="0"/>
              <a:t> як </a:t>
            </a:r>
            <a:r>
              <a:rPr lang="ru-RU" sz="2800" dirty="0" err="1"/>
              <a:t>програма</a:t>
            </a:r>
            <a:r>
              <a:rPr lang="ru-RU" sz="2800" dirty="0"/>
              <a:t> з </a:t>
            </a:r>
            <a:r>
              <a:rPr lang="ru-RU" sz="2800" dirty="0" err="1"/>
              <a:t>інституційними</a:t>
            </a:r>
            <a:r>
              <a:rPr lang="ru-RU" sz="2800" dirty="0"/>
              <a:t> рамками(правила, </a:t>
            </a:r>
            <a:r>
              <a:rPr lang="ru-RU" sz="2800" dirty="0" err="1"/>
              <a:t>закони</a:t>
            </a:r>
            <a:r>
              <a:rPr lang="ru-RU" sz="2800" dirty="0"/>
              <a:t>, </a:t>
            </a:r>
            <a:r>
              <a:rPr lang="ru-RU" sz="2800" dirty="0" err="1"/>
              <a:t>звичаї</a:t>
            </a:r>
            <a:r>
              <a:rPr lang="ru-RU" sz="2800" dirty="0"/>
              <a:t>, </a:t>
            </a:r>
            <a:r>
              <a:rPr lang="ru-RU" sz="2800" dirty="0" err="1"/>
              <a:t>нові</a:t>
            </a:r>
            <a:r>
              <a:rPr lang="ru-RU" sz="2800" dirty="0"/>
              <a:t> </a:t>
            </a:r>
            <a:r>
              <a:rPr lang="ru-RU" sz="2800" dirty="0" err="1"/>
              <a:t>знання</a:t>
            </a:r>
            <a:r>
              <a:rPr lang="ru-RU" sz="2800" dirty="0"/>
              <a:t> (студент </a:t>
            </a:r>
            <a:r>
              <a:rPr lang="ru-RU" sz="2800" dirty="0" err="1"/>
              <a:t>називає</a:t>
            </a:r>
            <a:r>
              <a:rPr lang="ru-RU" sz="2800" dirty="0"/>
              <a:t>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саме</a:t>
            </a:r>
            <a:r>
              <a:rPr lang="ru-RU" sz="2800" dirty="0"/>
              <a:t>).</a:t>
            </a:r>
          </a:p>
          <a:p>
            <a:pPr algn="just"/>
            <a:r>
              <a:rPr lang="ru-RU" sz="2800" dirty="0"/>
              <a:t>3.	</a:t>
            </a:r>
            <a:r>
              <a:rPr lang="ru-RU" sz="2800" dirty="0" err="1"/>
              <a:t>Вирішення</a:t>
            </a:r>
            <a:r>
              <a:rPr lang="ru-RU" sz="2800" dirty="0"/>
              <a:t> </a:t>
            </a:r>
            <a:r>
              <a:rPr lang="ru-RU" sz="2800" dirty="0" err="1"/>
              <a:t>проблеми</a:t>
            </a:r>
            <a:r>
              <a:rPr lang="ru-RU" sz="2800" dirty="0"/>
              <a:t> через </a:t>
            </a:r>
            <a:r>
              <a:rPr lang="ru-RU" sz="2800" dirty="0" err="1"/>
              <a:t>моделі</a:t>
            </a:r>
            <a:r>
              <a:rPr lang="ru-RU" sz="2800" dirty="0"/>
              <a:t>, </a:t>
            </a:r>
            <a:r>
              <a:rPr lang="ru-RU" sz="2800" dirty="0" err="1"/>
              <a:t>концепції</a:t>
            </a:r>
            <a:r>
              <a:rPr lang="ru-RU" sz="2800" dirty="0"/>
              <a:t>, </a:t>
            </a:r>
            <a:r>
              <a:rPr lang="ru-RU" sz="2800" dirty="0" err="1"/>
              <a:t>ідеї</a:t>
            </a:r>
            <a:r>
              <a:rPr lang="ru-RU" sz="2800" dirty="0"/>
              <a:t> </a:t>
            </a:r>
            <a:r>
              <a:rPr lang="ru-RU" sz="2800" dirty="0" err="1"/>
              <a:t>засновані</a:t>
            </a:r>
            <a:r>
              <a:rPr lang="ru-RU" sz="2800" dirty="0"/>
              <a:t> на </a:t>
            </a:r>
            <a:r>
              <a:rPr lang="ru-RU" sz="2800" dirty="0" err="1"/>
              <a:t>економічних</a:t>
            </a:r>
            <a:r>
              <a:rPr lang="ru-RU" sz="2800" dirty="0"/>
              <a:t> </a:t>
            </a:r>
            <a:r>
              <a:rPr lang="ru-RU" sz="2800" dirty="0" err="1"/>
              <a:t>відносинах</a:t>
            </a:r>
            <a:r>
              <a:rPr lang="ru-RU" sz="2800" dirty="0"/>
              <a:t> у </a:t>
            </a:r>
            <a:r>
              <a:rPr lang="ru-RU" sz="2800" dirty="0" err="1"/>
              <a:t>системі</a:t>
            </a:r>
            <a:r>
              <a:rPr lang="ru-RU" sz="2800" dirty="0"/>
              <a:t> </a:t>
            </a:r>
            <a:r>
              <a:rPr lang="ru-RU" sz="2800" dirty="0" err="1"/>
              <a:t>промислового</a:t>
            </a:r>
            <a:r>
              <a:rPr lang="ru-RU" sz="2800" dirty="0"/>
              <a:t> </a:t>
            </a:r>
            <a:r>
              <a:rPr lang="ru-RU" sz="2800" dirty="0" err="1"/>
              <a:t>середовища</a:t>
            </a:r>
            <a:r>
              <a:rPr lang="ru-RU" sz="2800" dirty="0"/>
              <a:t> для 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принципи</a:t>
            </a:r>
            <a:r>
              <a:rPr lang="ru-RU" sz="2800" dirty="0"/>
              <a:t>, </a:t>
            </a:r>
            <a:r>
              <a:rPr lang="ru-RU" sz="2800" dirty="0" err="1"/>
              <a:t>закони</a:t>
            </a:r>
            <a:r>
              <a:rPr lang="ru-RU" sz="2800" dirty="0"/>
              <a:t>, культура </a:t>
            </a:r>
            <a:r>
              <a:rPr lang="ru-RU" sz="2800" dirty="0" err="1"/>
              <a:t>відносин</a:t>
            </a:r>
            <a:r>
              <a:rPr lang="ru-RU" sz="2800" dirty="0"/>
              <a:t> є </a:t>
            </a:r>
            <a:r>
              <a:rPr lang="ru-RU" sz="2800" dirty="0" err="1"/>
              <a:t>гарантованими</a:t>
            </a:r>
            <a:r>
              <a:rPr lang="ru-RU" sz="2800" dirty="0"/>
              <a:t> і </a:t>
            </a:r>
            <a:r>
              <a:rPr lang="ru-RU" sz="2800" dirty="0" err="1"/>
              <a:t>важливими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/>
              <a:t>4.	Мета </a:t>
            </a:r>
            <a:r>
              <a:rPr lang="ru-RU" sz="2800" dirty="0" err="1"/>
              <a:t>інституційних</a:t>
            </a:r>
            <a:r>
              <a:rPr lang="ru-RU" sz="2800" dirty="0"/>
              <a:t> </a:t>
            </a:r>
            <a:r>
              <a:rPr lang="ru-RU" sz="2800" dirty="0" err="1"/>
              <a:t>аспектів</a:t>
            </a:r>
            <a:r>
              <a:rPr lang="ru-RU" sz="2800" dirty="0"/>
              <a:t> – </a:t>
            </a:r>
            <a:r>
              <a:rPr lang="ru-RU" sz="2800" dirty="0" err="1"/>
              <a:t>створення</a:t>
            </a:r>
            <a:r>
              <a:rPr lang="ru-RU" sz="2800" dirty="0"/>
              <a:t> умов для </a:t>
            </a:r>
            <a:r>
              <a:rPr lang="ru-RU" sz="2800" dirty="0" err="1"/>
              <a:t>існуючих</a:t>
            </a:r>
            <a:r>
              <a:rPr lang="ru-RU" sz="2800" dirty="0"/>
              <a:t> систем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економічних</a:t>
            </a:r>
            <a:r>
              <a:rPr lang="ru-RU" sz="2800" dirty="0"/>
              <a:t> </a:t>
            </a:r>
            <a:r>
              <a:rPr lang="ru-RU" sz="2800" dirty="0" err="1"/>
              <a:t>відносин</a:t>
            </a:r>
            <a:r>
              <a:rPr lang="ru-RU" sz="2800" dirty="0"/>
              <a:t>, </a:t>
            </a:r>
            <a:r>
              <a:rPr lang="ru-RU" sz="2800" dirty="0" err="1"/>
              <a:t>землекористування</a:t>
            </a:r>
            <a:r>
              <a:rPr lang="ru-RU" sz="2800" dirty="0"/>
              <a:t>, </a:t>
            </a:r>
            <a:r>
              <a:rPr lang="ru-RU" sz="2800" dirty="0" err="1"/>
              <a:t>соціальних</a:t>
            </a:r>
            <a:r>
              <a:rPr lang="ru-RU" sz="2800" dirty="0"/>
              <a:t> </a:t>
            </a:r>
            <a:r>
              <a:rPr lang="ru-RU" sz="2800" dirty="0" err="1"/>
              <a:t>екосистем</a:t>
            </a:r>
            <a:r>
              <a:rPr lang="ru-RU" sz="2800" dirty="0"/>
              <a:t>, </a:t>
            </a:r>
            <a:r>
              <a:rPr lang="ru-RU" sz="2800" dirty="0" err="1"/>
              <a:t>пов’язаних</a:t>
            </a:r>
            <a:r>
              <a:rPr lang="ru-RU" sz="2800" dirty="0"/>
              <a:t> з менеджментом, </a:t>
            </a:r>
            <a:r>
              <a:rPr lang="ru-RU" sz="2800" dirty="0" err="1"/>
              <a:t>фінансами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/>
              <a:t>5.	</a:t>
            </a:r>
            <a:r>
              <a:rPr lang="ru-RU" sz="2800" dirty="0" err="1"/>
              <a:t>Мобілізація</a:t>
            </a:r>
            <a:r>
              <a:rPr lang="ru-RU" sz="2800" dirty="0"/>
              <a:t> </a:t>
            </a:r>
            <a:r>
              <a:rPr lang="ru-RU" sz="2800" dirty="0" err="1"/>
              <a:t>ресурсів</a:t>
            </a:r>
            <a:r>
              <a:rPr lang="ru-RU" sz="2800" dirty="0"/>
              <a:t> для </a:t>
            </a:r>
            <a:r>
              <a:rPr lang="ru-RU" sz="2800" dirty="0" err="1"/>
              <a:t>задоволення</a:t>
            </a:r>
            <a:r>
              <a:rPr lang="ru-RU" sz="2800" dirty="0"/>
              <a:t> потреб та </a:t>
            </a:r>
            <a:r>
              <a:rPr lang="ru-RU" sz="2800" dirty="0" err="1"/>
              <a:t>комерційних</a:t>
            </a:r>
            <a:r>
              <a:rPr lang="ru-RU" sz="2800" dirty="0"/>
              <a:t> </a:t>
            </a:r>
            <a:r>
              <a:rPr lang="ru-RU" sz="2800" dirty="0" err="1"/>
              <a:t>інтересів</a:t>
            </a:r>
            <a:r>
              <a:rPr lang="ru-RU" sz="2800" dirty="0"/>
              <a:t> </a:t>
            </a:r>
            <a:r>
              <a:rPr lang="ru-RU" sz="2800" dirty="0" err="1"/>
              <a:t>глобальних</a:t>
            </a:r>
            <a:r>
              <a:rPr lang="ru-RU" sz="2800" dirty="0"/>
              <a:t> </a:t>
            </a:r>
            <a:r>
              <a:rPr lang="ru-RU" sz="2800" dirty="0" err="1"/>
              <a:t>економічних</a:t>
            </a:r>
            <a:r>
              <a:rPr lang="ru-RU" sz="2800" dirty="0"/>
              <a:t> </a:t>
            </a:r>
            <a:r>
              <a:rPr lang="ru-RU" sz="2800" dirty="0" err="1"/>
              <a:t>організацій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/>
              <a:t>6.	</a:t>
            </a:r>
            <a:r>
              <a:rPr lang="ru-RU" sz="2800" dirty="0" err="1"/>
              <a:t>Об’єкти</a:t>
            </a:r>
            <a:r>
              <a:rPr lang="ru-RU" sz="2800" dirty="0"/>
              <a:t> правового </a:t>
            </a:r>
            <a:r>
              <a:rPr lang="ru-RU" sz="2800" dirty="0" err="1"/>
              <a:t>впливу</a:t>
            </a:r>
            <a:r>
              <a:rPr lang="ru-RU" sz="2800" dirty="0"/>
              <a:t>: </a:t>
            </a:r>
            <a:r>
              <a:rPr lang="ru-RU" sz="2800" dirty="0" err="1"/>
              <a:t>межі</a:t>
            </a:r>
            <a:r>
              <a:rPr lang="ru-RU" sz="2800" dirty="0"/>
              <a:t> </a:t>
            </a:r>
            <a:r>
              <a:rPr lang="ru-RU" sz="2800" dirty="0" err="1"/>
              <a:t>землекористування</a:t>
            </a:r>
            <a:r>
              <a:rPr lang="ru-RU" sz="2800" dirty="0"/>
              <a:t>, </a:t>
            </a:r>
            <a:r>
              <a:rPr lang="ru-RU" sz="2800" dirty="0" err="1"/>
              <a:t>оціночний</a:t>
            </a:r>
            <a:r>
              <a:rPr lang="ru-RU" sz="2800" dirty="0"/>
              <a:t> </a:t>
            </a:r>
            <a:r>
              <a:rPr lang="ru-RU" sz="2800" dirty="0" err="1"/>
              <a:t>облік</a:t>
            </a:r>
            <a:r>
              <a:rPr lang="ru-RU" sz="2800" dirty="0"/>
              <a:t>, </a:t>
            </a:r>
            <a:r>
              <a:rPr lang="ru-RU" sz="2800" dirty="0" err="1"/>
              <a:t>комунікаційні</a:t>
            </a:r>
            <a:r>
              <a:rPr lang="ru-RU" sz="2800" dirty="0"/>
              <a:t> </a:t>
            </a:r>
            <a:r>
              <a:rPr lang="ru-RU" sz="2800" dirty="0" err="1"/>
              <a:t>межі</a:t>
            </a:r>
            <a:r>
              <a:rPr lang="ru-RU" sz="2800" dirty="0"/>
              <a:t>, </a:t>
            </a:r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врожаю</a:t>
            </a:r>
            <a:r>
              <a:rPr lang="ru-RU" sz="2800" dirty="0"/>
              <a:t>, </a:t>
            </a:r>
            <a:r>
              <a:rPr lang="ru-RU" sz="2800" dirty="0" err="1"/>
              <a:t>управління</a:t>
            </a:r>
            <a:r>
              <a:rPr lang="ru-RU" sz="2800" dirty="0"/>
              <a:t> землею, </a:t>
            </a:r>
            <a:r>
              <a:rPr lang="ru-RU" sz="2800" dirty="0" err="1"/>
              <a:t>типи</a:t>
            </a:r>
            <a:r>
              <a:rPr lang="ru-RU" sz="2800" dirty="0"/>
              <a:t> </a:t>
            </a:r>
            <a:r>
              <a:rPr lang="ru-RU" sz="2800" dirty="0" err="1"/>
              <a:t>сільськогосподарських</a:t>
            </a:r>
            <a:r>
              <a:rPr lang="ru-RU" sz="2800" dirty="0"/>
              <a:t> культур, </a:t>
            </a:r>
            <a:r>
              <a:rPr lang="ru-RU" sz="2800" dirty="0" err="1"/>
              <a:t>посіви</a:t>
            </a:r>
            <a:r>
              <a:rPr lang="ru-RU" sz="2800" dirty="0"/>
              <a:t>, </a:t>
            </a:r>
            <a:r>
              <a:rPr lang="ru-RU" sz="2800" dirty="0" err="1"/>
              <a:t>управління</a:t>
            </a:r>
            <a:r>
              <a:rPr lang="ru-RU" sz="2800" dirty="0"/>
              <a:t> </a:t>
            </a:r>
            <a:r>
              <a:rPr lang="ru-RU" sz="2800" dirty="0" err="1"/>
              <a:t>посівами</a:t>
            </a:r>
            <a:r>
              <a:rPr lang="ru-RU" sz="2800" dirty="0"/>
              <a:t>, </a:t>
            </a:r>
            <a:r>
              <a:rPr lang="ru-RU" sz="2800" dirty="0" err="1"/>
              <a:t>визначення</a:t>
            </a:r>
            <a:r>
              <a:rPr lang="ru-RU" sz="2800" dirty="0"/>
              <a:t> </a:t>
            </a:r>
            <a:r>
              <a:rPr lang="ru-RU" sz="2800" dirty="0" err="1"/>
              <a:t>економічної</a:t>
            </a:r>
            <a:r>
              <a:rPr lang="ru-RU" sz="2800" dirty="0"/>
              <a:t> </a:t>
            </a:r>
            <a:r>
              <a:rPr lang="ru-RU" sz="2800" dirty="0" err="1"/>
              <a:t>ефективності</a:t>
            </a:r>
            <a:r>
              <a:rPr lang="ru-RU" sz="2800" dirty="0"/>
              <a:t>, </a:t>
            </a:r>
            <a:r>
              <a:rPr lang="ru-RU" sz="2800" dirty="0" err="1"/>
              <a:t>оцінка</a:t>
            </a:r>
            <a:r>
              <a:rPr lang="ru-RU" sz="2800" dirty="0"/>
              <a:t> </a:t>
            </a:r>
            <a:r>
              <a:rPr lang="ru-RU" sz="2800" dirty="0" err="1"/>
              <a:t>впливу</a:t>
            </a:r>
            <a:r>
              <a:rPr lang="ru-RU" sz="2800" dirty="0"/>
              <a:t> на </a:t>
            </a:r>
            <a:r>
              <a:rPr lang="ru-RU" sz="2800" dirty="0" err="1"/>
              <a:t>ґрунт</a:t>
            </a:r>
            <a:r>
              <a:rPr lang="ru-RU" sz="2800" dirty="0"/>
              <a:t>, заходи </a:t>
            </a:r>
            <a:r>
              <a:rPr lang="ru-RU" sz="2800" dirty="0" err="1"/>
              <a:t>збереження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/>
              <a:t>7.	</a:t>
            </a:r>
            <a:r>
              <a:rPr lang="ru-RU" sz="2800" dirty="0" err="1"/>
              <a:t>Порівняння</a:t>
            </a:r>
            <a:r>
              <a:rPr lang="ru-RU" sz="2800" dirty="0"/>
              <a:t> з </a:t>
            </a:r>
            <a:r>
              <a:rPr lang="ru-RU" sz="2800" dirty="0" err="1"/>
              <a:t>законодавством</a:t>
            </a:r>
            <a:r>
              <a:rPr lang="ru-RU" sz="2800" dirty="0"/>
              <a:t> ЄС.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6685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766</Words>
  <Application>Microsoft Office PowerPoint</Application>
  <PresentationFormat>Произвольный</PresentationFormat>
  <Paragraphs>151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DengXian</vt:lpstr>
      <vt:lpstr>Arial</vt:lpstr>
      <vt:lpstr>Calibri</vt:lpstr>
      <vt:lpstr>Lucida Sans Unicode</vt:lpstr>
      <vt:lpstr>Times New Roman</vt:lpstr>
      <vt:lpstr>Verdana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Які smart-інструменти можна використати для підвищення економічної ефективності використання земельних ресурсів області.</vt:lpstr>
      <vt:lpstr>Зробити SWOT-аналіз земельних ресурсів області.</vt:lpstr>
      <vt:lpstr>Які інструменти спільної аграрної політики ЄС можна використати для підвищення економічної ефективності використання земельних ресурсів області. </vt:lpstr>
      <vt:lpstr>Природно-кліматичні умови  області 1. Описати особливості розташування області, рельеф, природно-ресурсний потенціал 2. Вказати кліматичні особливості області, середньорічні температури, кількість опадів .</vt:lpstr>
      <vt:lpstr>Особливості розвитку рослинництва в умовах області 1. Зазначити основні сільськогосподарські культури, що вирощуються натепер 2. Охарактеризувати структуру посівних площ              </vt:lpstr>
      <vt:lpstr>Проблемні аспекти розвитку сільського господарства в області 1. Вказати проблемні аспекти  розвитку сільського господарства в області 2. Виокремити проблеми в секторі рослинництва   </vt:lpstr>
      <vt:lpstr>Земельні ресурси і ґрунти  області  1. Охарактеризувати земельні ресурси області  2. Описати їх стан, ступінь розораності   </vt:lpstr>
      <vt:lpstr>Обсяги та причини деградації ґрунтів  області   1. Зазначити існуючі обсяги та причини деградації ґрунтів в області.  2. Виокремити кліматичні чинники та причини, пов'язані з  впливом людини     </vt:lpstr>
      <vt:lpstr>Пропозиції щодо запобігання деградації ґрунтів області  1. Запропонувати (з обґрунтуванням) підходи щодо збереження сільськогосподарських ґрунтів  відповідно до природно кліматичних умов області    Наприклад, застосування  зональних сівозмін з вказанням культур  </vt:lpstr>
      <vt:lpstr>Приклади успішного вирішення проблеми деградації ґрунтів у країнах ЄС  Знайти і навести приклади успішного вирішення проблем деградації ґрунтів в країнах ЄС </vt:lpstr>
      <vt:lpstr>Існуючі екологічні проблеми області  1. Охарактеризувати екологічні проблеми області, які існують на теперішній час  2. Виділити проблеми, які стосуються ґрунтів сільськогосподарського призначення в зазначеній області    </vt:lpstr>
      <vt:lpstr>Приклади успішного вирішення екологічних проблем щодо земель сільськогосподарського призначення у країнах ЄС  Знайти і навести приклади успішного вирішення екологічних проблем щодо земель сільськогосподарського призначення у країнах ЄС </vt:lpstr>
      <vt:lpstr>Збереження біологічного та ландшафтного різноманіття області   1. Визначити стан вирішення питання збереження біологічного та ландшафтного різноманіття в області 2. Зазначити сильні і слабкі сторони в цьому питанні</vt:lpstr>
      <vt:lpstr>Охорона природи та біорозмаїття  1. Сформулювати ставлення до дикої природи (луки, пасовища …).  Тобто, взаємовідносини культурного агроландшафту з диким ландшафтом 2. Запропонувати першочергові заходи охорони природи для даної області  </vt:lpstr>
      <vt:lpstr>Розвиток органічного виробництва в області  1. Описати стан питання на теперішній час 2. Вказати кількість органічних господарств в області, їх напрям </vt:lpstr>
      <vt:lpstr>Пропозиції щодо збільшення органічного виробництва в області  Запропонувати шляхи збільшення органічного виробництва в області Обґрунтувати свої пропозиції   </vt:lpstr>
      <vt:lpstr>Презентация PowerPoint</vt:lpstr>
      <vt:lpstr>ДЯКУЄМО ЗА 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"Європейські практики в управлінні сільськогосподарськими грунтами", копия</dc:title>
  <dc:creator>Анна Переверзева</dc:creator>
  <cp:keywords>DAE8vI4ofSI,BAEwiDaN1vc</cp:keywords>
  <cp:lastModifiedBy>RePack by Diakov</cp:lastModifiedBy>
  <cp:revision>32</cp:revision>
  <dcterms:created xsi:type="dcterms:W3CDTF">2022-04-12T04:57:16Z</dcterms:created>
  <dcterms:modified xsi:type="dcterms:W3CDTF">2022-12-28T16:54:41Z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2022-04-04T00:00:00Z</vt:filetime>
  </property>
  <property fmtid="{D5CDD505-2E9C-101B-9397-08002B2CF9AE}" pid="3" name="Creator">
    <vt:lpwstr>Canva</vt:lpwstr>
  </property>
  <property fmtid="{D5CDD505-2E9C-101B-9397-08002B2CF9AE}" pid="4" name="LastSaved">
    <vt:filetime>2022-04-12T00:00:00Z</vt:filetime>
  </property>
</Properties>
</file>