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0" r:id="rId5"/>
    <p:sldId id="262" r:id="rId6"/>
    <p:sldId id="257" r:id="rId7"/>
    <p:sldId id="258" r:id="rId8"/>
    <p:sldId id="266" r:id="rId9"/>
    <p:sldId id="263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6CE1E1-A855-485A-B6FA-614A7B19758F}" v="1787" dt="2020-10-17T07:05:03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4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3810" y="804628"/>
            <a:ext cx="3721024" cy="471301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ru-RU" sz="4400" dirty="0" err="1">
                <a:latin typeface="Times New Roman"/>
                <a:cs typeface="Calibri Light"/>
              </a:rPr>
              <a:t>Поняття</a:t>
            </a:r>
            <a:r>
              <a:rPr lang="ru-RU" sz="4400" dirty="0">
                <a:latin typeface="Times New Roman"/>
                <a:cs typeface="Calibri Light"/>
              </a:rPr>
              <a:t> "схема </a:t>
            </a:r>
            <a:r>
              <a:rPr lang="ru-RU" sz="4400" dirty="0" err="1">
                <a:latin typeface="Times New Roman"/>
                <a:cs typeface="Calibri Light"/>
              </a:rPr>
              <a:t>тіла</a:t>
            </a:r>
            <a:r>
              <a:rPr lang="ru-RU" sz="4400" dirty="0">
                <a:latin typeface="Times New Roman"/>
                <a:cs typeface="Calibri Light"/>
              </a:rPr>
              <a:t>" та "образ </a:t>
            </a:r>
            <a:r>
              <a:rPr lang="ru-RU" sz="4400" dirty="0" err="1">
                <a:latin typeface="Times New Roman"/>
                <a:cs typeface="Calibri Light"/>
              </a:rPr>
              <a:t>тіла</a:t>
            </a:r>
            <a:r>
              <a:rPr lang="ru-RU" sz="4400" dirty="0">
                <a:latin typeface="Times New Roman"/>
                <a:cs typeface="Calibri Light"/>
              </a:rPr>
              <a:t>"</a:t>
            </a:r>
            <a:br>
              <a:rPr lang="ru-RU" sz="4400" dirty="0">
                <a:latin typeface="Times New Roman"/>
                <a:cs typeface="Calibri Light"/>
              </a:rPr>
            </a:br>
            <a:br>
              <a:rPr lang="ru-RU" sz="4400" dirty="0">
                <a:latin typeface="Times New Roman"/>
                <a:cs typeface="Calibri Light"/>
              </a:rPr>
            </a:br>
            <a:r>
              <a:rPr lang="ru-RU" sz="4400" dirty="0">
                <a:latin typeface="Times New Roman"/>
                <a:cs typeface="Calibri Light"/>
              </a:rPr>
              <a:t>Робота </a:t>
            </a:r>
            <a:r>
              <a:rPr lang="ru-RU" sz="4400" dirty="0" err="1">
                <a:latin typeface="Times New Roman"/>
                <a:cs typeface="Calibri Light"/>
              </a:rPr>
              <a:t>іміджмейкера</a:t>
            </a:r>
            <a:r>
              <a:rPr lang="ru-RU" sz="4400" dirty="0">
                <a:latin typeface="Times New Roman"/>
                <a:cs typeface="Calibri Light"/>
              </a:rPr>
              <a:t> з </a:t>
            </a:r>
            <a:r>
              <a:rPr lang="ru-RU" sz="4400" dirty="0" err="1">
                <a:latin typeface="Times New Roman"/>
                <a:cs typeface="Calibri Light"/>
              </a:rPr>
              <a:t>тілесністю</a:t>
            </a:r>
            <a:r>
              <a:rPr lang="ru-RU" sz="4400" dirty="0">
                <a:latin typeface="Times New Roman"/>
                <a:cs typeface="Calibri Light"/>
              </a:rPr>
              <a:t> </a:t>
            </a:r>
            <a:r>
              <a:rPr lang="ru-RU" sz="4400" dirty="0" err="1">
                <a:latin typeface="Times New Roman"/>
                <a:cs typeface="Calibri Light"/>
              </a:rPr>
              <a:t>клієнта</a:t>
            </a:r>
            <a:endParaRPr lang="ru-RU" sz="4400" dirty="0" err="1">
              <a:latin typeface="Times New Roman"/>
              <a:cs typeface="Times New Roman"/>
            </a:endParaRPr>
          </a:p>
        </p:txBody>
      </p:sp>
      <p:grpSp>
        <p:nvGrpSpPr>
          <p:cNvPr id="24" name="Group 2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 descr="Изображение выглядит как здание, старый, камень, огонь&#10;&#10;Автоматически созданное описание">
            <a:extLst>
              <a:ext uri="{FF2B5EF4-FFF2-40B4-BE49-F238E27FC236}">
                <a16:creationId xmlns:a16="http://schemas.microsoft.com/office/drawing/2014/main" id="{323EBE14-D084-4F05-ACE5-6423C77F8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17" r="21427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0E74A-3640-4F9D-A12E-AD72CF0F0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8464"/>
            <a:ext cx="3807187" cy="22280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Методики роботи іміджмейкера з тілесністю клієнта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A34717-B549-4198-84CE-FB08A1583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374" y="2765210"/>
            <a:ext cx="4495734" cy="35899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1) </a:t>
            </a:r>
            <a:r>
              <a:rPr lang="en-US" sz="2400" dirty="0" err="1"/>
              <a:t>об'єктивні</a:t>
            </a:r>
            <a:r>
              <a:rPr lang="en-US" sz="2400" dirty="0"/>
              <a:t> </a:t>
            </a:r>
            <a:r>
              <a:rPr lang="en-US" sz="2400" dirty="0" err="1"/>
              <a:t>тести</a:t>
            </a:r>
            <a:r>
              <a:rPr lang="en-US" sz="2400" dirty="0"/>
              <a:t>;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2) </a:t>
            </a:r>
            <a:r>
              <a:rPr lang="en-US" sz="2400" dirty="0" err="1"/>
              <a:t>опитувальники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вільні</a:t>
            </a:r>
            <a:r>
              <a:rPr lang="en-US" sz="2400" dirty="0"/>
              <a:t> </a:t>
            </a:r>
            <a:r>
              <a:rPr lang="en-US" sz="2400" dirty="0" err="1"/>
              <a:t>образи</a:t>
            </a:r>
            <a:r>
              <a:rPr lang="en-US" sz="2400" dirty="0"/>
              <a:t>, </a:t>
            </a:r>
            <a:r>
              <a:rPr lang="en-US" sz="2400" dirty="0" err="1"/>
              <a:t>що</a:t>
            </a:r>
            <a:r>
              <a:rPr lang="en-US" sz="2400" dirty="0"/>
              <a:t> </a:t>
            </a:r>
            <a:r>
              <a:rPr lang="en-US" sz="2400" dirty="0" err="1"/>
              <a:t>супроводжуються</a:t>
            </a:r>
            <a:r>
              <a:rPr lang="en-US" sz="2400" dirty="0"/>
              <a:t> </a:t>
            </a:r>
            <a:r>
              <a:rPr lang="en-US" sz="2400" dirty="0" err="1"/>
              <a:t>контент-аналізом</a:t>
            </a:r>
            <a:r>
              <a:rPr lang="en-US" sz="2400" dirty="0"/>
              <a:t>; </a:t>
            </a:r>
          </a:p>
          <a:p>
            <a:r>
              <a:rPr lang="en-US" sz="2400" dirty="0"/>
              <a:t>3) </a:t>
            </a:r>
            <a:r>
              <a:rPr lang="en-US" sz="2400" dirty="0" err="1"/>
              <a:t>проективні</a:t>
            </a:r>
            <a:r>
              <a:rPr lang="en-US" sz="2400" dirty="0"/>
              <a:t> </a:t>
            </a:r>
            <a:r>
              <a:rPr lang="en-US" sz="2400" dirty="0" err="1"/>
              <a:t>методики</a:t>
            </a:r>
            <a:r>
              <a:rPr lang="en-US" sz="2400" dirty="0"/>
              <a:t>;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4) </a:t>
            </a:r>
            <a:r>
              <a:rPr lang="en-US" sz="2400" err="1"/>
              <a:t>інтерактивні</a:t>
            </a:r>
            <a:r>
              <a:rPr lang="en-US" sz="2400" dirty="0"/>
              <a:t> </a:t>
            </a:r>
            <a:r>
              <a:rPr lang="en-US" sz="2400" err="1"/>
              <a:t>методи</a:t>
            </a:r>
            <a:r>
              <a:rPr lang="en-US" sz="2400" dirty="0"/>
              <a:t>.</a:t>
            </a:r>
            <a:endParaRPr lang="en-US" sz="2400" dirty="0">
              <a:cs typeface="Calibri"/>
            </a:endParaRPr>
          </a:p>
          <a:p>
            <a:endParaRPr lang="en-US" sz="2000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7FBF07B-EA83-47D5-97F0-A1DEA64B67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4580" r="19396" b="1"/>
          <a:stretch/>
        </p:blipFill>
        <p:spPr>
          <a:xfrm>
            <a:off x="5010386" y="10"/>
            <a:ext cx="7181613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12637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BD011-D8EB-482E-BDD3-E0C7BBC8C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540" y="1294801"/>
            <a:ext cx="5605953" cy="28850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rgbClr val="FFFFFF"/>
                </a:solidFill>
                <a:latin typeface="Bookman Old Style"/>
              </a:rPr>
              <a:t>Дякую</a:t>
            </a:r>
            <a:r>
              <a:rPr lang="en-US" sz="6000" kern="1200" dirty="0">
                <a:solidFill>
                  <a:srgbClr val="FFFFFF"/>
                </a:solidFill>
                <a:latin typeface="Bookman Old Style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Bookman Old Style"/>
              </a:rPr>
              <a:t>за</a:t>
            </a:r>
            <a:r>
              <a:rPr lang="en-US" sz="6000" kern="1200" dirty="0">
                <a:solidFill>
                  <a:srgbClr val="FFFFFF"/>
                </a:solidFill>
                <a:latin typeface="Bookman Old Style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Bookman Old Style"/>
              </a:rPr>
              <a:t>увагу</a:t>
            </a:r>
            <a:r>
              <a:rPr lang="en-US" sz="6000" kern="1200" dirty="0">
                <a:solidFill>
                  <a:srgbClr val="FFFFFF"/>
                </a:solidFill>
                <a:latin typeface="Bookman Old Style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550591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4CD8E-1B93-4254-8123-CD60AB7A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/>
              <a:t>Образ тіла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C43DFD-F7B8-48C8-8ED1-439EA2FC3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395" y="3868190"/>
            <a:ext cx="4036333" cy="17098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err="1"/>
              <a:t>Внутрішнє</a:t>
            </a:r>
            <a:r>
              <a:rPr lang="en-US" dirty="0"/>
              <a:t> </a:t>
            </a:r>
            <a:r>
              <a:rPr lang="en-US" err="1"/>
              <a:t>ментальне</a:t>
            </a:r>
            <a:r>
              <a:rPr lang="en-US" dirty="0"/>
              <a:t> </a:t>
            </a:r>
            <a:r>
              <a:rPr lang="en-US" err="1"/>
              <a:t>уявлення</a:t>
            </a:r>
            <a:r>
              <a:rPr lang="en-US" dirty="0"/>
              <a:t> </a:t>
            </a:r>
            <a:r>
              <a:rPr lang="en-US" err="1"/>
              <a:t>про</a:t>
            </a:r>
            <a:r>
              <a:rPr lang="en-US" dirty="0"/>
              <a:t> </a:t>
            </a:r>
            <a:r>
              <a:rPr lang="en-US" err="1"/>
              <a:t>власне</a:t>
            </a:r>
            <a:r>
              <a:rPr lang="en-US" dirty="0"/>
              <a:t> </a:t>
            </a:r>
            <a:r>
              <a:rPr lang="en-US" err="1"/>
              <a:t>тіло</a:t>
            </a:r>
            <a:r>
              <a:rPr lang="en-US" dirty="0"/>
              <a:t>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0B89E69-BA93-4165-AD4B-65E75A141E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5499" r="20314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263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26760-E4A7-401F-A05A-6F19635BC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/>
              <a:t>Схема тіла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458577-9119-4B76-97AD-B037F0130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5805" y="2494967"/>
            <a:ext cx="5812931" cy="33697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це</a:t>
            </a:r>
            <a:r>
              <a:rPr lang="en-US" sz="2400" dirty="0"/>
              <a:t> </a:t>
            </a:r>
            <a:r>
              <a:rPr lang="en-US" sz="2400" dirty="0" err="1"/>
              <a:t>психічна</a:t>
            </a:r>
            <a:r>
              <a:rPr lang="en-US" sz="2400" dirty="0"/>
              <a:t> </a:t>
            </a:r>
            <a:r>
              <a:rPr lang="en-US" sz="2400" dirty="0" err="1"/>
              <a:t>структура</a:t>
            </a:r>
            <a:r>
              <a:rPr lang="en-US" sz="2400" dirty="0"/>
              <a:t>, в </a:t>
            </a:r>
            <a:r>
              <a:rPr lang="en-US" sz="2400" dirty="0" err="1"/>
              <a:t>якій</a:t>
            </a:r>
            <a:r>
              <a:rPr lang="en-US" sz="2400" dirty="0"/>
              <a:t> </a:t>
            </a:r>
            <a:r>
              <a:rPr lang="en-US" sz="2400" dirty="0" err="1"/>
              <a:t>відображена</a:t>
            </a:r>
            <a:r>
              <a:rPr lang="en-US" sz="2400" dirty="0"/>
              <a:t> </a:t>
            </a:r>
            <a:r>
              <a:rPr lang="en-US" sz="2400" dirty="0" err="1"/>
              <a:t>конструкція</a:t>
            </a:r>
            <a:r>
              <a:rPr lang="en-US" sz="2400" dirty="0"/>
              <a:t> </a:t>
            </a:r>
            <a:r>
              <a:rPr lang="en-US" sz="2400" dirty="0" err="1"/>
              <a:t>власного</a:t>
            </a:r>
            <a:r>
              <a:rPr lang="en-US" sz="2400" dirty="0"/>
              <a:t> </a:t>
            </a:r>
            <a:r>
              <a:rPr lang="en-US" sz="2400" dirty="0" err="1"/>
              <a:t>тіла</a:t>
            </a:r>
            <a:r>
              <a:rPr lang="en-US" sz="2400" dirty="0"/>
              <a:t> </a:t>
            </a:r>
            <a:r>
              <a:rPr lang="en-US" sz="2400" dirty="0" err="1"/>
              <a:t>людини</a:t>
            </a:r>
            <a:r>
              <a:rPr lang="en-US" sz="2400" dirty="0"/>
              <a:t>. </a:t>
            </a:r>
            <a:endParaRPr lang="ru-RU" dirty="0"/>
          </a:p>
          <a:p>
            <a:r>
              <a:rPr lang="en-US" sz="2400" dirty="0" err="1"/>
              <a:t>Тільки</a:t>
            </a:r>
            <a:r>
              <a:rPr lang="en-US" sz="2400" dirty="0"/>
              <a:t> </a:t>
            </a:r>
            <a:r>
              <a:rPr lang="en-US" sz="2400" dirty="0" err="1"/>
              <a:t>завдяки</a:t>
            </a:r>
            <a:r>
              <a:rPr lang="en-US" sz="2400" dirty="0"/>
              <a:t> </a:t>
            </a:r>
            <a:r>
              <a:rPr lang="en-US" sz="2400" dirty="0" err="1"/>
              <a:t>її</a:t>
            </a:r>
            <a:r>
              <a:rPr lang="en-US" sz="2400" dirty="0"/>
              <a:t> </a:t>
            </a:r>
            <a:r>
              <a:rPr lang="en-US" sz="2400" dirty="0" err="1"/>
              <a:t>наявності</a:t>
            </a:r>
            <a:r>
              <a:rPr lang="en-US" sz="2400" dirty="0"/>
              <a:t>, </a:t>
            </a:r>
            <a:r>
              <a:rPr lang="en-US" sz="2400" dirty="0" err="1"/>
              <a:t>можлива</a:t>
            </a:r>
            <a:r>
              <a:rPr lang="en-US" sz="2400" dirty="0"/>
              <a:t> </a:t>
            </a:r>
            <a:r>
              <a:rPr lang="en-US" sz="2400" dirty="0" err="1"/>
              <a:t>успішна</a:t>
            </a:r>
            <a:r>
              <a:rPr lang="en-US" sz="2400" dirty="0"/>
              <a:t> </a:t>
            </a:r>
            <a:r>
              <a:rPr lang="en-US" sz="2400" dirty="0" err="1"/>
              <a:t>координація</a:t>
            </a:r>
            <a:r>
              <a:rPr lang="en-US" sz="2400" dirty="0"/>
              <a:t> </a:t>
            </a:r>
            <a:r>
              <a:rPr lang="en-US" sz="2400" dirty="0" err="1"/>
              <a:t>рухів</a:t>
            </a:r>
            <a:r>
              <a:rPr lang="en-US" sz="2400" dirty="0"/>
              <a:t> </a:t>
            </a:r>
            <a:r>
              <a:rPr lang="en-US" sz="2400" dirty="0" err="1"/>
              <a:t>різних</a:t>
            </a:r>
            <a:r>
              <a:rPr lang="en-US" sz="2400" dirty="0"/>
              <a:t> </a:t>
            </a:r>
            <a:r>
              <a:rPr lang="en-US" sz="2400" dirty="0" err="1"/>
              <a:t>частин</a:t>
            </a:r>
            <a:r>
              <a:rPr lang="en-US" sz="2400" dirty="0"/>
              <a:t> </a:t>
            </a:r>
            <a:r>
              <a:rPr lang="en-US" sz="2400" dirty="0" err="1"/>
              <a:t>тіла</a:t>
            </a:r>
            <a:r>
              <a:rPr lang="en-US" sz="2400" dirty="0"/>
              <a:t> </a:t>
            </a:r>
            <a:r>
              <a:rPr lang="en-US" sz="2400" dirty="0" err="1"/>
              <a:t>людини</a:t>
            </a:r>
            <a:r>
              <a:rPr lang="en-US" sz="2400" dirty="0"/>
              <a:t>.</a:t>
            </a:r>
            <a:endParaRPr lang="en-US" sz="2400" dirty="0">
              <a:cs typeface="Calibri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45E0043-8AF2-44C8-92AA-1C07FA86D4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4874" r="19688" b="-2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374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1311F-5089-46DD-BA3E-9C4B43575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/>
              <a:t>Найважливіша функція системи "схема тіла"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E76251-C8CF-440D-9525-1C385C95B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719" y="2330505"/>
            <a:ext cx="5190045" cy="38876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формування</a:t>
            </a:r>
            <a:r>
              <a:rPr lang="en-US" sz="2400" dirty="0"/>
              <a:t> </a:t>
            </a:r>
            <a:r>
              <a:rPr lang="en-US" sz="2400" dirty="0" err="1"/>
              <a:t>інформаційних</a:t>
            </a:r>
            <a:r>
              <a:rPr lang="en-US" sz="2400" dirty="0"/>
              <a:t> </a:t>
            </a:r>
            <a:r>
              <a:rPr lang="en-US" sz="2400" dirty="0" err="1"/>
              <a:t>образів</a:t>
            </a:r>
            <a:r>
              <a:rPr lang="en-US" sz="2400" dirty="0"/>
              <a:t> </a:t>
            </a:r>
            <a:r>
              <a:rPr lang="en-US" sz="2400" dirty="0" err="1"/>
              <a:t>світу</a:t>
            </a:r>
            <a:r>
              <a:rPr lang="en-US" sz="2400" dirty="0"/>
              <a:t>: </a:t>
            </a:r>
            <a:r>
              <a:rPr lang="en-US" sz="2400" dirty="0" err="1"/>
              <a:t>статичних</a:t>
            </a:r>
            <a:r>
              <a:rPr lang="en-US" sz="2400" dirty="0"/>
              <a:t>, </a:t>
            </a:r>
            <a:r>
              <a:rPr lang="en-US" sz="2400" dirty="0" err="1"/>
              <a:t>динамічних</a:t>
            </a:r>
            <a:r>
              <a:rPr lang="en-US" sz="2400" dirty="0"/>
              <a:t> </a:t>
            </a:r>
            <a:r>
              <a:rPr lang="en-US" sz="2400" dirty="0" err="1"/>
              <a:t>та</a:t>
            </a:r>
            <a:r>
              <a:rPr lang="en-US" sz="2400" dirty="0"/>
              <a:t> </a:t>
            </a:r>
            <a:r>
              <a:rPr lang="en-US" sz="2400" dirty="0" err="1"/>
              <a:t>оперативних</a:t>
            </a:r>
            <a:r>
              <a:rPr lang="en-US" sz="2400" dirty="0"/>
              <a:t>, </a:t>
            </a:r>
            <a:r>
              <a:rPr lang="en-US" sz="2400" dirty="0" err="1"/>
              <a:t>моментспіввіднесення</a:t>
            </a:r>
            <a:r>
              <a:rPr lang="en-US" sz="2400" dirty="0"/>
              <a:t> </a:t>
            </a:r>
            <a:r>
              <a:rPr lang="en-US" sz="2400" dirty="0" err="1"/>
              <a:t>яких</a:t>
            </a:r>
            <a:r>
              <a:rPr lang="en-US" sz="2400" dirty="0"/>
              <a:t> </a:t>
            </a:r>
            <a:r>
              <a:rPr lang="en-US" sz="2400" dirty="0" err="1"/>
              <a:t>один</a:t>
            </a:r>
            <a:r>
              <a:rPr lang="en-US" sz="2400" dirty="0"/>
              <a:t> з </a:t>
            </a:r>
            <a:r>
              <a:rPr lang="en-US" sz="2400" dirty="0" err="1"/>
              <a:t>одним</a:t>
            </a:r>
            <a:r>
              <a:rPr lang="en-US" sz="2400" dirty="0"/>
              <a:t>   </a:t>
            </a:r>
            <a:r>
              <a:rPr lang="en-US" sz="2400" dirty="0" err="1"/>
              <a:t>створює</a:t>
            </a:r>
            <a:r>
              <a:rPr lang="en-US" sz="2400" dirty="0"/>
              <a:t> </a:t>
            </a:r>
            <a:r>
              <a:rPr lang="en-US" sz="2400" dirty="0" err="1"/>
              <a:t>умови</a:t>
            </a:r>
            <a:r>
              <a:rPr lang="en-US" sz="2400" dirty="0"/>
              <a:t>, </a:t>
            </a:r>
            <a:r>
              <a:rPr lang="en-US" sz="2400" dirty="0" err="1"/>
              <a:t>що</a:t>
            </a:r>
            <a:r>
              <a:rPr lang="en-US" sz="2400" dirty="0"/>
              <a:t> </a:t>
            </a:r>
            <a:r>
              <a:rPr lang="en-US" sz="2400" dirty="0" err="1"/>
              <a:t>забезпечують</a:t>
            </a:r>
            <a:r>
              <a:rPr lang="en-US" sz="2400" dirty="0"/>
              <a:t> </a:t>
            </a:r>
            <a:r>
              <a:rPr lang="en-US" sz="2400" dirty="0" err="1"/>
              <a:t>переживання</a:t>
            </a:r>
            <a:r>
              <a:rPr lang="en-US" sz="2400" dirty="0"/>
              <a:t> </a:t>
            </a:r>
            <a:r>
              <a:rPr lang="en-US" sz="2400" dirty="0" err="1"/>
              <a:t>психосоматичної</a:t>
            </a:r>
            <a:r>
              <a:rPr lang="en-US" sz="2400" dirty="0"/>
              <a:t> </a:t>
            </a:r>
            <a:r>
              <a:rPr lang="en-US" sz="2400" dirty="0" err="1"/>
              <a:t>єдності</a:t>
            </a:r>
            <a:r>
              <a:rPr lang="en-US" sz="2400" dirty="0"/>
              <a:t> - </a:t>
            </a:r>
            <a:r>
              <a:rPr lang="en-US" sz="2400" dirty="0" err="1"/>
              <a:t>єдності</a:t>
            </a:r>
            <a:r>
              <a:rPr lang="en-US" sz="2400" dirty="0"/>
              <a:t> </a:t>
            </a:r>
            <a:r>
              <a:rPr lang="en-US" sz="2400" dirty="0" err="1"/>
              <a:t>особистості</a:t>
            </a:r>
            <a:r>
              <a:rPr lang="en-US" sz="2400" dirty="0"/>
              <a:t> </a:t>
            </a:r>
            <a:r>
              <a:rPr lang="en-US" sz="2400" dirty="0" err="1"/>
              <a:t>та</a:t>
            </a:r>
            <a:r>
              <a:rPr lang="en-US" sz="2400" dirty="0"/>
              <a:t> </a:t>
            </a:r>
            <a:r>
              <a:rPr lang="en-US" sz="2400" dirty="0" err="1"/>
              <a:t>організму</a:t>
            </a:r>
            <a:r>
              <a:rPr lang="en-US" sz="2400" dirty="0"/>
              <a:t>. </a:t>
            </a:r>
            <a:endParaRPr lang="en-US" sz="2400" dirty="0">
              <a:cs typeface="Calibri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4DA236F1-4B7E-459E-8D09-062A9A0345E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24998" r="19812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618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687420-BEB4-45CD-8226-339BE553B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EDEBC7-9649-40AC-BD01-AFCDC5C1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/>
              <a:t>Тіло і тілесність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C5B9F8-5F39-48E5-986D-2E4792060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Тіло</a:t>
            </a:r>
            <a:r>
              <a:rPr lang="en-US" sz="2400" dirty="0"/>
              <a:t> - </a:t>
            </a:r>
            <a:r>
              <a:rPr lang="en-US" sz="2400" dirty="0" err="1"/>
              <a:t>реальний</a:t>
            </a:r>
            <a:r>
              <a:rPr lang="en-US" sz="2400" dirty="0"/>
              <a:t> </a:t>
            </a:r>
            <a:r>
              <a:rPr lang="en-US" sz="2400" dirty="0" err="1"/>
              <a:t>фізичний</a:t>
            </a:r>
            <a:r>
              <a:rPr lang="en-US" sz="2400" dirty="0"/>
              <a:t> </a:t>
            </a:r>
            <a:r>
              <a:rPr lang="en-US" sz="2400" dirty="0" err="1"/>
              <a:t>об'єкт</a:t>
            </a:r>
            <a:r>
              <a:rPr lang="en-US" sz="2400" dirty="0"/>
              <a:t>.</a:t>
            </a:r>
            <a:endParaRPr lang="en-US" sz="2400" dirty="0">
              <a:cs typeface="Calibri"/>
            </a:endParaRPr>
          </a:p>
          <a:p>
            <a:r>
              <a:rPr lang="en-US" sz="2400" dirty="0" err="1"/>
              <a:t>Тілесність</a:t>
            </a:r>
            <a:r>
              <a:rPr lang="en-US" sz="2400" dirty="0"/>
              <a:t> - </a:t>
            </a:r>
            <a:r>
              <a:rPr lang="en-US" sz="2400" dirty="0" err="1"/>
              <a:t>це</a:t>
            </a:r>
            <a:r>
              <a:rPr lang="en-US" sz="2400" dirty="0"/>
              <a:t> </a:t>
            </a:r>
            <a:r>
              <a:rPr lang="en-US" sz="2400" dirty="0" err="1"/>
              <a:t>досвід</a:t>
            </a:r>
            <a:r>
              <a:rPr lang="en-US" sz="2400" dirty="0"/>
              <a:t> </a:t>
            </a:r>
            <a:r>
              <a:rPr lang="en-US" sz="2400" dirty="0" err="1"/>
              <a:t>усвідомлення</a:t>
            </a:r>
            <a:r>
              <a:rPr lang="en-US" sz="2400" dirty="0"/>
              <a:t> </a:t>
            </a:r>
            <a:r>
              <a:rPr lang="en-US" sz="2400" dirty="0" err="1"/>
              <a:t>свого</a:t>
            </a:r>
            <a:r>
              <a:rPr lang="en-US" sz="2400" dirty="0"/>
              <a:t> </a:t>
            </a:r>
            <a:r>
              <a:rPr lang="en-US" sz="2400" dirty="0" err="1"/>
              <a:t>тіла</a:t>
            </a:r>
            <a:r>
              <a:rPr lang="en-US" sz="2400" dirty="0"/>
              <a:t>, "</a:t>
            </a:r>
            <a:r>
              <a:rPr lang="en-US" sz="2400" dirty="0" err="1"/>
              <a:t>феноменальний</a:t>
            </a:r>
            <a:r>
              <a:rPr lang="en-US" sz="2400" dirty="0"/>
              <a:t> </a:t>
            </a:r>
            <a:r>
              <a:rPr lang="en-US" sz="2400" dirty="0" err="1"/>
              <a:t>досвід</a:t>
            </a:r>
            <a:r>
              <a:rPr lang="en-US" sz="2400" dirty="0"/>
              <a:t> </a:t>
            </a:r>
            <a:r>
              <a:rPr lang="en-US" sz="2400" dirty="0" err="1"/>
              <a:t>тілесного</a:t>
            </a:r>
            <a:r>
              <a:rPr lang="en-US" sz="2400" dirty="0"/>
              <a:t> </a:t>
            </a:r>
            <a:r>
              <a:rPr lang="en-US" sz="2400" dirty="0" err="1"/>
              <a:t>самобуття</a:t>
            </a:r>
            <a:r>
              <a:rPr lang="en-US" sz="2400" dirty="0"/>
              <a:t>"</a:t>
            </a:r>
            <a:endParaRPr lang="en-US" sz="2400" dirty="0">
              <a:cs typeface="Calibri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DC0FB40-4E8D-446F-9D72-A35C3C7A35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4316" r="19130" b="-1"/>
          <a:stretch/>
        </p:blipFill>
        <p:spPr>
          <a:xfrm>
            <a:off x="5987738" y="650494"/>
            <a:ext cx="5628018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382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AAE38-877A-4927-9ACA-C6AA6902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/>
              <a:t>Тіло людини не менш "психологічно", ніж пам'ять, увага, емоції.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 descr="Изображение выглядит как звезда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85FE37BB-A79C-4A93-A480-826B0BD584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63" r="10270" b="-1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370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83773-7D7F-46C3-B1D5-978B7DB36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863761" cy="285920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 err="1"/>
              <a:t>Вивчення</a:t>
            </a:r>
            <a:r>
              <a:rPr lang="en-US" sz="2800" dirty="0"/>
              <a:t> </a:t>
            </a:r>
            <a:r>
              <a:rPr lang="en-US" sz="2800" dirty="0" err="1"/>
              <a:t>харчових</a:t>
            </a:r>
            <a:r>
              <a:rPr lang="en-US" sz="2800" dirty="0"/>
              <a:t> </a:t>
            </a:r>
            <a:r>
              <a:rPr lang="en-US" sz="2800" dirty="0" err="1"/>
              <a:t>розладів</a:t>
            </a:r>
            <a:r>
              <a:rPr lang="en-US" sz="2800" dirty="0"/>
              <a:t> </a:t>
            </a:r>
            <a:r>
              <a:rPr lang="en-US" sz="2800" dirty="0" err="1"/>
              <a:t>слід</a:t>
            </a:r>
            <a:r>
              <a:rPr lang="en-US" sz="2800" dirty="0"/>
              <a:t> </a:t>
            </a:r>
            <a:r>
              <a:rPr lang="en-US" sz="2800" dirty="0" err="1"/>
              <a:t>розглядати</a:t>
            </a:r>
            <a:r>
              <a:rPr lang="en-US" sz="2800" dirty="0"/>
              <a:t> </a:t>
            </a:r>
            <a:r>
              <a:rPr lang="en-US" sz="2800" dirty="0" err="1"/>
              <a:t>під</a:t>
            </a:r>
            <a:r>
              <a:rPr lang="en-US" sz="2800" dirty="0"/>
              <a:t> </a:t>
            </a:r>
            <a:r>
              <a:rPr lang="en-US" sz="2800" dirty="0" err="1"/>
              <a:t>кутом</a:t>
            </a:r>
            <a:r>
              <a:rPr lang="en-US" sz="2800" dirty="0"/>
              <a:t> </a:t>
            </a:r>
            <a:r>
              <a:rPr lang="en-US" sz="2800" dirty="0" err="1"/>
              <a:t>зору</a:t>
            </a:r>
            <a:r>
              <a:rPr lang="en-US" sz="2800" dirty="0"/>
              <a:t> </a:t>
            </a:r>
            <a:r>
              <a:rPr lang="en-US" sz="2800" dirty="0" err="1"/>
              <a:t>порушення</a:t>
            </a:r>
            <a:r>
              <a:rPr lang="en-US" sz="2800" dirty="0"/>
              <a:t> </a:t>
            </a:r>
            <a:r>
              <a:rPr lang="en-US" sz="2800" dirty="0" err="1"/>
              <a:t>психосоматичних</a:t>
            </a:r>
            <a:r>
              <a:rPr lang="en-US" sz="2800" dirty="0"/>
              <a:t> </a:t>
            </a:r>
            <a:r>
              <a:rPr lang="en-US" sz="2800" dirty="0" err="1"/>
              <a:t>функцій</a:t>
            </a:r>
            <a:r>
              <a:rPr lang="en-US" sz="2800" dirty="0"/>
              <a:t> </a:t>
            </a:r>
            <a:r>
              <a:rPr lang="en-US" sz="2800" dirty="0" err="1"/>
              <a:t>тіла</a:t>
            </a:r>
            <a:r>
              <a:rPr lang="en-US" sz="2800" dirty="0"/>
              <a:t>.</a:t>
            </a:r>
            <a:endParaRPr lang="en-US" sz="2800" dirty="0">
              <a:cs typeface="Calibri Ligh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1F6F97A7-C4D6-46EC-BC69-AB9C1D28302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3543" r="8359" b="1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520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67D95-47BD-4D0C-8D65-5DC85793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/>
              <a:t>Права та ліва півкуля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29509C-6E05-490E-B281-2AE96389F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0736" y="2508105"/>
            <a:ext cx="4709345" cy="36324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/>
              <a:t>Інформацію</a:t>
            </a:r>
            <a:r>
              <a:rPr lang="en-US" sz="2000" dirty="0"/>
              <a:t>, </a:t>
            </a:r>
            <a:r>
              <a:rPr lang="en-US" sz="2000" dirty="0" err="1"/>
              <a:t>що</a:t>
            </a:r>
            <a:r>
              <a:rPr lang="en-US" sz="2000" dirty="0"/>
              <a:t> </a:t>
            </a:r>
            <a:r>
              <a:rPr lang="en-US" sz="2000" dirty="0" err="1"/>
              <a:t>отримується</a:t>
            </a:r>
            <a:r>
              <a:rPr lang="en-US" sz="2000" dirty="0"/>
              <a:t> </a:t>
            </a:r>
            <a:r>
              <a:rPr lang="en-US" sz="2000" dirty="0" err="1"/>
              <a:t>суб'єктом</a:t>
            </a:r>
            <a:r>
              <a:rPr lang="en-US" sz="2000" dirty="0"/>
              <a:t> </a:t>
            </a:r>
            <a:r>
              <a:rPr lang="en-US" sz="2000" dirty="0" err="1"/>
              <a:t>від</a:t>
            </a:r>
            <a:r>
              <a:rPr lang="en-US" sz="2000" dirty="0"/>
              <a:t> </a:t>
            </a:r>
            <a:r>
              <a:rPr lang="en-US" sz="2000" dirty="0" err="1"/>
              <a:t>власного</a:t>
            </a:r>
            <a:r>
              <a:rPr lang="en-US" sz="2000" dirty="0"/>
              <a:t> </a:t>
            </a:r>
            <a:r>
              <a:rPr lang="en-US" sz="2000" dirty="0" err="1"/>
              <a:t>тіла</a:t>
            </a:r>
            <a:r>
              <a:rPr lang="en-US" sz="2000" dirty="0"/>
              <a:t>, </a:t>
            </a:r>
            <a:r>
              <a:rPr lang="en-US" sz="2000" dirty="0" err="1"/>
              <a:t>обробляє</a:t>
            </a:r>
            <a:r>
              <a:rPr lang="en-US" sz="2000" dirty="0"/>
              <a:t> </a:t>
            </a:r>
            <a:r>
              <a:rPr lang="en-US" sz="2000" dirty="0" err="1"/>
              <a:t>саме</a:t>
            </a:r>
            <a:r>
              <a:rPr lang="en-US" sz="2000" dirty="0"/>
              <a:t> </a:t>
            </a:r>
            <a:r>
              <a:rPr lang="en-US" sz="2000" dirty="0" err="1"/>
              <a:t>права</a:t>
            </a:r>
            <a:r>
              <a:rPr lang="en-US" sz="2000" dirty="0"/>
              <a:t> </a:t>
            </a:r>
            <a:r>
              <a:rPr lang="en-US" sz="2000" dirty="0" err="1"/>
              <a:t>півкуля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Поразки</a:t>
            </a:r>
            <a:r>
              <a:rPr lang="en-US" sz="2000" dirty="0"/>
              <a:t> </a:t>
            </a:r>
            <a:r>
              <a:rPr lang="en-US" sz="2000" dirty="0" err="1"/>
              <a:t>правої</a:t>
            </a:r>
            <a:r>
              <a:rPr lang="en-US" sz="2000" dirty="0"/>
              <a:t> </a:t>
            </a:r>
            <a:r>
              <a:rPr lang="en-US" sz="2000" dirty="0" err="1"/>
              <a:t>півкулі</a:t>
            </a:r>
            <a:r>
              <a:rPr lang="en-US" sz="2000" dirty="0"/>
              <a:t> </a:t>
            </a:r>
            <a:r>
              <a:rPr lang="en-US" sz="2000" dirty="0" err="1"/>
              <a:t>значно</a:t>
            </a:r>
            <a:r>
              <a:rPr lang="en-US" sz="2000" dirty="0"/>
              <a:t> </a:t>
            </a:r>
            <a:r>
              <a:rPr lang="en-US" sz="2000" dirty="0" err="1"/>
              <a:t>частіше</a:t>
            </a:r>
            <a:r>
              <a:rPr lang="en-US" sz="2000" dirty="0"/>
              <a:t> (у 7 </a:t>
            </a:r>
            <a:r>
              <a:rPr lang="en-US" sz="2000" dirty="0" err="1"/>
              <a:t>разів</a:t>
            </a:r>
            <a:r>
              <a:rPr lang="en-US" sz="2000" dirty="0"/>
              <a:t>), </a:t>
            </a:r>
            <a:r>
              <a:rPr lang="en-US" sz="2000" dirty="0" err="1"/>
              <a:t>ніж</a:t>
            </a:r>
            <a:r>
              <a:rPr lang="en-US" sz="2000" dirty="0"/>
              <a:t> </a:t>
            </a:r>
            <a:r>
              <a:rPr lang="en-US" sz="2000" dirty="0" err="1"/>
              <a:t>поразки</a:t>
            </a:r>
            <a:r>
              <a:rPr lang="en-US" sz="2000" dirty="0"/>
              <a:t> </a:t>
            </a:r>
            <a:r>
              <a:rPr lang="en-US" sz="2000" dirty="0" err="1"/>
              <a:t>лівої</a:t>
            </a:r>
            <a:r>
              <a:rPr lang="en-US" sz="2000" dirty="0"/>
              <a:t> </a:t>
            </a:r>
            <a:r>
              <a:rPr lang="en-US" sz="2000" dirty="0" err="1"/>
              <a:t>півкулі</a:t>
            </a:r>
            <a:r>
              <a:rPr lang="en-US" sz="2000" dirty="0"/>
              <a:t> </a:t>
            </a:r>
            <a:r>
              <a:rPr lang="en-US" sz="2000" dirty="0" err="1"/>
              <a:t>призводять</a:t>
            </a:r>
            <a:r>
              <a:rPr lang="en-US" sz="2000" dirty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/>
              <a:t>порушення</a:t>
            </a:r>
            <a:r>
              <a:rPr lang="en-US" sz="2000" dirty="0"/>
              <a:t> "</a:t>
            </a:r>
            <a:r>
              <a:rPr lang="en-US" sz="2000" dirty="0" err="1"/>
              <a:t>схеми</a:t>
            </a:r>
            <a:r>
              <a:rPr lang="en-US" sz="2000" dirty="0"/>
              <a:t> </a:t>
            </a:r>
            <a:r>
              <a:rPr lang="en-US" sz="2000" dirty="0" err="1"/>
              <a:t>тіла</a:t>
            </a:r>
            <a:r>
              <a:rPr lang="en-US" sz="2000" dirty="0"/>
              <a:t>", </a:t>
            </a:r>
            <a:r>
              <a:rPr lang="en-US" sz="2000" dirty="0" err="1"/>
              <a:t>тобто</a:t>
            </a:r>
            <a:r>
              <a:rPr lang="en-US" sz="2000" dirty="0"/>
              <a:t> </a:t>
            </a:r>
            <a:r>
              <a:rPr lang="en-US" sz="2000" dirty="0" err="1"/>
              <a:t>нормального</a:t>
            </a:r>
            <a:r>
              <a:rPr lang="en-US" sz="2000" dirty="0"/>
              <a:t> </a:t>
            </a:r>
            <a:r>
              <a:rPr lang="en-US" sz="2000" dirty="0" err="1"/>
              <a:t>відчуття</a:t>
            </a:r>
            <a:r>
              <a:rPr lang="en-US" sz="2000" dirty="0"/>
              <a:t> </a:t>
            </a:r>
            <a:r>
              <a:rPr lang="en-US" sz="2000" dirty="0" err="1"/>
              <a:t>свого</a:t>
            </a:r>
            <a:r>
              <a:rPr lang="en-US" sz="2000" dirty="0"/>
              <a:t> </a:t>
            </a:r>
            <a:r>
              <a:rPr lang="en-US" sz="2000" dirty="0" err="1"/>
              <a:t>тіла</a:t>
            </a:r>
            <a:r>
              <a:rPr lang="en-US" sz="2000" dirty="0"/>
              <a:t>.</a:t>
            </a:r>
            <a:endParaRPr lang="en-US" sz="2000" dirty="0">
              <a:cs typeface="Calibri"/>
            </a:endParaRPr>
          </a:p>
          <a:p>
            <a:endParaRPr lang="en-US" sz="2000"/>
          </a:p>
          <a:p>
            <a:endParaRPr lang="en-US" sz="2000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5E735DE-FFAC-4996-9734-9D42785DABC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4874" r="19688" b="-2"/>
          <a:stretch/>
        </p:blipFill>
        <p:spPr>
          <a:xfrm>
            <a:off x="6538366" y="1383738"/>
            <a:ext cx="4929098" cy="47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026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9E251-5723-4768-8218-45871FA66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Робота іміджмейкера з тілесністю клієнта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B3425-E7C3-431E-A14D-F849F78E9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8167" y="2304229"/>
            <a:ext cx="4559425" cy="397958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 err="1"/>
              <a:t>Іміджмейкер</a:t>
            </a:r>
            <a:r>
              <a:rPr lang="en-US" sz="2400" dirty="0"/>
              <a:t> </a:t>
            </a:r>
            <a:r>
              <a:rPr lang="en-US" sz="2400" dirty="0" err="1"/>
              <a:t>має</a:t>
            </a:r>
            <a:r>
              <a:rPr lang="en-US" sz="2400" dirty="0"/>
              <a:t> </a:t>
            </a:r>
            <a:r>
              <a:rPr lang="en-US" sz="2400" dirty="0" err="1"/>
              <a:t>працювати</a:t>
            </a:r>
            <a:r>
              <a:rPr lang="en-US" sz="2400" dirty="0"/>
              <a:t> з </a:t>
            </a:r>
            <a:r>
              <a:rPr lang="en-US" sz="2400" dirty="0" err="1"/>
              <a:t>клієнтом</a:t>
            </a:r>
            <a:r>
              <a:rPr lang="en-US" sz="2400" dirty="0"/>
              <a:t> з </a:t>
            </a:r>
            <a:r>
              <a:rPr lang="en-US" sz="2400" dirty="0" err="1"/>
              <a:t>точки</a:t>
            </a:r>
            <a:r>
              <a:rPr lang="en-US" sz="2400" dirty="0"/>
              <a:t> </a:t>
            </a:r>
            <a:r>
              <a:rPr lang="en-US" sz="2400" dirty="0" err="1"/>
              <a:t>зору</a:t>
            </a:r>
            <a:r>
              <a:rPr lang="en-US" sz="2400" dirty="0"/>
              <a:t> </a:t>
            </a:r>
            <a:r>
              <a:rPr lang="en-US" sz="2400" dirty="0" err="1"/>
              <a:t>психології</a:t>
            </a:r>
            <a:r>
              <a:rPr lang="en-US" sz="2400" dirty="0"/>
              <a:t>.</a:t>
            </a: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6E3FFC3-4515-459F-9C15-E23123B16A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4998" r="19812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590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Поняття "схема тіла" та "образ тіла"  Робота іміджмейкера з тілесністю клієнта</vt:lpstr>
      <vt:lpstr>Образ тіла</vt:lpstr>
      <vt:lpstr>Схема тіла</vt:lpstr>
      <vt:lpstr>Найважливіша функція системи "схема тіла" </vt:lpstr>
      <vt:lpstr>Тіло і тілесність</vt:lpstr>
      <vt:lpstr>Тіло людини не менш "психологічно", ніж пам'ять, увага, емоції.</vt:lpstr>
      <vt:lpstr>Вивчення харчових розладів слід розглядати під кутом зору порушення психосоматичних функцій тіла.</vt:lpstr>
      <vt:lpstr>Права та ліва півкуля</vt:lpstr>
      <vt:lpstr>Робота іміджмейкера з тілесністю клієнта</vt:lpstr>
      <vt:lpstr>Методики роботи іміджмейкера з тілесністю клієнта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</dc:title>
  <dc:creator/>
  <cp:lastModifiedBy/>
  <cp:revision>336</cp:revision>
  <dcterms:created xsi:type="dcterms:W3CDTF">2012-07-30T23:42:41Z</dcterms:created>
  <dcterms:modified xsi:type="dcterms:W3CDTF">2020-10-17T07:05:18Z</dcterms:modified>
</cp:coreProperties>
</file>