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72" r:id="rId6"/>
    <p:sldId id="259" r:id="rId7"/>
    <p:sldId id="271" r:id="rId8"/>
    <p:sldId id="267" r:id="rId9"/>
    <p:sldId id="269" r:id="rId10"/>
    <p:sldId id="260" r:id="rId11"/>
    <p:sldId id="268" r:id="rId12"/>
    <p:sldId id="270" r:id="rId13"/>
    <p:sldId id="261" r:id="rId14"/>
    <p:sldId id="266" r:id="rId15"/>
    <p:sldId id="263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% оцінки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AE-4B0B-9E51-2676AE99B8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AE-4B0B-9E51-2676AE99B8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AE-4B0B-9E51-2676AE99B8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BAE-4B0B-9E51-2676AE99B89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BAE-4B0B-9E51-2676AE99B89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BAE-4B0B-9E51-2676AE99B892}"/>
              </c:ext>
            </c:extLst>
          </c:dPt>
          <c:cat>
            <c:strRef>
              <c:f>Аркуш1!$A$2:$A$7</c:f>
              <c:strCache>
                <c:ptCount val="6"/>
                <c:pt idx="0">
                  <c:v>Власне створене відео</c:v>
                </c:pt>
                <c:pt idx="1">
                  <c:v>3-5 титрів</c:v>
                </c:pt>
                <c:pt idx="2">
                  <c:v>1-2 синхрони</c:v>
                </c:pt>
                <c:pt idx="3">
                  <c:v>Змістовність / логічність</c:v>
                </c:pt>
                <c:pt idx="4">
                  <c:v>Грамотність</c:v>
                </c:pt>
                <c:pt idx="5">
                  <c:v>Дотримання правил монтажу</c:v>
                </c:pt>
              </c:strCache>
            </c:strRef>
          </c:cat>
          <c:val>
            <c:numRef>
              <c:f>Аркуш1!$B$2:$B$7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7-41A0-B7B5-70E85CA6E3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2B9A-33D2-4C02-BB67-5AF9F634AEE7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8FBA1F2-96A8-4A10-AD5A-F90B1EAC6E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971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2B9A-33D2-4C02-BB67-5AF9F634AEE7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A1F2-96A8-4A10-AD5A-F90B1EAC6E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544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2B9A-33D2-4C02-BB67-5AF9F634AEE7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A1F2-96A8-4A10-AD5A-F90B1EAC6E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247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2B9A-33D2-4C02-BB67-5AF9F634AEE7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A1F2-96A8-4A10-AD5A-F90B1EAC6E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206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9F52B9A-33D2-4C02-BB67-5AF9F634AEE7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uk-UA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8FBA1F2-96A8-4A10-AD5A-F90B1EAC6E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534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2B9A-33D2-4C02-BB67-5AF9F634AEE7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A1F2-96A8-4A10-AD5A-F90B1EAC6E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771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2B9A-33D2-4C02-BB67-5AF9F634AEE7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A1F2-96A8-4A10-AD5A-F90B1EAC6E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957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2B9A-33D2-4C02-BB67-5AF9F634AEE7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A1F2-96A8-4A10-AD5A-F90B1EAC6E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846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2B9A-33D2-4C02-BB67-5AF9F634AEE7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A1F2-96A8-4A10-AD5A-F90B1EAC6E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801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2B9A-33D2-4C02-BB67-5AF9F634AEE7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A1F2-96A8-4A10-AD5A-F90B1EAC6E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58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2B9A-33D2-4C02-BB67-5AF9F634AEE7}" type="datetimeFigureOut">
              <a:rPr lang="uk-UA" smtClean="0"/>
              <a:t>18.03.2024</a:t>
            </a:fld>
            <a:endParaRPr lang="uk-U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A1F2-96A8-4A10-AD5A-F90B1EAC6E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560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9F52B9A-33D2-4C02-BB67-5AF9F634AEE7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8FBA1F2-96A8-4A10-AD5A-F90B1EAC6E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413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jamboard.google.com/d/1whhj4nYV3LLsJWEnmZCTxcm_9xKg8ObxGOP4IrJygh4/viewer?pli=1&amp;f=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reel/C0jqY_ENLZQ/?igshid=MzRlODBiNWFlZA%3D%3D" TargetMode="External"/><Relationship Id="rId2" Type="http://schemas.openxmlformats.org/officeDocument/2006/relationships/hyperlink" Target="https://jamboard.google.com/d/1whhj4nYV3LLsJWEnmZCTxcm_9xKg8ObxGOP4IrJygh4/viewer?pli=1&amp;f=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hat.openai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99710-47D9-4039-9EB8-DC596B22AB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i="0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Актуальні</a:t>
            </a:r>
            <a:r>
              <a:rPr lang="ru-RU" sz="54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5400" b="1" i="0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тренди</a:t>
            </a:r>
            <a:r>
              <a:rPr lang="ru-RU" sz="54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у </a:t>
            </a:r>
            <a:r>
              <a:rPr lang="ru-RU" sz="5400" b="1" i="0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візуальному</a:t>
            </a:r>
            <a:r>
              <a:rPr lang="ru-RU" sz="54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5400" b="1" i="0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контенті</a:t>
            </a:r>
            <a:r>
              <a:rPr lang="ru-RU" sz="54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онлайн </a:t>
            </a:r>
            <a:r>
              <a:rPr lang="ru-RU" sz="5400" b="1" i="0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матеріалів</a:t>
            </a:r>
            <a:endParaRPr lang="ru-RU" sz="5400" b="1" i="0" dirty="0">
              <a:solidFill>
                <a:srgbClr val="00206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1EE9BF4-B09B-4A06-A00D-96B7713AB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4650377"/>
            <a:ext cx="7891272" cy="1069848"/>
          </a:xfrm>
        </p:spPr>
        <p:txBody>
          <a:bodyPr>
            <a:normAutofit fontScale="70000" lnSpcReduction="20000"/>
          </a:bodyPr>
          <a:lstStyle/>
          <a:p>
            <a:r>
              <a:rPr lang="uk-UA" dirty="0">
                <a:solidFill>
                  <a:srgbClr val="002060"/>
                </a:solidFill>
              </a:rPr>
              <a:t>Практичне заняття </a:t>
            </a:r>
          </a:p>
          <a:p>
            <a:r>
              <a:rPr lang="uk-UA" dirty="0"/>
              <a:t>Дисципліна «Візуальні тренди в </a:t>
            </a:r>
            <a:r>
              <a:rPr lang="uk-UA" dirty="0" err="1"/>
              <a:t>масмедіа</a:t>
            </a:r>
            <a:r>
              <a:rPr lang="uk-UA" dirty="0"/>
              <a:t>»</a:t>
            </a:r>
          </a:p>
          <a:p>
            <a:r>
              <a:rPr lang="uk-UA" dirty="0"/>
              <a:t>(вибіркова для 4 курсу ОПП «Журналістика», «</a:t>
            </a:r>
            <a:r>
              <a:rPr lang="uk-UA" dirty="0" err="1"/>
              <a:t>Редакторсько</a:t>
            </a:r>
            <a:r>
              <a:rPr lang="uk-UA" dirty="0"/>
              <a:t>-видавнича діяльність та </a:t>
            </a:r>
            <a:r>
              <a:rPr lang="uk-UA" dirty="0" err="1"/>
              <a:t>медіамоделювання</a:t>
            </a:r>
            <a:r>
              <a:rPr lang="uk-UA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16679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750001A-C4F9-4660-B371-FC2F4B8C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  <a:p>
            <a:r>
              <a:rPr lang="en-US" dirty="0">
                <a:hlinkClick r:id="rId2"/>
              </a:rPr>
              <a:t>https://jamboard.google.com/d/1whhj4nYV3LLsJWEnmZCTxcm_9xKg8ObxGOP4IrJygh4/viewer?pli=1&amp;f=0</a:t>
            </a:r>
            <a:endParaRPr lang="uk-UA" dirty="0"/>
          </a:p>
          <a:p>
            <a:endParaRPr lang="uk-UA" dirty="0"/>
          </a:p>
          <a:p>
            <a:r>
              <a:rPr lang="en-US" dirty="0"/>
              <a:t>https://www.youtube.com/watch?v=rDpUoWEOf-c&amp;ab_channel=%D0%A0%D0%91%D0%9A-%D0%A3%D0%BA%D1%80%D0%B0%D1%97%D0%BD%D0%B0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30728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31978-DAFD-49FF-B6EF-19F116DB9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Групова робота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D9EA0CB-4811-45B4-99D3-292431CFB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Коли </a:t>
            </a:r>
            <a:r>
              <a:rPr lang="uk-UA" dirty="0" err="1"/>
              <a:t>кепшн</a:t>
            </a:r>
            <a:r>
              <a:rPr lang="uk-UA" dirty="0"/>
              <a:t> відео доречне?</a:t>
            </a:r>
          </a:p>
          <a:p>
            <a:pPr marL="0" indent="0">
              <a:buNone/>
            </a:pPr>
            <a:r>
              <a:rPr lang="uk-UA" dirty="0"/>
              <a:t>Коли </a:t>
            </a:r>
            <a:r>
              <a:rPr lang="uk-UA" dirty="0" err="1"/>
              <a:t>кепшн</a:t>
            </a:r>
            <a:r>
              <a:rPr lang="uk-UA" dirty="0"/>
              <a:t> відео недоречне?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https://jamboard.google.com/d/1whhj4nYV3LLsJWEnmZCTxcm_9xKg8ObxGOP4IrJygh4/viewer?pli=1&amp;f=1</a:t>
            </a: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https://www.instagram.com/reel/C0jqY_ENLZQ/?igshid=MzRlODBiNWFlZA%3D%3D</a:t>
            </a:r>
            <a:r>
              <a:rPr lang="uk-UA" dirty="0"/>
              <a:t> (переглянути, подумати)</a:t>
            </a:r>
          </a:p>
        </p:txBody>
      </p:sp>
    </p:spTree>
    <p:extLst>
      <p:ext uri="{BB962C8B-B14F-4D97-AF65-F5344CB8AC3E}">
        <p14:creationId xmlns:p14="http://schemas.microsoft.com/office/powerpoint/2010/main" val="2495403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9FE31-054E-4A5F-A8ED-8D0EA3D60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Дискусійні питання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613A8E1-6C1C-40CC-A289-5C58F3C36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5632757" cy="3150389"/>
          </a:xfrm>
        </p:spPr>
        <p:txBody>
          <a:bodyPr>
            <a:normAutofit/>
          </a:bodyPr>
          <a:lstStyle/>
          <a:p>
            <a:r>
              <a:rPr lang="uk-UA" dirty="0"/>
              <a:t>Чи потрібно дублювати титрами </a:t>
            </a:r>
            <a:r>
              <a:rPr lang="uk-UA" dirty="0" err="1"/>
              <a:t>синхрони</a:t>
            </a:r>
            <a:r>
              <a:rPr lang="uk-UA" dirty="0"/>
              <a:t>?</a:t>
            </a:r>
          </a:p>
          <a:p>
            <a:r>
              <a:rPr lang="uk-UA" dirty="0"/>
              <a:t>Скільки має бути титрів, як часто вони змінюються? Чи є між ними «простір»?</a:t>
            </a:r>
          </a:p>
          <a:p>
            <a:r>
              <a:rPr lang="uk-UA" dirty="0"/>
              <a:t>Який підбір кольорів оформлення обрати?</a:t>
            </a:r>
          </a:p>
          <a:p>
            <a:r>
              <a:rPr lang="uk-UA" dirty="0"/>
              <a:t>Яка оптимальна кількість використання люфтів (</a:t>
            </a:r>
            <a:r>
              <a:rPr lang="uk-UA" dirty="0" err="1"/>
              <a:t>лайвів</a:t>
            </a:r>
            <a:r>
              <a:rPr lang="uk-UA" dirty="0"/>
              <a:t>)?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3074" name="Picture 2" descr="знак-питання • Асоціація західноукраїнських забудовників">
            <a:extLst>
              <a:ext uri="{FF2B5EF4-FFF2-40B4-BE49-F238E27FC236}">
                <a16:creationId xmlns:a16="http://schemas.microsoft.com/office/drawing/2014/main" id="{60EB70A2-8679-45BA-B1E6-6330AE16C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620" y="2121407"/>
            <a:ext cx="4432218" cy="295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158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72D8E-66E0-4FBF-ABB8-2A989535B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Туторіал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682E49D-2F88-4846-BB66-B8DDE853E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відео</a:t>
            </a:r>
          </a:p>
        </p:txBody>
      </p:sp>
    </p:spTree>
    <p:extLst>
      <p:ext uri="{BB962C8B-B14F-4D97-AF65-F5344CB8AC3E}">
        <p14:creationId xmlns:p14="http://schemas.microsoft.com/office/powerpoint/2010/main" val="2637973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E3E285-0215-4885-98C2-E32CC60CC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51441" cy="2713977"/>
          </a:xfrm>
        </p:spPr>
        <p:txBody>
          <a:bodyPr>
            <a:normAutofit fontScale="90000"/>
          </a:bodyPr>
          <a:lstStyle/>
          <a:p>
            <a:r>
              <a:rPr lang="uk-UA" dirty="0"/>
              <a:t>Перелік застосунків, де можна зробити </a:t>
            </a:r>
            <a:r>
              <a:rPr lang="uk-UA" dirty="0" err="1"/>
              <a:t>кепшн</a:t>
            </a:r>
            <a:r>
              <a:rPr lang="uk-UA" dirty="0"/>
              <a:t> відео на смартфоні</a:t>
            </a:r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CFCFB247-EFD9-4956-80E6-460181461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20277"/>
            <a:ext cx="6113106" cy="2024743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VidCap</a:t>
            </a:r>
            <a:r>
              <a:rPr lang="en-US" dirty="0">
                <a:solidFill>
                  <a:srgbClr val="002060"/>
                </a:solidFill>
              </a:rPr>
              <a:t> (Android / IOS</a:t>
            </a:r>
            <a:r>
              <a:rPr lang="uk-UA" dirty="0">
                <a:solidFill>
                  <a:srgbClr val="002060"/>
                </a:solidFill>
              </a:rPr>
              <a:t>, до 45 секунд безкоштовно)</a:t>
            </a:r>
          </a:p>
          <a:p>
            <a:r>
              <a:rPr lang="en-US" dirty="0">
                <a:solidFill>
                  <a:srgbClr val="002060"/>
                </a:solidFill>
              </a:rPr>
              <a:t>VN (Android / IOS</a:t>
            </a:r>
            <a:r>
              <a:rPr lang="uk-UA" dirty="0">
                <a:solidFill>
                  <a:srgbClr val="002060"/>
                </a:solidFill>
              </a:rPr>
              <a:t>, безкоштовно, багато базових форм)</a:t>
            </a:r>
          </a:p>
          <a:p>
            <a:r>
              <a:rPr lang="en-US" dirty="0" err="1">
                <a:solidFill>
                  <a:srgbClr val="002060"/>
                </a:solidFill>
              </a:rPr>
              <a:t>Veed</a:t>
            </a:r>
            <a:r>
              <a:rPr lang="en-US" dirty="0">
                <a:solidFill>
                  <a:srgbClr val="002060"/>
                </a:solidFill>
              </a:rPr>
              <a:t> Caption </a:t>
            </a:r>
            <a:r>
              <a:rPr lang="uk-UA" dirty="0">
                <a:solidFill>
                  <a:srgbClr val="002060"/>
                </a:solidFill>
              </a:rPr>
              <a:t>(</a:t>
            </a:r>
            <a:r>
              <a:rPr lang="en-US" dirty="0">
                <a:solidFill>
                  <a:srgbClr val="002060"/>
                </a:solidFill>
              </a:rPr>
              <a:t>Android / IOS</a:t>
            </a:r>
            <a:r>
              <a:rPr lang="uk-UA" dirty="0">
                <a:solidFill>
                  <a:srgbClr val="002060"/>
                </a:solidFill>
              </a:rPr>
              <a:t>, 3 дні безкоштовно, схожий на платний </a:t>
            </a:r>
            <a:r>
              <a:rPr lang="en-US" dirty="0">
                <a:solidFill>
                  <a:srgbClr val="002060"/>
                </a:solidFill>
              </a:rPr>
              <a:t>Caption</a:t>
            </a:r>
            <a:r>
              <a:rPr lang="uk-UA" dirty="0">
                <a:solidFill>
                  <a:srgbClr val="002060"/>
                </a:solidFill>
              </a:rPr>
              <a:t>)</a:t>
            </a:r>
            <a:endParaRPr lang="en-US" dirty="0">
              <a:solidFill>
                <a:srgbClr val="002060"/>
              </a:solidFill>
            </a:endParaRPr>
          </a:p>
          <a:p>
            <a:endParaRPr lang="uk-U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CB1ECC-AEC3-43E6-BBC9-BA099093B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753" y="2155371"/>
            <a:ext cx="16573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n Application PNG | VN Application Logo | VN Application ...">
            <a:extLst>
              <a:ext uri="{FF2B5EF4-FFF2-40B4-BE49-F238E27FC236}">
                <a16:creationId xmlns:a16="http://schemas.microsoft.com/office/drawing/2014/main" id="{2D3003FB-88DE-49F2-9B2B-D6E3A7A25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242" y="2155371"/>
            <a:ext cx="1780203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качать Veed - Create a perfect video APK для Android">
            <a:extLst>
              <a:ext uri="{FF2B5EF4-FFF2-40B4-BE49-F238E27FC236}">
                <a16:creationId xmlns:a16="http://schemas.microsoft.com/office/drawing/2014/main" id="{3DC58622-8BE5-4840-8FB9-94C542663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827" y="3961623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113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50D23-34E6-4E1A-AD64-A414BF0AE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Домашнє завдання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4467218-C57E-4F10-9504-43A0BB668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Створення та презентація 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Caption </a:t>
            </a:r>
            <a:r>
              <a:rPr lang="uk-UA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відео з актуальним інформаційним приводом із застосуванням монтажних ефектів, змінних текстових написів</a:t>
            </a: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62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720B5-4CFB-437D-98A9-F3F62395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12698" cy="1325563"/>
          </a:xfrm>
        </p:spPr>
        <p:txBody>
          <a:bodyPr>
            <a:normAutofit fontScale="90000"/>
          </a:bodyPr>
          <a:lstStyle/>
          <a:p>
            <a:r>
              <a:rPr lang="uk-UA" dirty="0"/>
              <a:t>Критерії вдалого матеріалу</a:t>
            </a:r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F988635A-05EF-4AD0-BF17-AEED6E9FD3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023293"/>
              </p:ext>
            </p:extLst>
          </p:nvPr>
        </p:nvGraphicFramePr>
        <p:xfrm>
          <a:off x="838201" y="1791478"/>
          <a:ext cx="7298092" cy="4701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DF14745-8947-4A27-95E9-4E1FA82F198E}"/>
              </a:ext>
            </a:extLst>
          </p:cNvPr>
          <p:cNvSpPr txBox="1">
            <a:spLocks/>
          </p:cNvSpPr>
          <p:nvPr/>
        </p:nvSpPr>
        <p:spPr>
          <a:xfrm>
            <a:off x="8136293" y="458739"/>
            <a:ext cx="3763347" cy="1435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dirty="0">
                <a:solidFill>
                  <a:srgbClr val="002060"/>
                </a:solidFill>
              </a:rPr>
              <a:t>Згідно із РП максимальна оцінка за завдання 12 балів</a:t>
            </a:r>
          </a:p>
        </p:txBody>
      </p:sp>
    </p:spTree>
    <p:extLst>
      <p:ext uri="{BB962C8B-B14F-4D97-AF65-F5344CB8AC3E}">
        <p14:creationId xmlns:p14="http://schemas.microsoft.com/office/powerpoint/2010/main" val="4093768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C358E-5F34-4C76-9C2D-96F818D18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14385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Check out</a:t>
            </a:r>
            <a:br>
              <a:rPr lang="en-US" sz="2800" dirty="0"/>
            </a:br>
            <a:r>
              <a:rPr lang="uk-UA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якою валізою ви асоціюєте набуті знання та компетенції у межах змістового модулю?</a:t>
            </a: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23189-4BBE-40EC-BC63-5F144CA462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20" t="22993" r="16505" b="7891"/>
          <a:stretch/>
        </p:blipFill>
        <p:spPr>
          <a:xfrm>
            <a:off x="931505" y="1558212"/>
            <a:ext cx="9938657" cy="493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7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5CF47-4046-40C3-8B6B-3E351CF8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 що говоритимемо?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BB6F87E-C58C-4FDD-8DE7-DE9E31DEC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rgbClr val="002060"/>
                </a:solidFill>
                <a:latin typeface="+mj-lt"/>
              </a:rPr>
              <a:t>Тренди та їх значення у контенті сайту / сторінки</a:t>
            </a:r>
          </a:p>
          <a:p>
            <a:r>
              <a:rPr lang="uk-UA" dirty="0" err="1">
                <a:solidFill>
                  <a:srgbClr val="002060"/>
                </a:solidFill>
                <a:latin typeface="+mj-lt"/>
              </a:rPr>
              <a:t>Кепшн</a:t>
            </a:r>
            <a:r>
              <a:rPr lang="uk-UA" dirty="0">
                <a:solidFill>
                  <a:srgbClr val="002060"/>
                </a:solidFill>
                <a:latin typeface="+mj-lt"/>
              </a:rPr>
              <a:t> (</a:t>
            </a:r>
            <a:r>
              <a:rPr lang="en-US" i="0" dirty="0">
                <a:solidFill>
                  <a:srgbClr val="002060"/>
                </a:solidFill>
                <a:effectLst/>
                <a:latin typeface="+mj-lt"/>
              </a:rPr>
              <a:t>Caption video</a:t>
            </a:r>
            <a:r>
              <a:rPr lang="ru-RU" i="0" dirty="0">
                <a:solidFill>
                  <a:srgbClr val="002060"/>
                </a:solidFill>
                <a:effectLst/>
                <a:latin typeface="+mj-lt"/>
              </a:rPr>
              <a:t>): </a:t>
            </a:r>
            <a:r>
              <a:rPr lang="ru-RU" i="0" dirty="0" err="1">
                <a:solidFill>
                  <a:srgbClr val="00B050"/>
                </a:solidFill>
                <a:effectLst/>
                <a:latin typeface="+mj-lt"/>
              </a:rPr>
              <a:t>Що</a:t>
            </a:r>
            <a:r>
              <a:rPr lang="ru-RU" i="0" dirty="0">
                <a:solidFill>
                  <a:srgbClr val="00B050"/>
                </a:solidFill>
                <a:effectLst/>
                <a:latin typeface="+mj-lt"/>
              </a:rPr>
              <a:t>? </a:t>
            </a:r>
            <a:r>
              <a:rPr lang="ru-RU" i="0" dirty="0" err="1">
                <a:solidFill>
                  <a:srgbClr val="00B050"/>
                </a:solidFill>
                <a:effectLst/>
                <a:latin typeface="+mj-lt"/>
              </a:rPr>
              <a:t>Навіщо</a:t>
            </a:r>
            <a:r>
              <a:rPr lang="ru-RU" i="0" dirty="0">
                <a:solidFill>
                  <a:srgbClr val="00B050"/>
                </a:solidFill>
                <a:effectLst/>
                <a:latin typeface="+mj-lt"/>
              </a:rPr>
              <a:t>? Де? А </a:t>
            </a:r>
            <a:r>
              <a:rPr lang="ru-RU" i="0" dirty="0" err="1">
                <a:solidFill>
                  <a:srgbClr val="00B050"/>
                </a:solidFill>
                <a:effectLst/>
                <a:latin typeface="+mj-lt"/>
              </a:rPr>
              <a:t>чи</a:t>
            </a:r>
            <a:r>
              <a:rPr lang="ru-RU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ru-RU" i="0" dirty="0" err="1">
                <a:solidFill>
                  <a:srgbClr val="00B050"/>
                </a:solidFill>
                <a:effectLst/>
                <a:latin typeface="+mj-lt"/>
              </a:rPr>
              <a:t>потрібне</a:t>
            </a:r>
            <a:r>
              <a:rPr lang="ru-RU" i="0" dirty="0">
                <a:solidFill>
                  <a:srgbClr val="00B050"/>
                </a:solidFill>
                <a:effectLst/>
                <a:latin typeface="+mj-lt"/>
              </a:rPr>
              <a:t>?</a:t>
            </a:r>
          </a:p>
          <a:p>
            <a:r>
              <a:rPr lang="uk-UA" dirty="0" err="1">
                <a:solidFill>
                  <a:srgbClr val="002060"/>
                </a:solidFill>
                <a:latin typeface="+mj-lt"/>
              </a:rPr>
              <a:t>Туторіал</a:t>
            </a:r>
            <a:r>
              <a:rPr lang="uk-UA" dirty="0">
                <a:solidFill>
                  <a:srgbClr val="002060"/>
                </a:solidFill>
                <a:latin typeface="+mj-lt"/>
              </a:rPr>
              <a:t> як створити </a:t>
            </a:r>
            <a:r>
              <a:rPr lang="uk-UA" dirty="0" err="1">
                <a:solidFill>
                  <a:srgbClr val="002060"/>
                </a:solidFill>
                <a:latin typeface="+mj-lt"/>
              </a:rPr>
              <a:t>кепшн</a:t>
            </a:r>
            <a:r>
              <a:rPr lang="uk-UA" dirty="0">
                <a:solidFill>
                  <a:srgbClr val="002060"/>
                </a:solidFill>
                <a:latin typeface="+mj-lt"/>
              </a:rPr>
              <a:t> відео</a:t>
            </a:r>
            <a:endParaRPr lang="ru-RU" i="0" dirty="0">
              <a:solidFill>
                <a:srgbClr val="002060"/>
              </a:solidFill>
              <a:effectLst/>
              <a:latin typeface="+mj-lt"/>
            </a:endParaRP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0313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C358E-5F34-4C76-9C2D-96F818D18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14385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Check in</a:t>
            </a:r>
            <a:br>
              <a:rPr lang="en-US" sz="2800" dirty="0"/>
            </a:br>
            <a:r>
              <a:rPr lang="uk-UA" sz="2800" dirty="0">
                <a:solidFill>
                  <a:srgbClr val="002060"/>
                </a:solidFill>
              </a:rPr>
              <a:t>З яким словом / висловом року згідно із Оксфордським словником асоціюєте себе зараз та чому?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F89DC8-6533-4A11-B54B-CAA80FB2A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96940"/>
            <a:ext cx="9339943" cy="468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69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A2A40-DC53-4498-B488-E5C6EDD4C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Базові візуальні тренди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E5F82B7-656D-4572-B5B7-A9D2485F5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SEO </a:t>
            </a:r>
            <a:r>
              <a:rPr lang="en-US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Instagram </a:t>
            </a:r>
            <a:r>
              <a:rPr lang="uk-UA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Адам </a:t>
            </a:r>
            <a:r>
              <a:rPr lang="uk-UA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Моссері</a:t>
            </a:r>
            <a:r>
              <a:rPr lang="uk-UA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виклав пріоритети </a:t>
            </a:r>
            <a:r>
              <a:rPr lang="en-US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Instagram </a:t>
            </a:r>
            <a:r>
              <a:rPr lang="uk-UA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uk-UA" sz="28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2022 </a:t>
            </a:r>
            <a:r>
              <a:rPr lang="uk-UA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рік, сказав, що компанія подвоїть присутність відео на платформі</a:t>
            </a:r>
            <a:endParaRPr lang="en-US" b="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b="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uk-UA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uk-UA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Тенденція до скорочення хронометражу матеріалу</a:t>
            </a:r>
          </a:p>
          <a:p>
            <a:r>
              <a:rPr lang="uk-UA" dirty="0">
                <a:solidFill>
                  <a:srgbClr val="002060"/>
                </a:solidFill>
              </a:rPr>
              <a:t>Скорочення хронометражу кожного кадру </a:t>
            </a:r>
            <a:r>
              <a:rPr lang="uk-UA" sz="3200" dirty="0">
                <a:solidFill>
                  <a:srgbClr val="00B050"/>
                </a:solidFill>
              </a:rPr>
              <a:t>(до 3-4 секунд), </a:t>
            </a:r>
            <a:r>
              <a:rPr lang="uk-UA" dirty="0">
                <a:solidFill>
                  <a:srgbClr val="002060"/>
                </a:solidFill>
              </a:rPr>
              <a:t>відтак збільшення їх кількості у матеріалі («</a:t>
            </a:r>
            <a:r>
              <a:rPr lang="uk-UA" dirty="0" err="1">
                <a:solidFill>
                  <a:srgbClr val="002060"/>
                </a:solidFill>
              </a:rPr>
              <a:t>кліпове</a:t>
            </a:r>
            <a:r>
              <a:rPr lang="uk-UA" dirty="0">
                <a:solidFill>
                  <a:srgbClr val="002060"/>
                </a:solidFill>
              </a:rPr>
              <a:t>» мислення)</a:t>
            </a:r>
          </a:p>
          <a:p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5AA815-62A6-4BE1-9398-EA0BE660B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7" y="2892490"/>
            <a:ext cx="3111434" cy="17448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BCEE7B-8F5C-4967-A236-4347AE5A7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151" y="2892490"/>
            <a:ext cx="1589412" cy="1589412"/>
          </a:xfrm>
          <a:prstGeom prst="rect">
            <a:avLst/>
          </a:prstGeom>
        </p:spPr>
      </p:pic>
      <p:pic>
        <p:nvPicPr>
          <p:cNvPr id="1028" name="Picture 4" descr="Vs. против письма логотип. битва против матча, игра | Премиум векторы |  Letter logo, Lettering, Photo logo design">
            <a:extLst>
              <a:ext uri="{FF2B5EF4-FFF2-40B4-BE49-F238E27FC236}">
                <a16:creationId xmlns:a16="http://schemas.microsoft.com/office/drawing/2014/main" id="{4FA042A3-8D5C-4B63-8CA3-92A2449D1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389" y="3206426"/>
            <a:ext cx="1755740" cy="110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779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75E65BF-28C2-4AE0-98BD-5869B443B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rgbClr val="002060"/>
                </a:solidFill>
              </a:rPr>
              <a:t>Наявність героя</a:t>
            </a:r>
          </a:p>
          <a:p>
            <a:r>
              <a:rPr lang="uk-UA" dirty="0">
                <a:solidFill>
                  <a:srgbClr val="002060"/>
                </a:solidFill>
              </a:rPr>
              <a:t>Ефект присутності (</a:t>
            </a:r>
            <a:r>
              <a:rPr lang="uk-UA" dirty="0" err="1">
                <a:solidFill>
                  <a:srgbClr val="002060"/>
                </a:solidFill>
              </a:rPr>
              <a:t>репортажність</a:t>
            </a:r>
            <a:r>
              <a:rPr lang="uk-UA" dirty="0">
                <a:solidFill>
                  <a:srgbClr val="002060"/>
                </a:solidFill>
              </a:rPr>
              <a:t>, загальні плани)</a:t>
            </a:r>
            <a:endParaRPr lang="en-US" b="0" i="0" dirty="0">
              <a:solidFill>
                <a:srgbClr val="272C2F"/>
              </a:solidFill>
              <a:effectLst/>
              <a:latin typeface="FixelTextRegular"/>
            </a:endParaRPr>
          </a:p>
          <a:p>
            <a:r>
              <a:rPr lang="uk-UA" dirty="0">
                <a:solidFill>
                  <a:srgbClr val="002060"/>
                </a:solidFill>
              </a:rPr>
              <a:t>Акцент на деталі (цифри, дати)</a:t>
            </a:r>
          </a:p>
          <a:p>
            <a:r>
              <a:rPr lang="uk-UA" dirty="0">
                <a:solidFill>
                  <a:srgbClr val="002060"/>
                </a:solidFill>
              </a:rPr>
              <a:t>Мінімалізм в оформленні </a:t>
            </a:r>
            <a:r>
              <a:rPr lang="uk-UA" sz="2800" dirty="0">
                <a:solidFill>
                  <a:srgbClr val="00B050"/>
                </a:solidFill>
              </a:rPr>
              <a:t>(2-3 кольори, один шрифт)</a:t>
            </a:r>
          </a:p>
          <a:p>
            <a:r>
              <a:rPr lang="uk-UA" dirty="0">
                <a:solidFill>
                  <a:srgbClr val="002060"/>
                </a:solidFill>
              </a:rPr>
              <a:t>Швидкий монтаж на місці події - «мобільний», «з коліс»</a:t>
            </a:r>
          </a:p>
          <a:p>
            <a:r>
              <a:rPr lang="uk-UA" dirty="0" err="1">
                <a:solidFill>
                  <a:srgbClr val="002060"/>
                </a:solidFill>
              </a:rPr>
              <a:t>Кепшн</a:t>
            </a:r>
            <a:endParaRPr lang="uk-UA" dirty="0">
              <a:solidFill>
                <a:srgbClr val="002060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69982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8B437F2-EA19-4C88-87B5-6BA460198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821094"/>
            <a:ext cx="3334201" cy="4310743"/>
          </a:xfrm>
        </p:spPr>
        <p:txBody>
          <a:bodyPr>
            <a:normAutofit/>
          </a:bodyPr>
          <a:lstStyle/>
          <a:p>
            <a:pPr algn="just"/>
            <a:r>
              <a:rPr lang="en-US" sz="24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Caption video</a:t>
            </a:r>
            <a:r>
              <a:rPr lang="uk-UA" sz="24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це відео у якому ви розповідаєте історію завдяки титрам (тексту, який описує відео). Основа такого відео — </a:t>
            </a:r>
            <a:r>
              <a:rPr lang="uk-UA" sz="2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перебивки</a:t>
            </a:r>
            <a:r>
              <a:rPr lang="uk-UA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uk-UA" sz="2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синхрони</a:t>
            </a:r>
            <a:r>
              <a:rPr lang="uk-UA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uk-UA" sz="2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лайфи</a:t>
            </a:r>
            <a:r>
              <a:rPr lang="uk-UA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(уривки життя, які ми фіксуємо і які є цікавими аудиторії).</a:t>
            </a:r>
            <a:endParaRPr lang="uk-UA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Кепшн-відео – один з найскладніших журналістських матеріалів, - Наталія  Димніч | НСЖУ">
            <a:extLst>
              <a:ext uri="{FF2B5EF4-FFF2-40B4-BE49-F238E27FC236}">
                <a16:creationId xmlns:a16="http://schemas.microsoft.com/office/drawing/2014/main" id="{FE589B53-E86E-4322-A62C-EBB41D8B5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389" y="895739"/>
            <a:ext cx="2615974" cy="174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W Українською - YouTube">
            <a:extLst>
              <a:ext uri="{FF2B5EF4-FFF2-40B4-BE49-F238E27FC236}">
                <a16:creationId xmlns:a16="http://schemas.microsoft.com/office/drawing/2014/main" id="{063511DD-8B2F-40F2-8DD2-03489AD3C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389" y="2907943"/>
            <a:ext cx="261597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ідео — В Україні дають безкоштовні будинки на 5 років з усім майном  усередині — Сторінка відео">
            <a:extLst>
              <a:ext uri="{FF2B5EF4-FFF2-40B4-BE49-F238E27FC236}">
                <a16:creationId xmlns:a16="http://schemas.microsoft.com/office/drawing/2014/main" id="{178019CA-F423-4952-B472-B9672EA8F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272" y="895739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EGO присвятив відео Дню Незалежності України — новини України / NV">
            <a:extLst>
              <a:ext uri="{FF2B5EF4-FFF2-40B4-BE49-F238E27FC236}">
                <a16:creationId xmlns:a16="http://schemas.microsoft.com/office/drawing/2014/main" id="{579034F2-CEE2-4AE2-871F-F4B5CAA2D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272" y="2907943"/>
            <a:ext cx="3116229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163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8FD46-2551-46B3-90F7-901A42686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Що знає ШІ про </a:t>
            </a:r>
            <a:r>
              <a:rPr lang="uk-UA" dirty="0" err="1"/>
              <a:t>кепшн</a:t>
            </a:r>
            <a:r>
              <a:rPr lang="uk-UA" dirty="0"/>
              <a:t> відео?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78931DA-105C-48E7-AFED-A12C1FCDE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https://chat.openai.com/</a:t>
            </a:r>
            <a:endParaRPr lang="uk-UA" dirty="0"/>
          </a:p>
          <a:p>
            <a:endParaRPr lang="uk-UA" dirty="0"/>
          </a:p>
          <a:p>
            <a:endParaRPr lang="uk-UA" dirty="0"/>
          </a:p>
          <a:p>
            <a:r>
              <a:rPr lang="uk-UA" dirty="0">
                <a:solidFill>
                  <a:srgbClr val="002060"/>
                </a:solidFill>
              </a:rPr>
              <a:t>Відео з субтитрами</a:t>
            </a:r>
          </a:p>
          <a:p>
            <a:r>
              <a:rPr lang="ru-RU" b="0" i="0" dirty="0" err="1">
                <a:solidFill>
                  <a:srgbClr val="002060"/>
                </a:solidFill>
                <a:effectLst/>
                <a:latin typeface="Söhne"/>
              </a:rPr>
              <a:t>Доступність</a:t>
            </a:r>
            <a:r>
              <a:rPr lang="ru-RU" b="0" i="0" dirty="0">
                <a:solidFill>
                  <a:srgbClr val="002060"/>
                </a:solidFill>
                <a:effectLst/>
                <a:latin typeface="Söhne"/>
              </a:rPr>
              <a:t> для глухих та людей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Söhne"/>
              </a:rPr>
              <a:t>із</a:t>
            </a:r>
            <a:r>
              <a:rPr lang="ru-RU" b="0" i="0" dirty="0">
                <a:solidFill>
                  <a:srgbClr val="002060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Söhne"/>
              </a:rPr>
              <a:t>вадами</a:t>
            </a:r>
            <a:r>
              <a:rPr lang="ru-RU" b="0" i="0" dirty="0">
                <a:solidFill>
                  <a:srgbClr val="002060"/>
                </a:solidFill>
                <a:effectLst/>
                <a:latin typeface="Söhne"/>
              </a:rPr>
              <a:t> слуху</a:t>
            </a:r>
            <a:endParaRPr lang="uk-UA" b="0" i="0" dirty="0">
              <a:solidFill>
                <a:srgbClr val="002060"/>
              </a:solidFill>
              <a:effectLst/>
              <a:latin typeface="Söhne"/>
            </a:endParaRPr>
          </a:p>
          <a:p>
            <a:r>
              <a:rPr lang="ru-RU" b="0" i="0" dirty="0" err="1">
                <a:solidFill>
                  <a:srgbClr val="002060"/>
                </a:solidFill>
                <a:effectLst/>
                <a:latin typeface="Söhne"/>
              </a:rPr>
              <a:t>Додаткова</a:t>
            </a:r>
            <a:r>
              <a:rPr lang="ru-RU" b="0" i="0" dirty="0">
                <a:solidFill>
                  <a:srgbClr val="002060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Söhne"/>
              </a:rPr>
              <a:t>інформація</a:t>
            </a:r>
            <a:r>
              <a:rPr lang="ru-RU" b="0" i="0" dirty="0">
                <a:solidFill>
                  <a:srgbClr val="002060"/>
                </a:solidFill>
                <a:effectLst/>
                <a:latin typeface="Söhne"/>
              </a:rPr>
              <a:t> про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Söhne"/>
              </a:rPr>
              <a:t>підписи</a:t>
            </a:r>
            <a:r>
              <a:rPr lang="ru-RU" b="0" i="0" dirty="0">
                <a:solidFill>
                  <a:srgbClr val="002060"/>
                </a:solidFill>
                <a:effectLst/>
                <a:latin typeface="Söhne"/>
              </a:rPr>
              <a:t> до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Söhne"/>
              </a:rPr>
              <a:t>відео</a:t>
            </a:r>
            <a:r>
              <a:rPr lang="ru-RU" b="0" i="0" dirty="0">
                <a:solidFill>
                  <a:srgbClr val="002060"/>
                </a:solidFill>
                <a:effectLst/>
                <a:latin typeface="Söhne"/>
              </a:rPr>
              <a:t> (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Söhne"/>
              </a:rPr>
              <a:t>закриті</a:t>
            </a:r>
            <a:r>
              <a:rPr lang="ru-RU" b="0" i="0" dirty="0">
                <a:solidFill>
                  <a:srgbClr val="002060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Söhne"/>
              </a:rPr>
              <a:t>підписи</a:t>
            </a:r>
            <a:r>
              <a:rPr lang="ru-RU" b="0" i="0" dirty="0">
                <a:solidFill>
                  <a:srgbClr val="002060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Söhne"/>
              </a:rPr>
              <a:t>або</a:t>
            </a:r>
            <a:r>
              <a:rPr lang="ru-RU" b="0" i="0" dirty="0">
                <a:solidFill>
                  <a:srgbClr val="002060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Söhne"/>
              </a:rPr>
              <a:t>субтитри</a:t>
            </a:r>
            <a:r>
              <a:rPr lang="ru-RU" b="0" i="0" dirty="0">
                <a:solidFill>
                  <a:srgbClr val="002060"/>
                </a:solidFill>
                <a:effectLst/>
                <a:latin typeface="Söhne"/>
              </a:rPr>
              <a:t>)</a:t>
            </a:r>
          </a:p>
          <a:p>
            <a:r>
              <a:rPr lang="ru-RU" b="0" i="0" dirty="0" err="1">
                <a:solidFill>
                  <a:srgbClr val="002060"/>
                </a:solidFill>
                <a:effectLst/>
                <a:latin typeface="Söhne"/>
              </a:rPr>
              <a:t>Відео</a:t>
            </a:r>
            <a:r>
              <a:rPr lang="ru-RU" b="0" i="0" dirty="0">
                <a:solidFill>
                  <a:srgbClr val="002060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Söhne"/>
              </a:rPr>
              <a:t>із</a:t>
            </a:r>
            <a:r>
              <a:rPr lang="ru-RU" b="0" i="0" dirty="0">
                <a:solidFill>
                  <a:srgbClr val="002060"/>
                </a:solidFill>
                <a:effectLst/>
                <a:latin typeface="Söhne"/>
              </a:rPr>
              <a:t> субтитрами створено в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Söhne"/>
              </a:rPr>
              <a:t>різноманітних</a:t>
            </a:r>
            <a:r>
              <a:rPr lang="ru-RU" b="0" i="0" dirty="0">
                <a:solidFill>
                  <a:srgbClr val="002060"/>
                </a:solidFill>
                <a:effectLst/>
                <a:latin typeface="Söhne"/>
              </a:rPr>
              <a:t> сферах і контекстах. Ось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Söhne"/>
              </a:rPr>
              <a:t>кілька</a:t>
            </a:r>
            <a:r>
              <a:rPr lang="ru-RU" b="0" i="0" dirty="0">
                <a:solidFill>
                  <a:srgbClr val="002060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Söhne"/>
              </a:rPr>
              <a:t>прикладів</a:t>
            </a:r>
            <a:r>
              <a:rPr lang="ru-RU" b="0" i="0" dirty="0">
                <a:solidFill>
                  <a:srgbClr val="002060"/>
                </a:solidFill>
                <a:effectLst/>
                <a:latin typeface="Söhne"/>
              </a:rPr>
              <a:t>: 1. **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Söhne"/>
              </a:rPr>
              <a:t>Телебачення</a:t>
            </a:r>
            <a:r>
              <a:rPr lang="ru-RU" b="0" i="0" dirty="0">
                <a:solidFill>
                  <a:srgbClr val="002060"/>
                </a:solidFill>
                <a:effectLst/>
                <a:latin typeface="Söhne"/>
              </a:rPr>
              <a:t> та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Söhne"/>
              </a:rPr>
              <a:t>кіно</a:t>
            </a:r>
            <a:endParaRPr lang="ru-RU" b="0" i="0" dirty="0">
              <a:solidFill>
                <a:srgbClr val="002060"/>
              </a:solidFill>
              <a:effectLst/>
              <a:latin typeface="Söhne"/>
            </a:endParaRPr>
          </a:p>
          <a:p>
            <a:endParaRPr lang="ru-RU" dirty="0">
              <a:solidFill>
                <a:srgbClr val="002060"/>
              </a:solidFill>
              <a:latin typeface="Söhne"/>
            </a:endParaRPr>
          </a:p>
          <a:p>
            <a:r>
              <a:rPr lang="ru-RU" dirty="0">
                <a:solidFill>
                  <a:srgbClr val="002060"/>
                </a:solidFill>
                <a:latin typeface="Söhne"/>
              </a:rPr>
              <a:t>(</a:t>
            </a:r>
            <a:r>
              <a:rPr lang="en-US" dirty="0">
                <a:solidFill>
                  <a:srgbClr val="002060"/>
                </a:solidFill>
                <a:latin typeface="Söhne"/>
              </a:rPr>
              <a:t>https://gencraft.com/generate</a:t>
            </a:r>
            <a:r>
              <a:rPr lang="uk-UA" dirty="0">
                <a:solidFill>
                  <a:srgbClr val="002060"/>
                </a:solidFill>
                <a:latin typeface="Söhne"/>
              </a:rPr>
              <a:t>)</a:t>
            </a: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51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77051C-1313-409D-BEA3-E7D7F22D5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 що схоже </a:t>
            </a:r>
            <a:r>
              <a:rPr lang="uk-UA" dirty="0" err="1"/>
              <a:t>кепшн</a:t>
            </a:r>
            <a:r>
              <a:rPr lang="uk-UA" dirty="0"/>
              <a:t> відео?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447DCA-C166-4729-9D6E-4E1211A36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4000" dirty="0">
                <a:solidFill>
                  <a:srgbClr val="002060"/>
                </a:solidFill>
              </a:rPr>
              <a:t>Текст пісень в караоке</a:t>
            </a:r>
          </a:p>
          <a:p>
            <a:r>
              <a:rPr lang="uk-UA" sz="4000" dirty="0">
                <a:solidFill>
                  <a:srgbClr val="002060"/>
                </a:solidFill>
              </a:rPr>
              <a:t>«Бігунок»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endParaRPr lang="uk-UA" sz="4000" dirty="0">
              <a:solidFill>
                <a:srgbClr val="002060"/>
              </a:solidFill>
            </a:endParaRPr>
          </a:p>
          <a:p>
            <a:r>
              <a:rPr lang="uk-UA" sz="4000" dirty="0">
                <a:solidFill>
                  <a:srgbClr val="002060"/>
                </a:solidFill>
              </a:rPr>
              <a:t>Титри з </a:t>
            </a:r>
            <a:r>
              <a:rPr lang="uk-UA" sz="4000" dirty="0" err="1">
                <a:solidFill>
                  <a:srgbClr val="002060"/>
                </a:solidFill>
              </a:rPr>
              <a:t>підложками</a:t>
            </a:r>
            <a:r>
              <a:rPr lang="uk-UA" sz="4000" dirty="0">
                <a:solidFill>
                  <a:srgbClr val="002060"/>
                </a:solidFill>
              </a:rPr>
              <a:t> для ідентифікації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220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824FD-CD74-48FE-A622-4EE2D71F3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Навіщо створювати </a:t>
            </a:r>
            <a:r>
              <a:rPr lang="uk-UA" dirty="0" err="1"/>
              <a:t>кепшн</a:t>
            </a:r>
            <a:r>
              <a:rPr lang="uk-UA" dirty="0"/>
              <a:t> відео?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8B33C0D-6445-43EC-9688-ABC9D6E41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705878"/>
            <a:ext cx="10058400" cy="3466322"/>
          </a:xfrm>
        </p:spPr>
        <p:txBody>
          <a:bodyPr/>
          <a:lstStyle/>
          <a:p>
            <a:r>
              <a:rPr lang="uk-UA" dirty="0"/>
              <a:t>Інформаційний / рекламний контент</a:t>
            </a:r>
          </a:p>
          <a:p>
            <a:r>
              <a:rPr lang="uk-UA" dirty="0"/>
              <a:t>Різножанровість</a:t>
            </a:r>
          </a:p>
          <a:p>
            <a:r>
              <a:rPr lang="uk-UA" dirty="0"/>
              <a:t>Можливість для аудиторії дивитися без звуку</a:t>
            </a:r>
          </a:p>
          <a:p>
            <a:r>
              <a:rPr lang="uk-UA" dirty="0"/>
              <a:t>Активізація зорового каналу (і відео, і титр одночасно)</a:t>
            </a:r>
          </a:p>
          <a:p>
            <a:r>
              <a:rPr lang="uk-UA" dirty="0"/>
              <a:t>Збільшення відсотку </a:t>
            </a:r>
            <a:r>
              <a:rPr lang="uk-UA" dirty="0" err="1"/>
              <a:t>запам</a:t>
            </a:r>
            <a:r>
              <a:rPr lang="en-US" dirty="0"/>
              <a:t>’</a:t>
            </a:r>
            <a:r>
              <a:rPr lang="uk-UA" dirty="0" err="1"/>
              <a:t>ятовування</a:t>
            </a:r>
            <a:r>
              <a:rPr lang="uk-UA" dirty="0"/>
              <a:t> інформації</a:t>
            </a:r>
          </a:p>
          <a:p>
            <a:r>
              <a:rPr lang="uk-UA" dirty="0"/>
              <a:t>Можливість повернутися («перемотати») до потрібного</a:t>
            </a:r>
          </a:p>
          <a:p>
            <a:r>
              <a:rPr lang="uk-UA" dirty="0"/>
              <a:t>Інклюзія</a:t>
            </a:r>
          </a:p>
          <a:p>
            <a:r>
              <a:rPr lang="uk-UA" dirty="0"/>
              <a:t>Зменшення ризику </a:t>
            </a:r>
            <a:r>
              <a:rPr lang="uk-UA" dirty="0" err="1"/>
              <a:t>суб</a:t>
            </a:r>
            <a:r>
              <a:rPr lang="en-US" dirty="0"/>
              <a:t>’</a:t>
            </a:r>
            <a:r>
              <a:rPr lang="uk-UA" dirty="0" err="1"/>
              <a:t>єктивного</a:t>
            </a:r>
            <a:r>
              <a:rPr lang="uk-UA" dirty="0"/>
              <a:t> неприйняття автора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759961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408</TotalTime>
  <Words>621</Words>
  <Application>Microsoft Office PowerPoint</Application>
  <PresentationFormat>Широкий екран</PresentationFormat>
  <Paragraphs>76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8" baseType="lpstr">
      <vt:lpstr>Calibri</vt:lpstr>
      <vt:lpstr>Cambria</vt:lpstr>
      <vt:lpstr>FixelTextRegular</vt:lpstr>
      <vt:lpstr>Open Sans</vt:lpstr>
      <vt:lpstr>Roboto</vt:lpstr>
      <vt:lpstr>Rockwell</vt:lpstr>
      <vt:lpstr>Rockwell Condensed</vt:lpstr>
      <vt:lpstr>Söhne</vt:lpstr>
      <vt:lpstr>Times New Roman</vt:lpstr>
      <vt:lpstr>Wingdings</vt:lpstr>
      <vt:lpstr>Дерево</vt:lpstr>
      <vt:lpstr>Актуальні тренди у візуальному контенті онлайн матеріалів</vt:lpstr>
      <vt:lpstr>Про що говоритимемо?</vt:lpstr>
      <vt:lpstr>Check in З яким словом / висловом року згідно із Оксфордським словником асоціюєте себе зараз та чому?</vt:lpstr>
      <vt:lpstr>Базові візуальні тренди</vt:lpstr>
      <vt:lpstr>Презентація PowerPoint</vt:lpstr>
      <vt:lpstr>Презентація PowerPoint</vt:lpstr>
      <vt:lpstr>Що знає ШІ про кепшн відео?</vt:lpstr>
      <vt:lpstr>На що схоже кепшн відео?</vt:lpstr>
      <vt:lpstr>Навіщо створювати кепшн відео?</vt:lpstr>
      <vt:lpstr>Презентація PowerPoint</vt:lpstr>
      <vt:lpstr>Групова робота</vt:lpstr>
      <vt:lpstr>Дискусійні питання</vt:lpstr>
      <vt:lpstr>Туторіал</vt:lpstr>
      <vt:lpstr>Перелік застосунків, де можна зробити кепшн відео на смартфоні</vt:lpstr>
      <vt:lpstr>Домашнє завдання</vt:lpstr>
      <vt:lpstr>Критерії вдалого матеріалу</vt:lpstr>
      <vt:lpstr>Check out З якою валізою ви асоціюєте набуті знання та компетенції у межах змістового модулю?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Візуальні тренди в масмедіа</dc:title>
  <dc:creator>Слава</dc:creator>
  <cp:lastModifiedBy>Слава</cp:lastModifiedBy>
  <cp:revision>26</cp:revision>
  <dcterms:created xsi:type="dcterms:W3CDTF">2023-12-07T14:03:33Z</dcterms:created>
  <dcterms:modified xsi:type="dcterms:W3CDTF">2024-03-18T10:38:31Z</dcterms:modified>
</cp:coreProperties>
</file>