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5"/>
  </p:notes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Lst>
  <p:sldSz cx="9144000" cy="5143500" type="screen16x9"/>
  <p:notesSz cx="6858000" cy="9144000"/>
  <p:embeddedFontLst>
    <p:embeddedFont>
      <p:font typeface="Oswald" panose="020B0604020202020204" charset="-52"/>
      <p:regular r:id="rId16"/>
      <p:bold r:id="rId17"/>
    </p:embeddedFont>
    <p:embeddedFont>
      <p:font typeface="Roboto Condensed"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9C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E0A4893-AAB0-4B11-921F-C880B1FEBE3C}">
  <a:tblStyle styleId="{BE0A4893-AAB0-4B11-921F-C880B1FEBE3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73313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5954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6576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5646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6140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982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2348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3727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958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3561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4047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103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6113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492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70"/>
        <p:cNvGrpSpPr/>
        <p:nvPr/>
      </p:nvGrpSpPr>
      <p:grpSpPr>
        <a:xfrm>
          <a:off x="0" y="0"/>
          <a:ext cx="0" cy="0"/>
          <a:chOff x="0" y="0"/>
          <a:chExt cx="0" cy="0"/>
        </a:xfrm>
      </p:grpSpPr>
      <p:grpSp>
        <p:nvGrpSpPr>
          <p:cNvPr id="71" name="Google Shape;71;p6"/>
          <p:cNvGrpSpPr/>
          <p:nvPr/>
        </p:nvGrpSpPr>
        <p:grpSpPr>
          <a:xfrm>
            <a:off x="6172200" y="2656118"/>
            <a:ext cx="2971754" cy="2886151"/>
            <a:chOff x="6172200" y="2656118"/>
            <a:chExt cx="2971754" cy="2886151"/>
          </a:xfrm>
        </p:grpSpPr>
        <p:sp>
          <p:nvSpPr>
            <p:cNvPr id="72" name="Google Shape;72;p6"/>
            <p:cNvSpPr/>
            <p:nvPr/>
          </p:nvSpPr>
          <p:spPr>
            <a:xfrm rot="9208626" flipH="1">
              <a:off x="6704904" y="4110434"/>
              <a:ext cx="484232" cy="1204006"/>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6"/>
            <p:cNvSpPr/>
            <p:nvPr/>
          </p:nvSpPr>
          <p:spPr>
            <a:xfrm rot="9208633" flipH="1">
              <a:off x="7804300" y="3279013"/>
              <a:ext cx="877624" cy="2182136"/>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6"/>
            <p:cNvSpPr/>
            <p:nvPr/>
          </p:nvSpPr>
          <p:spPr>
            <a:xfrm rot="9208606" flipH="1">
              <a:off x="7481789" y="4276913"/>
              <a:ext cx="408796" cy="1016449"/>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rot="9208678" flipH="1">
              <a:off x="6287617" y="4657701"/>
              <a:ext cx="229660" cy="571018"/>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6"/>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3796BF"/>
            </a:solidFill>
            <a:ln>
              <a:noFill/>
            </a:ln>
          </p:spPr>
        </p:sp>
      </p:grpSp>
      <p:grpSp>
        <p:nvGrpSpPr>
          <p:cNvPr id="77" name="Google Shape;77;p6"/>
          <p:cNvGrpSpPr/>
          <p:nvPr/>
        </p:nvGrpSpPr>
        <p:grpSpPr>
          <a:xfrm>
            <a:off x="-32" y="-228027"/>
            <a:ext cx="2163561" cy="1347300"/>
            <a:chOff x="-32" y="-215963"/>
            <a:chExt cx="2163561" cy="1347300"/>
          </a:xfrm>
        </p:grpSpPr>
        <p:sp>
          <p:nvSpPr>
            <p:cNvPr id="78" name="Google Shape;78;p6"/>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6"/>
            <p:cNvSpPr/>
            <p:nvPr/>
          </p:nvSpPr>
          <p:spPr>
            <a:xfrm rot="-1591371" flipH="1">
              <a:off x="239463" y="-151890"/>
              <a:ext cx="434754" cy="1080980"/>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6"/>
            <p:cNvSpPr/>
            <p:nvPr/>
          </p:nvSpPr>
          <p:spPr>
            <a:xfrm rot="-1591339" flipH="1">
              <a:off x="892401" y="-169347"/>
              <a:ext cx="504374" cy="1254067"/>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6"/>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6"/>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
        <p:nvSpPr>
          <p:cNvPr id="83" name="Google Shape;83;p6"/>
          <p:cNvSpPr txBox="1">
            <a:spLocks noGrp="1"/>
          </p:cNvSpPr>
          <p:nvPr>
            <p:ph type="title"/>
          </p:nvPr>
        </p:nvSpPr>
        <p:spPr>
          <a:xfrm>
            <a:off x="1031425" y="1149725"/>
            <a:ext cx="5760300" cy="680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84" name="Google Shape;84;p6"/>
          <p:cNvSpPr txBox="1">
            <a:spLocks noGrp="1"/>
          </p:cNvSpPr>
          <p:nvPr>
            <p:ph type="body" idx="1"/>
          </p:nvPr>
        </p:nvSpPr>
        <p:spPr>
          <a:xfrm>
            <a:off x="1031425" y="1860875"/>
            <a:ext cx="2796000" cy="30648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85" name="Google Shape;85;p6"/>
          <p:cNvSpPr txBox="1">
            <a:spLocks noGrp="1"/>
          </p:cNvSpPr>
          <p:nvPr>
            <p:ph type="body" idx="2"/>
          </p:nvPr>
        </p:nvSpPr>
        <p:spPr>
          <a:xfrm>
            <a:off x="3995772" y="1860875"/>
            <a:ext cx="2796000" cy="30648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86" name="Google Shape;86;p6"/>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1149725"/>
            <a:ext cx="5760300" cy="680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1pPr>
            <a:lvl2pPr lvl="1">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2pPr>
            <a:lvl3pPr lvl="2">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3pPr>
            <a:lvl4pPr lvl="3">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4pPr>
            <a:lvl5pPr lvl="4">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5pPr>
            <a:lvl6pPr lvl="5">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6pPr>
            <a:lvl7pPr lvl="6">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7pPr>
            <a:lvl8pPr lvl="7">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8pPr>
            <a:lvl9pPr lvl="8">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1031425" y="1777125"/>
            <a:ext cx="5760300" cy="2521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1pPr>
            <a:lvl2pPr marL="914400" lvl="1" indent="-355600">
              <a:spcBef>
                <a:spcPts val="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2pPr>
            <a:lvl3pPr marL="1371600" lvl="2"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3pPr>
            <a:lvl4pPr marL="1828800" lvl="3"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4pPr>
            <a:lvl5pPr marL="2286000" lvl="4"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5pPr>
            <a:lvl6pPr marL="2743200" lvl="5"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6pPr>
            <a:lvl7pPr marL="3200400" lvl="6"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7pPr>
            <a:lvl8pPr marL="3657600" lvl="7"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8pPr>
            <a:lvl9pPr marL="4114800" lvl="8"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556784" y="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rgbClr val="4BB5D9"/>
                </a:solidFill>
                <a:latin typeface="Roboto Condensed"/>
                <a:ea typeface="Roboto Condensed"/>
                <a:cs typeface="Roboto Condensed"/>
                <a:sym typeface="Roboto Condensed"/>
              </a:defRPr>
            </a:lvl1pPr>
            <a:lvl2pPr lvl="1" algn="r">
              <a:buNone/>
              <a:defRPr sz="1300">
                <a:solidFill>
                  <a:srgbClr val="4BB5D9"/>
                </a:solidFill>
                <a:latin typeface="Roboto Condensed"/>
                <a:ea typeface="Roboto Condensed"/>
                <a:cs typeface="Roboto Condensed"/>
                <a:sym typeface="Roboto Condensed"/>
              </a:defRPr>
            </a:lvl2pPr>
            <a:lvl3pPr lvl="2" algn="r">
              <a:buNone/>
              <a:defRPr sz="1300">
                <a:solidFill>
                  <a:srgbClr val="4BB5D9"/>
                </a:solidFill>
                <a:latin typeface="Roboto Condensed"/>
                <a:ea typeface="Roboto Condensed"/>
                <a:cs typeface="Roboto Condensed"/>
                <a:sym typeface="Roboto Condensed"/>
              </a:defRPr>
            </a:lvl3pPr>
            <a:lvl4pPr lvl="3" algn="r">
              <a:buNone/>
              <a:defRPr sz="1300">
                <a:solidFill>
                  <a:srgbClr val="4BB5D9"/>
                </a:solidFill>
                <a:latin typeface="Roboto Condensed"/>
                <a:ea typeface="Roboto Condensed"/>
                <a:cs typeface="Roboto Condensed"/>
                <a:sym typeface="Roboto Condensed"/>
              </a:defRPr>
            </a:lvl4pPr>
            <a:lvl5pPr lvl="4" algn="r">
              <a:buNone/>
              <a:defRPr sz="1300">
                <a:solidFill>
                  <a:srgbClr val="4BB5D9"/>
                </a:solidFill>
                <a:latin typeface="Roboto Condensed"/>
                <a:ea typeface="Roboto Condensed"/>
                <a:cs typeface="Roboto Condensed"/>
                <a:sym typeface="Roboto Condensed"/>
              </a:defRPr>
            </a:lvl5pPr>
            <a:lvl6pPr lvl="5" algn="r">
              <a:buNone/>
              <a:defRPr sz="1300">
                <a:solidFill>
                  <a:srgbClr val="4BB5D9"/>
                </a:solidFill>
                <a:latin typeface="Roboto Condensed"/>
                <a:ea typeface="Roboto Condensed"/>
                <a:cs typeface="Roboto Condensed"/>
                <a:sym typeface="Roboto Condensed"/>
              </a:defRPr>
            </a:lvl6pPr>
            <a:lvl7pPr lvl="6" algn="r">
              <a:buNone/>
              <a:defRPr sz="1300">
                <a:solidFill>
                  <a:srgbClr val="4BB5D9"/>
                </a:solidFill>
                <a:latin typeface="Roboto Condensed"/>
                <a:ea typeface="Roboto Condensed"/>
                <a:cs typeface="Roboto Condensed"/>
                <a:sym typeface="Roboto Condensed"/>
              </a:defRPr>
            </a:lvl7pPr>
            <a:lvl8pPr lvl="7" algn="r">
              <a:buNone/>
              <a:defRPr sz="1300">
                <a:solidFill>
                  <a:srgbClr val="4BB5D9"/>
                </a:solidFill>
                <a:latin typeface="Roboto Condensed"/>
                <a:ea typeface="Roboto Condensed"/>
                <a:cs typeface="Roboto Condensed"/>
                <a:sym typeface="Roboto Condensed"/>
              </a:defRPr>
            </a:lvl8pPr>
            <a:lvl9pPr lvl="8" algn="r">
              <a:buNone/>
              <a:defRPr sz="1300">
                <a:solidFill>
                  <a:srgbClr val="4BB5D9"/>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1779662"/>
            <a:ext cx="7776864" cy="1944216"/>
          </a:xfrm>
          <a:prstGeom prst="rect">
            <a:avLst/>
          </a:prstGeom>
        </p:spPr>
        <p:txBody>
          <a:bodyPr spcFirstLastPara="1" wrap="square" lIns="91425" tIns="91425" rIns="91425" bIns="91425" anchor="t" anchorCtr="0">
            <a:noAutofit/>
          </a:bodyPr>
          <a:lstStyle/>
          <a:p>
            <a:pPr marL="0" lvl="0" indent="0">
              <a:buNone/>
            </a:pPr>
            <a:r>
              <a:rPr lang="ru-RU" sz="2000" b="1" dirty="0" smtClean="0">
                <a:solidFill>
                  <a:schemeClr val="tx1"/>
                </a:solidFill>
              </a:rPr>
              <a:t>Тема. </a:t>
            </a:r>
            <a:r>
              <a:rPr lang="ru-RU" sz="2000" b="1" dirty="0">
                <a:solidFill>
                  <a:schemeClr val="tx1"/>
                </a:solidFill>
              </a:rPr>
              <a:t>Метод </a:t>
            </a:r>
            <a:r>
              <a:rPr lang="ru-RU" sz="2000" b="1" dirty="0" err="1">
                <a:solidFill>
                  <a:schemeClr val="tx1"/>
                </a:solidFill>
              </a:rPr>
              <a:t>опитування</a:t>
            </a:r>
            <a:r>
              <a:rPr lang="ru-RU" sz="2000" b="1" dirty="0">
                <a:solidFill>
                  <a:schemeClr val="tx1"/>
                </a:solidFill>
              </a:rPr>
              <a:t>. </a:t>
            </a:r>
            <a:r>
              <a:rPr lang="ru-RU" sz="2000" b="1" dirty="0" err="1">
                <a:solidFill>
                  <a:schemeClr val="tx1"/>
                </a:solidFill>
              </a:rPr>
              <a:t>Анкетування</a:t>
            </a:r>
            <a:r>
              <a:rPr lang="ru-RU" sz="2000" b="1" dirty="0">
                <a:solidFill>
                  <a:schemeClr val="tx1"/>
                </a:solidFill>
              </a:rPr>
              <a:t>.</a:t>
            </a:r>
          </a:p>
          <a:p>
            <a:pPr marL="0" lvl="0" indent="0">
              <a:buNone/>
            </a:pPr>
            <a:r>
              <a:rPr lang="ru-RU" sz="2000" b="1" dirty="0">
                <a:solidFill>
                  <a:schemeClr val="tx1"/>
                </a:solidFill>
              </a:rPr>
              <a:t>1. </a:t>
            </a:r>
            <a:r>
              <a:rPr lang="ru-RU" sz="2000" b="1" dirty="0" err="1">
                <a:solidFill>
                  <a:schemeClr val="tx1"/>
                </a:solidFill>
              </a:rPr>
              <a:t>Анкетування</a:t>
            </a:r>
            <a:r>
              <a:rPr lang="ru-RU" sz="2000" b="1" dirty="0">
                <a:solidFill>
                  <a:schemeClr val="tx1"/>
                </a:solidFill>
              </a:rPr>
              <a:t> як форма </a:t>
            </a:r>
            <a:r>
              <a:rPr lang="ru-RU" sz="2000" b="1" dirty="0" err="1">
                <a:solidFill>
                  <a:schemeClr val="tx1"/>
                </a:solidFill>
              </a:rPr>
              <a:t>опитування</a:t>
            </a:r>
            <a:r>
              <a:rPr lang="ru-RU" sz="2000" b="1" dirty="0">
                <a:solidFill>
                  <a:schemeClr val="tx1"/>
                </a:solidFill>
              </a:rPr>
              <a:t>.</a:t>
            </a:r>
          </a:p>
          <a:p>
            <a:pPr marL="0" lvl="0" indent="0">
              <a:buNone/>
            </a:pPr>
            <a:r>
              <a:rPr lang="ru-RU" sz="2000" b="1" dirty="0">
                <a:solidFill>
                  <a:schemeClr val="tx1"/>
                </a:solidFill>
              </a:rPr>
              <a:t>2. Анкета: </a:t>
            </a:r>
            <a:r>
              <a:rPr lang="ru-RU" sz="2000" b="1" dirty="0" err="1">
                <a:solidFill>
                  <a:schemeClr val="tx1"/>
                </a:solidFill>
              </a:rPr>
              <a:t>вимоги</a:t>
            </a:r>
            <a:r>
              <a:rPr lang="ru-RU" sz="2000" b="1" dirty="0">
                <a:solidFill>
                  <a:schemeClr val="tx1"/>
                </a:solidFill>
              </a:rPr>
              <a:t> до </a:t>
            </a:r>
            <a:r>
              <a:rPr lang="ru-RU" sz="2000" b="1" dirty="0" err="1" smtClean="0">
                <a:solidFill>
                  <a:schemeClr val="tx1"/>
                </a:solidFill>
              </a:rPr>
              <a:t>питань</a:t>
            </a:r>
            <a:r>
              <a:rPr lang="ru-RU" sz="2000" b="1" dirty="0" smtClean="0">
                <a:solidFill>
                  <a:schemeClr val="tx1"/>
                </a:solidFill>
              </a:rPr>
              <a:t> </a:t>
            </a:r>
            <a:r>
              <a:rPr lang="ru-RU" sz="2000" b="1" dirty="0">
                <a:solidFill>
                  <a:schemeClr val="tx1"/>
                </a:solidFill>
              </a:rPr>
              <a:t>і структура</a:t>
            </a:r>
            <a:r>
              <a:rPr lang="ru-RU" sz="1600" b="1" dirty="0">
                <a:solidFill>
                  <a:schemeClr val="tx1"/>
                </a:solidFill>
              </a:rPr>
              <a:t>.</a:t>
            </a:r>
          </a:p>
          <a:p>
            <a:pPr marL="0" lvl="0" indent="0">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a:t>
            </a:fld>
            <a:endParaRPr/>
          </a:p>
        </p:txBody>
      </p:sp>
    </p:spTree>
    <p:extLst>
      <p:ext uri="{BB962C8B-B14F-4D97-AF65-F5344CB8AC3E}">
        <p14:creationId xmlns:p14="http://schemas.microsoft.com/office/powerpoint/2010/main" val="3640616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627534"/>
            <a:ext cx="7992888" cy="4248471"/>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Всі питання в анкеті слід чітко формулювати, щоб вони були зрозумілі респондентам, включаючи і використовувані терміни.</a:t>
            </a:r>
          </a:p>
          <a:p>
            <a:pPr marL="0" lvl="0" indent="0" algn="just">
              <a:buNone/>
            </a:pPr>
            <a:r>
              <a:rPr lang="uk-UA" sz="1600" b="1" dirty="0">
                <a:solidFill>
                  <a:schemeClr val="tx1"/>
                </a:solidFill>
              </a:rPr>
              <a:t>Можна охарактеризувати кілька груп питань.</a:t>
            </a:r>
          </a:p>
          <a:p>
            <a:pPr marL="0" lvl="0" indent="0" algn="just">
              <a:buNone/>
            </a:pPr>
            <a:r>
              <a:rPr lang="uk-UA" sz="1600" b="1" dirty="0">
                <a:solidFill>
                  <a:schemeClr val="tx1"/>
                </a:solidFill>
              </a:rPr>
              <a:t>1. Питання за змістом: 1) про факти свідомості (спрямовані на виявлення думок, побажань, суджень, планів); 2) про факти поведінки (спрямовані на виявлення вчинків, результатів діяльності, поведінки); 3) про особу респондента (соціально-демографічний блок або так звана "</a:t>
            </a:r>
            <a:r>
              <a:rPr lang="uk-UA" sz="1600" b="1" dirty="0" err="1">
                <a:solidFill>
                  <a:schemeClr val="tx1"/>
                </a:solidFill>
              </a:rPr>
              <a:t>паспортичка</a:t>
            </a:r>
            <a:r>
              <a:rPr lang="uk-UA" sz="1600" b="1" dirty="0">
                <a:solidFill>
                  <a:schemeClr val="tx1"/>
                </a:solidFill>
              </a:rPr>
              <a:t>", що дає характеристику особистості респондента).</a:t>
            </a:r>
          </a:p>
          <a:p>
            <a:pPr marL="0" lvl="0" indent="0" algn="just">
              <a:buNone/>
            </a:pPr>
            <a:r>
              <a:rPr lang="uk-UA" sz="1600" b="1" dirty="0">
                <a:solidFill>
                  <a:schemeClr val="tx1"/>
                </a:solidFill>
              </a:rPr>
              <a:t>2. Питання, що розрізняють за формою: 1) питання закриті (до яких дається перелік варіантів відповідей); 2) відкриті (до яких не додаються варіанти відповідей. Респондент повинен сформулювати і вписати відповідь); 3) напіввідкриті/напівзакриті (в яких поєднується можливість вибору запропонованих варіантів відповіді з можливістю також сформулювати і вписати відповідь). Останній вид використовується дослідником тоді, коли він не впевнений у повноті відомих йому варіантів відповідей.</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Tree>
    <p:extLst>
      <p:ext uri="{BB962C8B-B14F-4D97-AF65-F5344CB8AC3E}">
        <p14:creationId xmlns:p14="http://schemas.microsoft.com/office/powerpoint/2010/main" val="113838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627534"/>
            <a:ext cx="7992888" cy="4248471"/>
          </a:xfrm>
          <a:prstGeom prst="rect">
            <a:avLst/>
          </a:prstGeom>
        </p:spPr>
        <p:txBody>
          <a:bodyPr spcFirstLastPara="1" wrap="square" lIns="91425" tIns="91425" rIns="91425" bIns="91425" anchor="t" anchorCtr="0">
            <a:noAutofit/>
          </a:bodyPr>
          <a:lstStyle/>
          <a:p>
            <a:pPr marL="0" lvl="0" indent="0" algn="just">
              <a:buNone/>
            </a:pP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можуть</a:t>
            </a:r>
            <a:r>
              <a:rPr lang="ru-RU" sz="1600" b="1" dirty="0">
                <a:solidFill>
                  <a:schemeClr val="tx1"/>
                </a:solidFill>
              </a:rPr>
              <a:t> бути </a:t>
            </a:r>
            <a:r>
              <a:rPr lang="ru-RU" sz="1600" b="1" dirty="0" err="1">
                <a:solidFill>
                  <a:schemeClr val="tx1"/>
                </a:solidFill>
              </a:rPr>
              <a:t>також</a:t>
            </a:r>
            <a:r>
              <a:rPr lang="ru-RU" sz="1600" b="1" dirty="0">
                <a:solidFill>
                  <a:schemeClr val="tx1"/>
                </a:solidFill>
              </a:rPr>
              <a:t> </a:t>
            </a:r>
            <a:r>
              <a:rPr lang="ru-RU" sz="1600" b="1" dirty="0" err="1">
                <a:solidFill>
                  <a:schemeClr val="tx1"/>
                </a:solidFill>
              </a:rPr>
              <a:t>альтернативними</a:t>
            </a:r>
            <a:r>
              <a:rPr lang="ru-RU" sz="1600" b="1" dirty="0">
                <a:solidFill>
                  <a:schemeClr val="tx1"/>
                </a:solidFill>
              </a:rPr>
              <a:t> і </a:t>
            </a:r>
            <a:r>
              <a:rPr lang="ru-RU" sz="1600" b="1" dirty="0" err="1">
                <a:solidFill>
                  <a:schemeClr val="tx1"/>
                </a:solidFill>
              </a:rPr>
              <a:t>неальтернативними</a:t>
            </a:r>
            <a:r>
              <a:rPr lang="ru-RU" sz="1600" b="1" dirty="0">
                <a:solidFill>
                  <a:schemeClr val="tx1"/>
                </a:solidFill>
              </a:rPr>
              <a:t> (</a:t>
            </a:r>
            <a:r>
              <a:rPr lang="ru-RU" sz="1600" b="1" dirty="0" err="1">
                <a:solidFill>
                  <a:schemeClr val="tx1"/>
                </a:solidFill>
              </a:rPr>
              <a:t>варіантними</a:t>
            </a:r>
            <a:r>
              <a:rPr lang="ru-RU" sz="1600" b="1" dirty="0">
                <a:solidFill>
                  <a:schemeClr val="tx1"/>
                </a:solidFill>
              </a:rPr>
              <a:t>).</a:t>
            </a:r>
          </a:p>
          <a:p>
            <a:pPr marL="0" lvl="0" indent="0" algn="just">
              <a:buNone/>
            </a:pPr>
            <a:r>
              <a:rPr lang="ru-RU" sz="1600" b="1" dirty="0" err="1">
                <a:solidFill>
                  <a:schemeClr val="tx1"/>
                </a:solidFill>
              </a:rPr>
              <a:t>Альтернативні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припускають</a:t>
            </a:r>
            <a:r>
              <a:rPr lang="ru-RU" sz="1600" b="1" dirty="0">
                <a:solidFill>
                  <a:schemeClr val="tx1"/>
                </a:solidFill>
              </a:rPr>
              <a:t> </a:t>
            </a:r>
            <a:r>
              <a:rPr lang="ru-RU" sz="1600" b="1" dirty="0" err="1">
                <a:solidFill>
                  <a:schemeClr val="tx1"/>
                </a:solidFill>
              </a:rPr>
              <a:t>можливість</a:t>
            </a:r>
            <a:r>
              <a:rPr lang="ru-RU" sz="1600" b="1" dirty="0">
                <a:solidFill>
                  <a:schemeClr val="tx1"/>
                </a:solidFill>
              </a:rPr>
              <a:t> </a:t>
            </a:r>
            <a:r>
              <a:rPr lang="ru-RU" sz="1600" b="1" dirty="0" err="1">
                <a:solidFill>
                  <a:schemeClr val="tx1"/>
                </a:solidFill>
              </a:rPr>
              <a:t>вибору</a:t>
            </a:r>
            <a:r>
              <a:rPr lang="ru-RU" sz="1600" b="1" dirty="0">
                <a:solidFill>
                  <a:schemeClr val="tx1"/>
                </a:solidFill>
              </a:rPr>
              <a:t> респондентом </a:t>
            </a:r>
            <a:r>
              <a:rPr lang="ru-RU" sz="1600" b="1" dirty="0" err="1">
                <a:solidFill>
                  <a:schemeClr val="tx1"/>
                </a:solidFill>
              </a:rPr>
              <a:t>лише</a:t>
            </a:r>
            <a:r>
              <a:rPr lang="ru-RU" sz="1600" b="1" dirty="0">
                <a:solidFill>
                  <a:schemeClr val="tx1"/>
                </a:solidFill>
              </a:rPr>
              <a:t> одного </a:t>
            </a:r>
            <a:r>
              <a:rPr lang="ru-RU" sz="1600" b="1" dirty="0" err="1">
                <a:solidFill>
                  <a:schemeClr val="tx1"/>
                </a:solidFill>
              </a:rPr>
              <a:t>варіанта</a:t>
            </a:r>
            <a:r>
              <a:rPr lang="ru-RU" sz="1600" b="1" dirty="0">
                <a:solidFill>
                  <a:schemeClr val="tx1"/>
                </a:solidFill>
              </a:rPr>
              <a:t> </a:t>
            </a:r>
            <a:r>
              <a:rPr lang="ru-RU" sz="1600" b="1" dirty="0" err="1">
                <a:solidFill>
                  <a:schemeClr val="tx1"/>
                </a:solidFill>
              </a:rPr>
              <a:t>відповіді</a:t>
            </a:r>
            <a:r>
              <a:rPr lang="ru-RU" sz="1600" b="1" dirty="0">
                <a:solidFill>
                  <a:schemeClr val="tx1"/>
                </a:solidFill>
              </a:rPr>
              <a:t>. </a:t>
            </a:r>
            <a:r>
              <a:rPr lang="ru-RU" sz="1600" b="1" dirty="0" err="1">
                <a:solidFill>
                  <a:schemeClr val="tx1"/>
                </a:solidFill>
              </a:rPr>
              <a:t>Наприклад</a:t>
            </a:r>
            <a:r>
              <a:rPr lang="ru-RU" sz="1600" b="1" dirty="0">
                <a:solidFill>
                  <a:schemeClr val="tx1"/>
                </a:solidFill>
              </a:rPr>
              <a:t>: так, беру участь; </a:t>
            </a:r>
            <a:r>
              <a:rPr lang="ru-RU" sz="1600" b="1" dirty="0" err="1">
                <a:solidFill>
                  <a:schemeClr val="tx1"/>
                </a:solidFill>
              </a:rPr>
              <a:t>ні</a:t>
            </a:r>
            <a:r>
              <a:rPr lang="ru-RU" sz="1600" b="1" dirty="0">
                <a:solidFill>
                  <a:schemeClr val="tx1"/>
                </a:solidFill>
              </a:rPr>
              <a:t>, не беру.</a:t>
            </a:r>
          </a:p>
          <a:p>
            <a:pPr marL="0" lvl="0" indent="0" algn="just">
              <a:buNone/>
            </a:pPr>
            <a:r>
              <a:rPr lang="ru-RU" sz="1600" b="1" dirty="0" err="1">
                <a:solidFill>
                  <a:schemeClr val="tx1"/>
                </a:solidFill>
              </a:rPr>
              <a:t>Неальтернативні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припускають</a:t>
            </a:r>
            <a:r>
              <a:rPr lang="ru-RU" sz="1600" b="1" dirty="0">
                <a:solidFill>
                  <a:schemeClr val="tx1"/>
                </a:solidFill>
              </a:rPr>
              <a:t> </a:t>
            </a:r>
            <a:r>
              <a:rPr lang="ru-RU" sz="1600" b="1" dirty="0" err="1">
                <a:solidFill>
                  <a:schemeClr val="tx1"/>
                </a:solidFill>
              </a:rPr>
              <a:t>вибір</a:t>
            </a:r>
            <a:r>
              <a:rPr lang="ru-RU" sz="1600" b="1" dirty="0">
                <a:solidFill>
                  <a:schemeClr val="tx1"/>
                </a:solidFill>
              </a:rPr>
              <a:t> одного </a:t>
            </a:r>
            <a:r>
              <a:rPr lang="ru-RU" sz="1600" b="1" dirty="0" err="1">
                <a:solidFill>
                  <a:schemeClr val="tx1"/>
                </a:solidFill>
              </a:rPr>
              <a:t>або</a:t>
            </a:r>
            <a:r>
              <a:rPr lang="ru-RU" sz="1600" b="1" dirty="0">
                <a:solidFill>
                  <a:schemeClr val="tx1"/>
                </a:solidFill>
              </a:rPr>
              <a:t> </a:t>
            </a:r>
            <a:r>
              <a:rPr lang="ru-RU" sz="1600" b="1" dirty="0" err="1">
                <a:solidFill>
                  <a:schemeClr val="tx1"/>
                </a:solidFill>
              </a:rPr>
              <a:t>декількох</a:t>
            </a:r>
            <a:r>
              <a:rPr lang="ru-RU" sz="1600" b="1" dirty="0">
                <a:solidFill>
                  <a:schemeClr val="tx1"/>
                </a:solidFill>
              </a:rPr>
              <a:t> </a:t>
            </a:r>
            <a:r>
              <a:rPr lang="ru-RU" sz="1600" b="1" dirty="0" err="1">
                <a:solidFill>
                  <a:schemeClr val="tx1"/>
                </a:solidFill>
              </a:rPr>
              <a:t>варіантів</a:t>
            </a:r>
            <a:r>
              <a:rPr lang="ru-RU" sz="1600" b="1" dirty="0">
                <a:solidFill>
                  <a:schemeClr val="tx1"/>
                </a:solidFill>
              </a:rPr>
              <a:t> </a:t>
            </a:r>
            <a:r>
              <a:rPr lang="ru-RU" sz="1600" b="1" dirty="0" err="1">
                <a:solidFill>
                  <a:schemeClr val="tx1"/>
                </a:solidFill>
              </a:rPr>
              <a:t>відповідей</a:t>
            </a:r>
            <a:r>
              <a:rPr lang="ru-RU" sz="1600" b="1" dirty="0">
                <a:solidFill>
                  <a:schemeClr val="tx1"/>
                </a:solidFill>
              </a:rPr>
              <a:t>. </a:t>
            </a:r>
            <a:r>
              <a:rPr lang="ru-RU" sz="1600" b="1" dirty="0" err="1">
                <a:solidFill>
                  <a:schemeClr val="tx1"/>
                </a:solidFill>
              </a:rPr>
              <a:t>Наприклад</a:t>
            </a:r>
            <a:r>
              <a:rPr lang="ru-RU" sz="1600" b="1" dirty="0">
                <a:solidFill>
                  <a:schemeClr val="tx1"/>
                </a:solidFill>
              </a:rPr>
              <a:t>: "З </a:t>
            </a:r>
            <a:r>
              <a:rPr lang="ru-RU" sz="1600" b="1" dirty="0" err="1">
                <a:solidFill>
                  <a:schemeClr val="tx1"/>
                </a:solidFill>
              </a:rPr>
              <a:t>яких</a:t>
            </a:r>
            <a:r>
              <a:rPr lang="ru-RU" sz="1600" b="1" dirty="0">
                <a:solidFill>
                  <a:schemeClr val="tx1"/>
                </a:solidFill>
              </a:rPr>
              <a:t> </a:t>
            </a:r>
            <a:r>
              <a:rPr lang="ru-RU" sz="1600" b="1" dirty="0" err="1">
                <a:solidFill>
                  <a:schemeClr val="tx1"/>
                </a:solidFill>
              </a:rPr>
              <a:t>джерел</a:t>
            </a:r>
            <a:r>
              <a:rPr lang="ru-RU" sz="1600" b="1" dirty="0">
                <a:solidFill>
                  <a:schemeClr val="tx1"/>
                </a:solidFill>
              </a:rPr>
              <a:t> Ви </a:t>
            </a:r>
            <a:r>
              <a:rPr lang="ru-RU" sz="1600" b="1" dirty="0" err="1">
                <a:solidFill>
                  <a:schemeClr val="tx1"/>
                </a:solidFill>
              </a:rPr>
              <a:t>отримуєте</a:t>
            </a:r>
            <a:r>
              <a:rPr lang="ru-RU" sz="1600" b="1" dirty="0">
                <a:solidFill>
                  <a:schemeClr val="tx1"/>
                </a:solidFill>
              </a:rPr>
              <a:t> </a:t>
            </a:r>
            <a:r>
              <a:rPr lang="ru-RU" sz="1600" b="1" dirty="0" err="1">
                <a:solidFill>
                  <a:schemeClr val="tx1"/>
                </a:solidFill>
              </a:rPr>
              <a:t>інформацію</a:t>
            </a:r>
            <a:r>
              <a:rPr lang="ru-RU" sz="1600" b="1" dirty="0">
                <a:solidFill>
                  <a:schemeClr val="tx1"/>
                </a:solidFill>
              </a:rPr>
              <a:t>? (</a:t>
            </a:r>
            <a:r>
              <a:rPr lang="ru-RU" sz="1600" b="1" dirty="0" err="1">
                <a:solidFill>
                  <a:schemeClr val="tx1"/>
                </a:solidFill>
              </a:rPr>
              <a:t>оберіть</a:t>
            </a:r>
            <a:r>
              <a:rPr lang="ru-RU" sz="1600" b="1" dirty="0">
                <a:solidFill>
                  <a:schemeClr val="tx1"/>
                </a:solidFill>
              </a:rPr>
              <a:t> не </a:t>
            </a:r>
            <a:r>
              <a:rPr lang="ru-RU" sz="1600" b="1" dirty="0" err="1">
                <a:solidFill>
                  <a:schemeClr val="tx1"/>
                </a:solidFill>
              </a:rPr>
              <a:t>більше</a:t>
            </a:r>
            <a:r>
              <a:rPr lang="ru-RU" sz="1600" b="1" dirty="0">
                <a:solidFill>
                  <a:schemeClr val="tx1"/>
                </a:solidFill>
              </a:rPr>
              <a:t> </a:t>
            </a:r>
            <a:r>
              <a:rPr lang="ru-RU" sz="1600" b="1" dirty="0" err="1">
                <a:solidFill>
                  <a:schemeClr val="tx1"/>
                </a:solidFill>
              </a:rPr>
              <a:t>трьох</a:t>
            </a:r>
            <a:r>
              <a:rPr lang="ru-RU" sz="1600" b="1" dirty="0">
                <a:solidFill>
                  <a:schemeClr val="tx1"/>
                </a:solidFill>
              </a:rPr>
              <a:t> </a:t>
            </a:r>
            <a:r>
              <a:rPr lang="ru-RU" sz="1600" b="1" dirty="0" err="1">
                <a:solidFill>
                  <a:schemeClr val="tx1"/>
                </a:solidFill>
              </a:rPr>
              <a:t>варіантів</a:t>
            </a:r>
            <a:r>
              <a:rPr lang="ru-RU" sz="1600" b="1" dirty="0">
                <a:solidFill>
                  <a:schemeClr val="tx1"/>
                </a:solidFill>
              </a:rPr>
              <a:t>)"</a:t>
            </a:r>
          </a:p>
          <a:p>
            <a:pPr marL="0" lvl="0" indent="0" algn="just">
              <a:buNone/>
            </a:pP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поділяються</a:t>
            </a:r>
            <a:r>
              <a:rPr lang="ru-RU" sz="1600" b="1" dirty="0">
                <a:solidFill>
                  <a:schemeClr val="tx1"/>
                </a:solidFill>
              </a:rPr>
              <a:t> </a:t>
            </a:r>
            <a:r>
              <a:rPr lang="ru-RU" sz="1600" b="1" dirty="0" err="1">
                <a:solidFill>
                  <a:schemeClr val="tx1"/>
                </a:solidFill>
              </a:rPr>
              <a:t>також</a:t>
            </a:r>
            <a:r>
              <a:rPr lang="ru-RU" sz="1600" b="1" dirty="0">
                <a:solidFill>
                  <a:schemeClr val="tx1"/>
                </a:solidFill>
              </a:rPr>
              <a:t> на </a:t>
            </a:r>
            <a:r>
              <a:rPr lang="ru-RU" sz="1600" b="1" dirty="0" err="1">
                <a:solidFill>
                  <a:schemeClr val="tx1"/>
                </a:solidFill>
              </a:rPr>
              <a:t>прямі</a:t>
            </a:r>
            <a:r>
              <a:rPr lang="ru-RU" sz="1600" b="1" dirty="0">
                <a:solidFill>
                  <a:schemeClr val="tx1"/>
                </a:solidFill>
              </a:rPr>
              <a:t> і </a:t>
            </a:r>
            <a:r>
              <a:rPr lang="ru-RU" sz="1600" b="1" dirty="0" err="1">
                <a:solidFill>
                  <a:schemeClr val="tx1"/>
                </a:solidFill>
              </a:rPr>
              <a:t>непрямі</a:t>
            </a:r>
            <a:r>
              <a:rPr lang="ru-RU" sz="1600" b="1" dirty="0">
                <a:solidFill>
                  <a:schemeClr val="tx1"/>
                </a:solidFill>
              </a:rPr>
              <a:t>. </a:t>
            </a:r>
            <a:r>
              <a:rPr lang="ru-RU" sz="1600" b="1" dirty="0" err="1">
                <a:solidFill>
                  <a:schemeClr val="tx1"/>
                </a:solidFill>
              </a:rPr>
              <a:t>Прямі</a:t>
            </a:r>
            <a:r>
              <a:rPr lang="ru-RU" sz="1600" b="1" dirty="0">
                <a:solidFill>
                  <a:schemeClr val="tx1"/>
                </a:solidFill>
              </a:rPr>
              <a:t> </a:t>
            </a:r>
            <a:r>
              <a:rPr lang="ru-RU" sz="1600" b="1" dirty="0" err="1">
                <a:solidFill>
                  <a:schemeClr val="tx1"/>
                </a:solidFill>
              </a:rPr>
              <a:t>запитання</a:t>
            </a:r>
            <a:r>
              <a:rPr lang="ru-RU" sz="1600" b="1" dirty="0">
                <a:solidFill>
                  <a:schemeClr val="tx1"/>
                </a:solidFill>
              </a:rPr>
              <a:t> - </a:t>
            </a:r>
            <a:r>
              <a:rPr lang="ru-RU" sz="1600" b="1" dirty="0" err="1">
                <a:solidFill>
                  <a:schemeClr val="tx1"/>
                </a:solidFill>
              </a:rPr>
              <a:t>це</a:t>
            </a:r>
            <a:r>
              <a:rPr lang="ru-RU" sz="1600" b="1" dirty="0">
                <a:solidFill>
                  <a:schemeClr val="tx1"/>
                </a:solidFill>
              </a:rPr>
              <a:t> </a:t>
            </a:r>
            <a:r>
              <a:rPr lang="ru-RU" sz="1600" b="1" dirty="0" err="1">
                <a:solidFill>
                  <a:schemeClr val="tx1"/>
                </a:solidFill>
              </a:rPr>
              <a:t>такі</a:t>
            </a:r>
            <a:r>
              <a:rPr lang="ru-RU" sz="1600" b="1" dirty="0">
                <a:solidFill>
                  <a:schemeClr val="tx1"/>
                </a:solidFill>
              </a:rPr>
              <a:t>, </a:t>
            </a:r>
            <a:r>
              <a:rPr lang="ru-RU" sz="1600" b="1" dirty="0" err="1">
                <a:solidFill>
                  <a:schemeClr val="tx1"/>
                </a:solidFill>
              </a:rPr>
              <a:t>які</a:t>
            </a:r>
            <a:r>
              <a:rPr lang="ru-RU" sz="1600" b="1" dirty="0">
                <a:solidFill>
                  <a:schemeClr val="tx1"/>
                </a:solidFill>
              </a:rPr>
              <a:t> </a:t>
            </a:r>
            <a:r>
              <a:rPr lang="ru-RU" sz="1600" b="1" dirty="0" err="1">
                <a:solidFill>
                  <a:schemeClr val="tx1"/>
                </a:solidFill>
              </a:rPr>
              <a:t>вимагають</a:t>
            </a:r>
            <a:r>
              <a:rPr lang="ru-RU" sz="1600" b="1" dirty="0">
                <a:solidFill>
                  <a:schemeClr val="tx1"/>
                </a:solidFill>
              </a:rPr>
              <a:t> критичного </a:t>
            </a:r>
            <a:r>
              <a:rPr lang="ru-RU" sz="1600" b="1" dirty="0" err="1">
                <a:solidFill>
                  <a:schemeClr val="tx1"/>
                </a:solidFill>
              </a:rPr>
              <a:t>ставлення</a:t>
            </a:r>
            <a:r>
              <a:rPr lang="ru-RU" sz="1600" b="1" dirty="0">
                <a:solidFill>
                  <a:schemeClr val="tx1"/>
                </a:solidFill>
              </a:rPr>
              <a:t> до себе та </a:t>
            </a:r>
            <a:r>
              <a:rPr lang="ru-RU" sz="1600" b="1" dirty="0" err="1">
                <a:solidFill>
                  <a:schemeClr val="tx1"/>
                </a:solidFill>
              </a:rPr>
              <a:t>оточуючих</a:t>
            </a:r>
            <a:r>
              <a:rPr lang="ru-RU" sz="1600" b="1" dirty="0">
                <a:solidFill>
                  <a:schemeClr val="tx1"/>
                </a:solidFill>
              </a:rPr>
              <a:t>.</a:t>
            </a:r>
          </a:p>
          <a:p>
            <a:pPr marL="0" lvl="0" indent="0" algn="just">
              <a:buNone/>
            </a:pPr>
            <a:r>
              <a:rPr lang="ru-RU" sz="1600" b="1" dirty="0" err="1">
                <a:solidFill>
                  <a:schemeClr val="tx1"/>
                </a:solidFill>
              </a:rPr>
              <a:t>Непрямі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 в </a:t>
            </a:r>
            <a:r>
              <a:rPr lang="ru-RU" sz="1600" b="1" dirty="0" err="1">
                <a:solidFill>
                  <a:schemeClr val="tx1"/>
                </a:solidFill>
              </a:rPr>
              <a:t>яких</a:t>
            </a:r>
            <a:r>
              <a:rPr lang="ru-RU" sz="1600" b="1" dirty="0">
                <a:solidFill>
                  <a:schemeClr val="tx1"/>
                </a:solidFill>
              </a:rPr>
              <a:t> </a:t>
            </a:r>
            <a:r>
              <a:rPr lang="ru-RU" sz="1600" b="1" dirty="0" err="1">
                <a:solidFill>
                  <a:schemeClr val="tx1"/>
                </a:solidFill>
              </a:rPr>
              <a:t>долається</a:t>
            </a:r>
            <a:r>
              <a:rPr lang="ru-RU" sz="1600" b="1" dirty="0">
                <a:solidFill>
                  <a:schemeClr val="tx1"/>
                </a:solidFill>
              </a:rPr>
              <a:t> </a:t>
            </a:r>
            <a:r>
              <a:rPr lang="ru-RU" sz="1600" b="1" dirty="0" err="1">
                <a:solidFill>
                  <a:schemeClr val="tx1"/>
                </a:solidFill>
              </a:rPr>
              <a:t>необхідність</a:t>
            </a:r>
            <a:r>
              <a:rPr lang="ru-RU" sz="1600" b="1" dirty="0">
                <a:solidFill>
                  <a:schemeClr val="tx1"/>
                </a:solidFill>
              </a:rPr>
              <a:t> критичного </a:t>
            </a:r>
            <a:r>
              <a:rPr lang="ru-RU" sz="1600" b="1" dirty="0" err="1">
                <a:solidFill>
                  <a:schemeClr val="tx1"/>
                </a:solidFill>
              </a:rPr>
              <a:t>ставлення</a:t>
            </a:r>
            <a:r>
              <a:rPr lang="ru-RU" sz="1600" b="1" dirty="0">
                <a:solidFill>
                  <a:schemeClr val="tx1"/>
                </a:solidFill>
              </a:rPr>
              <a:t> до себе </a:t>
            </a:r>
            <a:r>
              <a:rPr lang="ru-RU" sz="1600" b="1" dirty="0" err="1">
                <a:solidFill>
                  <a:schemeClr val="tx1"/>
                </a:solidFill>
              </a:rPr>
              <a:t>або</a:t>
            </a:r>
            <a:r>
              <a:rPr lang="ru-RU" sz="1600" b="1" dirty="0">
                <a:solidFill>
                  <a:schemeClr val="tx1"/>
                </a:solidFill>
              </a:rPr>
              <a:t> </a:t>
            </a:r>
            <a:r>
              <a:rPr lang="ru-RU" sz="1600" b="1" dirty="0" err="1">
                <a:solidFill>
                  <a:schemeClr val="tx1"/>
                </a:solidFill>
              </a:rPr>
              <a:t>близьких</a:t>
            </a:r>
            <a:r>
              <a:rPr lang="ru-RU" sz="1600" b="1" dirty="0">
                <a:solidFill>
                  <a:schemeClr val="tx1"/>
                </a:solidFill>
              </a:rPr>
              <a:t> людей. Приклад прямого </a:t>
            </a:r>
            <a:r>
              <a:rPr lang="ru-RU" sz="1600" b="1" dirty="0" err="1">
                <a:solidFill>
                  <a:schemeClr val="tx1"/>
                </a:solidFill>
              </a:rPr>
              <a:t>запитання</a:t>
            </a:r>
            <a:r>
              <a:rPr lang="ru-RU" sz="1600" b="1" dirty="0">
                <a:solidFill>
                  <a:schemeClr val="tx1"/>
                </a:solidFill>
              </a:rPr>
              <a:t>: "</a:t>
            </a:r>
            <a:r>
              <a:rPr lang="ru-RU" sz="1600" b="1" dirty="0" err="1">
                <a:solidFill>
                  <a:schemeClr val="tx1"/>
                </a:solidFill>
              </a:rPr>
              <a:t>Що</a:t>
            </a:r>
            <a:r>
              <a:rPr lang="ru-RU" sz="1600" b="1" dirty="0">
                <a:solidFill>
                  <a:schemeClr val="tx1"/>
                </a:solidFill>
              </a:rPr>
              <a:t> </a:t>
            </a:r>
            <a:r>
              <a:rPr lang="ru-RU" sz="1600" b="1" dirty="0" err="1">
                <a:solidFill>
                  <a:schemeClr val="tx1"/>
                </a:solidFill>
              </a:rPr>
              <a:t>заважає</a:t>
            </a:r>
            <a:r>
              <a:rPr lang="ru-RU" sz="1600" b="1" dirty="0">
                <a:solidFill>
                  <a:schemeClr val="tx1"/>
                </a:solidFill>
              </a:rPr>
              <a:t> Вам добре </a:t>
            </a:r>
            <a:r>
              <a:rPr lang="ru-RU" sz="1600" b="1" dirty="0" err="1">
                <a:solidFill>
                  <a:schemeClr val="tx1"/>
                </a:solidFill>
              </a:rPr>
              <a:t>вчитися</a:t>
            </a:r>
            <a:r>
              <a:rPr lang="ru-RU" sz="1600" b="1" dirty="0">
                <a:solidFill>
                  <a:schemeClr val="tx1"/>
                </a:solidFill>
              </a:rPr>
              <a:t>?" Приклад непрямого </a:t>
            </a:r>
            <a:r>
              <a:rPr lang="ru-RU" sz="1600" b="1" dirty="0" err="1">
                <a:solidFill>
                  <a:schemeClr val="tx1"/>
                </a:solidFill>
              </a:rPr>
              <a:t>питання</a:t>
            </a:r>
            <a:r>
              <a:rPr lang="ru-RU" sz="1600" b="1" dirty="0">
                <a:solidFill>
                  <a:schemeClr val="tx1"/>
                </a:solidFill>
              </a:rPr>
              <a:t>: "Коли я чую </a:t>
            </a:r>
            <a:r>
              <a:rPr lang="ru-RU" sz="1600" b="1" dirty="0" err="1">
                <a:solidFill>
                  <a:schemeClr val="tx1"/>
                </a:solidFill>
              </a:rPr>
              <a:t>докір</a:t>
            </a:r>
            <a:r>
              <a:rPr lang="ru-RU" sz="1600" b="1" dirty="0">
                <a:solidFill>
                  <a:schemeClr val="tx1"/>
                </a:solidFill>
              </a:rPr>
              <a:t> на адресу студента, </a:t>
            </a:r>
            <a:r>
              <a:rPr lang="ru-RU" sz="1600" b="1" dirty="0" err="1">
                <a:solidFill>
                  <a:schemeClr val="tx1"/>
                </a:solidFill>
              </a:rPr>
              <a:t>що</a:t>
            </a:r>
            <a:r>
              <a:rPr lang="ru-RU" sz="1600" b="1" dirty="0">
                <a:solidFill>
                  <a:schemeClr val="tx1"/>
                </a:solidFill>
              </a:rPr>
              <a:t> </a:t>
            </a:r>
            <a:r>
              <a:rPr lang="ru-RU" sz="1600" b="1" dirty="0" err="1">
                <a:solidFill>
                  <a:schemeClr val="tx1"/>
                </a:solidFill>
              </a:rPr>
              <a:t>він</a:t>
            </a:r>
            <a:r>
              <a:rPr lang="ru-RU" sz="1600" b="1" dirty="0">
                <a:solidFill>
                  <a:schemeClr val="tx1"/>
                </a:solidFill>
              </a:rPr>
              <a:t> погано </a:t>
            </a:r>
            <a:r>
              <a:rPr lang="ru-RU" sz="1600" b="1" dirty="0" err="1">
                <a:solidFill>
                  <a:schemeClr val="tx1"/>
                </a:solidFill>
              </a:rPr>
              <a:t>вчиться</a:t>
            </a:r>
            <a:r>
              <a:rPr lang="ru-RU" sz="1600" b="1" dirty="0">
                <a:solidFill>
                  <a:schemeClr val="tx1"/>
                </a:solidFill>
              </a:rPr>
              <a:t>, я думаю, </a:t>
            </a:r>
            <a:r>
              <a:rPr lang="ru-RU" sz="1600" b="1" dirty="0" err="1">
                <a:solidFill>
                  <a:schemeClr val="tx1"/>
                </a:solidFill>
              </a:rPr>
              <a:t>що</a:t>
            </a:r>
            <a:r>
              <a:rPr lang="ru-RU" sz="1600" b="1" dirty="0">
                <a:solidFill>
                  <a:schemeClr val="tx1"/>
                </a:solidFill>
              </a:rPr>
              <a:t> ..."</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Tree>
    <p:extLst>
      <p:ext uri="{BB962C8B-B14F-4D97-AF65-F5344CB8AC3E}">
        <p14:creationId xmlns:p14="http://schemas.microsoft.com/office/powerpoint/2010/main" val="86758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627534"/>
            <a:ext cx="7992888" cy="4248471"/>
          </a:xfrm>
          <a:prstGeom prst="rect">
            <a:avLst/>
          </a:prstGeom>
        </p:spPr>
        <p:txBody>
          <a:bodyPr spcFirstLastPara="1" wrap="square" lIns="91425" tIns="91425" rIns="91425" bIns="91425" anchor="t" anchorCtr="0">
            <a:noAutofit/>
          </a:bodyPr>
          <a:lstStyle/>
          <a:p>
            <a:pPr marL="0" lvl="0" indent="0" algn="just">
              <a:buNone/>
            </a:pP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відрізняються</a:t>
            </a:r>
            <a:r>
              <a:rPr lang="ru-RU" sz="1600" b="1" dirty="0">
                <a:solidFill>
                  <a:schemeClr val="tx1"/>
                </a:solidFill>
              </a:rPr>
              <a:t> за </a:t>
            </a:r>
            <a:r>
              <a:rPr lang="ru-RU" sz="1600" b="1" dirty="0" err="1">
                <a:solidFill>
                  <a:schemeClr val="tx1"/>
                </a:solidFill>
              </a:rPr>
              <a:t>своїми</a:t>
            </a:r>
            <a:r>
              <a:rPr lang="ru-RU" sz="1600" b="1" dirty="0">
                <a:solidFill>
                  <a:schemeClr val="tx1"/>
                </a:solidFill>
              </a:rPr>
              <a:t> </a:t>
            </a:r>
            <a:r>
              <a:rPr lang="ru-RU" sz="1600" b="1" dirty="0" err="1">
                <a:solidFill>
                  <a:schemeClr val="tx1"/>
                </a:solidFill>
              </a:rPr>
              <a:t>функціями</a:t>
            </a:r>
            <a:r>
              <a:rPr lang="ru-RU" sz="1600" b="1" dirty="0">
                <a:solidFill>
                  <a:schemeClr val="tx1"/>
                </a:solidFill>
              </a:rPr>
              <a:t>: </a:t>
            </a:r>
            <a:r>
              <a:rPr lang="ru-RU" sz="1600" b="1" dirty="0" err="1">
                <a:solidFill>
                  <a:schemeClr val="tx1"/>
                </a:solidFill>
              </a:rPr>
              <a:t>основні</a:t>
            </a:r>
            <a:r>
              <a:rPr lang="ru-RU" sz="1600" b="1" dirty="0">
                <a:solidFill>
                  <a:schemeClr val="tx1"/>
                </a:solidFill>
              </a:rPr>
              <a:t> і </a:t>
            </a:r>
            <a:r>
              <a:rPr lang="ru-RU" sz="1600" b="1" dirty="0" err="1">
                <a:solidFill>
                  <a:schemeClr val="tx1"/>
                </a:solidFill>
              </a:rPr>
              <a:t>неосновні</a:t>
            </a:r>
            <a:r>
              <a:rPr lang="ru-RU" sz="1600" b="1" dirty="0">
                <a:solidFill>
                  <a:schemeClr val="tx1"/>
                </a:solidFill>
              </a:rPr>
              <a:t>. </a:t>
            </a:r>
            <a:r>
              <a:rPr lang="ru-RU" sz="1600" b="1" dirty="0" err="1">
                <a:solidFill>
                  <a:schemeClr val="tx1"/>
                </a:solidFill>
              </a:rPr>
              <a:t>Основні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спрямовані</a:t>
            </a:r>
            <a:r>
              <a:rPr lang="ru-RU" sz="1600" b="1" dirty="0">
                <a:solidFill>
                  <a:schemeClr val="tx1"/>
                </a:solidFill>
              </a:rPr>
              <a:t> на </a:t>
            </a:r>
            <a:r>
              <a:rPr lang="ru-RU" sz="1600" b="1" dirty="0" err="1">
                <a:solidFill>
                  <a:schemeClr val="tx1"/>
                </a:solidFill>
              </a:rPr>
              <a:t>збір</a:t>
            </a:r>
            <a:r>
              <a:rPr lang="ru-RU" sz="1600" b="1" dirty="0">
                <a:solidFill>
                  <a:schemeClr val="tx1"/>
                </a:solidFill>
              </a:rPr>
              <a:t> </a:t>
            </a:r>
            <a:r>
              <a:rPr lang="ru-RU" sz="1600" b="1" dirty="0" err="1">
                <a:solidFill>
                  <a:schemeClr val="tx1"/>
                </a:solidFill>
              </a:rPr>
              <a:t>інформації</a:t>
            </a:r>
            <a:r>
              <a:rPr lang="ru-RU" sz="1600" b="1" dirty="0">
                <a:solidFill>
                  <a:schemeClr val="tx1"/>
                </a:solidFill>
              </a:rPr>
              <a:t> про </a:t>
            </a:r>
            <a:r>
              <a:rPr lang="ru-RU" sz="1600" b="1" dirty="0" err="1">
                <a:solidFill>
                  <a:schemeClr val="tx1"/>
                </a:solidFill>
              </a:rPr>
              <a:t>зміст</a:t>
            </a:r>
            <a:r>
              <a:rPr lang="ru-RU" sz="1600" b="1" dirty="0">
                <a:solidFill>
                  <a:schemeClr val="tx1"/>
                </a:solidFill>
              </a:rPr>
              <a:t> </a:t>
            </a:r>
            <a:r>
              <a:rPr lang="ru-RU" sz="1600" b="1" dirty="0" err="1">
                <a:solidFill>
                  <a:schemeClr val="tx1"/>
                </a:solidFill>
              </a:rPr>
              <a:t>досліджуваного</a:t>
            </a:r>
            <a:r>
              <a:rPr lang="ru-RU" sz="1600" b="1" dirty="0">
                <a:solidFill>
                  <a:schemeClr val="tx1"/>
                </a:solidFill>
              </a:rPr>
              <a:t> </a:t>
            </a:r>
            <a:r>
              <a:rPr lang="ru-RU" sz="1600" b="1" dirty="0" err="1">
                <a:solidFill>
                  <a:schemeClr val="tx1"/>
                </a:solidFill>
              </a:rPr>
              <a:t>явища</a:t>
            </a:r>
            <a:r>
              <a:rPr lang="ru-RU" sz="1600" b="1" dirty="0">
                <a:solidFill>
                  <a:schemeClr val="tx1"/>
                </a:solidFill>
              </a:rPr>
              <a:t>. Не </a:t>
            </a:r>
            <a:r>
              <a:rPr lang="ru-RU" sz="1600" b="1" dirty="0" err="1">
                <a:solidFill>
                  <a:schemeClr val="tx1"/>
                </a:solidFill>
              </a:rPr>
              <a:t>основні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спрямовані</a:t>
            </a:r>
            <a:r>
              <a:rPr lang="ru-RU" sz="1600" b="1" dirty="0">
                <a:solidFill>
                  <a:schemeClr val="tx1"/>
                </a:solidFill>
              </a:rPr>
              <a:t> на </a:t>
            </a:r>
            <a:r>
              <a:rPr lang="ru-RU" sz="1600" b="1" dirty="0" err="1">
                <a:solidFill>
                  <a:schemeClr val="tx1"/>
                </a:solidFill>
              </a:rPr>
              <a:t>пошук</a:t>
            </a:r>
            <a:r>
              <a:rPr lang="ru-RU" sz="1600" b="1" dirty="0">
                <a:solidFill>
                  <a:schemeClr val="tx1"/>
                </a:solidFill>
              </a:rPr>
              <a:t> адресата </a:t>
            </a:r>
            <a:r>
              <a:rPr lang="ru-RU" sz="1600" b="1" dirty="0" err="1">
                <a:solidFill>
                  <a:schemeClr val="tx1"/>
                </a:solidFill>
              </a:rPr>
              <a:t>основних</a:t>
            </a:r>
            <a:r>
              <a:rPr lang="ru-RU" sz="1600" b="1" dirty="0">
                <a:solidFill>
                  <a:schemeClr val="tx1"/>
                </a:solidFill>
              </a:rPr>
              <a:t> </a:t>
            </a:r>
            <a:r>
              <a:rPr lang="ru-RU" sz="1600" b="1" dirty="0" err="1">
                <a:solidFill>
                  <a:schemeClr val="tx1"/>
                </a:solidFill>
              </a:rPr>
              <a:t>питань</a:t>
            </a:r>
            <a:r>
              <a:rPr lang="ru-RU" sz="1600" b="1" dirty="0">
                <a:solidFill>
                  <a:schemeClr val="tx1"/>
                </a:solidFill>
              </a:rPr>
              <a:t>. До </a:t>
            </a:r>
            <a:r>
              <a:rPr lang="ru-RU" sz="1600" b="1" dirty="0" err="1">
                <a:solidFill>
                  <a:schemeClr val="tx1"/>
                </a:solidFill>
              </a:rPr>
              <a:t>неосновним</a:t>
            </a:r>
            <a:r>
              <a:rPr lang="ru-RU" sz="1600" b="1" dirty="0">
                <a:solidFill>
                  <a:schemeClr val="tx1"/>
                </a:solidFill>
              </a:rPr>
              <a:t> належать </a:t>
            </a:r>
            <a:r>
              <a:rPr lang="ru-RU" sz="1600" b="1" dirty="0" err="1">
                <a:solidFill>
                  <a:schemeClr val="tx1"/>
                </a:solidFill>
              </a:rPr>
              <a:t>питання-фільтри</a:t>
            </a:r>
            <a:r>
              <a:rPr lang="ru-RU" sz="1600" b="1" dirty="0">
                <a:solidFill>
                  <a:schemeClr val="tx1"/>
                </a:solidFill>
              </a:rPr>
              <a:t> і </a:t>
            </a:r>
            <a:r>
              <a:rPr lang="ru-RU" sz="1600" b="1" dirty="0" err="1">
                <a:solidFill>
                  <a:schemeClr val="tx1"/>
                </a:solidFill>
              </a:rPr>
              <a:t>контрольні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a:t>
            </a:r>
          </a:p>
          <a:p>
            <a:pPr marL="0" lvl="0" indent="0" algn="just">
              <a:buNone/>
            </a:pPr>
            <a:r>
              <a:rPr lang="ru-RU" sz="1600" b="1" dirty="0" err="1">
                <a:solidFill>
                  <a:schemeClr val="tx1"/>
                </a:solidFill>
              </a:rPr>
              <a:t>Питання-фільтри</a:t>
            </a:r>
            <a:r>
              <a:rPr lang="ru-RU" sz="1600" b="1" dirty="0">
                <a:solidFill>
                  <a:schemeClr val="tx1"/>
                </a:solidFill>
              </a:rPr>
              <a:t> </a:t>
            </a:r>
            <a:r>
              <a:rPr lang="ru-RU" sz="1600" b="1" dirty="0" err="1">
                <a:solidFill>
                  <a:schemeClr val="tx1"/>
                </a:solidFill>
              </a:rPr>
              <a:t>використовуються</a:t>
            </a:r>
            <a:r>
              <a:rPr lang="ru-RU" sz="1600" b="1" dirty="0">
                <a:solidFill>
                  <a:schemeClr val="tx1"/>
                </a:solidFill>
              </a:rPr>
              <a:t>, коли </a:t>
            </a:r>
            <a:r>
              <a:rPr lang="ru-RU" sz="1600" b="1" dirty="0" err="1">
                <a:solidFill>
                  <a:schemeClr val="tx1"/>
                </a:solidFill>
              </a:rPr>
              <a:t>потрібно</a:t>
            </a:r>
            <a:r>
              <a:rPr lang="ru-RU" sz="1600" b="1" dirty="0">
                <a:solidFill>
                  <a:schemeClr val="tx1"/>
                </a:solidFill>
              </a:rPr>
              <a:t> </a:t>
            </a:r>
            <a:r>
              <a:rPr lang="ru-RU" sz="1600" b="1" dirty="0" err="1">
                <a:solidFill>
                  <a:schemeClr val="tx1"/>
                </a:solidFill>
              </a:rPr>
              <a:t>отримати</a:t>
            </a:r>
            <a:r>
              <a:rPr lang="ru-RU" sz="1600" b="1" dirty="0">
                <a:solidFill>
                  <a:schemeClr val="tx1"/>
                </a:solidFill>
              </a:rPr>
              <a:t> </a:t>
            </a:r>
            <a:r>
              <a:rPr lang="ru-RU" sz="1600" b="1" dirty="0" err="1">
                <a:solidFill>
                  <a:schemeClr val="tx1"/>
                </a:solidFill>
              </a:rPr>
              <a:t>дані</a:t>
            </a:r>
            <a:r>
              <a:rPr lang="ru-RU" sz="1600" b="1" dirty="0">
                <a:solidFill>
                  <a:schemeClr val="tx1"/>
                </a:solidFill>
              </a:rPr>
              <a:t>, </a:t>
            </a:r>
            <a:r>
              <a:rPr lang="ru-RU" sz="1600" b="1" dirty="0" err="1">
                <a:solidFill>
                  <a:schemeClr val="tx1"/>
                </a:solidFill>
              </a:rPr>
              <a:t>що</a:t>
            </a:r>
            <a:r>
              <a:rPr lang="ru-RU" sz="1600" b="1" dirty="0">
                <a:solidFill>
                  <a:schemeClr val="tx1"/>
                </a:solidFill>
              </a:rPr>
              <a:t> </a:t>
            </a:r>
            <a:r>
              <a:rPr lang="ru-RU" sz="1600" b="1" dirty="0" err="1">
                <a:solidFill>
                  <a:schemeClr val="tx1"/>
                </a:solidFill>
              </a:rPr>
              <a:t>характеризують</a:t>
            </a:r>
            <a:r>
              <a:rPr lang="ru-RU" sz="1600" b="1" dirty="0">
                <a:solidFill>
                  <a:schemeClr val="tx1"/>
                </a:solidFill>
              </a:rPr>
              <a:t> не всю </a:t>
            </a:r>
            <a:r>
              <a:rPr lang="ru-RU" sz="1600" b="1" dirty="0" err="1">
                <a:solidFill>
                  <a:schemeClr val="tx1"/>
                </a:solidFill>
              </a:rPr>
              <a:t>сукупність</a:t>
            </a:r>
            <a:r>
              <a:rPr lang="ru-RU" sz="1600" b="1" dirty="0">
                <a:solidFill>
                  <a:schemeClr val="tx1"/>
                </a:solidFill>
              </a:rPr>
              <a:t> </a:t>
            </a:r>
            <a:r>
              <a:rPr lang="ru-RU" sz="1600" b="1" dirty="0" err="1">
                <a:solidFill>
                  <a:schemeClr val="tx1"/>
                </a:solidFill>
              </a:rPr>
              <a:t>опитуваних</a:t>
            </a:r>
            <a:r>
              <a:rPr lang="ru-RU" sz="1600" b="1" dirty="0">
                <a:solidFill>
                  <a:schemeClr val="tx1"/>
                </a:solidFill>
              </a:rPr>
              <a:t>, а </a:t>
            </a:r>
            <a:r>
              <a:rPr lang="ru-RU" sz="1600" b="1" dirty="0" err="1">
                <a:solidFill>
                  <a:schemeClr val="tx1"/>
                </a:solidFill>
              </a:rPr>
              <a:t>тільки</a:t>
            </a:r>
            <a:r>
              <a:rPr lang="ru-RU" sz="1600" b="1" dirty="0">
                <a:solidFill>
                  <a:schemeClr val="tx1"/>
                </a:solidFill>
              </a:rPr>
              <a:t> </a:t>
            </a:r>
            <a:r>
              <a:rPr lang="ru-RU" sz="1600" b="1" dirty="0" err="1">
                <a:solidFill>
                  <a:schemeClr val="tx1"/>
                </a:solidFill>
              </a:rPr>
              <a:t>її</a:t>
            </a:r>
            <a:r>
              <a:rPr lang="ru-RU" sz="1600" b="1" dirty="0">
                <a:solidFill>
                  <a:schemeClr val="tx1"/>
                </a:solidFill>
              </a:rPr>
              <a:t> </a:t>
            </a:r>
            <a:r>
              <a:rPr lang="ru-RU" sz="1600" b="1" dirty="0" err="1">
                <a:solidFill>
                  <a:schemeClr val="tx1"/>
                </a:solidFill>
              </a:rPr>
              <a:t>частину</a:t>
            </a:r>
            <a:r>
              <a:rPr lang="ru-RU" sz="1600" b="1" dirty="0">
                <a:solidFill>
                  <a:schemeClr val="tx1"/>
                </a:solidFill>
              </a:rPr>
              <a:t> (</a:t>
            </a:r>
            <a:r>
              <a:rPr lang="ru-RU" sz="1600" b="1" dirty="0" err="1">
                <a:solidFill>
                  <a:schemeClr val="tx1"/>
                </a:solidFill>
              </a:rPr>
              <a:t>наприклад</a:t>
            </a:r>
            <a:r>
              <a:rPr lang="ru-RU" sz="1600" b="1" dirty="0">
                <a:solidFill>
                  <a:schemeClr val="tx1"/>
                </a:solidFill>
              </a:rPr>
              <a:t>, «</a:t>
            </a:r>
            <a:r>
              <a:rPr lang="ru-RU" sz="1600" b="1" dirty="0" err="1">
                <a:solidFill>
                  <a:schemeClr val="tx1"/>
                </a:solidFill>
              </a:rPr>
              <a:t>Якщо</a:t>
            </a:r>
            <a:r>
              <a:rPr lang="ru-RU" sz="1600" b="1" dirty="0">
                <a:solidFill>
                  <a:schemeClr val="tx1"/>
                </a:solidFill>
              </a:rPr>
              <a:t> Ви </a:t>
            </a:r>
            <a:r>
              <a:rPr lang="ru-RU" sz="1600" b="1" dirty="0" err="1">
                <a:solidFill>
                  <a:schemeClr val="tx1"/>
                </a:solidFill>
              </a:rPr>
              <a:t>вже</a:t>
            </a:r>
            <a:r>
              <a:rPr lang="ru-RU" sz="1600" b="1" dirty="0">
                <a:solidFill>
                  <a:schemeClr val="tx1"/>
                </a:solidFill>
              </a:rPr>
              <a:t> проходили практику, </a:t>
            </a:r>
            <a:r>
              <a:rPr lang="ru-RU" sz="1600" b="1" dirty="0" err="1">
                <a:solidFill>
                  <a:schemeClr val="tx1"/>
                </a:solidFill>
              </a:rPr>
              <a:t>оцініть</a:t>
            </a:r>
            <a:r>
              <a:rPr lang="ru-RU" sz="1600" b="1" dirty="0">
                <a:solidFill>
                  <a:schemeClr val="tx1"/>
                </a:solidFill>
              </a:rPr>
              <a:t>, будь-ласка, </a:t>
            </a:r>
            <a:r>
              <a:rPr lang="ru-RU" sz="1600" b="1" dirty="0" err="1">
                <a:solidFill>
                  <a:schemeClr val="tx1"/>
                </a:solidFill>
              </a:rPr>
              <a:t>наступні</a:t>
            </a:r>
            <a:r>
              <a:rPr lang="ru-RU" sz="1600" b="1" dirty="0">
                <a:solidFill>
                  <a:schemeClr val="tx1"/>
                </a:solidFill>
              </a:rPr>
              <a:t> </a:t>
            </a:r>
            <a:r>
              <a:rPr lang="ru-RU" sz="1600" b="1" dirty="0" err="1">
                <a:solidFill>
                  <a:schemeClr val="tx1"/>
                </a:solidFill>
              </a:rPr>
              <a:t>твердження</a:t>
            </a:r>
            <a:r>
              <a:rPr lang="ru-RU" sz="1600" b="1" dirty="0">
                <a:solidFill>
                  <a:schemeClr val="tx1"/>
                </a:solidFill>
              </a:rPr>
              <a:t>, </a:t>
            </a:r>
            <a:r>
              <a:rPr lang="ru-RU" sz="1600" b="1" dirty="0" err="1">
                <a:solidFill>
                  <a:schemeClr val="tx1"/>
                </a:solidFill>
              </a:rPr>
              <a:t>використовуючи</a:t>
            </a:r>
            <a:r>
              <a:rPr lang="ru-RU" sz="1600" b="1" dirty="0">
                <a:solidFill>
                  <a:schemeClr val="tx1"/>
                </a:solidFill>
              </a:rPr>
              <a:t> шкалу </a:t>
            </a:r>
            <a:r>
              <a:rPr lang="ru-RU" sz="1600" b="1" dirty="0" err="1">
                <a:solidFill>
                  <a:schemeClr val="tx1"/>
                </a:solidFill>
              </a:rPr>
              <a:t>від</a:t>
            </a:r>
            <a:r>
              <a:rPr lang="ru-RU" sz="1600" b="1" dirty="0">
                <a:solidFill>
                  <a:schemeClr val="tx1"/>
                </a:solidFill>
              </a:rPr>
              <a:t> 1 до 5 (де 1 – </a:t>
            </a:r>
            <a:r>
              <a:rPr lang="ru-RU" sz="1600" b="1" dirty="0" err="1">
                <a:solidFill>
                  <a:schemeClr val="tx1"/>
                </a:solidFill>
              </a:rPr>
              <a:t>повністю</a:t>
            </a:r>
            <a:r>
              <a:rPr lang="ru-RU" sz="1600" b="1" dirty="0">
                <a:solidFill>
                  <a:schemeClr val="tx1"/>
                </a:solidFill>
              </a:rPr>
              <a:t> не </a:t>
            </a:r>
            <a:r>
              <a:rPr lang="ru-RU" sz="1600" b="1" dirty="0" err="1">
                <a:solidFill>
                  <a:schemeClr val="tx1"/>
                </a:solidFill>
              </a:rPr>
              <a:t>згоден</a:t>
            </a:r>
            <a:r>
              <a:rPr lang="ru-RU" sz="1600" b="1" dirty="0">
                <a:solidFill>
                  <a:schemeClr val="tx1"/>
                </a:solidFill>
              </a:rPr>
              <a:t>, 5 – </a:t>
            </a:r>
            <a:r>
              <a:rPr lang="ru-RU" sz="1600" b="1" dirty="0" err="1">
                <a:solidFill>
                  <a:schemeClr val="tx1"/>
                </a:solidFill>
              </a:rPr>
              <a:t>повністю</a:t>
            </a:r>
            <a:r>
              <a:rPr lang="ru-RU" sz="1600" b="1" dirty="0">
                <a:solidFill>
                  <a:schemeClr val="tx1"/>
                </a:solidFill>
              </a:rPr>
              <a:t> </a:t>
            </a:r>
            <a:r>
              <a:rPr lang="ru-RU" sz="1600" b="1" dirty="0" err="1">
                <a:solidFill>
                  <a:schemeClr val="tx1"/>
                </a:solidFill>
              </a:rPr>
              <a:t>згоден</a:t>
            </a:r>
            <a:r>
              <a:rPr lang="ru-RU" sz="1600" b="1" dirty="0">
                <a:solidFill>
                  <a:schemeClr val="tx1"/>
                </a:solidFill>
              </a:rPr>
              <a:t>), </a:t>
            </a:r>
            <a:r>
              <a:rPr lang="ru-RU" sz="1600" b="1" dirty="0" err="1">
                <a:solidFill>
                  <a:schemeClr val="tx1"/>
                </a:solidFill>
              </a:rPr>
              <a:t>якщо</a:t>
            </a:r>
            <a:r>
              <a:rPr lang="ru-RU" sz="1600" b="1" dirty="0">
                <a:solidFill>
                  <a:schemeClr val="tx1"/>
                </a:solidFill>
              </a:rPr>
              <a:t> </a:t>
            </a:r>
            <a:r>
              <a:rPr lang="ru-RU" sz="1600" b="1" dirty="0" err="1">
                <a:solidFill>
                  <a:schemeClr val="tx1"/>
                </a:solidFill>
              </a:rPr>
              <a:t>ні</a:t>
            </a:r>
            <a:r>
              <a:rPr lang="ru-RU" sz="1600" b="1" dirty="0">
                <a:solidFill>
                  <a:schemeClr val="tx1"/>
                </a:solidFill>
              </a:rPr>
              <a:t> – </a:t>
            </a:r>
            <a:r>
              <a:rPr lang="ru-RU" sz="1600" b="1" dirty="0" err="1">
                <a:solidFill>
                  <a:schemeClr val="tx1"/>
                </a:solidFill>
              </a:rPr>
              <a:t>переходьте</a:t>
            </a:r>
            <a:r>
              <a:rPr lang="ru-RU" sz="1600" b="1" dirty="0">
                <a:solidFill>
                  <a:schemeClr val="tx1"/>
                </a:solidFill>
              </a:rPr>
              <a:t> до </a:t>
            </a:r>
            <a:r>
              <a:rPr lang="ru-RU" sz="1600" b="1" dirty="0" err="1">
                <a:solidFill>
                  <a:schemeClr val="tx1"/>
                </a:solidFill>
              </a:rPr>
              <a:t>питання</a:t>
            </a:r>
            <a:r>
              <a:rPr lang="ru-RU" sz="1600" b="1" dirty="0">
                <a:solidFill>
                  <a:schemeClr val="tx1"/>
                </a:solidFill>
              </a:rPr>
              <a:t> № 11»).</a:t>
            </a:r>
          </a:p>
          <a:p>
            <a:pPr marL="0" lvl="0" indent="0" algn="just">
              <a:buNone/>
            </a:pPr>
            <a:r>
              <a:rPr lang="ru-RU" sz="1600" b="1" dirty="0" err="1">
                <a:solidFill>
                  <a:schemeClr val="tx1"/>
                </a:solidFill>
              </a:rPr>
              <a:t>Контрольні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або</a:t>
            </a:r>
            <a:r>
              <a:rPr lang="ru-RU" sz="1600" b="1" dirty="0">
                <a:solidFill>
                  <a:schemeClr val="tx1"/>
                </a:solidFill>
              </a:rPr>
              <a:t> </a:t>
            </a:r>
            <a:r>
              <a:rPr lang="ru-RU" sz="1600" b="1" dirty="0" err="1">
                <a:solidFill>
                  <a:schemeClr val="tx1"/>
                </a:solidFill>
              </a:rPr>
              <a:t>питання-пастки</a:t>
            </a:r>
            <a:r>
              <a:rPr lang="ru-RU" sz="1600" b="1" dirty="0">
                <a:solidFill>
                  <a:schemeClr val="tx1"/>
                </a:solidFill>
              </a:rPr>
              <a:t> </a:t>
            </a:r>
            <a:r>
              <a:rPr lang="ru-RU" sz="1600" b="1" dirty="0" err="1">
                <a:solidFill>
                  <a:schemeClr val="tx1"/>
                </a:solidFill>
              </a:rPr>
              <a:t>використовуються</a:t>
            </a:r>
            <a:r>
              <a:rPr lang="ru-RU" sz="1600" b="1" dirty="0">
                <a:solidFill>
                  <a:schemeClr val="tx1"/>
                </a:solidFill>
              </a:rPr>
              <a:t> для </a:t>
            </a:r>
            <a:r>
              <a:rPr lang="ru-RU" sz="1600" b="1" dirty="0" err="1">
                <a:solidFill>
                  <a:schemeClr val="tx1"/>
                </a:solidFill>
              </a:rPr>
              <a:t>перевірки</a:t>
            </a:r>
            <a:r>
              <a:rPr lang="ru-RU" sz="1600" b="1" dirty="0">
                <a:solidFill>
                  <a:schemeClr val="tx1"/>
                </a:solidFill>
              </a:rPr>
              <a:t> </a:t>
            </a:r>
            <a:r>
              <a:rPr lang="ru-RU" sz="1600" b="1" dirty="0" err="1">
                <a:solidFill>
                  <a:schemeClr val="tx1"/>
                </a:solidFill>
              </a:rPr>
              <a:t>щирості</a:t>
            </a:r>
            <a:r>
              <a:rPr lang="ru-RU" sz="1600" b="1" dirty="0">
                <a:solidFill>
                  <a:schemeClr val="tx1"/>
                </a:solidFill>
              </a:rPr>
              <a:t> </a:t>
            </a:r>
            <a:r>
              <a:rPr lang="ru-RU" sz="1600" b="1" dirty="0" err="1">
                <a:solidFill>
                  <a:schemeClr val="tx1"/>
                </a:solidFill>
              </a:rPr>
              <a:t>відповідей</a:t>
            </a:r>
            <a:r>
              <a:rPr lang="ru-RU" sz="1600" b="1" dirty="0">
                <a:solidFill>
                  <a:schemeClr val="tx1"/>
                </a:solidFill>
              </a:rPr>
              <a:t>.</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12</a:t>
            </a:fld>
            <a:endParaRPr/>
          </a:p>
        </p:txBody>
      </p:sp>
    </p:spTree>
    <p:extLst>
      <p:ext uri="{BB962C8B-B14F-4D97-AF65-F5344CB8AC3E}">
        <p14:creationId xmlns:p14="http://schemas.microsoft.com/office/powerpoint/2010/main" val="230196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1563638"/>
            <a:ext cx="7992888" cy="3312367"/>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Питання не повинні:</a:t>
            </a:r>
          </a:p>
          <a:p>
            <a:pPr marL="0" lvl="0" indent="0" algn="just">
              <a:buNone/>
            </a:pPr>
            <a:r>
              <a:rPr lang="uk-UA" sz="1600" b="1" dirty="0">
                <a:solidFill>
                  <a:schemeClr val="tx1"/>
                </a:solidFill>
              </a:rPr>
              <a:t>- Перевищувати можливості пам'яті і компетенції опитуваних;</a:t>
            </a:r>
          </a:p>
          <a:p>
            <a:pPr marL="0" lvl="0" indent="0" algn="just">
              <a:buNone/>
            </a:pPr>
            <a:r>
              <a:rPr lang="uk-UA" sz="1600" b="1" dirty="0">
                <a:solidFill>
                  <a:schemeClr val="tx1"/>
                </a:solidFill>
              </a:rPr>
              <a:t>- Викликати негативних емоцій і зачіпати самолюбство респондентів;</a:t>
            </a:r>
          </a:p>
          <a:p>
            <a:pPr marL="0" lvl="0" indent="0" algn="just">
              <a:buNone/>
            </a:pPr>
            <a:r>
              <a:rPr lang="uk-UA" sz="1600" b="1" dirty="0">
                <a:solidFill>
                  <a:schemeClr val="tx1"/>
                </a:solidFill>
              </a:rPr>
              <a:t>- Нав'язувати думку соціолога;</a:t>
            </a:r>
          </a:p>
          <a:p>
            <a:pPr marL="0" lvl="0" indent="0" algn="just">
              <a:buNone/>
            </a:pPr>
            <a:r>
              <a:rPr lang="uk-UA" sz="1600" b="1" dirty="0">
                <a:solidFill>
                  <a:schemeClr val="tx1"/>
                </a:solidFill>
              </a:rPr>
              <a:t>- Бути перевантажені варіантами відповідей.</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spTree>
    <p:extLst>
      <p:ext uri="{BB962C8B-B14F-4D97-AF65-F5344CB8AC3E}">
        <p14:creationId xmlns:p14="http://schemas.microsoft.com/office/powerpoint/2010/main" val="420308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627534"/>
            <a:ext cx="7776864" cy="4104456"/>
          </a:xfrm>
          <a:prstGeom prst="rect">
            <a:avLst/>
          </a:prstGeom>
        </p:spPr>
        <p:txBody>
          <a:bodyPr spcFirstLastPara="1" wrap="square" lIns="91425" tIns="91425" rIns="91425" bIns="91425" anchor="t" anchorCtr="0">
            <a:noAutofit/>
          </a:bodyPr>
          <a:lstStyle/>
          <a:p>
            <a:pPr marL="0" lvl="0" indent="0" algn="just">
              <a:buNone/>
            </a:pPr>
            <a:r>
              <a:rPr lang="ru-RU" sz="1600" b="1" dirty="0" err="1">
                <a:solidFill>
                  <a:schemeClr val="tx1"/>
                </a:solidFill>
              </a:rPr>
              <a:t>Опитування</a:t>
            </a:r>
            <a:r>
              <a:rPr lang="ru-RU" sz="1600" b="1" dirty="0">
                <a:solidFill>
                  <a:schemeClr val="tx1"/>
                </a:solidFill>
              </a:rPr>
              <a:t> - </a:t>
            </a:r>
            <a:r>
              <a:rPr lang="ru-RU" sz="1600" b="1" dirty="0" err="1">
                <a:solidFill>
                  <a:schemeClr val="tx1"/>
                </a:solidFill>
              </a:rPr>
              <a:t>це</a:t>
            </a:r>
            <a:r>
              <a:rPr lang="ru-RU" sz="1600" b="1" dirty="0">
                <a:solidFill>
                  <a:schemeClr val="tx1"/>
                </a:solidFill>
              </a:rPr>
              <a:t> метод </a:t>
            </a:r>
            <a:r>
              <a:rPr lang="ru-RU" sz="1600" b="1" dirty="0" err="1">
                <a:solidFill>
                  <a:schemeClr val="tx1"/>
                </a:solidFill>
              </a:rPr>
              <a:t>збору</a:t>
            </a:r>
            <a:r>
              <a:rPr lang="ru-RU" sz="1600" b="1" dirty="0">
                <a:solidFill>
                  <a:schemeClr val="tx1"/>
                </a:solidFill>
              </a:rPr>
              <a:t> </a:t>
            </a:r>
            <a:r>
              <a:rPr lang="ru-RU" sz="1600" b="1" dirty="0" err="1">
                <a:solidFill>
                  <a:schemeClr val="tx1"/>
                </a:solidFill>
              </a:rPr>
              <a:t>соціологічної</a:t>
            </a:r>
            <a:r>
              <a:rPr lang="ru-RU" sz="1600" b="1" dirty="0">
                <a:solidFill>
                  <a:schemeClr val="tx1"/>
                </a:solidFill>
              </a:rPr>
              <a:t> </a:t>
            </a:r>
            <a:r>
              <a:rPr lang="ru-RU" sz="1600" b="1" dirty="0" err="1">
                <a:solidFill>
                  <a:schemeClr val="tx1"/>
                </a:solidFill>
              </a:rPr>
              <a:t>інформації</a:t>
            </a:r>
            <a:r>
              <a:rPr lang="ru-RU" sz="1600" b="1" dirty="0">
                <a:solidFill>
                  <a:schemeClr val="tx1"/>
                </a:solidFill>
              </a:rPr>
              <a:t> про </a:t>
            </a:r>
            <a:r>
              <a:rPr lang="ru-RU" sz="1600" b="1" dirty="0" err="1">
                <a:solidFill>
                  <a:schemeClr val="tx1"/>
                </a:solidFill>
              </a:rPr>
              <a:t>об'єкт</a:t>
            </a:r>
            <a:r>
              <a:rPr lang="ru-RU" sz="1600" b="1" dirty="0">
                <a:solidFill>
                  <a:schemeClr val="tx1"/>
                </a:solidFill>
              </a:rPr>
              <a:t> в </a:t>
            </a:r>
            <a:r>
              <a:rPr lang="ru-RU" sz="1600" b="1" dirty="0" err="1">
                <a:solidFill>
                  <a:schemeClr val="tx1"/>
                </a:solidFill>
              </a:rPr>
              <a:t>ході</a:t>
            </a:r>
            <a:r>
              <a:rPr lang="ru-RU" sz="1600" b="1" dirty="0">
                <a:solidFill>
                  <a:schemeClr val="tx1"/>
                </a:solidFill>
              </a:rPr>
              <a:t> </a:t>
            </a:r>
            <a:r>
              <a:rPr lang="ru-RU" sz="1600" b="1" dirty="0" err="1">
                <a:solidFill>
                  <a:schemeClr val="tx1"/>
                </a:solidFill>
              </a:rPr>
              <a:t>безпосереднього</a:t>
            </a:r>
            <a:r>
              <a:rPr lang="ru-RU" sz="1600" b="1" dirty="0">
                <a:solidFill>
                  <a:schemeClr val="tx1"/>
                </a:solidFill>
              </a:rPr>
              <a:t> </a:t>
            </a:r>
            <a:r>
              <a:rPr lang="ru-RU" sz="1600" b="1" dirty="0" err="1">
                <a:solidFill>
                  <a:schemeClr val="tx1"/>
                </a:solidFill>
              </a:rPr>
              <a:t>або</a:t>
            </a:r>
            <a:r>
              <a:rPr lang="ru-RU" sz="1600" b="1" dirty="0">
                <a:solidFill>
                  <a:schemeClr val="tx1"/>
                </a:solidFill>
              </a:rPr>
              <a:t> </a:t>
            </a:r>
            <a:r>
              <a:rPr lang="ru-RU" sz="1600" b="1" dirty="0" err="1">
                <a:solidFill>
                  <a:schemeClr val="tx1"/>
                </a:solidFill>
              </a:rPr>
              <a:t>опосередкованого</a:t>
            </a:r>
            <a:r>
              <a:rPr lang="ru-RU" sz="1600" b="1" dirty="0">
                <a:solidFill>
                  <a:schemeClr val="tx1"/>
                </a:solidFill>
              </a:rPr>
              <a:t> </a:t>
            </a:r>
            <a:r>
              <a:rPr lang="ru-RU" sz="1600" b="1" dirty="0" err="1">
                <a:solidFill>
                  <a:schemeClr val="tx1"/>
                </a:solidFill>
              </a:rPr>
              <a:t>спілкування</a:t>
            </a:r>
            <a:r>
              <a:rPr lang="ru-RU" sz="1600" b="1" dirty="0">
                <a:solidFill>
                  <a:schemeClr val="tx1"/>
                </a:solidFill>
              </a:rPr>
              <a:t> </a:t>
            </a:r>
            <a:r>
              <a:rPr lang="ru-RU" sz="1600" b="1" dirty="0" err="1">
                <a:solidFill>
                  <a:schemeClr val="tx1"/>
                </a:solidFill>
              </a:rPr>
              <a:t>соціолога</a:t>
            </a:r>
            <a:r>
              <a:rPr lang="ru-RU" sz="1600" b="1" dirty="0">
                <a:solidFill>
                  <a:schemeClr val="tx1"/>
                </a:solidFill>
              </a:rPr>
              <a:t> (</a:t>
            </a:r>
            <a:r>
              <a:rPr lang="ru-RU" sz="1600" b="1" dirty="0" err="1">
                <a:solidFill>
                  <a:schemeClr val="tx1"/>
                </a:solidFill>
              </a:rPr>
              <a:t>інтерв'юера</a:t>
            </a:r>
            <a:r>
              <a:rPr lang="ru-RU" sz="1600" b="1" dirty="0">
                <a:solidFill>
                  <a:schemeClr val="tx1"/>
                </a:solidFill>
              </a:rPr>
              <a:t>) і того, кого </a:t>
            </a:r>
            <a:r>
              <a:rPr lang="ru-RU" sz="1600" b="1" dirty="0" err="1">
                <a:solidFill>
                  <a:schemeClr val="tx1"/>
                </a:solidFill>
              </a:rPr>
              <a:t>опитують</a:t>
            </a:r>
            <a:r>
              <a:rPr lang="ru-RU" sz="1600" b="1" dirty="0">
                <a:solidFill>
                  <a:schemeClr val="tx1"/>
                </a:solidFill>
              </a:rPr>
              <a:t> (респондента) шляхом </a:t>
            </a:r>
            <a:r>
              <a:rPr lang="ru-RU" sz="1600" b="1" dirty="0" err="1">
                <a:solidFill>
                  <a:schemeClr val="tx1"/>
                </a:solidFill>
              </a:rPr>
              <a:t>реєстрації</a:t>
            </a:r>
            <a:r>
              <a:rPr lang="ru-RU" sz="1600" b="1" dirty="0">
                <a:solidFill>
                  <a:schemeClr val="tx1"/>
                </a:solidFill>
              </a:rPr>
              <a:t> </a:t>
            </a:r>
            <a:r>
              <a:rPr lang="ru-RU" sz="1600" b="1" dirty="0" err="1">
                <a:solidFill>
                  <a:schemeClr val="tx1"/>
                </a:solidFill>
              </a:rPr>
              <a:t>відповідей</a:t>
            </a:r>
            <a:r>
              <a:rPr lang="ru-RU" sz="1600" b="1" dirty="0">
                <a:solidFill>
                  <a:schemeClr val="tx1"/>
                </a:solidFill>
              </a:rPr>
              <a:t> респондента.</a:t>
            </a:r>
          </a:p>
          <a:p>
            <a:pPr marL="0" lvl="0" indent="0" algn="just">
              <a:buNone/>
            </a:pPr>
            <a:r>
              <a:rPr lang="ru-RU" sz="1600" b="1" dirty="0" err="1">
                <a:solidFill>
                  <a:schemeClr val="tx1"/>
                </a:solidFill>
              </a:rPr>
              <a:t>Залежно</a:t>
            </a:r>
            <a:r>
              <a:rPr lang="ru-RU" sz="1600" b="1" dirty="0">
                <a:solidFill>
                  <a:schemeClr val="tx1"/>
                </a:solidFill>
              </a:rPr>
              <a:t> </a:t>
            </a:r>
            <a:r>
              <a:rPr lang="ru-RU" sz="1600" b="1" dirty="0" err="1">
                <a:solidFill>
                  <a:schemeClr val="tx1"/>
                </a:solidFill>
              </a:rPr>
              <a:t>від</a:t>
            </a:r>
            <a:r>
              <a:rPr lang="ru-RU" sz="1600" b="1" dirty="0">
                <a:solidFill>
                  <a:schemeClr val="tx1"/>
                </a:solidFill>
              </a:rPr>
              <a:t> </a:t>
            </a:r>
            <a:r>
              <a:rPr lang="ru-RU" sz="1600" b="1" dirty="0" err="1">
                <a:solidFill>
                  <a:schemeClr val="tx1"/>
                </a:solidFill>
              </a:rPr>
              <a:t>джерела</a:t>
            </a:r>
            <a:r>
              <a:rPr lang="ru-RU" sz="1600" b="1" dirty="0">
                <a:solidFill>
                  <a:schemeClr val="tx1"/>
                </a:solidFill>
              </a:rPr>
              <a:t> (</a:t>
            </a:r>
            <a:r>
              <a:rPr lang="ru-RU" sz="1600" b="1" dirty="0" err="1">
                <a:solidFill>
                  <a:schemeClr val="tx1"/>
                </a:solidFill>
              </a:rPr>
              <a:t>носія</a:t>
            </a:r>
            <a:r>
              <a:rPr lang="ru-RU" sz="1600" b="1" dirty="0">
                <a:solidFill>
                  <a:schemeClr val="tx1"/>
                </a:solidFill>
              </a:rPr>
              <a:t>) </a:t>
            </a:r>
            <a:r>
              <a:rPr lang="ru-RU" sz="1600" b="1" dirty="0" err="1">
                <a:solidFill>
                  <a:schemeClr val="tx1"/>
                </a:solidFill>
              </a:rPr>
              <a:t>первинної</a:t>
            </a:r>
            <a:r>
              <a:rPr lang="ru-RU" sz="1600" b="1" dirty="0">
                <a:solidFill>
                  <a:schemeClr val="tx1"/>
                </a:solidFill>
              </a:rPr>
              <a:t> </a:t>
            </a:r>
            <a:r>
              <a:rPr lang="ru-RU" sz="1600" b="1" dirty="0" err="1">
                <a:solidFill>
                  <a:schemeClr val="tx1"/>
                </a:solidFill>
              </a:rPr>
              <a:t>соціологічної</a:t>
            </a:r>
            <a:r>
              <a:rPr lang="ru-RU" sz="1600" b="1" dirty="0">
                <a:solidFill>
                  <a:schemeClr val="tx1"/>
                </a:solidFill>
              </a:rPr>
              <a:t> </a:t>
            </a:r>
            <a:r>
              <a:rPr lang="ru-RU" sz="1600" b="1" dirty="0" err="1">
                <a:solidFill>
                  <a:schemeClr val="tx1"/>
                </a:solidFill>
              </a:rPr>
              <a:t>інформації</a:t>
            </a:r>
            <a:r>
              <a:rPr lang="ru-RU" sz="1600" b="1" dirty="0">
                <a:solidFill>
                  <a:schemeClr val="tx1"/>
                </a:solidFill>
              </a:rPr>
              <a:t> </a:t>
            </a:r>
            <a:r>
              <a:rPr lang="ru-RU" sz="1600" b="1" dirty="0" err="1">
                <a:solidFill>
                  <a:schemeClr val="tx1"/>
                </a:solidFill>
              </a:rPr>
              <a:t>розрізняють</a:t>
            </a:r>
            <a:r>
              <a:rPr lang="ru-RU" sz="1600" b="1" dirty="0">
                <a:solidFill>
                  <a:schemeClr val="tx1"/>
                </a:solidFill>
              </a:rPr>
              <a:t> </a:t>
            </a:r>
            <a:r>
              <a:rPr lang="ru-RU" sz="1600" b="1" dirty="0" err="1">
                <a:solidFill>
                  <a:schemeClr val="tx1"/>
                </a:solidFill>
              </a:rPr>
              <a:t>опитування</a:t>
            </a:r>
            <a:r>
              <a:rPr lang="ru-RU" sz="1600" b="1" dirty="0">
                <a:solidFill>
                  <a:schemeClr val="tx1"/>
                </a:solidFill>
              </a:rPr>
              <a:t> </a:t>
            </a:r>
            <a:r>
              <a:rPr lang="ru-RU" sz="1600" b="1" dirty="0" err="1">
                <a:solidFill>
                  <a:schemeClr val="tx1"/>
                </a:solidFill>
              </a:rPr>
              <a:t>масові</a:t>
            </a:r>
            <a:r>
              <a:rPr lang="ru-RU" sz="1600" b="1" dirty="0">
                <a:solidFill>
                  <a:schemeClr val="tx1"/>
                </a:solidFill>
              </a:rPr>
              <a:t> й </a:t>
            </a:r>
            <a:r>
              <a:rPr lang="ru-RU" sz="1600" b="1" dirty="0" err="1">
                <a:solidFill>
                  <a:schemeClr val="tx1"/>
                </a:solidFill>
              </a:rPr>
              <a:t>спеціалізовані</a:t>
            </a:r>
            <a:r>
              <a:rPr lang="ru-RU" sz="1600" b="1" dirty="0">
                <a:solidFill>
                  <a:schemeClr val="tx1"/>
                </a:solidFill>
              </a:rPr>
              <a:t> (</a:t>
            </a:r>
            <a:r>
              <a:rPr lang="ru-RU" sz="1600" b="1" dirty="0" err="1">
                <a:solidFill>
                  <a:schemeClr val="tx1"/>
                </a:solidFill>
              </a:rPr>
              <a:t>експертні</a:t>
            </a:r>
            <a:r>
              <a:rPr lang="ru-RU" sz="1600" b="1" dirty="0">
                <a:solidFill>
                  <a:schemeClr val="tx1"/>
                </a:solidFill>
              </a:rPr>
              <a:t>). </a:t>
            </a:r>
            <a:endParaRPr lang="ru-RU" sz="1600" b="1" dirty="0" smtClean="0">
              <a:solidFill>
                <a:schemeClr val="tx1"/>
              </a:solidFill>
            </a:endParaRPr>
          </a:p>
          <a:p>
            <a:pPr marL="0" lvl="0" indent="0" algn="just">
              <a:buNone/>
            </a:pPr>
            <a:r>
              <a:rPr lang="ru-RU" sz="1600" b="1" dirty="0" smtClean="0">
                <a:solidFill>
                  <a:schemeClr val="tx1"/>
                </a:solidFill>
              </a:rPr>
              <a:t>У </a:t>
            </a:r>
            <a:r>
              <a:rPr lang="ru-RU" sz="1600" b="1" dirty="0" err="1">
                <a:solidFill>
                  <a:schemeClr val="tx1"/>
                </a:solidFill>
              </a:rPr>
              <a:t>масовому</a:t>
            </a:r>
            <a:r>
              <a:rPr lang="ru-RU" sz="1600" b="1" dirty="0">
                <a:solidFill>
                  <a:schemeClr val="tx1"/>
                </a:solidFill>
              </a:rPr>
              <a:t> </a:t>
            </a:r>
            <a:r>
              <a:rPr lang="ru-RU" sz="1600" b="1" dirty="0" err="1">
                <a:solidFill>
                  <a:schemeClr val="tx1"/>
                </a:solidFill>
              </a:rPr>
              <a:t>опитуванні</a:t>
            </a:r>
            <a:r>
              <a:rPr lang="ru-RU" sz="1600" b="1" dirty="0">
                <a:solidFill>
                  <a:schemeClr val="tx1"/>
                </a:solidFill>
              </a:rPr>
              <a:t> </a:t>
            </a:r>
            <a:r>
              <a:rPr lang="ru-RU" sz="1600" b="1" dirty="0" err="1">
                <a:solidFill>
                  <a:schemeClr val="tx1"/>
                </a:solidFill>
              </a:rPr>
              <a:t>основним</a:t>
            </a:r>
            <a:r>
              <a:rPr lang="ru-RU" sz="1600" b="1" dirty="0">
                <a:solidFill>
                  <a:schemeClr val="tx1"/>
                </a:solidFill>
              </a:rPr>
              <a:t> </a:t>
            </a:r>
            <a:r>
              <a:rPr lang="ru-RU" sz="1600" b="1" dirty="0" err="1">
                <a:solidFill>
                  <a:schemeClr val="tx1"/>
                </a:solidFill>
              </a:rPr>
              <a:t>джерелом</a:t>
            </a:r>
            <a:r>
              <a:rPr lang="ru-RU" sz="1600" b="1" dirty="0">
                <a:solidFill>
                  <a:schemeClr val="tx1"/>
                </a:solidFill>
              </a:rPr>
              <a:t> </a:t>
            </a:r>
            <a:r>
              <a:rPr lang="ru-RU" sz="1600" b="1" dirty="0" err="1">
                <a:solidFill>
                  <a:schemeClr val="tx1"/>
                </a:solidFill>
              </a:rPr>
              <a:t>інформації</a:t>
            </a:r>
            <a:r>
              <a:rPr lang="ru-RU" sz="1600" b="1" dirty="0">
                <a:solidFill>
                  <a:schemeClr val="tx1"/>
                </a:solidFill>
              </a:rPr>
              <a:t> </a:t>
            </a:r>
            <a:r>
              <a:rPr lang="ru-RU" sz="1600" b="1" dirty="0" err="1">
                <a:solidFill>
                  <a:schemeClr val="tx1"/>
                </a:solidFill>
              </a:rPr>
              <a:t>виступають</a:t>
            </a:r>
            <a:r>
              <a:rPr lang="ru-RU" sz="1600" b="1" dirty="0">
                <a:solidFill>
                  <a:schemeClr val="tx1"/>
                </a:solidFill>
              </a:rPr>
              <a:t> </a:t>
            </a:r>
            <a:r>
              <a:rPr lang="ru-RU" sz="1600" b="1" dirty="0" err="1">
                <a:solidFill>
                  <a:schemeClr val="tx1"/>
                </a:solidFill>
              </a:rPr>
              <a:t>представники</a:t>
            </a:r>
            <a:r>
              <a:rPr lang="ru-RU" sz="1600" b="1" dirty="0">
                <a:solidFill>
                  <a:schemeClr val="tx1"/>
                </a:solidFill>
              </a:rPr>
              <a:t> </a:t>
            </a:r>
            <a:r>
              <a:rPr lang="ru-RU" sz="1600" b="1" dirty="0" err="1">
                <a:solidFill>
                  <a:schemeClr val="tx1"/>
                </a:solidFill>
              </a:rPr>
              <a:t>різних</a:t>
            </a:r>
            <a:r>
              <a:rPr lang="ru-RU" sz="1600" b="1" dirty="0">
                <a:solidFill>
                  <a:schemeClr val="tx1"/>
                </a:solidFill>
              </a:rPr>
              <a:t> </a:t>
            </a:r>
            <a:r>
              <a:rPr lang="ru-RU" sz="1600" b="1" dirty="0" err="1">
                <a:solidFill>
                  <a:schemeClr val="tx1"/>
                </a:solidFill>
              </a:rPr>
              <a:t>категорій</a:t>
            </a:r>
            <a:r>
              <a:rPr lang="ru-RU" sz="1600" b="1" dirty="0">
                <a:solidFill>
                  <a:schemeClr val="tx1"/>
                </a:solidFill>
              </a:rPr>
              <a:t> </a:t>
            </a:r>
            <a:r>
              <a:rPr lang="ru-RU" sz="1600" b="1" dirty="0" err="1">
                <a:solidFill>
                  <a:schemeClr val="tx1"/>
                </a:solidFill>
              </a:rPr>
              <a:t>населення</a:t>
            </a:r>
            <a:r>
              <a:rPr lang="ru-RU" sz="1600" b="1" dirty="0">
                <a:solidFill>
                  <a:schemeClr val="tx1"/>
                </a:solidFill>
              </a:rPr>
              <a:t>, </a:t>
            </a:r>
            <a:r>
              <a:rPr lang="ru-RU" sz="1600" b="1" dirty="0" err="1">
                <a:solidFill>
                  <a:schemeClr val="tx1"/>
                </a:solidFill>
              </a:rPr>
              <a:t>діяльність</a:t>
            </a:r>
            <a:r>
              <a:rPr lang="ru-RU" sz="1600" b="1" dirty="0">
                <a:solidFill>
                  <a:schemeClr val="tx1"/>
                </a:solidFill>
              </a:rPr>
              <a:t>, </a:t>
            </a:r>
            <a:r>
              <a:rPr lang="ru-RU" sz="1600" b="1" dirty="0" err="1">
                <a:solidFill>
                  <a:schemeClr val="tx1"/>
                </a:solidFill>
              </a:rPr>
              <a:t>яких</a:t>
            </a:r>
            <a:r>
              <a:rPr lang="ru-RU" sz="1600" b="1" dirty="0">
                <a:solidFill>
                  <a:schemeClr val="tx1"/>
                </a:solidFill>
              </a:rPr>
              <a:t> </a:t>
            </a:r>
            <a:r>
              <a:rPr lang="ru-RU" sz="1600" b="1" dirty="0" err="1">
                <a:solidFill>
                  <a:schemeClr val="tx1"/>
                </a:solidFill>
              </a:rPr>
              <a:t>безпосередньо</a:t>
            </a:r>
            <a:r>
              <a:rPr lang="ru-RU" sz="1600" b="1" dirty="0">
                <a:solidFill>
                  <a:schemeClr val="tx1"/>
                </a:solidFill>
              </a:rPr>
              <a:t> не </a:t>
            </a:r>
            <a:r>
              <a:rPr lang="ru-RU" sz="1600" b="1" dirty="0" err="1">
                <a:solidFill>
                  <a:schemeClr val="tx1"/>
                </a:solidFill>
              </a:rPr>
              <a:t>пов'язана</a:t>
            </a:r>
            <a:r>
              <a:rPr lang="ru-RU" sz="1600" b="1" dirty="0">
                <a:solidFill>
                  <a:schemeClr val="tx1"/>
                </a:solidFill>
              </a:rPr>
              <a:t> з предметом </a:t>
            </a:r>
            <a:r>
              <a:rPr lang="ru-RU" sz="1600" b="1" dirty="0" err="1">
                <a:solidFill>
                  <a:schemeClr val="tx1"/>
                </a:solidFill>
              </a:rPr>
              <a:t>аналізу</a:t>
            </a:r>
            <a:r>
              <a:rPr lang="ru-RU" sz="1600" b="1" dirty="0">
                <a:solidFill>
                  <a:schemeClr val="tx1"/>
                </a:solidFill>
              </a:rPr>
              <a:t>. </a:t>
            </a:r>
            <a:endParaRPr lang="ru-RU" sz="1600" b="1" dirty="0" smtClean="0">
              <a:solidFill>
                <a:schemeClr val="tx1"/>
              </a:solidFill>
            </a:endParaRPr>
          </a:p>
          <a:p>
            <a:pPr marL="0" lvl="0" indent="0" algn="just">
              <a:buNone/>
            </a:pPr>
            <a:r>
              <a:rPr lang="ru-RU" sz="1600" b="1" dirty="0" smtClean="0">
                <a:solidFill>
                  <a:schemeClr val="tx1"/>
                </a:solidFill>
              </a:rPr>
              <a:t>У </a:t>
            </a:r>
            <a:r>
              <a:rPr lang="ru-RU" sz="1600" b="1" dirty="0" err="1">
                <a:solidFill>
                  <a:schemeClr val="tx1"/>
                </a:solidFill>
              </a:rPr>
              <a:t>спеціалізованих</a:t>
            </a:r>
            <a:r>
              <a:rPr lang="ru-RU" sz="1600" b="1" dirty="0">
                <a:solidFill>
                  <a:schemeClr val="tx1"/>
                </a:solidFill>
              </a:rPr>
              <a:t> </a:t>
            </a:r>
            <a:r>
              <a:rPr lang="ru-RU" sz="1600" b="1" dirty="0" err="1">
                <a:solidFill>
                  <a:schemeClr val="tx1"/>
                </a:solidFill>
              </a:rPr>
              <a:t>опитуваннях</a:t>
            </a:r>
            <a:r>
              <a:rPr lang="ru-RU" sz="1600" b="1" dirty="0">
                <a:solidFill>
                  <a:schemeClr val="tx1"/>
                </a:solidFill>
              </a:rPr>
              <a:t> головне </a:t>
            </a:r>
            <a:r>
              <a:rPr lang="ru-RU" sz="1600" b="1" dirty="0" err="1">
                <a:solidFill>
                  <a:schemeClr val="tx1"/>
                </a:solidFill>
              </a:rPr>
              <a:t>джерело</a:t>
            </a:r>
            <a:r>
              <a:rPr lang="ru-RU" sz="1600" b="1" dirty="0">
                <a:solidFill>
                  <a:schemeClr val="tx1"/>
                </a:solidFill>
              </a:rPr>
              <a:t> </a:t>
            </a:r>
            <a:r>
              <a:rPr lang="ru-RU" sz="1600" b="1" dirty="0" err="1">
                <a:solidFill>
                  <a:schemeClr val="tx1"/>
                </a:solidFill>
              </a:rPr>
              <a:t>інформації</a:t>
            </a:r>
            <a:r>
              <a:rPr lang="ru-RU" sz="1600" b="1" dirty="0">
                <a:solidFill>
                  <a:schemeClr val="tx1"/>
                </a:solidFill>
              </a:rPr>
              <a:t> - </a:t>
            </a:r>
            <a:r>
              <a:rPr lang="ru-RU" sz="1600" b="1" dirty="0" err="1">
                <a:solidFill>
                  <a:schemeClr val="tx1"/>
                </a:solidFill>
              </a:rPr>
              <a:t>компетентні</a:t>
            </a:r>
            <a:r>
              <a:rPr lang="ru-RU" sz="1600" b="1" dirty="0">
                <a:solidFill>
                  <a:schemeClr val="tx1"/>
                </a:solidFill>
              </a:rPr>
              <a:t> особи (</a:t>
            </a:r>
            <a:r>
              <a:rPr lang="ru-RU" sz="1600" b="1" dirty="0" err="1">
                <a:solidFill>
                  <a:schemeClr val="tx1"/>
                </a:solidFill>
              </a:rPr>
              <a:t>експерти</a:t>
            </a:r>
            <a:r>
              <a:rPr lang="ru-RU" sz="1600" b="1" dirty="0">
                <a:solidFill>
                  <a:schemeClr val="tx1"/>
                </a:solidFill>
              </a:rPr>
              <a:t>), чия </a:t>
            </a:r>
            <a:r>
              <a:rPr lang="ru-RU" sz="1600" b="1" dirty="0" err="1">
                <a:solidFill>
                  <a:schemeClr val="tx1"/>
                </a:solidFill>
              </a:rPr>
              <a:t>професійна</a:t>
            </a:r>
            <a:r>
              <a:rPr lang="ru-RU" sz="1600" b="1" dirty="0">
                <a:solidFill>
                  <a:schemeClr val="tx1"/>
                </a:solidFill>
              </a:rPr>
              <a:t> </a:t>
            </a:r>
            <a:r>
              <a:rPr lang="ru-RU" sz="1600" b="1" dirty="0" err="1">
                <a:solidFill>
                  <a:schemeClr val="tx1"/>
                </a:solidFill>
              </a:rPr>
              <a:t>діяльність</a:t>
            </a:r>
            <a:r>
              <a:rPr lang="ru-RU" sz="1600" b="1" dirty="0">
                <a:solidFill>
                  <a:schemeClr val="tx1"/>
                </a:solidFill>
              </a:rPr>
              <a:t> </a:t>
            </a:r>
            <a:r>
              <a:rPr lang="ru-RU" sz="1600" b="1" dirty="0" err="1">
                <a:solidFill>
                  <a:schemeClr val="tx1"/>
                </a:solidFill>
              </a:rPr>
              <a:t>тісно</a:t>
            </a:r>
            <a:r>
              <a:rPr lang="ru-RU" sz="1600" b="1" dirty="0">
                <a:solidFill>
                  <a:schemeClr val="tx1"/>
                </a:solidFill>
              </a:rPr>
              <a:t> </a:t>
            </a:r>
            <a:r>
              <a:rPr lang="ru-RU" sz="1600" b="1" dirty="0" err="1">
                <a:solidFill>
                  <a:schemeClr val="tx1"/>
                </a:solidFill>
              </a:rPr>
              <a:t>пов'язана</a:t>
            </a:r>
            <a:r>
              <a:rPr lang="ru-RU" sz="1600" b="1" dirty="0">
                <a:solidFill>
                  <a:schemeClr val="tx1"/>
                </a:solidFill>
              </a:rPr>
              <a:t> з предметом </a:t>
            </a:r>
            <a:r>
              <a:rPr lang="ru-RU" sz="1600" b="1" dirty="0" err="1">
                <a:solidFill>
                  <a:schemeClr val="tx1"/>
                </a:solidFill>
              </a:rPr>
              <a:t>вивчення</a:t>
            </a:r>
            <a:r>
              <a:rPr lang="ru-RU" sz="1600" b="1" dirty="0">
                <a:solidFill>
                  <a:schemeClr val="tx1"/>
                </a:solidFill>
              </a:rPr>
              <a:t> і </a:t>
            </a:r>
            <a:r>
              <a:rPr lang="ru-RU" sz="1600" b="1" dirty="0" err="1">
                <a:solidFill>
                  <a:schemeClr val="tx1"/>
                </a:solidFill>
              </a:rPr>
              <a:t>чиї</a:t>
            </a:r>
            <a:r>
              <a:rPr lang="ru-RU" sz="1600" b="1" dirty="0">
                <a:solidFill>
                  <a:schemeClr val="tx1"/>
                </a:solidFill>
              </a:rPr>
              <a:t> </a:t>
            </a:r>
            <a:r>
              <a:rPr lang="ru-RU" sz="1600" b="1" dirty="0" err="1">
                <a:solidFill>
                  <a:schemeClr val="tx1"/>
                </a:solidFill>
              </a:rPr>
              <a:t>теоретичні</a:t>
            </a:r>
            <a:r>
              <a:rPr lang="ru-RU" sz="1600" b="1" dirty="0">
                <a:solidFill>
                  <a:schemeClr val="tx1"/>
                </a:solidFill>
              </a:rPr>
              <a:t> </a:t>
            </a:r>
            <a:r>
              <a:rPr lang="ru-RU" sz="1600" b="1" dirty="0" err="1">
                <a:solidFill>
                  <a:schemeClr val="tx1"/>
                </a:solidFill>
              </a:rPr>
              <a:t>знання</a:t>
            </a:r>
            <a:r>
              <a:rPr lang="ru-RU" sz="1600" b="1" dirty="0">
                <a:solidFill>
                  <a:schemeClr val="tx1"/>
                </a:solidFill>
              </a:rPr>
              <a:t>, </a:t>
            </a:r>
            <a:r>
              <a:rPr lang="ru-RU" sz="1600" b="1" dirty="0" err="1">
                <a:solidFill>
                  <a:schemeClr val="tx1"/>
                </a:solidFill>
              </a:rPr>
              <a:t>життєвий</a:t>
            </a:r>
            <a:r>
              <a:rPr lang="ru-RU" sz="1600" b="1" dirty="0">
                <a:solidFill>
                  <a:schemeClr val="tx1"/>
                </a:solidFill>
              </a:rPr>
              <a:t> </a:t>
            </a:r>
            <a:r>
              <a:rPr lang="ru-RU" sz="1600" b="1" dirty="0" err="1">
                <a:solidFill>
                  <a:schemeClr val="tx1"/>
                </a:solidFill>
              </a:rPr>
              <a:t>досвід</a:t>
            </a:r>
            <a:r>
              <a:rPr lang="ru-RU" sz="1600" b="1" dirty="0">
                <a:solidFill>
                  <a:schemeClr val="tx1"/>
                </a:solidFill>
              </a:rPr>
              <a:t> </a:t>
            </a:r>
            <a:r>
              <a:rPr lang="ru-RU" sz="1600" b="1" dirty="0" err="1">
                <a:solidFill>
                  <a:schemeClr val="tx1"/>
                </a:solidFill>
              </a:rPr>
              <a:t>дозволяють</a:t>
            </a:r>
            <a:r>
              <a:rPr lang="ru-RU" sz="1600" b="1" dirty="0">
                <a:solidFill>
                  <a:schemeClr val="tx1"/>
                </a:solidFill>
              </a:rPr>
              <a:t> </a:t>
            </a:r>
            <a:r>
              <a:rPr lang="ru-RU" sz="1600" b="1" dirty="0" err="1">
                <a:solidFill>
                  <a:schemeClr val="tx1"/>
                </a:solidFill>
              </a:rPr>
              <a:t>робити</a:t>
            </a:r>
            <a:r>
              <a:rPr lang="ru-RU" sz="1600" b="1" dirty="0">
                <a:solidFill>
                  <a:schemeClr val="tx1"/>
                </a:solidFill>
              </a:rPr>
              <a:t> </a:t>
            </a:r>
            <a:r>
              <a:rPr lang="ru-RU" sz="1600" b="1" dirty="0" err="1">
                <a:solidFill>
                  <a:schemeClr val="tx1"/>
                </a:solidFill>
              </a:rPr>
              <a:t>авторитетні</a:t>
            </a:r>
            <a:r>
              <a:rPr lang="ru-RU" sz="1600" b="1" dirty="0">
                <a:solidFill>
                  <a:schemeClr val="tx1"/>
                </a:solidFill>
              </a:rPr>
              <a:t> </a:t>
            </a:r>
            <a:r>
              <a:rPr lang="ru-RU" sz="1600" b="1" dirty="0" err="1">
                <a:solidFill>
                  <a:schemeClr val="tx1"/>
                </a:solidFill>
              </a:rPr>
              <a:t>висновки</a:t>
            </a:r>
            <a:r>
              <a:rPr lang="ru-RU" sz="1600" b="1" dirty="0">
                <a:solidFill>
                  <a:schemeClr val="tx1"/>
                </a:solidFill>
              </a:rPr>
              <a:t>, </a:t>
            </a:r>
            <a:r>
              <a:rPr lang="ru-RU" sz="1600" b="1" dirty="0" err="1">
                <a:solidFill>
                  <a:schemeClr val="tx1"/>
                </a:solidFill>
              </a:rPr>
              <a:t>тобто</a:t>
            </a:r>
            <a:r>
              <a:rPr lang="ru-RU" sz="1600" b="1" dirty="0">
                <a:solidFill>
                  <a:schemeClr val="tx1"/>
                </a:solidFill>
              </a:rPr>
              <a:t> </a:t>
            </a:r>
            <a:r>
              <a:rPr lang="ru-RU" sz="1600" b="1" dirty="0" err="1">
                <a:solidFill>
                  <a:schemeClr val="tx1"/>
                </a:solidFill>
              </a:rPr>
              <a:t>учасниками</a:t>
            </a:r>
            <a:r>
              <a:rPr lang="ru-RU" sz="1600" b="1" dirty="0">
                <a:solidFill>
                  <a:schemeClr val="tx1"/>
                </a:solidFill>
              </a:rPr>
              <a:t> таких </a:t>
            </a:r>
            <a:r>
              <a:rPr lang="ru-RU" sz="1600" b="1" dirty="0" err="1">
                <a:solidFill>
                  <a:schemeClr val="tx1"/>
                </a:solidFill>
              </a:rPr>
              <a:t>опитувань</a:t>
            </a:r>
            <a:r>
              <a:rPr lang="ru-RU" sz="1600" b="1" dirty="0">
                <a:solidFill>
                  <a:schemeClr val="tx1"/>
                </a:solidFill>
              </a:rPr>
              <a:t> є </a:t>
            </a:r>
            <a:r>
              <a:rPr lang="ru-RU" sz="1600" b="1" dirty="0" err="1">
                <a:solidFill>
                  <a:schemeClr val="tx1"/>
                </a:solidFill>
              </a:rPr>
              <a:t>експерти</a:t>
            </a:r>
            <a:r>
              <a:rPr lang="ru-RU" sz="1600" b="1" dirty="0">
                <a:solidFill>
                  <a:schemeClr val="tx1"/>
                </a:solidFill>
              </a:rPr>
              <a:t>, </a:t>
            </a:r>
            <a:r>
              <a:rPr lang="ru-RU" sz="1600" b="1" dirty="0" err="1">
                <a:solidFill>
                  <a:schemeClr val="tx1"/>
                </a:solidFill>
              </a:rPr>
              <a:t>здатні</a:t>
            </a:r>
            <a:r>
              <a:rPr lang="ru-RU" sz="1600" b="1" dirty="0">
                <a:solidFill>
                  <a:schemeClr val="tx1"/>
                </a:solidFill>
              </a:rPr>
              <a:t> </a:t>
            </a:r>
            <a:r>
              <a:rPr lang="ru-RU" sz="1600" b="1" dirty="0" err="1">
                <a:solidFill>
                  <a:schemeClr val="tx1"/>
                </a:solidFill>
              </a:rPr>
              <a:t>дати</a:t>
            </a:r>
            <a:r>
              <a:rPr lang="ru-RU" sz="1600" b="1" dirty="0">
                <a:solidFill>
                  <a:schemeClr val="tx1"/>
                </a:solidFill>
              </a:rPr>
              <a:t> </a:t>
            </a:r>
            <a:r>
              <a:rPr lang="ru-RU" sz="1600" b="1" dirty="0" err="1">
                <a:solidFill>
                  <a:schemeClr val="tx1"/>
                </a:solidFill>
              </a:rPr>
              <a:t>всебічно</a:t>
            </a:r>
            <a:r>
              <a:rPr lang="ru-RU" sz="1600" b="1" dirty="0">
                <a:solidFill>
                  <a:schemeClr val="tx1"/>
                </a:solidFill>
              </a:rPr>
              <a:t> </a:t>
            </a:r>
            <a:r>
              <a:rPr lang="ru-RU" sz="1600" b="1" dirty="0" err="1">
                <a:solidFill>
                  <a:schemeClr val="tx1"/>
                </a:solidFill>
              </a:rPr>
              <a:t>виважену</a:t>
            </a:r>
            <a:r>
              <a:rPr lang="ru-RU" sz="1600" b="1" dirty="0">
                <a:solidFill>
                  <a:schemeClr val="tx1"/>
                </a:solidFill>
              </a:rPr>
              <a:t> </a:t>
            </a:r>
            <a:r>
              <a:rPr lang="ru-RU" sz="1600" b="1" dirty="0" err="1">
                <a:solidFill>
                  <a:schemeClr val="tx1"/>
                </a:solidFill>
              </a:rPr>
              <a:t>оцінку</a:t>
            </a:r>
            <a:r>
              <a:rPr lang="ru-RU" sz="1600" b="1" dirty="0">
                <a:solidFill>
                  <a:schemeClr val="tx1"/>
                </a:solidFill>
              </a:rPr>
              <a:t> по </a:t>
            </a:r>
            <a:r>
              <a:rPr lang="ru-RU" sz="1600" b="1" dirty="0" err="1">
                <a:solidFill>
                  <a:schemeClr val="tx1"/>
                </a:solidFill>
              </a:rPr>
              <a:t>тій</a:t>
            </a:r>
            <a:r>
              <a:rPr lang="ru-RU" sz="1600" b="1" dirty="0">
                <a:solidFill>
                  <a:schemeClr val="tx1"/>
                </a:solidFill>
              </a:rPr>
              <a:t> </a:t>
            </a:r>
            <a:r>
              <a:rPr lang="ru-RU" sz="1600" b="1" dirty="0" err="1">
                <a:solidFill>
                  <a:schemeClr val="tx1"/>
                </a:solidFill>
              </a:rPr>
              <a:t>чи</a:t>
            </a:r>
            <a:r>
              <a:rPr lang="ru-RU" sz="1600" b="1" dirty="0">
                <a:solidFill>
                  <a:schemeClr val="tx1"/>
                </a:solidFill>
              </a:rPr>
              <a:t> </a:t>
            </a:r>
            <a:r>
              <a:rPr lang="ru-RU" sz="1600" b="1" dirty="0" err="1">
                <a:solidFill>
                  <a:schemeClr val="tx1"/>
                </a:solidFill>
              </a:rPr>
              <a:t>іншій</a:t>
            </a:r>
            <a:r>
              <a:rPr lang="ru-RU" sz="1600" b="1" dirty="0">
                <a:solidFill>
                  <a:schemeClr val="tx1"/>
                </a:solidFill>
              </a:rPr>
              <a:t> </a:t>
            </a:r>
            <a:r>
              <a:rPr lang="ru-RU" sz="1600" b="1" dirty="0" err="1">
                <a:solidFill>
                  <a:schemeClr val="tx1"/>
                </a:solidFill>
              </a:rPr>
              <a:t>проблемі</a:t>
            </a:r>
            <a:r>
              <a:rPr lang="ru-RU" sz="1600" b="1" dirty="0">
                <a:solidFill>
                  <a:schemeClr val="tx1"/>
                </a:solidFill>
              </a:rPr>
              <a:t>.</a:t>
            </a:r>
          </a:p>
          <a:p>
            <a:pPr marL="0" lvl="0" indent="0">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Tree>
    <p:extLst>
      <p:ext uri="{BB962C8B-B14F-4D97-AF65-F5344CB8AC3E}">
        <p14:creationId xmlns:p14="http://schemas.microsoft.com/office/powerpoint/2010/main" val="231114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1059582"/>
            <a:ext cx="7776864" cy="3672408"/>
          </a:xfrm>
          <a:prstGeom prst="rect">
            <a:avLst/>
          </a:prstGeom>
        </p:spPr>
        <p:txBody>
          <a:bodyPr spcFirstLastPara="1" wrap="square" lIns="91425" tIns="91425" rIns="91425" bIns="91425" anchor="t" anchorCtr="0">
            <a:noAutofit/>
          </a:bodyPr>
          <a:lstStyle/>
          <a:p>
            <a:pPr marL="0" lvl="0" indent="0" algn="just">
              <a:buNone/>
            </a:pPr>
            <a:r>
              <a:rPr lang="ru-RU" sz="1600" b="1" dirty="0" err="1">
                <a:solidFill>
                  <a:schemeClr val="tx1"/>
                </a:solidFill>
              </a:rPr>
              <a:t>Розрізняють</a:t>
            </a:r>
            <a:r>
              <a:rPr lang="ru-RU" sz="1600" b="1" dirty="0">
                <a:solidFill>
                  <a:schemeClr val="tx1"/>
                </a:solidFill>
              </a:rPr>
              <a:t> так само два </a:t>
            </a:r>
            <a:r>
              <a:rPr lang="ru-RU" sz="1600" b="1" dirty="0" err="1">
                <a:solidFill>
                  <a:schemeClr val="tx1"/>
                </a:solidFill>
              </a:rPr>
              <a:t>основні</a:t>
            </a:r>
            <a:r>
              <a:rPr lang="ru-RU" sz="1600" b="1" dirty="0">
                <a:solidFill>
                  <a:schemeClr val="tx1"/>
                </a:solidFill>
              </a:rPr>
              <a:t> </a:t>
            </a:r>
            <a:r>
              <a:rPr lang="ru-RU" sz="1600" b="1" dirty="0" err="1">
                <a:solidFill>
                  <a:schemeClr val="tx1"/>
                </a:solidFill>
              </a:rPr>
              <a:t>різновиди</a:t>
            </a:r>
            <a:r>
              <a:rPr lang="ru-RU" sz="1600" b="1" dirty="0">
                <a:solidFill>
                  <a:schemeClr val="tx1"/>
                </a:solidFill>
              </a:rPr>
              <a:t> (</a:t>
            </a:r>
            <a:r>
              <a:rPr lang="ru-RU" sz="1600" b="1" dirty="0" err="1">
                <a:solidFill>
                  <a:schemeClr val="tx1"/>
                </a:solidFill>
              </a:rPr>
              <a:t>форми</a:t>
            </a:r>
            <a:r>
              <a:rPr lang="ru-RU" sz="1600" b="1" dirty="0">
                <a:solidFill>
                  <a:schemeClr val="tx1"/>
                </a:solidFill>
              </a:rPr>
              <a:t>) </a:t>
            </a:r>
            <a:r>
              <a:rPr lang="ru-RU" sz="1600" b="1" dirty="0" err="1">
                <a:solidFill>
                  <a:schemeClr val="tx1"/>
                </a:solidFill>
              </a:rPr>
              <a:t>соціологічного</a:t>
            </a:r>
            <a:r>
              <a:rPr lang="ru-RU" sz="1600" b="1" dirty="0">
                <a:solidFill>
                  <a:schemeClr val="tx1"/>
                </a:solidFill>
              </a:rPr>
              <a:t> </a:t>
            </a:r>
            <a:r>
              <a:rPr lang="ru-RU" sz="1600" b="1" dirty="0" err="1">
                <a:solidFill>
                  <a:schemeClr val="tx1"/>
                </a:solidFill>
              </a:rPr>
              <a:t>опитування</a:t>
            </a:r>
            <a:r>
              <a:rPr lang="ru-RU" sz="1600" b="1" dirty="0">
                <a:solidFill>
                  <a:schemeClr val="tx1"/>
                </a:solidFill>
              </a:rPr>
              <a:t>: </a:t>
            </a:r>
            <a:r>
              <a:rPr lang="ru-RU" sz="1600" b="1" dirty="0" err="1">
                <a:solidFill>
                  <a:schemeClr val="tx1"/>
                </a:solidFill>
              </a:rPr>
              <a:t>анкетування</a:t>
            </a:r>
            <a:r>
              <a:rPr lang="ru-RU" sz="1600" b="1" dirty="0">
                <a:solidFill>
                  <a:schemeClr val="tx1"/>
                </a:solidFill>
              </a:rPr>
              <a:t> і </a:t>
            </a:r>
            <a:r>
              <a:rPr lang="ru-RU" sz="1600" b="1" dirty="0" err="1">
                <a:solidFill>
                  <a:schemeClr val="tx1"/>
                </a:solidFill>
              </a:rPr>
              <a:t>інтерв'ювання</a:t>
            </a:r>
            <a:r>
              <a:rPr lang="ru-RU" sz="1600" b="1" dirty="0">
                <a:solidFill>
                  <a:schemeClr val="tx1"/>
                </a:solidFill>
              </a:rPr>
              <a:t>.</a:t>
            </a:r>
          </a:p>
          <a:p>
            <a:pPr marL="0" lvl="0" indent="0" algn="just">
              <a:buNone/>
            </a:pPr>
            <a:r>
              <a:rPr lang="ru-RU" sz="1600" b="1" dirty="0" err="1">
                <a:solidFill>
                  <a:schemeClr val="tx1"/>
                </a:solidFill>
              </a:rPr>
              <a:t>Інтерв'ю</a:t>
            </a:r>
            <a:r>
              <a:rPr lang="ru-RU" sz="1600" b="1" dirty="0">
                <a:solidFill>
                  <a:schemeClr val="tx1"/>
                </a:solidFill>
              </a:rPr>
              <a:t> - </a:t>
            </a:r>
            <a:r>
              <a:rPr lang="ru-RU" sz="1600" b="1" dirty="0" err="1">
                <a:solidFill>
                  <a:schemeClr val="tx1"/>
                </a:solidFill>
              </a:rPr>
              <a:t>це</a:t>
            </a:r>
            <a:r>
              <a:rPr lang="ru-RU" sz="1600" b="1" dirty="0">
                <a:solidFill>
                  <a:schemeClr val="tx1"/>
                </a:solidFill>
              </a:rPr>
              <a:t> </a:t>
            </a:r>
            <a:r>
              <a:rPr lang="ru-RU" sz="1600" b="1" dirty="0" err="1">
                <a:solidFill>
                  <a:schemeClr val="tx1"/>
                </a:solidFill>
              </a:rPr>
              <a:t>бесіда</a:t>
            </a:r>
            <a:r>
              <a:rPr lang="ru-RU" sz="1600" b="1" dirty="0">
                <a:solidFill>
                  <a:schemeClr val="tx1"/>
                </a:solidFill>
              </a:rPr>
              <a:t>, </a:t>
            </a:r>
            <a:r>
              <a:rPr lang="ru-RU" sz="1600" b="1" dirty="0" err="1">
                <a:solidFill>
                  <a:schemeClr val="tx1"/>
                </a:solidFill>
              </a:rPr>
              <a:t>що</a:t>
            </a:r>
            <a:r>
              <a:rPr lang="ru-RU" sz="1600" b="1" dirty="0">
                <a:solidFill>
                  <a:schemeClr val="tx1"/>
                </a:solidFill>
              </a:rPr>
              <a:t> проводиться за </a:t>
            </a:r>
            <a:r>
              <a:rPr lang="ru-RU" sz="1600" b="1" dirty="0" err="1">
                <a:solidFill>
                  <a:schemeClr val="tx1"/>
                </a:solidFill>
              </a:rPr>
              <a:t>певним</a:t>
            </a:r>
            <a:r>
              <a:rPr lang="ru-RU" sz="1600" b="1" dirty="0">
                <a:solidFill>
                  <a:schemeClr val="tx1"/>
                </a:solidFill>
              </a:rPr>
              <a:t> планом і </a:t>
            </a:r>
            <a:r>
              <a:rPr lang="ru-RU" sz="1600" b="1" dirty="0" err="1">
                <a:solidFill>
                  <a:schemeClr val="tx1"/>
                </a:solidFill>
              </a:rPr>
              <a:t>передбачає</a:t>
            </a:r>
            <a:r>
              <a:rPr lang="ru-RU" sz="1600" b="1" dirty="0">
                <a:solidFill>
                  <a:schemeClr val="tx1"/>
                </a:solidFill>
              </a:rPr>
              <a:t> </a:t>
            </a:r>
            <a:r>
              <a:rPr lang="ru-RU" sz="1600" b="1" dirty="0" err="1">
                <a:solidFill>
                  <a:schemeClr val="tx1"/>
                </a:solidFill>
              </a:rPr>
              <a:t>прямий</a:t>
            </a:r>
            <a:r>
              <a:rPr lang="ru-RU" sz="1600" b="1" dirty="0">
                <a:solidFill>
                  <a:schemeClr val="tx1"/>
                </a:solidFill>
              </a:rPr>
              <a:t> контакт </a:t>
            </a:r>
            <a:r>
              <a:rPr lang="ru-RU" sz="1600" b="1" dirty="0" err="1">
                <a:solidFill>
                  <a:schemeClr val="tx1"/>
                </a:solidFill>
              </a:rPr>
              <a:t>інтерв'юера</a:t>
            </a:r>
            <a:r>
              <a:rPr lang="ru-RU" sz="1600" b="1" dirty="0">
                <a:solidFill>
                  <a:schemeClr val="tx1"/>
                </a:solidFill>
              </a:rPr>
              <a:t> з респондентом. За формою </a:t>
            </a:r>
            <a:r>
              <a:rPr lang="ru-RU" sz="1600" b="1" dirty="0" err="1">
                <a:solidFill>
                  <a:schemeClr val="tx1"/>
                </a:solidFill>
              </a:rPr>
              <a:t>проведення</a:t>
            </a:r>
            <a:r>
              <a:rPr lang="ru-RU" sz="1600" b="1" dirty="0">
                <a:solidFill>
                  <a:schemeClr val="tx1"/>
                </a:solidFill>
              </a:rPr>
              <a:t> </a:t>
            </a:r>
            <a:r>
              <a:rPr lang="ru-RU" sz="1600" b="1" dirty="0" err="1">
                <a:solidFill>
                  <a:schemeClr val="tx1"/>
                </a:solidFill>
              </a:rPr>
              <a:t>воно</a:t>
            </a:r>
            <a:r>
              <a:rPr lang="ru-RU" sz="1600" b="1" dirty="0">
                <a:solidFill>
                  <a:schemeClr val="tx1"/>
                </a:solidFill>
              </a:rPr>
              <a:t> </a:t>
            </a:r>
            <a:r>
              <a:rPr lang="ru-RU" sz="1600" b="1" dirty="0" err="1">
                <a:solidFill>
                  <a:schemeClr val="tx1"/>
                </a:solidFill>
              </a:rPr>
              <a:t>може</a:t>
            </a:r>
            <a:r>
              <a:rPr lang="ru-RU" sz="1600" b="1" dirty="0">
                <a:solidFill>
                  <a:schemeClr val="tx1"/>
                </a:solidFill>
              </a:rPr>
              <a:t> бути </a:t>
            </a:r>
            <a:r>
              <a:rPr lang="ru-RU" sz="1600" b="1" dirty="0" err="1">
                <a:solidFill>
                  <a:schemeClr val="tx1"/>
                </a:solidFill>
              </a:rPr>
              <a:t>безпосереднім</a:t>
            </a:r>
            <a:r>
              <a:rPr lang="ru-RU" sz="1600" b="1" dirty="0">
                <a:solidFill>
                  <a:schemeClr val="tx1"/>
                </a:solidFill>
              </a:rPr>
              <a:t> </a:t>
            </a:r>
            <a:r>
              <a:rPr lang="ru-RU" sz="1600" b="1" dirty="0" err="1">
                <a:solidFill>
                  <a:schemeClr val="tx1"/>
                </a:solidFill>
              </a:rPr>
              <a:t>чи</a:t>
            </a:r>
            <a:r>
              <a:rPr lang="ru-RU" sz="1600" b="1" dirty="0">
                <a:solidFill>
                  <a:schemeClr val="tx1"/>
                </a:solidFill>
              </a:rPr>
              <a:t> </a:t>
            </a:r>
            <a:r>
              <a:rPr lang="ru-RU" sz="1600" b="1" dirty="0" err="1">
                <a:solidFill>
                  <a:schemeClr val="tx1"/>
                </a:solidFill>
              </a:rPr>
              <a:t>опосередкованим</a:t>
            </a:r>
            <a:r>
              <a:rPr lang="ru-RU" sz="1600" b="1" dirty="0">
                <a:solidFill>
                  <a:schemeClr val="tx1"/>
                </a:solidFill>
              </a:rPr>
              <a:t> (</a:t>
            </a:r>
            <a:r>
              <a:rPr lang="ru-RU" sz="1600" b="1" dirty="0" err="1">
                <a:solidFill>
                  <a:schemeClr val="tx1"/>
                </a:solidFill>
              </a:rPr>
              <a:t>наприклад</a:t>
            </a:r>
            <a:r>
              <a:rPr lang="ru-RU" sz="1600" b="1" dirty="0">
                <a:solidFill>
                  <a:schemeClr val="tx1"/>
                </a:solidFill>
              </a:rPr>
              <a:t>, по телефону).</a:t>
            </a:r>
          </a:p>
          <a:p>
            <a:pPr marL="0" lvl="0" indent="0" algn="just">
              <a:buNone/>
            </a:pPr>
            <a:r>
              <a:rPr lang="ru-RU" sz="1600" b="1" dirty="0" err="1">
                <a:solidFill>
                  <a:schemeClr val="tx1"/>
                </a:solidFill>
              </a:rPr>
              <a:t>Особливістю</a:t>
            </a:r>
            <a:r>
              <a:rPr lang="ru-RU" sz="1600" b="1" dirty="0">
                <a:solidFill>
                  <a:schemeClr val="tx1"/>
                </a:solidFill>
              </a:rPr>
              <a:t> анкетного </a:t>
            </a:r>
            <a:r>
              <a:rPr lang="ru-RU" sz="1600" b="1" dirty="0" err="1">
                <a:solidFill>
                  <a:schemeClr val="tx1"/>
                </a:solidFill>
              </a:rPr>
              <a:t>опитування</a:t>
            </a:r>
            <a:r>
              <a:rPr lang="ru-RU" sz="1600" b="1" dirty="0">
                <a:solidFill>
                  <a:schemeClr val="tx1"/>
                </a:solidFill>
              </a:rPr>
              <a:t> є </a:t>
            </a:r>
            <a:r>
              <a:rPr lang="ru-RU" sz="1600" b="1" dirty="0" err="1">
                <a:solidFill>
                  <a:schemeClr val="tx1"/>
                </a:solidFill>
              </a:rPr>
              <a:t>використання</a:t>
            </a:r>
            <a:r>
              <a:rPr lang="ru-RU" sz="1600" b="1" dirty="0">
                <a:solidFill>
                  <a:schemeClr val="tx1"/>
                </a:solidFill>
              </a:rPr>
              <a:t> </a:t>
            </a:r>
            <a:r>
              <a:rPr lang="ru-RU" sz="1600" b="1" dirty="0" err="1">
                <a:solidFill>
                  <a:schemeClr val="tx1"/>
                </a:solidFill>
              </a:rPr>
              <a:t>анкети</a:t>
            </a:r>
            <a:r>
              <a:rPr lang="ru-RU" sz="1600" b="1" dirty="0">
                <a:solidFill>
                  <a:schemeClr val="tx1"/>
                </a:solidFill>
              </a:rPr>
              <a:t>, </a:t>
            </a:r>
            <a:r>
              <a:rPr lang="ru-RU" sz="1600" b="1" dirty="0" err="1">
                <a:solidFill>
                  <a:schemeClr val="tx1"/>
                </a:solidFill>
              </a:rPr>
              <a:t>що</a:t>
            </a:r>
            <a:r>
              <a:rPr lang="ru-RU" sz="1600" b="1" dirty="0">
                <a:solidFill>
                  <a:schemeClr val="tx1"/>
                </a:solidFill>
              </a:rPr>
              <a:t> </a:t>
            </a:r>
            <a:r>
              <a:rPr lang="ru-RU" sz="1600" b="1" dirty="0" err="1">
                <a:solidFill>
                  <a:schemeClr val="tx1"/>
                </a:solidFill>
              </a:rPr>
              <a:t>заповнюється</a:t>
            </a:r>
            <a:r>
              <a:rPr lang="ru-RU" sz="1600" b="1" dirty="0">
                <a:solidFill>
                  <a:schemeClr val="tx1"/>
                </a:solidFill>
              </a:rPr>
              <a:t> респондентом (сам </a:t>
            </a:r>
            <a:r>
              <a:rPr lang="ru-RU" sz="1600" b="1" dirty="0" err="1">
                <a:solidFill>
                  <a:schemeClr val="tx1"/>
                </a:solidFill>
              </a:rPr>
              <a:t>читає</a:t>
            </a:r>
            <a:r>
              <a:rPr lang="ru-RU" sz="1600" b="1" dirty="0">
                <a:solidFill>
                  <a:schemeClr val="tx1"/>
                </a:solidFill>
              </a:rPr>
              <a:t> анкету і </a:t>
            </a:r>
            <a:r>
              <a:rPr lang="ru-RU" sz="1600" b="1" dirty="0" err="1">
                <a:solidFill>
                  <a:schemeClr val="tx1"/>
                </a:solidFill>
              </a:rPr>
              <a:t>фіксує</a:t>
            </a:r>
            <a:r>
              <a:rPr lang="ru-RU" sz="1600" b="1" dirty="0">
                <a:solidFill>
                  <a:schemeClr val="tx1"/>
                </a:solidFill>
              </a:rPr>
              <a:t> </a:t>
            </a:r>
            <a:r>
              <a:rPr lang="ru-RU" sz="1600" b="1" dirty="0" err="1">
                <a:solidFill>
                  <a:schemeClr val="tx1"/>
                </a:solidFill>
              </a:rPr>
              <a:t>відповіді</a:t>
            </a:r>
            <a:r>
              <a:rPr lang="ru-RU" sz="1600" b="1" dirty="0">
                <a:solidFill>
                  <a:schemeClr val="tx1"/>
                </a:solidFill>
              </a:rPr>
              <a:t>).</a:t>
            </a:r>
          </a:p>
          <a:p>
            <a:pPr marL="0" lvl="0" indent="0">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Tree>
    <p:extLst>
      <p:ext uri="{BB962C8B-B14F-4D97-AF65-F5344CB8AC3E}">
        <p14:creationId xmlns:p14="http://schemas.microsoft.com/office/powerpoint/2010/main" val="158753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915566"/>
            <a:ext cx="7776864" cy="3816424"/>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Основні види анкетування:</a:t>
            </a:r>
          </a:p>
          <a:p>
            <a:pPr marL="0" lvl="0" indent="0" algn="just">
              <a:buNone/>
            </a:pPr>
            <a:r>
              <a:rPr lang="uk-UA" sz="1600" b="1" dirty="0">
                <a:solidFill>
                  <a:schemeClr val="tx1"/>
                </a:solidFill>
              </a:rPr>
              <a:t>За кількістю опитуваних розрізняють групове та індивідуальне анкетування.</a:t>
            </a:r>
          </a:p>
          <a:p>
            <a:pPr marL="0" lvl="0" indent="0" algn="just">
              <a:buNone/>
            </a:pPr>
            <a:r>
              <a:rPr lang="uk-UA" sz="1600" b="1" dirty="0">
                <a:solidFill>
                  <a:schemeClr val="tx1"/>
                </a:solidFill>
              </a:rPr>
              <a:t>За місцем проведення виділяють анкетування вдома, на роботі, в цільових аудиторіях (відвідувачі магазинів, виставок тощо), на вулиці. </a:t>
            </a:r>
          </a:p>
          <a:p>
            <a:pPr marL="0" lvl="0" indent="0" algn="just">
              <a:buNone/>
            </a:pPr>
            <a:r>
              <a:rPr lang="uk-UA" sz="1600" b="1" dirty="0">
                <a:solidFill>
                  <a:schemeClr val="tx1"/>
                </a:solidFill>
              </a:rPr>
              <a:t>За способом розповсюдження анкет розрізняють: роздаткову анкету (роздається для самостійного заповнення респонденту </a:t>
            </a:r>
            <a:r>
              <a:rPr lang="uk-UA" sz="1600" b="1" dirty="0" err="1">
                <a:solidFill>
                  <a:schemeClr val="tx1"/>
                </a:solidFill>
              </a:rPr>
              <a:t>анкетером</a:t>
            </a:r>
            <a:r>
              <a:rPr lang="uk-UA" sz="1600" b="1" dirty="0">
                <a:solidFill>
                  <a:schemeClr val="tx1"/>
                </a:solidFill>
              </a:rPr>
              <a:t>); поштову (розсилається поштою) і пресову (публікується в газеті чи журналі), останній різновид зараз замінюється так званим он-лайн опитуванням (анкета в електронному варіанті або гул-форма розміщуються на сайтах та сторінках соціальних мереж).</a:t>
            </a:r>
          </a:p>
          <a:p>
            <a:pPr marL="0" lvl="0" indent="0" algn="just">
              <a:buNone/>
            </a:pPr>
            <a:r>
              <a:rPr lang="uk-UA" sz="1600" b="1" dirty="0">
                <a:solidFill>
                  <a:schemeClr val="tx1"/>
                </a:solidFill>
              </a:rPr>
              <a:t>Різні поєднання названих ознак можуть утворювати безліч різновидів анкетного опитування.</a:t>
            </a:r>
          </a:p>
          <a:p>
            <a:pPr marL="0" lvl="0" indent="0">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Tree>
    <p:extLst>
      <p:ext uri="{BB962C8B-B14F-4D97-AF65-F5344CB8AC3E}">
        <p14:creationId xmlns:p14="http://schemas.microsoft.com/office/powerpoint/2010/main" val="14635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899592" y="915566"/>
            <a:ext cx="7200800" cy="3816424"/>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Поштові, пресові та он-лайн опитування є досить популярними для опитування великих сукупностей людей, але їх слабкі сторони - низький відсоток повернення без застосування спеціальних прийомів (близько 30%). </a:t>
            </a:r>
            <a:endParaRPr lang="uk-UA" sz="1600" b="1" dirty="0" smtClean="0">
              <a:solidFill>
                <a:schemeClr val="tx1"/>
              </a:solidFill>
            </a:endParaRPr>
          </a:p>
          <a:p>
            <a:pPr marL="0" lvl="0" indent="0" algn="just">
              <a:buNone/>
            </a:pPr>
            <a:endParaRPr lang="uk-UA" sz="1600" b="1" dirty="0">
              <a:solidFill>
                <a:schemeClr val="tx1"/>
              </a:solidFill>
            </a:endParaRPr>
          </a:p>
          <a:p>
            <a:pPr marL="0" lvl="0" indent="0" algn="just">
              <a:buNone/>
            </a:pPr>
            <a:r>
              <a:rPr lang="uk-UA" sz="1600" b="1" dirty="0" smtClean="0">
                <a:solidFill>
                  <a:schemeClr val="tx1"/>
                </a:solidFill>
              </a:rPr>
              <a:t>Також </a:t>
            </a:r>
            <a:r>
              <a:rPr lang="uk-UA" sz="1600" b="1" dirty="0">
                <a:solidFill>
                  <a:schemeClr val="tx1"/>
                </a:solidFill>
              </a:rPr>
              <a:t>не піддається контролю ситуація заповнення анкет (хто і в яких умовах заповнював анкету) і пов'язані з цими особливостями труднощі обґрунтування репрезентативності вибіркової сукупності.</a:t>
            </a: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extLst>
      <p:ext uri="{BB962C8B-B14F-4D97-AF65-F5344CB8AC3E}">
        <p14:creationId xmlns:p14="http://schemas.microsoft.com/office/powerpoint/2010/main" val="136572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899592" y="915566"/>
            <a:ext cx="7200800" cy="3816424"/>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Анкета - це впорядкований за змістом і формою набір запитань і висловлювань у вигляді опитувального листа, опитувальника. При розробці анкети необхідно дотримуватися таких правил:</a:t>
            </a:r>
          </a:p>
          <a:p>
            <a:pPr marL="0" lvl="0" indent="0" algn="just">
              <a:buNone/>
            </a:pPr>
            <a:r>
              <a:rPr lang="uk-UA" sz="1600" b="1" dirty="0">
                <a:solidFill>
                  <a:schemeClr val="tx1"/>
                </a:solidFill>
              </a:rPr>
              <a:t>1. Зміст анкети має бути підпорядкований темі і проблемі дослідження. Питання анкети повинні допомогти зібрати інформацію для перевірки гіпотез. Для цього кожне з питань потрібно </a:t>
            </a:r>
            <a:r>
              <a:rPr lang="uk-UA" sz="1600" b="1" dirty="0" err="1">
                <a:solidFill>
                  <a:schemeClr val="tx1"/>
                </a:solidFill>
              </a:rPr>
              <a:t>співвіднести</a:t>
            </a:r>
            <a:r>
              <a:rPr lang="uk-UA" sz="1600" b="1" dirty="0">
                <a:solidFill>
                  <a:schemeClr val="tx1"/>
                </a:solidFill>
              </a:rPr>
              <a:t> з </a:t>
            </a:r>
            <a:r>
              <a:rPr lang="uk-UA" sz="1600" b="1" dirty="0" err="1">
                <a:solidFill>
                  <a:schemeClr val="tx1"/>
                </a:solidFill>
              </a:rPr>
              <a:t>операціоналізацією</a:t>
            </a:r>
            <a:r>
              <a:rPr lang="uk-UA" sz="1600" b="1" dirty="0">
                <a:solidFill>
                  <a:schemeClr val="tx1"/>
                </a:solidFill>
              </a:rPr>
              <a:t>.</a:t>
            </a:r>
          </a:p>
          <a:p>
            <a:pPr marL="0" lvl="0" indent="0" algn="just">
              <a:buNone/>
            </a:pPr>
            <a:r>
              <a:rPr lang="uk-UA" sz="1600" b="1" dirty="0">
                <a:solidFill>
                  <a:schemeClr val="tx1"/>
                </a:solidFill>
              </a:rPr>
              <a:t>2. Мова анкети повинна бути близькою до звичайної розмовної мови обстежуваної сукупності і оперувати ситуаціями, досить близькими і зрозумілими респондентам, однак вона не повинна бути занадто спрощеною (неправильна мова, жаргон і </a:t>
            </a:r>
            <a:r>
              <a:rPr lang="uk-UA" sz="1600" b="1" dirty="0" err="1">
                <a:solidFill>
                  <a:schemeClr val="tx1"/>
                </a:solidFill>
              </a:rPr>
              <a:t>т.д</a:t>
            </a:r>
            <a:r>
              <a:rPr lang="uk-UA" sz="1600" b="1" dirty="0">
                <a:solidFill>
                  <a:schemeClr val="tx1"/>
                </a:solidFill>
              </a:rPr>
              <a:t>.), не потрібно вживати поширених кліше, газетних штампів і стереотипних оборотів. </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Tree>
    <p:extLst>
      <p:ext uri="{BB962C8B-B14F-4D97-AF65-F5344CB8AC3E}">
        <p14:creationId xmlns:p14="http://schemas.microsoft.com/office/powerpoint/2010/main" val="21180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899592" y="915566"/>
            <a:ext cx="7200800" cy="3816424"/>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3. Послідовність питань слід будувати таким чином, щоб протягом всього процесу заповнення анкети, опитування у респондента зберігався інтерес до неї і стимулювалося бажання відповідати на запитання.</a:t>
            </a:r>
          </a:p>
          <a:p>
            <a:pPr marL="0" lvl="0" indent="0" algn="just">
              <a:buNone/>
            </a:pPr>
            <a:r>
              <a:rPr lang="uk-UA" sz="1600" b="1" dirty="0">
                <a:solidFill>
                  <a:schemeClr val="tx1"/>
                </a:solidFill>
              </a:rPr>
              <a:t>4. При формулюваннях варіантів відповіді потрібно уникати психологічного тиску на респондента, нав'язування йому точки зору, найбільш зручної для дослідника. Необхідно дотримуватися пропорції в підборі "позитивних" і "негативних" суджень, звертати увагу на їх розташування в самій анкеті.</a:t>
            </a:r>
          </a:p>
          <a:p>
            <a:pPr marL="0" lvl="0" indent="0" algn="just">
              <a:buNone/>
            </a:pPr>
            <a:r>
              <a:rPr lang="uk-UA" sz="1600" b="1" dirty="0">
                <a:solidFill>
                  <a:schemeClr val="tx1"/>
                </a:solidFill>
              </a:rPr>
              <a:t>5. Респондент не повинен вирішувати в ході опитування складних завдань, що віднімають у нього занадто багато часу.</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Tree>
    <p:extLst>
      <p:ext uri="{BB962C8B-B14F-4D97-AF65-F5344CB8AC3E}">
        <p14:creationId xmlns:p14="http://schemas.microsoft.com/office/powerpoint/2010/main" val="9126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195487"/>
            <a:ext cx="7992888" cy="4752528"/>
          </a:xfrm>
          <a:prstGeom prst="rect">
            <a:avLst/>
          </a:prstGeom>
        </p:spPr>
        <p:txBody>
          <a:bodyPr spcFirstLastPara="1" wrap="square" lIns="91425" tIns="91425" rIns="91425" bIns="91425" anchor="t" anchorCtr="0">
            <a:noAutofit/>
          </a:bodyPr>
          <a:lstStyle/>
          <a:p>
            <a:pPr marL="0" lvl="0" indent="0" algn="just">
              <a:buNone/>
            </a:pPr>
            <a:r>
              <a:rPr lang="uk-UA" sz="1600" b="1" dirty="0">
                <a:solidFill>
                  <a:schemeClr val="tx1"/>
                </a:solidFill>
              </a:rPr>
              <a:t>6. Анкета повинна бути вивірена в часі і побудована з урахуванням обставин, що випливають з місця проведення опитування (наприклад для опитування вдома </a:t>
            </a:r>
            <a:r>
              <a:rPr lang="uk-UA" sz="1600" b="1" dirty="0" err="1">
                <a:solidFill>
                  <a:schemeClr val="tx1"/>
                </a:solidFill>
              </a:rPr>
              <a:t>підійде</a:t>
            </a:r>
            <a:r>
              <a:rPr lang="uk-UA" sz="1600" b="1" dirty="0">
                <a:solidFill>
                  <a:schemeClr val="tx1"/>
                </a:solidFill>
              </a:rPr>
              <a:t> розширена форма анкети, а для анкетування на вулиці її треба скоротити до можливого мінімуму).</a:t>
            </a:r>
          </a:p>
          <a:p>
            <a:pPr marL="0" lvl="0" indent="0" algn="just">
              <a:buNone/>
            </a:pPr>
            <a:r>
              <a:rPr lang="uk-UA" sz="1600" b="1" dirty="0">
                <a:solidFill>
                  <a:schemeClr val="tx1"/>
                </a:solidFill>
              </a:rPr>
              <a:t>7. Анкету необхідно оформляти акуратно, в її поліграфічному оформленні рекомендується використовувати різні способи, що відокремлюють формулювання запитань від відповідей і пояснень респондентам щодо способу її заповнення.</a:t>
            </a:r>
          </a:p>
          <a:p>
            <a:pPr marL="0" lvl="0" indent="0" algn="just">
              <a:buNone/>
            </a:pPr>
            <a:r>
              <a:rPr lang="uk-UA" sz="1600" b="1" dirty="0">
                <a:solidFill>
                  <a:schemeClr val="tx1"/>
                </a:solidFill>
              </a:rPr>
              <a:t>8. При проведенні анкетування певне значення має і композиційна побудова анкети. У першій частині анкети міститься звернення до респондента, де ясно викладаються цілі та завдання дослідження, пояснюється порядок заповнення анкети. Якщо анкетування анонімне, то про це повідомляється респонденту. Друга частина анкети містить основні питання. Причому на початку розташовуються більш прості питання, потім більш складні і врешті знову легкі питання. Це забезпечує кращу сприйнятливість. В кінці анкети, як правило, містяться питання соціально-демографічного блоку (так звана "</a:t>
            </a:r>
            <a:r>
              <a:rPr lang="uk-UA" sz="1600" b="1" dirty="0" err="1">
                <a:solidFill>
                  <a:schemeClr val="tx1"/>
                </a:solidFill>
              </a:rPr>
              <a:t>паспортичка</a:t>
            </a:r>
            <a:r>
              <a:rPr lang="uk-UA" sz="1600" b="1" dirty="0">
                <a:solidFill>
                  <a:schemeClr val="tx1"/>
                </a:solidFill>
              </a:rPr>
              <a:t>") і подяка респонденту за його працю щодо заповнення анкети</a:t>
            </a:r>
            <a:r>
              <a:rPr lang="uk-UA" sz="1600" b="1" dirty="0" smtClean="0">
                <a:solidFill>
                  <a:schemeClr val="tx1"/>
                </a:solidFill>
              </a:rPr>
              <a:t>.</a:t>
            </a: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Tree>
    <p:extLst>
      <p:ext uri="{BB962C8B-B14F-4D97-AF65-F5344CB8AC3E}">
        <p14:creationId xmlns:p14="http://schemas.microsoft.com/office/powerpoint/2010/main" val="71415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5" name="Google Shape;175;p13"/>
          <p:cNvSpPr txBox="1">
            <a:spLocks noGrp="1"/>
          </p:cNvSpPr>
          <p:nvPr>
            <p:ph type="body" idx="1"/>
          </p:nvPr>
        </p:nvSpPr>
        <p:spPr>
          <a:xfrm>
            <a:off x="611560" y="1203597"/>
            <a:ext cx="7992888" cy="2016225"/>
          </a:xfrm>
          <a:prstGeom prst="rect">
            <a:avLst/>
          </a:prstGeom>
        </p:spPr>
        <p:txBody>
          <a:bodyPr spcFirstLastPara="1" wrap="square" lIns="91425" tIns="91425" rIns="91425" bIns="91425" anchor="t" anchorCtr="0">
            <a:noAutofit/>
          </a:bodyPr>
          <a:lstStyle/>
          <a:p>
            <a:pPr marL="0" lvl="0" indent="0" algn="just">
              <a:buNone/>
            </a:pPr>
            <a:r>
              <a:rPr lang="ru-RU" sz="1600" b="1" dirty="0" err="1">
                <a:solidFill>
                  <a:schemeClr val="tx1"/>
                </a:solidFill>
              </a:rPr>
              <a:t>Рідше</a:t>
            </a:r>
            <a:r>
              <a:rPr lang="ru-RU" sz="1600" b="1" dirty="0">
                <a:solidFill>
                  <a:schemeClr val="tx1"/>
                </a:solidFill>
              </a:rPr>
              <a:t> </a:t>
            </a:r>
            <a:r>
              <a:rPr lang="ru-RU" sz="1600" b="1" dirty="0" err="1">
                <a:solidFill>
                  <a:schemeClr val="tx1"/>
                </a:solidFill>
              </a:rPr>
              <a:t>використовується</a:t>
            </a:r>
            <a:r>
              <a:rPr lang="ru-RU" sz="1600" b="1" dirty="0">
                <a:solidFill>
                  <a:schemeClr val="tx1"/>
                </a:solidFill>
              </a:rPr>
              <a:t> </a:t>
            </a:r>
            <a:r>
              <a:rPr lang="ru-RU" sz="1600" b="1" dirty="0" err="1">
                <a:solidFill>
                  <a:schemeClr val="tx1"/>
                </a:solidFill>
              </a:rPr>
              <a:t>інший</a:t>
            </a:r>
            <a:r>
              <a:rPr lang="ru-RU" sz="1600" b="1" dirty="0">
                <a:solidFill>
                  <a:schemeClr val="tx1"/>
                </a:solidFill>
              </a:rPr>
              <a:t> </a:t>
            </a:r>
            <a:r>
              <a:rPr lang="ru-RU" sz="1600" b="1" dirty="0" err="1">
                <a:solidFill>
                  <a:schemeClr val="tx1"/>
                </a:solidFill>
              </a:rPr>
              <a:t>варіант</a:t>
            </a:r>
            <a:r>
              <a:rPr lang="ru-RU" sz="1600" b="1" dirty="0">
                <a:solidFill>
                  <a:schemeClr val="tx1"/>
                </a:solidFill>
              </a:rPr>
              <a:t> </a:t>
            </a:r>
            <a:r>
              <a:rPr lang="ru-RU" sz="1600" b="1" dirty="0" err="1">
                <a:solidFill>
                  <a:schemeClr val="tx1"/>
                </a:solidFill>
              </a:rPr>
              <a:t>композиційної</a:t>
            </a:r>
            <a:r>
              <a:rPr lang="ru-RU" sz="1600" b="1" dirty="0">
                <a:solidFill>
                  <a:schemeClr val="tx1"/>
                </a:solidFill>
              </a:rPr>
              <a:t> </a:t>
            </a:r>
            <a:r>
              <a:rPr lang="ru-RU" sz="1600" b="1" dirty="0" err="1">
                <a:solidFill>
                  <a:schemeClr val="tx1"/>
                </a:solidFill>
              </a:rPr>
              <a:t>побудови</a:t>
            </a:r>
            <a:r>
              <a:rPr lang="ru-RU" sz="1600" b="1" dirty="0">
                <a:solidFill>
                  <a:schemeClr val="tx1"/>
                </a:solidFill>
              </a:rPr>
              <a:t> </a:t>
            </a:r>
            <a:r>
              <a:rPr lang="ru-RU" sz="1600" b="1" dirty="0" err="1">
                <a:solidFill>
                  <a:schemeClr val="tx1"/>
                </a:solidFill>
              </a:rPr>
              <a:t>анкети</a:t>
            </a:r>
            <a:r>
              <a:rPr lang="ru-RU" sz="1600" b="1" dirty="0">
                <a:solidFill>
                  <a:schemeClr val="tx1"/>
                </a:solidFill>
              </a:rPr>
              <a:t>, де на початку </a:t>
            </a:r>
            <a:r>
              <a:rPr lang="ru-RU" sz="1600" b="1" dirty="0" err="1">
                <a:solidFill>
                  <a:schemeClr val="tx1"/>
                </a:solidFill>
              </a:rPr>
              <a:t>ставляться</a:t>
            </a:r>
            <a:r>
              <a:rPr lang="ru-RU" sz="1600" b="1" dirty="0">
                <a:solidFill>
                  <a:schemeClr val="tx1"/>
                </a:solidFill>
              </a:rPr>
              <a:t> </a:t>
            </a:r>
            <a:r>
              <a:rPr lang="ru-RU" sz="1600" b="1" dirty="0" err="1">
                <a:solidFill>
                  <a:schemeClr val="tx1"/>
                </a:solidFill>
              </a:rPr>
              <a:t>найбільш</a:t>
            </a:r>
            <a:r>
              <a:rPr lang="ru-RU" sz="1600" b="1" dirty="0">
                <a:solidFill>
                  <a:schemeClr val="tx1"/>
                </a:solidFill>
              </a:rPr>
              <a:t> </a:t>
            </a:r>
            <a:r>
              <a:rPr lang="ru-RU" sz="1600" b="1" dirty="0" err="1">
                <a:solidFill>
                  <a:schemeClr val="tx1"/>
                </a:solidFill>
              </a:rPr>
              <a:t>важливі</a:t>
            </a:r>
            <a:r>
              <a:rPr lang="ru-RU" sz="1600" b="1" dirty="0">
                <a:solidFill>
                  <a:schemeClr val="tx1"/>
                </a:solidFill>
              </a:rPr>
              <a:t> і </a:t>
            </a:r>
            <a:r>
              <a:rPr lang="ru-RU" sz="1600" b="1" dirty="0" err="1">
                <a:solidFill>
                  <a:schemeClr val="tx1"/>
                </a:solidFill>
              </a:rPr>
              <a:t>складні</a:t>
            </a:r>
            <a:r>
              <a:rPr lang="ru-RU" sz="1600" b="1" dirty="0">
                <a:solidFill>
                  <a:schemeClr val="tx1"/>
                </a:solidFill>
              </a:rPr>
              <a:t> </a:t>
            </a:r>
            <a:r>
              <a:rPr lang="ru-RU" sz="1600" b="1" dirty="0" err="1">
                <a:solidFill>
                  <a:schemeClr val="tx1"/>
                </a:solidFill>
              </a:rPr>
              <a:t>питання</a:t>
            </a:r>
            <a:r>
              <a:rPr lang="ru-RU" sz="1600" b="1" dirty="0">
                <a:solidFill>
                  <a:schemeClr val="tx1"/>
                </a:solidFill>
              </a:rPr>
              <a:t>, але </a:t>
            </a:r>
            <a:r>
              <a:rPr lang="ru-RU" sz="1600" b="1" dirty="0" err="1">
                <a:solidFill>
                  <a:schemeClr val="tx1"/>
                </a:solidFill>
              </a:rPr>
              <a:t>цей</a:t>
            </a:r>
            <a:r>
              <a:rPr lang="ru-RU" sz="1600" b="1" dirty="0">
                <a:solidFill>
                  <a:schemeClr val="tx1"/>
                </a:solidFill>
              </a:rPr>
              <a:t> </a:t>
            </a:r>
            <a:r>
              <a:rPr lang="ru-RU" sz="1600" b="1" dirty="0" err="1">
                <a:solidFill>
                  <a:schemeClr val="tx1"/>
                </a:solidFill>
              </a:rPr>
              <a:t>спосіб</a:t>
            </a:r>
            <a:r>
              <a:rPr lang="ru-RU" sz="1600" b="1" dirty="0">
                <a:solidFill>
                  <a:schemeClr val="tx1"/>
                </a:solidFill>
              </a:rPr>
              <a:t> </a:t>
            </a:r>
            <a:r>
              <a:rPr lang="ru-RU" sz="1600" b="1" dirty="0" err="1">
                <a:solidFill>
                  <a:schemeClr val="tx1"/>
                </a:solidFill>
              </a:rPr>
              <a:t>використовується</a:t>
            </a:r>
            <a:r>
              <a:rPr lang="ru-RU" sz="1600" b="1" dirty="0">
                <a:solidFill>
                  <a:schemeClr val="tx1"/>
                </a:solidFill>
              </a:rPr>
              <a:t> </a:t>
            </a:r>
            <a:r>
              <a:rPr lang="ru-RU" sz="1600" b="1" dirty="0" err="1">
                <a:solidFill>
                  <a:schemeClr val="tx1"/>
                </a:solidFill>
              </a:rPr>
              <a:t>тільки</a:t>
            </a:r>
            <a:r>
              <a:rPr lang="ru-RU" sz="1600" b="1" dirty="0">
                <a:solidFill>
                  <a:schemeClr val="tx1"/>
                </a:solidFill>
              </a:rPr>
              <a:t> </a:t>
            </a:r>
            <a:r>
              <a:rPr lang="ru-RU" sz="1600" b="1" dirty="0" err="1">
                <a:solidFill>
                  <a:schemeClr val="tx1"/>
                </a:solidFill>
              </a:rPr>
              <a:t>тоді</a:t>
            </a:r>
            <a:r>
              <a:rPr lang="ru-RU" sz="1600" b="1" dirty="0">
                <a:solidFill>
                  <a:schemeClr val="tx1"/>
                </a:solidFill>
              </a:rPr>
              <a:t>, коли </a:t>
            </a:r>
            <a:r>
              <a:rPr lang="ru-RU" sz="1600" b="1" dirty="0" err="1">
                <a:solidFill>
                  <a:schemeClr val="tx1"/>
                </a:solidFill>
              </a:rPr>
              <a:t>питання</a:t>
            </a:r>
            <a:r>
              <a:rPr lang="ru-RU" sz="1600" b="1" dirty="0">
                <a:solidFill>
                  <a:schemeClr val="tx1"/>
                </a:solidFill>
              </a:rPr>
              <a:t>, </a:t>
            </a:r>
            <a:r>
              <a:rPr lang="ru-RU" sz="1600" b="1" dirty="0" err="1">
                <a:solidFill>
                  <a:schemeClr val="tx1"/>
                </a:solidFill>
              </a:rPr>
              <a:t>що</a:t>
            </a:r>
            <a:r>
              <a:rPr lang="ru-RU" sz="1600" b="1" dirty="0">
                <a:solidFill>
                  <a:schemeClr val="tx1"/>
                </a:solidFill>
              </a:rPr>
              <a:t> </a:t>
            </a:r>
            <a:r>
              <a:rPr lang="ru-RU" sz="1600" b="1" dirty="0" err="1">
                <a:solidFill>
                  <a:schemeClr val="tx1"/>
                </a:solidFill>
              </a:rPr>
              <a:t>задаються</a:t>
            </a:r>
            <a:r>
              <a:rPr lang="ru-RU" sz="1600" b="1" dirty="0">
                <a:solidFill>
                  <a:schemeClr val="tx1"/>
                </a:solidFill>
              </a:rPr>
              <a:t> є </a:t>
            </a:r>
            <a:r>
              <a:rPr lang="ru-RU" sz="1600" b="1" dirty="0" err="1">
                <a:solidFill>
                  <a:schemeClr val="tx1"/>
                </a:solidFill>
              </a:rPr>
              <a:t>дуже</a:t>
            </a:r>
            <a:r>
              <a:rPr lang="ru-RU" sz="1600" b="1" dirty="0">
                <a:solidFill>
                  <a:schemeClr val="tx1"/>
                </a:solidFill>
              </a:rPr>
              <a:t> </a:t>
            </a:r>
            <a:r>
              <a:rPr lang="ru-RU" sz="1600" b="1" dirty="0" err="1">
                <a:solidFill>
                  <a:schemeClr val="tx1"/>
                </a:solidFill>
              </a:rPr>
              <a:t>важливими</a:t>
            </a:r>
            <a:r>
              <a:rPr lang="ru-RU" sz="1600" b="1" dirty="0">
                <a:solidFill>
                  <a:schemeClr val="tx1"/>
                </a:solidFill>
              </a:rPr>
              <a:t> і </a:t>
            </a:r>
            <a:r>
              <a:rPr lang="ru-RU" sz="1600" b="1" dirty="0" err="1">
                <a:solidFill>
                  <a:schemeClr val="tx1"/>
                </a:solidFill>
              </a:rPr>
              <a:t>цікавими</a:t>
            </a:r>
            <a:r>
              <a:rPr lang="ru-RU" sz="1600" b="1" dirty="0">
                <a:solidFill>
                  <a:schemeClr val="tx1"/>
                </a:solidFill>
              </a:rPr>
              <a:t> для самого респондента.</a:t>
            </a:r>
          </a:p>
          <a:p>
            <a:pPr marL="0" lvl="0" indent="0" algn="just">
              <a:buNone/>
            </a:pPr>
            <a:endParaRPr lang="ru-RU" sz="1600" b="1" dirty="0">
              <a:solidFill>
                <a:schemeClr val="tx1"/>
              </a:solidFill>
            </a:endParaRPr>
          </a:p>
          <a:p>
            <a:pPr marL="0" lvl="0" indent="0" algn="just">
              <a:buNone/>
            </a:pPr>
            <a:r>
              <a:rPr lang="ru-RU" sz="1600" b="1" dirty="0" err="1" smtClean="0">
                <a:solidFill>
                  <a:schemeClr val="tx1"/>
                </a:solidFill>
              </a:rPr>
              <a:t>Ще</a:t>
            </a:r>
            <a:r>
              <a:rPr lang="ru-RU" sz="1600" b="1" dirty="0" smtClean="0">
                <a:solidFill>
                  <a:schemeClr val="tx1"/>
                </a:solidFill>
              </a:rPr>
              <a:t> </a:t>
            </a:r>
            <a:r>
              <a:rPr lang="ru-RU" sz="1600" b="1" dirty="0">
                <a:solidFill>
                  <a:schemeClr val="tx1"/>
                </a:solidFill>
              </a:rPr>
              <a:t>одним часто </a:t>
            </a:r>
            <a:r>
              <a:rPr lang="ru-RU" sz="1600" b="1" dirty="0" err="1">
                <a:solidFill>
                  <a:schemeClr val="tx1"/>
                </a:solidFill>
              </a:rPr>
              <a:t>застосовуваним</a:t>
            </a:r>
            <a:r>
              <a:rPr lang="ru-RU" sz="1600" b="1" dirty="0">
                <a:solidFill>
                  <a:schemeClr val="tx1"/>
                </a:solidFill>
              </a:rPr>
              <a:t> способом </a:t>
            </a:r>
            <a:r>
              <a:rPr lang="ru-RU" sz="1600" b="1" dirty="0" err="1">
                <a:solidFill>
                  <a:schemeClr val="tx1"/>
                </a:solidFill>
              </a:rPr>
              <a:t>побудови</a:t>
            </a:r>
            <a:r>
              <a:rPr lang="ru-RU" sz="1600" b="1" dirty="0">
                <a:solidFill>
                  <a:schemeClr val="tx1"/>
                </a:solidFill>
              </a:rPr>
              <a:t> </a:t>
            </a:r>
            <a:r>
              <a:rPr lang="ru-RU" sz="1600" b="1" dirty="0" err="1">
                <a:solidFill>
                  <a:schemeClr val="tx1"/>
                </a:solidFill>
              </a:rPr>
              <a:t>анкети</a:t>
            </a:r>
            <a:r>
              <a:rPr lang="ru-RU" sz="1600" b="1" dirty="0">
                <a:solidFill>
                  <a:schemeClr val="tx1"/>
                </a:solidFill>
              </a:rPr>
              <a:t> є </a:t>
            </a:r>
            <a:r>
              <a:rPr lang="ru-RU" sz="1600" b="1" dirty="0" err="1">
                <a:solidFill>
                  <a:schemeClr val="tx1"/>
                </a:solidFill>
              </a:rPr>
              <a:t>групування</a:t>
            </a:r>
            <a:r>
              <a:rPr lang="ru-RU" sz="1600" b="1" dirty="0">
                <a:solidFill>
                  <a:schemeClr val="tx1"/>
                </a:solidFill>
              </a:rPr>
              <a:t> </a:t>
            </a:r>
            <a:r>
              <a:rPr lang="ru-RU" sz="1600" b="1" dirty="0" err="1">
                <a:solidFill>
                  <a:schemeClr val="tx1"/>
                </a:solidFill>
              </a:rPr>
              <a:t>питань</a:t>
            </a:r>
            <a:r>
              <a:rPr lang="ru-RU" sz="1600" b="1" dirty="0">
                <a:solidFill>
                  <a:schemeClr val="tx1"/>
                </a:solidFill>
              </a:rPr>
              <a:t> у блоки за темами </a:t>
            </a:r>
            <a:r>
              <a:rPr lang="ru-RU" sz="1600" b="1" dirty="0" err="1">
                <a:solidFill>
                  <a:schemeClr val="tx1"/>
                </a:solidFill>
              </a:rPr>
              <a:t>чи</a:t>
            </a:r>
            <a:r>
              <a:rPr lang="ru-RU" sz="1600" b="1" dirty="0">
                <a:solidFill>
                  <a:schemeClr val="tx1"/>
                </a:solidFill>
              </a:rPr>
              <a:t> за </a:t>
            </a:r>
            <a:r>
              <a:rPr lang="ru-RU" sz="1600" b="1" dirty="0" err="1">
                <a:solidFill>
                  <a:schemeClr val="tx1"/>
                </a:solidFill>
              </a:rPr>
              <a:t>схожістю</a:t>
            </a:r>
            <a:r>
              <a:rPr lang="ru-RU" sz="1600" b="1" dirty="0">
                <a:solidFill>
                  <a:schemeClr val="tx1"/>
                </a:solidFill>
              </a:rPr>
              <a:t> шкал.</a:t>
            </a:r>
          </a:p>
          <a:p>
            <a:pPr marL="0" lvl="0" indent="0" algn="just">
              <a:buNone/>
            </a:pPr>
            <a:endParaRPr lang="uk-UA" sz="1600" b="1" dirty="0">
              <a:solidFill>
                <a:schemeClr val="tx1"/>
              </a:solidFill>
            </a:endParaRPr>
          </a:p>
        </p:txBody>
      </p:sp>
      <p:sp>
        <p:nvSpPr>
          <p:cNvPr id="176" name="Google Shape;176;p1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Tree>
    <p:extLst>
      <p:ext uri="{BB962C8B-B14F-4D97-AF65-F5344CB8AC3E}">
        <p14:creationId xmlns:p14="http://schemas.microsoft.com/office/powerpoint/2010/main" val="2889070669"/>
      </p:ext>
    </p:extLst>
  </p:cSld>
  <p:clrMapOvr>
    <a:masterClrMapping/>
  </p:clrMapOvr>
</p:sld>
</file>

<file path=ppt/theme/theme1.xml><?xml version="1.0" encoding="utf-8"?>
<a:theme xmlns:a="http://schemas.openxmlformats.org/drawingml/2006/main" name="Wolsey template">
  <a:themeElements>
    <a:clrScheme name="Custom 347">
      <a:dk1>
        <a:srgbClr val="252729"/>
      </a:dk1>
      <a:lt1>
        <a:srgbClr val="FFFFFF"/>
      </a:lt1>
      <a:dk2>
        <a:srgbClr val="607896"/>
      </a:dk2>
      <a:lt2>
        <a:srgbClr val="DFE4E9"/>
      </a:lt2>
      <a:accent1>
        <a:srgbClr val="3796BF"/>
      </a:accent1>
      <a:accent2>
        <a:srgbClr val="4BB5D9"/>
      </a:accent2>
      <a:accent3>
        <a:srgbClr val="81D1EC"/>
      </a:accent3>
      <a:accent4>
        <a:srgbClr val="FF9900"/>
      </a:accent4>
      <a:accent5>
        <a:srgbClr val="FFCB50"/>
      </a:accent5>
      <a:accent6>
        <a:srgbClr val="A9C747"/>
      </a:accent6>
      <a:hlink>
        <a:srgbClr val="60789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1256</Words>
  <Application>Microsoft Office PowerPoint</Application>
  <PresentationFormat>Экран (16:9)</PresentationFormat>
  <Paragraphs>60</Paragraphs>
  <Slides>13</Slides>
  <Notes>13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Oswald</vt:lpstr>
      <vt:lpstr>Roboto Condensed</vt:lpstr>
      <vt:lpstr>Wolsey template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Taisiia</dc:creator>
  <cp:lastModifiedBy>Тая</cp:lastModifiedBy>
  <cp:revision>33</cp:revision>
  <dcterms:modified xsi:type="dcterms:W3CDTF">2021-10-01T09:26:09Z</dcterms:modified>
</cp:coreProperties>
</file>