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264" r:id="rId3"/>
    <p:sldId id="322" r:id="rId4"/>
    <p:sldId id="320" r:id="rId5"/>
    <p:sldId id="315" r:id="rId6"/>
    <p:sldId id="321" r:id="rId7"/>
    <p:sldId id="276" r:id="rId8"/>
    <p:sldId id="284" r:id="rId9"/>
    <p:sldId id="286" r:id="rId10"/>
    <p:sldId id="287" r:id="rId11"/>
    <p:sldId id="304" r:id="rId12"/>
    <p:sldId id="323" r:id="rId13"/>
    <p:sldId id="319" r:id="rId14"/>
    <p:sldId id="324" r:id="rId15"/>
    <p:sldId id="31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793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2176"/>
    <a:srgbClr val="26373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7" d="100"/>
          <a:sy n="67" d="100"/>
        </p:scale>
        <p:origin x="-1190" y="-360"/>
      </p:cViewPr>
      <p:guideLst>
        <p:guide orient="horz" pos="3793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8744A-58AD-44BD-8243-13DD9445D718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AF16A-5DA7-497E-959C-AE03A46289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6903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AF16A-5DA7-497E-959C-AE03A46289D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4313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9343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389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8477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4396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489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8895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721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6473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1339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0132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2228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47D77-E995-4AFA-83C8-984967F91BAD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3B9E1-54E9-4F20-A7CB-8F049A49D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562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860"/>
          <a:stretch/>
        </p:blipFill>
        <p:spPr>
          <a:xfrm flipH="1">
            <a:off x="0" y="-21022"/>
            <a:ext cx="12192000" cy="69268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962" y="-21022"/>
            <a:ext cx="5041829" cy="6916344"/>
          </a:xfrm>
          <a:prstGeom prst="rect">
            <a:avLst/>
          </a:prstGeom>
          <a:solidFill>
            <a:srgbClr val="002176"/>
          </a:solidFill>
        </p:spPr>
      </p:pic>
      <p:sp>
        <p:nvSpPr>
          <p:cNvPr id="13" name="TextBox 12"/>
          <p:cNvSpPr txBox="1"/>
          <p:nvPr/>
        </p:nvSpPr>
        <p:spPr>
          <a:xfrm>
            <a:off x="9961626" y="423308"/>
            <a:ext cx="513410" cy="252757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NEWAGRO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65154" y="206138"/>
            <a:ext cx="1180997" cy="25233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1796" y="0"/>
            <a:ext cx="3794574" cy="84661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0683" y="1062566"/>
            <a:ext cx="48768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Євроінтеграція </a:t>
            </a:r>
            <a:r>
              <a:rPr lang="uk-UA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та сталий </a:t>
            </a: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розвиток</a:t>
            </a:r>
            <a:r>
              <a:rPr lang="en-US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сільських </a:t>
            </a:r>
            <a:r>
              <a:rPr lang="uk-UA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територій  України </a:t>
            </a: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як</a:t>
            </a:r>
            <a:r>
              <a:rPr lang="en-US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запорука </a:t>
            </a:r>
            <a:r>
              <a:rPr lang="uk-UA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забезпечення </a:t>
            </a: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продовольчої</a:t>
            </a:r>
            <a:r>
              <a:rPr lang="en-US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безпеки </a:t>
            </a:r>
            <a:r>
              <a:rPr lang="uk-UA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в умовах </a:t>
            </a: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повоєнного</a:t>
            </a:r>
            <a:r>
              <a:rPr lang="en-US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відновлення</a:t>
            </a:r>
            <a:endParaRPr lang="en-US" sz="24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ru-RU" sz="2000" b="1" dirty="0"/>
          </a:p>
          <a:p>
            <a:pPr algn="ctr">
              <a:spcBef>
                <a:spcPts val="600"/>
              </a:spcBef>
            </a:pPr>
            <a:r>
              <a:rPr lang="ru-RU" sz="2800" b="1" dirty="0" smtClean="0">
                <a:solidFill>
                  <a:srgbClr val="002060"/>
                </a:solidFill>
              </a:rPr>
              <a:t>Правове регулювання залучення інвестицій в сільське </a:t>
            </a:r>
            <a:r>
              <a:rPr lang="ru-RU" sz="2800" b="1" dirty="0" smtClean="0">
                <a:solidFill>
                  <a:srgbClr val="002060"/>
                </a:solidFill>
              </a:rPr>
              <a:t>господарство</a:t>
            </a:r>
          </a:p>
          <a:p>
            <a:pPr algn="ctr">
              <a:spcBef>
                <a:spcPts val="600"/>
              </a:spcBef>
            </a:pPr>
            <a:endParaRPr lang="ru-RU" sz="1600" b="1" dirty="0" smtClean="0">
              <a:solidFill>
                <a:srgbClr val="002060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ru-RU" sz="1200" b="1" dirty="0" smtClean="0">
                <a:solidFill>
                  <a:srgbClr val="002060"/>
                </a:solidFill>
              </a:rPr>
              <a:t>д</a:t>
            </a:r>
            <a:r>
              <a:rPr lang="uk-UA" sz="1200" b="1" dirty="0" smtClean="0">
                <a:solidFill>
                  <a:srgbClr val="002060"/>
                </a:solidFill>
              </a:rPr>
              <a:t>.ю.н</a:t>
            </a:r>
            <a:r>
              <a:rPr lang="uk-UA" sz="1200" b="1" dirty="0" smtClean="0">
                <a:solidFill>
                  <a:srgbClr val="002060"/>
                </a:solidFill>
              </a:rPr>
              <a:t>., </a:t>
            </a:r>
            <a:r>
              <a:rPr lang="uk-UA" sz="1200" b="1" dirty="0" smtClean="0">
                <a:solidFill>
                  <a:srgbClr val="002060"/>
                </a:solidFill>
              </a:rPr>
              <a:t>доцент </a:t>
            </a:r>
            <a:r>
              <a:rPr lang="uk-UA" sz="1200" b="1" dirty="0" smtClean="0">
                <a:solidFill>
                  <a:srgbClr val="002060"/>
                </a:solidFill>
              </a:rPr>
              <a:t>кафедри цивільного </a:t>
            </a:r>
            <a:r>
              <a:rPr lang="uk-UA" sz="1200" b="1" dirty="0" smtClean="0">
                <a:solidFill>
                  <a:srgbClr val="002060"/>
                </a:solidFill>
              </a:rPr>
              <a:t>права </a:t>
            </a:r>
            <a:r>
              <a:rPr lang="uk-UA" sz="1200" b="1" dirty="0" smtClean="0">
                <a:solidFill>
                  <a:srgbClr val="002060"/>
                </a:solidFill>
              </a:rPr>
              <a:t>Дмитро </a:t>
            </a:r>
            <a:r>
              <a:rPr lang="uk-UA" sz="1200" b="1" dirty="0" smtClean="0">
                <a:solidFill>
                  <a:srgbClr val="002060"/>
                </a:solidFill>
              </a:rPr>
              <a:t>Федчишин</a:t>
            </a:r>
            <a:endParaRPr lang="ru-RU" sz="12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en-US" sz="24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9782" y="5288657"/>
            <a:ext cx="695391" cy="1569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9633" y="5305396"/>
            <a:ext cx="382999" cy="1600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N</a:t>
            </a:r>
          </a:p>
          <a:p>
            <a:pPr algn="ctr"/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E</a:t>
            </a:r>
          </a:p>
          <a:p>
            <a:pPr algn="ctr"/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W</a:t>
            </a:r>
          </a:p>
          <a:p>
            <a:pPr algn="ctr"/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A</a:t>
            </a:r>
          </a:p>
          <a:p>
            <a:pPr algn="ctr"/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G</a:t>
            </a:r>
          </a:p>
          <a:p>
            <a:pPr algn="ctr"/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R</a:t>
            </a:r>
          </a:p>
          <a:p>
            <a:pPr algn="ctr"/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O</a:t>
            </a:r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146" y="5617753"/>
            <a:ext cx="1059463" cy="10562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6719" y="5002790"/>
            <a:ext cx="1130764" cy="228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548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4405" y="488633"/>
            <a:ext cx="8758238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ІНВЕСТИЦІЙНА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ДІЯЛЬНІСТЬ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СІЛЬСЬКОМУ ГОСПОДАРСТВІ ЗДІЙСНЮЄТЬСЯ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 ОСНОВІ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989"/>
              </a:lnSpc>
            </a:pPr>
            <a:r>
              <a:rPr lang="en-US" sz="2000" spc="-57" dirty="0" smtClean="0">
                <a:latin typeface="Times New Roman" pitchFamily="18" charset="0"/>
                <a:cs typeface="Times New Roman" pitchFamily="18" charset="0"/>
              </a:rPr>
              <a:t>- інвестування, здійснюваного у сільському господарстві громадянами та недержавними юридичними особами; </a:t>
            </a:r>
          </a:p>
          <a:p>
            <a:pPr>
              <a:lnSpc>
                <a:spcPts val="2989"/>
              </a:lnSpc>
            </a:pPr>
            <a:r>
              <a:rPr lang="en-US" sz="2000" spc="-57" dirty="0" smtClean="0">
                <a:latin typeface="Times New Roman" pitchFamily="18" charset="0"/>
                <a:cs typeface="Times New Roman" pitchFamily="18" charset="0"/>
              </a:rPr>
              <a:t>- державного інвестування;</a:t>
            </a:r>
          </a:p>
          <a:p>
            <a:pPr>
              <a:lnSpc>
                <a:spcPts val="2989"/>
              </a:lnSpc>
            </a:pPr>
            <a:r>
              <a:rPr lang="en-US" sz="2000" spc="-57" dirty="0" smtClean="0">
                <a:latin typeface="Times New Roman" pitchFamily="18" charset="0"/>
                <a:cs typeface="Times New Roman" pitchFamily="18" charset="0"/>
              </a:rPr>
              <a:t>- інвестування, здійснюваного органами місцевого самоврядування; </a:t>
            </a:r>
          </a:p>
          <a:p>
            <a:pPr>
              <a:lnSpc>
                <a:spcPts val="2989"/>
              </a:lnSpc>
            </a:pPr>
            <a:r>
              <a:rPr lang="en-US" sz="2000" spc="-57" dirty="0" smtClean="0">
                <a:latin typeface="Times New Roman" pitchFamily="18" charset="0"/>
                <a:cs typeface="Times New Roman" pitchFamily="18" charset="0"/>
              </a:rPr>
              <a:t>- іноземного інвестування,;</a:t>
            </a:r>
          </a:p>
          <a:p>
            <a:pPr>
              <a:lnSpc>
                <a:spcPts val="2989"/>
              </a:lnSpc>
            </a:pPr>
            <a:r>
              <a:rPr lang="en-US" sz="2000" spc="-57" dirty="0" smtClean="0">
                <a:latin typeface="Times New Roman" pitchFamily="18" charset="0"/>
                <a:cs typeface="Times New Roman" pitchFamily="18" charset="0"/>
              </a:rPr>
              <a:t>- спільного інвестування, здійснюваного громадянами та юридичними особами України, іноземних держав. </a:t>
            </a:r>
          </a:p>
          <a:p>
            <a:r>
              <a:rPr lang="ru-RU" dirty="0" smtClean="0"/>
              <a:t>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" name="Picture 3" descr="горизон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05402"/>
            <a:ext cx="5297922" cy="134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7"/>
          <p:cNvGrpSpPr/>
          <p:nvPr/>
        </p:nvGrpSpPr>
        <p:grpSpPr>
          <a:xfrm>
            <a:off x="6206490" y="4354830"/>
            <a:ext cx="5669280" cy="2503170"/>
            <a:chOff x="0" y="0"/>
            <a:chExt cx="9448800" cy="511223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 cstate="print"/>
            <a:srcRect t="7002" b="7002"/>
            <a:stretch>
              <a:fillRect/>
            </a:stretch>
          </p:blipFill>
          <p:spPr>
            <a:xfrm>
              <a:off x="0" y="0"/>
              <a:ext cx="9448800" cy="5112238"/>
            </a:xfrm>
            <a:prstGeom prst="rect">
              <a:avLst/>
            </a:prstGeom>
          </p:spPr>
        </p:pic>
      </p:grpSp>
      <p:sp>
        <p:nvSpPr>
          <p:cNvPr id="9" name="object 41"/>
          <p:cNvSpPr/>
          <p:nvPr/>
        </p:nvSpPr>
        <p:spPr>
          <a:xfrm>
            <a:off x="11914505" y="2922270"/>
            <a:ext cx="277495" cy="1066165"/>
          </a:xfrm>
          <a:custGeom>
            <a:avLst/>
            <a:gdLst/>
            <a:ahLst/>
            <a:cxnLst/>
            <a:rect l="l" t="t" r="r" b="b"/>
            <a:pathLst>
              <a:path w="277495" h="1066165">
                <a:moveTo>
                  <a:pt x="110972" y="734034"/>
                </a:moveTo>
                <a:lnTo>
                  <a:pt x="102362" y="688898"/>
                </a:lnTo>
                <a:lnTo>
                  <a:pt x="78790" y="651294"/>
                </a:lnTo>
                <a:lnTo>
                  <a:pt x="43561" y="624573"/>
                </a:lnTo>
                <a:lnTo>
                  <a:pt x="0" y="612063"/>
                </a:lnTo>
                <a:lnTo>
                  <a:pt x="0" y="696607"/>
                </a:lnTo>
                <a:lnTo>
                  <a:pt x="8458" y="744118"/>
                </a:lnTo>
                <a:lnTo>
                  <a:pt x="31813" y="784466"/>
                </a:lnTo>
                <a:lnTo>
                  <a:pt x="66992" y="814590"/>
                </a:lnTo>
                <a:lnTo>
                  <a:pt x="110972" y="831430"/>
                </a:lnTo>
                <a:lnTo>
                  <a:pt x="110972" y="734034"/>
                </a:lnTo>
                <a:close/>
              </a:path>
              <a:path w="277495" h="1066165">
                <a:moveTo>
                  <a:pt x="110972" y="595045"/>
                </a:moveTo>
                <a:lnTo>
                  <a:pt x="102362" y="549910"/>
                </a:lnTo>
                <a:lnTo>
                  <a:pt x="78790" y="512305"/>
                </a:lnTo>
                <a:lnTo>
                  <a:pt x="43561" y="485584"/>
                </a:lnTo>
                <a:lnTo>
                  <a:pt x="0" y="473075"/>
                </a:lnTo>
                <a:lnTo>
                  <a:pt x="0" y="556348"/>
                </a:lnTo>
                <a:lnTo>
                  <a:pt x="31305" y="561162"/>
                </a:lnTo>
                <a:lnTo>
                  <a:pt x="60566" y="571207"/>
                </a:lnTo>
                <a:lnTo>
                  <a:pt x="87287" y="585965"/>
                </a:lnTo>
                <a:lnTo>
                  <a:pt x="110972" y="604951"/>
                </a:lnTo>
                <a:lnTo>
                  <a:pt x="110972" y="595045"/>
                </a:lnTo>
                <a:close/>
              </a:path>
              <a:path w="277495" h="1066165">
                <a:moveTo>
                  <a:pt x="110972" y="456069"/>
                </a:moveTo>
                <a:lnTo>
                  <a:pt x="102362" y="410921"/>
                </a:lnTo>
                <a:lnTo>
                  <a:pt x="78790" y="373316"/>
                </a:lnTo>
                <a:lnTo>
                  <a:pt x="43561" y="346595"/>
                </a:lnTo>
                <a:lnTo>
                  <a:pt x="0" y="334086"/>
                </a:lnTo>
                <a:lnTo>
                  <a:pt x="0" y="417360"/>
                </a:lnTo>
                <a:lnTo>
                  <a:pt x="31305" y="422173"/>
                </a:lnTo>
                <a:lnTo>
                  <a:pt x="60566" y="432219"/>
                </a:lnTo>
                <a:lnTo>
                  <a:pt x="87287" y="446976"/>
                </a:lnTo>
                <a:lnTo>
                  <a:pt x="110972" y="465963"/>
                </a:lnTo>
                <a:lnTo>
                  <a:pt x="110972" y="456069"/>
                </a:lnTo>
                <a:close/>
              </a:path>
              <a:path w="277495" h="1066165">
                <a:moveTo>
                  <a:pt x="110972" y="317080"/>
                </a:moveTo>
                <a:lnTo>
                  <a:pt x="106946" y="285877"/>
                </a:lnTo>
                <a:lnTo>
                  <a:pt x="95567" y="257632"/>
                </a:lnTo>
                <a:lnTo>
                  <a:pt x="77876" y="233387"/>
                </a:lnTo>
                <a:lnTo>
                  <a:pt x="54902" y="214160"/>
                </a:lnTo>
                <a:lnTo>
                  <a:pt x="55410" y="210477"/>
                </a:lnTo>
                <a:lnTo>
                  <a:pt x="55511" y="200736"/>
                </a:lnTo>
                <a:lnTo>
                  <a:pt x="55460" y="175437"/>
                </a:lnTo>
                <a:lnTo>
                  <a:pt x="55486" y="125095"/>
                </a:lnTo>
                <a:lnTo>
                  <a:pt x="53301" y="114274"/>
                </a:lnTo>
                <a:lnTo>
                  <a:pt x="47358" y="105435"/>
                </a:lnTo>
                <a:lnTo>
                  <a:pt x="38544" y="99479"/>
                </a:lnTo>
                <a:lnTo>
                  <a:pt x="27749" y="97294"/>
                </a:lnTo>
                <a:lnTo>
                  <a:pt x="16954" y="99479"/>
                </a:lnTo>
                <a:lnTo>
                  <a:pt x="8128" y="105435"/>
                </a:lnTo>
                <a:lnTo>
                  <a:pt x="2184" y="114274"/>
                </a:lnTo>
                <a:lnTo>
                  <a:pt x="0" y="125095"/>
                </a:lnTo>
                <a:lnTo>
                  <a:pt x="0" y="278371"/>
                </a:lnTo>
                <a:lnTo>
                  <a:pt x="31305" y="283184"/>
                </a:lnTo>
                <a:lnTo>
                  <a:pt x="60566" y="293230"/>
                </a:lnTo>
                <a:lnTo>
                  <a:pt x="87287" y="307987"/>
                </a:lnTo>
                <a:lnTo>
                  <a:pt x="110972" y="326974"/>
                </a:lnTo>
                <a:lnTo>
                  <a:pt x="110972" y="317080"/>
                </a:lnTo>
                <a:close/>
              </a:path>
              <a:path w="277495" h="1066165">
                <a:moveTo>
                  <a:pt x="166446" y="831430"/>
                </a:moveTo>
                <a:lnTo>
                  <a:pt x="110972" y="831430"/>
                </a:lnTo>
                <a:lnTo>
                  <a:pt x="110972" y="1065669"/>
                </a:lnTo>
                <a:lnTo>
                  <a:pt x="166446" y="1065669"/>
                </a:lnTo>
                <a:lnTo>
                  <a:pt x="166446" y="831430"/>
                </a:lnTo>
                <a:close/>
              </a:path>
              <a:path w="277495" h="1066165">
                <a:moveTo>
                  <a:pt x="166446" y="27800"/>
                </a:moveTo>
                <a:lnTo>
                  <a:pt x="164261" y="16979"/>
                </a:lnTo>
                <a:lnTo>
                  <a:pt x="158318" y="8140"/>
                </a:lnTo>
                <a:lnTo>
                  <a:pt x="149504" y="2184"/>
                </a:lnTo>
                <a:lnTo>
                  <a:pt x="138709" y="0"/>
                </a:lnTo>
                <a:lnTo>
                  <a:pt x="127914" y="2184"/>
                </a:lnTo>
                <a:lnTo>
                  <a:pt x="119087" y="8140"/>
                </a:lnTo>
                <a:lnTo>
                  <a:pt x="113144" y="16979"/>
                </a:lnTo>
                <a:lnTo>
                  <a:pt x="110972" y="27800"/>
                </a:lnTo>
                <a:lnTo>
                  <a:pt x="110972" y="194576"/>
                </a:lnTo>
                <a:lnTo>
                  <a:pt x="166446" y="194576"/>
                </a:lnTo>
                <a:lnTo>
                  <a:pt x="166446" y="27800"/>
                </a:lnTo>
                <a:close/>
              </a:path>
              <a:path w="277495" h="1066165">
                <a:moveTo>
                  <a:pt x="277418" y="612063"/>
                </a:moveTo>
                <a:lnTo>
                  <a:pt x="233857" y="624573"/>
                </a:lnTo>
                <a:lnTo>
                  <a:pt x="198628" y="651294"/>
                </a:lnTo>
                <a:lnTo>
                  <a:pt x="175044" y="688898"/>
                </a:lnTo>
                <a:lnTo>
                  <a:pt x="166446" y="734034"/>
                </a:lnTo>
                <a:lnTo>
                  <a:pt x="166446" y="831430"/>
                </a:lnTo>
                <a:lnTo>
                  <a:pt x="210426" y="814590"/>
                </a:lnTo>
                <a:lnTo>
                  <a:pt x="245605" y="784466"/>
                </a:lnTo>
                <a:lnTo>
                  <a:pt x="268947" y="744118"/>
                </a:lnTo>
                <a:lnTo>
                  <a:pt x="277418" y="696607"/>
                </a:lnTo>
                <a:lnTo>
                  <a:pt x="277418" y="612063"/>
                </a:lnTo>
                <a:close/>
              </a:path>
              <a:path w="277495" h="1066165">
                <a:moveTo>
                  <a:pt x="277418" y="473075"/>
                </a:moveTo>
                <a:lnTo>
                  <a:pt x="233857" y="485584"/>
                </a:lnTo>
                <a:lnTo>
                  <a:pt x="198628" y="512305"/>
                </a:lnTo>
                <a:lnTo>
                  <a:pt x="175044" y="549910"/>
                </a:lnTo>
                <a:lnTo>
                  <a:pt x="166446" y="595045"/>
                </a:lnTo>
                <a:lnTo>
                  <a:pt x="166446" y="604951"/>
                </a:lnTo>
                <a:lnTo>
                  <a:pt x="190131" y="585965"/>
                </a:lnTo>
                <a:lnTo>
                  <a:pt x="216852" y="571195"/>
                </a:lnTo>
                <a:lnTo>
                  <a:pt x="246113" y="561162"/>
                </a:lnTo>
                <a:lnTo>
                  <a:pt x="277418" y="556348"/>
                </a:lnTo>
                <a:lnTo>
                  <a:pt x="277418" y="473075"/>
                </a:lnTo>
                <a:close/>
              </a:path>
              <a:path w="277495" h="1066165">
                <a:moveTo>
                  <a:pt x="277418" y="334086"/>
                </a:moveTo>
                <a:lnTo>
                  <a:pt x="233857" y="346595"/>
                </a:lnTo>
                <a:lnTo>
                  <a:pt x="198628" y="373316"/>
                </a:lnTo>
                <a:lnTo>
                  <a:pt x="175044" y="410921"/>
                </a:lnTo>
                <a:lnTo>
                  <a:pt x="166446" y="456069"/>
                </a:lnTo>
                <a:lnTo>
                  <a:pt x="166446" y="465963"/>
                </a:lnTo>
                <a:lnTo>
                  <a:pt x="190131" y="446976"/>
                </a:lnTo>
                <a:lnTo>
                  <a:pt x="216852" y="432219"/>
                </a:lnTo>
                <a:lnTo>
                  <a:pt x="246113" y="422173"/>
                </a:lnTo>
                <a:lnTo>
                  <a:pt x="277418" y="417360"/>
                </a:lnTo>
                <a:lnTo>
                  <a:pt x="277418" y="334086"/>
                </a:lnTo>
                <a:close/>
              </a:path>
              <a:path w="277495" h="1066165">
                <a:moveTo>
                  <a:pt x="277418" y="125095"/>
                </a:moveTo>
                <a:lnTo>
                  <a:pt x="275234" y="114274"/>
                </a:lnTo>
                <a:lnTo>
                  <a:pt x="269290" y="105435"/>
                </a:lnTo>
                <a:lnTo>
                  <a:pt x="260464" y="99479"/>
                </a:lnTo>
                <a:lnTo>
                  <a:pt x="249669" y="97294"/>
                </a:lnTo>
                <a:lnTo>
                  <a:pt x="238874" y="99479"/>
                </a:lnTo>
                <a:lnTo>
                  <a:pt x="230060" y="105435"/>
                </a:lnTo>
                <a:lnTo>
                  <a:pt x="224116" y="114274"/>
                </a:lnTo>
                <a:lnTo>
                  <a:pt x="221932" y="125095"/>
                </a:lnTo>
                <a:lnTo>
                  <a:pt x="221957" y="174472"/>
                </a:lnTo>
                <a:lnTo>
                  <a:pt x="221894" y="199872"/>
                </a:lnTo>
                <a:lnTo>
                  <a:pt x="222008" y="210134"/>
                </a:lnTo>
                <a:lnTo>
                  <a:pt x="222516" y="214160"/>
                </a:lnTo>
                <a:lnTo>
                  <a:pt x="199542" y="233387"/>
                </a:lnTo>
                <a:lnTo>
                  <a:pt x="181838" y="257632"/>
                </a:lnTo>
                <a:lnTo>
                  <a:pt x="170472" y="285877"/>
                </a:lnTo>
                <a:lnTo>
                  <a:pt x="166446" y="317080"/>
                </a:lnTo>
                <a:lnTo>
                  <a:pt x="166446" y="326974"/>
                </a:lnTo>
                <a:lnTo>
                  <a:pt x="190131" y="307987"/>
                </a:lnTo>
                <a:lnTo>
                  <a:pt x="216852" y="293230"/>
                </a:lnTo>
                <a:lnTo>
                  <a:pt x="246113" y="283184"/>
                </a:lnTo>
                <a:lnTo>
                  <a:pt x="277418" y="278371"/>
                </a:lnTo>
                <a:lnTo>
                  <a:pt x="277418" y="125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1"/>
          <p:cNvSpPr/>
          <p:nvPr/>
        </p:nvSpPr>
        <p:spPr>
          <a:xfrm>
            <a:off x="11914505" y="1619250"/>
            <a:ext cx="277495" cy="1066165"/>
          </a:xfrm>
          <a:custGeom>
            <a:avLst/>
            <a:gdLst/>
            <a:ahLst/>
            <a:cxnLst/>
            <a:rect l="l" t="t" r="r" b="b"/>
            <a:pathLst>
              <a:path w="277495" h="1066165">
                <a:moveTo>
                  <a:pt x="110972" y="734034"/>
                </a:moveTo>
                <a:lnTo>
                  <a:pt x="102362" y="688898"/>
                </a:lnTo>
                <a:lnTo>
                  <a:pt x="78790" y="651294"/>
                </a:lnTo>
                <a:lnTo>
                  <a:pt x="43561" y="624573"/>
                </a:lnTo>
                <a:lnTo>
                  <a:pt x="0" y="612063"/>
                </a:lnTo>
                <a:lnTo>
                  <a:pt x="0" y="696607"/>
                </a:lnTo>
                <a:lnTo>
                  <a:pt x="8458" y="744118"/>
                </a:lnTo>
                <a:lnTo>
                  <a:pt x="31813" y="784466"/>
                </a:lnTo>
                <a:lnTo>
                  <a:pt x="66992" y="814590"/>
                </a:lnTo>
                <a:lnTo>
                  <a:pt x="110972" y="831430"/>
                </a:lnTo>
                <a:lnTo>
                  <a:pt x="110972" y="734034"/>
                </a:lnTo>
                <a:close/>
              </a:path>
              <a:path w="277495" h="1066165">
                <a:moveTo>
                  <a:pt x="110972" y="595045"/>
                </a:moveTo>
                <a:lnTo>
                  <a:pt x="102362" y="549910"/>
                </a:lnTo>
                <a:lnTo>
                  <a:pt x="78790" y="512305"/>
                </a:lnTo>
                <a:lnTo>
                  <a:pt x="43561" y="485584"/>
                </a:lnTo>
                <a:lnTo>
                  <a:pt x="0" y="473075"/>
                </a:lnTo>
                <a:lnTo>
                  <a:pt x="0" y="556348"/>
                </a:lnTo>
                <a:lnTo>
                  <a:pt x="31305" y="561162"/>
                </a:lnTo>
                <a:lnTo>
                  <a:pt x="60566" y="571207"/>
                </a:lnTo>
                <a:lnTo>
                  <a:pt x="87287" y="585965"/>
                </a:lnTo>
                <a:lnTo>
                  <a:pt x="110972" y="604951"/>
                </a:lnTo>
                <a:lnTo>
                  <a:pt x="110972" y="595045"/>
                </a:lnTo>
                <a:close/>
              </a:path>
              <a:path w="277495" h="1066165">
                <a:moveTo>
                  <a:pt x="110972" y="456069"/>
                </a:moveTo>
                <a:lnTo>
                  <a:pt x="102362" y="410921"/>
                </a:lnTo>
                <a:lnTo>
                  <a:pt x="78790" y="373316"/>
                </a:lnTo>
                <a:lnTo>
                  <a:pt x="43561" y="346595"/>
                </a:lnTo>
                <a:lnTo>
                  <a:pt x="0" y="334086"/>
                </a:lnTo>
                <a:lnTo>
                  <a:pt x="0" y="417360"/>
                </a:lnTo>
                <a:lnTo>
                  <a:pt x="31305" y="422173"/>
                </a:lnTo>
                <a:lnTo>
                  <a:pt x="60566" y="432219"/>
                </a:lnTo>
                <a:lnTo>
                  <a:pt x="87287" y="446976"/>
                </a:lnTo>
                <a:lnTo>
                  <a:pt x="110972" y="465963"/>
                </a:lnTo>
                <a:lnTo>
                  <a:pt x="110972" y="456069"/>
                </a:lnTo>
                <a:close/>
              </a:path>
              <a:path w="277495" h="1066165">
                <a:moveTo>
                  <a:pt x="110972" y="317080"/>
                </a:moveTo>
                <a:lnTo>
                  <a:pt x="106946" y="285877"/>
                </a:lnTo>
                <a:lnTo>
                  <a:pt x="95567" y="257632"/>
                </a:lnTo>
                <a:lnTo>
                  <a:pt x="77876" y="233387"/>
                </a:lnTo>
                <a:lnTo>
                  <a:pt x="54902" y="214160"/>
                </a:lnTo>
                <a:lnTo>
                  <a:pt x="55410" y="210477"/>
                </a:lnTo>
                <a:lnTo>
                  <a:pt x="55511" y="200736"/>
                </a:lnTo>
                <a:lnTo>
                  <a:pt x="55460" y="175437"/>
                </a:lnTo>
                <a:lnTo>
                  <a:pt x="55486" y="125095"/>
                </a:lnTo>
                <a:lnTo>
                  <a:pt x="53301" y="114274"/>
                </a:lnTo>
                <a:lnTo>
                  <a:pt x="47358" y="105435"/>
                </a:lnTo>
                <a:lnTo>
                  <a:pt x="38544" y="99479"/>
                </a:lnTo>
                <a:lnTo>
                  <a:pt x="27749" y="97294"/>
                </a:lnTo>
                <a:lnTo>
                  <a:pt x="16954" y="99479"/>
                </a:lnTo>
                <a:lnTo>
                  <a:pt x="8128" y="105435"/>
                </a:lnTo>
                <a:lnTo>
                  <a:pt x="2184" y="114274"/>
                </a:lnTo>
                <a:lnTo>
                  <a:pt x="0" y="125095"/>
                </a:lnTo>
                <a:lnTo>
                  <a:pt x="0" y="278371"/>
                </a:lnTo>
                <a:lnTo>
                  <a:pt x="31305" y="283184"/>
                </a:lnTo>
                <a:lnTo>
                  <a:pt x="60566" y="293230"/>
                </a:lnTo>
                <a:lnTo>
                  <a:pt x="87287" y="307987"/>
                </a:lnTo>
                <a:lnTo>
                  <a:pt x="110972" y="326974"/>
                </a:lnTo>
                <a:lnTo>
                  <a:pt x="110972" y="317080"/>
                </a:lnTo>
                <a:close/>
              </a:path>
              <a:path w="277495" h="1066165">
                <a:moveTo>
                  <a:pt x="166446" y="831430"/>
                </a:moveTo>
                <a:lnTo>
                  <a:pt x="110972" y="831430"/>
                </a:lnTo>
                <a:lnTo>
                  <a:pt x="110972" y="1065669"/>
                </a:lnTo>
                <a:lnTo>
                  <a:pt x="166446" y="1065669"/>
                </a:lnTo>
                <a:lnTo>
                  <a:pt x="166446" y="831430"/>
                </a:lnTo>
                <a:close/>
              </a:path>
              <a:path w="277495" h="1066165">
                <a:moveTo>
                  <a:pt x="166446" y="27800"/>
                </a:moveTo>
                <a:lnTo>
                  <a:pt x="164261" y="16979"/>
                </a:lnTo>
                <a:lnTo>
                  <a:pt x="158318" y="8140"/>
                </a:lnTo>
                <a:lnTo>
                  <a:pt x="149504" y="2184"/>
                </a:lnTo>
                <a:lnTo>
                  <a:pt x="138709" y="0"/>
                </a:lnTo>
                <a:lnTo>
                  <a:pt x="127914" y="2184"/>
                </a:lnTo>
                <a:lnTo>
                  <a:pt x="119087" y="8140"/>
                </a:lnTo>
                <a:lnTo>
                  <a:pt x="113144" y="16979"/>
                </a:lnTo>
                <a:lnTo>
                  <a:pt x="110972" y="27800"/>
                </a:lnTo>
                <a:lnTo>
                  <a:pt x="110972" y="194576"/>
                </a:lnTo>
                <a:lnTo>
                  <a:pt x="166446" y="194576"/>
                </a:lnTo>
                <a:lnTo>
                  <a:pt x="166446" y="27800"/>
                </a:lnTo>
                <a:close/>
              </a:path>
              <a:path w="277495" h="1066165">
                <a:moveTo>
                  <a:pt x="277418" y="612063"/>
                </a:moveTo>
                <a:lnTo>
                  <a:pt x="233857" y="624573"/>
                </a:lnTo>
                <a:lnTo>
                  <a:pt x="198628" y="651294"/>
                </a:lnTo>
                <a:lnTo>
                  <a:pt x="175044" y="688898"/>
                </a:lnTo>
                <a:lnTo>
                  <a:pt x="166446" y="734034"/>
                </a:lnTo>
                <a:lnTo>
                  <a:pt x="166446" y="831430"/>
                </a:lnTo>
                <a:lnTo>
                  <a:pt x="210426" y="814590"/>
                </a:lnTo>
                <a:lnTo>
                  <a:pt x="245605" y="784466"/>
                </a:lnTo>
                <a:lnTo>
                  <a:pt x="268947" y="744118"/>
                </a:lnTo>
                <a:lnTo>
                  <a:pt x="277418" y="696607"/>
                </a:lnTo>
                <a:lnTo>
                  <a:pt x="277418" y="612063"/>
                </a:lnTo>
                <a:close/>
              </a:path>
              <a:path w="277495" h="1066165">
                <a:moveTo>
                  <a:pt x="277418" y="473075"/>
                </a:moveTo>
                <a:lnTo>
                  <a:pt x="233857" y="485584"/>
                </a:lnTo>
                <a:lnTo>
                  <a:pt x="198628" y="512305"/>
                </a:lnTo>
                <a:lnTo>
                  <a:pt x="175044" y="549910"/>
                </a:lnTo>
                <a:lnTo>
                  <a:pt x="166446" y="595045"/>
                </a:lnTo>
                <a:lnTo>
                  <a:pt x="166446" y="604951"/>
                </a:lnTo>
                <a:lnTo>
                  <a:pt x="190131" y="585965"/>
                </a:lnTo>
                <a:lnTo>
                  <a:pt x="216852" y="571195"/>
                </a:lnTo>
                <a:lnTo>
                  <a:pt x="246113" y="561162"/>
                </a:lnTo>
                <a:lnTo>
                  <a:pt x="277418" y="556348"/>
                </a:lnTo>
                <a:lnTo>
                  <a:pt x="277418" y="473075"/>
                </a:lnTo>
                <a:close/>
              </a:path>
              <a:path w="277495" h="1066165">
                <a:moveTo>
                  <a:pt x="277418" y="334086"/>
                </a:moveTo>
                <a:lnTo>
                  <a:pt x="233857" y="346595"/>
                </a:lnTo>
                <a:lnTo>
                  <a:pt x="198628" y="373316"/>
                </a:lnTo>
                <a:lnTo>
                  <a:pt x="175044" y="410921"/>
                </a:lnTo>
                <a:lnTo>
                  <a:pt x="166446" y="456069"/>
                </a:lnTo>
                <a:lnTo>
                  <a:pt x="166446" y="465963"/>
                </a:lnTo>
                <a:lnTo>
                  <a:pt x="190131" y="446976"/>
                </a:lnTo>
                <a:lnTo>
                  <a:pt x="216852" y="432219"/>
                </a:lnTo>
                <a:lnTo>
                  <a:pt x="246113" y="422173"/>
                </a:lnTo>
                <a:lnTo>
                  <a:pt x="277418" y="417360"/>
                </a:lnTo>
                <a:lnTo>
                  <a:pt x="277418" y="334086"/>
                </a:lnTo>
                <a:close/>
              </a:path>
              <a:path w="277495" h="1066165">
                <a:moveTo>
                  <a:pt x="277418" y="125095"/>
                </a:moveTo>
                <a:lnTo>
                  <a:pt x="275234" y="114274"/>
                </a:lnTo>
                <a:lnTo>
                  <a:pt x="269290" y="105435"/>
                </a:lnTo>
                <a:lnTo>
                  <a:pt x="260464" y="99479"/>
                </a:lnTo>
                <a:lnTo>
                  <a:pt x="249669" y="97294"/>
                </a:lnTo>
                <a:lnTo>
                  <a:pt x="238874" y="99479"/>
                </a:lnTo>
                <a:lnTo>
                  <a:pt x="230060" y="105435"/>
                </a:lnTo>
                <a:lnTo>
                  <a:pt x="224116" y="114274"/>
                </a:lnTo>
                <a:lnTo>
                  <a:pt x="221932" y="125095"/>
                </a:lnTo>
                <a:lnTo>
                  <a:pt x="221957" y="174472"/>
                </a:lnTo>
                <a:lnTo>
                  <a:pt x="221894" y="199872"/>
                </a:lnTo>
                <a:lnTo>
                  <a:pt x="222008" y="210134"/>
                </a:lnTo>
                <a:lnTo>
                  <a:pt x="222516" y="214160"/>
                </a:lnTo>
                <a:lnTo>
                  <a:pt x="199542" y="233387"/>
                </a:lnTo>
                <a:lnTo>
                  <a:pt x="181838" y="257632"/>
                </a:lnTo>
                <a:lnTo>
                  <a:pt x="170472" y="285877"/>
                </a:lnTo>
                <a:lnTo>
                  <a:pt x="166446" y="317080"/>
                </a:lnTo>
                <a:lnTo>
                  <a:pt x="166446" y="326974"/>
                </a:lnTo>
                <a:lnTo>
                  <a:pt x="190131" y="307987"/>
                </a:lnTo>
                <a:lnTo>
                  <a:pt x="216852" y="293230"/>
                </a:lnTo>
                <a:lnTo>
                  <a:pt x="246113" y="283184"/>
                </a:lnTo>
                <a:lnTo>
                  <a:pt x="277418" y="278371"/>
                </a:lnTo>
                <a:lnTo>
                  <a:pt x="277418" y="125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1"/>
          <p:cNvSpPr/>
          <p:nvPr/>
        </p:nvSpPr>
        <p:spPr>
          <a:xfrm>
            <a:off x="11914505" y="373380"/>
            <a:ext cx="277495" cy="1066165"/>
          </a:xfrm>
          <a:custGeom>
            <a:avLst/>
            <a:gdLst/>
            <a:ahLst/>
            <a:cxnLst/>
            <a:rect l="l" t="t" r="r" b="b"/>
            <a:pathLst>
              <a:path w="277495" h="1066165">
                <a:moveTo>
                  <a:pt x="110972" y="734034"/>
                </a:moveTo>
                <a:lnTo>
                  <a:pt x="102362" y="688898"/>
                </a:lnTo>
                <a:lnTo>
                  <a:pt x="78790" y="651294"/>
                </a:lnTo>
                <a:lnTo>
                  <a:pt x="43561" y="624573"/>
                </a:lnTo>
                <a:lnTo>
                  <a:pt x="0" y="612063"/>
                </a:lnTo>
                <a:lnTo>
                  <a:pt x="0" y="696607"/>
                </a:lnTo>
                <a:lnTo>
                  <a:pt x="8458" y="744118"/>
                </a:lnTo>
                <a:lnTo>
                  <a:pt x="31813" y="784466"/>
                </a:lnTo>
                <a:lnTo>
                  <a:pt x="66992" y="814590"/>
                </a:lnTo>
                <a:lnTo>
                  <a:pt x="110972" y="831430"/>
                </a:lnTo>
                <a:lnTo>
                  <a:pt x="110972" y="734034"/>
                </a:lnTo>
                <a:close/>
              </a:path>
              <a:path w="277495" h="1066165">
                <a:moveTo>
                  <a:pt x="110972" y="595045"/>
                </a:moveTo>
                <a:lnTo>
                  <a:pt x="102362" y="549910"/>
                </a:lnTo>
                <a:lnTo>
                  <a:pt x="78790" y="512305"/>
                </a:lnTo>
                <a:lnTo>
                  <a:pt x="43561" y="485584"/>
                </a:lnTo>
                <a:lnTo>
                  <a:pt x="0" y="473075"/>
                </a:lnTo>
                <a:lnTo>
                  <a:pt x="0" y="556348"/>
                </a:lnTo>
                <a:lnTo>
                  <a:pt x="31305" y="561162"/>
                </a:lnTo>
                <a:lnTo>
                  <a:pt x="60566" y="571207"/>
                </a:lnTo>
                <a:lnTo>
                  <a:pt x="87287" y="585965"/>
                </a:lnTo>
                <a:lnTo>
                  <a:pt x="110972" y="604951"/>
                </a:lnTo>
                <a:lnTo>
                  <a:pt x="110972" y="595045"/>
                </a:lnTo>
                <a:close/>
              </a:path>
              <a:path w="277495" h="1066165">
                <a:moveTo>
                  <a:pt x="110972" y="456069"/>
                </a:moveTo>
                <a:lnTo>
                  <a:pt x="102362" y="410921"/>
                </a:lnTo>
                <a:lnTo>
                  <a:pt x="78790" y="373316"/>
                </a:lnTo>
                <a:lnTo>
                  <a:pt x="43561" y="346595"/>
                </a:lnTo>
                <a:lnTo>
                  <a:pt x="0" y="334086"/>
                </a:lnTo>
                <a:lnTo>
                  <a:pt x="0" y="417360"/>
                </a:lnTo>
                <a:lnTo>
                  <a:pt x="31305" y="422173"/>
                </a:lnTo>
                <a:lnTo>
                  <a:pt x="60566" y="432219"/>
                </a:lnTo>
                <a:lnTo>
                  <a:pt x="87287" y="446976"/>
                </a:lnTo>
                <a:lnTo>
                  <a:pt x="110972" y="465963"/>
                </a:lnTo>
                <a:lnTo>
                  <a:pt x="110972" y="456069"/>
                </a:lnTo>
                <a:close/>
              </a:path>
              <a:path w="277495" h="1066165">
                <a:moveTo>
                  <a:pt x="110972" y="317080"/>
                </a:moveTo>
                <a:lnTo>
                  <a:pt x="106946" y="285877"/>
                </a:lnTo>
                <a:lnTo>
                  <a:pt x="95567" y="257632"/>
                </a:lnTo>
                <a:lnTo>
                  <a:pt x="77876" y="233387"/>
                </a:lnTo>
                <a:lnTo>
                  <a:pt x="54902" y="214160"/>
                </a:lnTo>
                <a:lnTo>
                  <a:pt x="55410" y="210477"/>
                </a:lnTo>
                <a:lnTo>
                  <a:pt x="55511" y="200736"/>
                </a:lnTo>
                <a:lnTo>
                  <a:pt x="55460" y="175437"/>
                </a:lnTo>
                <a:lnTo>
                  <a:pt x="55486" y="125095"/>
                </a:lnTo>
                <a:lnTo>
                  <a:pt x="53301" y="114274"/>
                </a:lnTo>
                <a:lnTo>
                  <a:pt x="47358" y="105435"/>
                </a:lnTo>
                <a:lnTo>
                  <a:pt x="38544" y="99479"/>
                </a:lnTo>
                <a:lnTo>
                  <a:pt x="27749" y="97294"/>
                </a:lnTo>
                <a:lnTo>
                  <a:pt x="16954" y="99479"/>
                </a:lnTo>
                <a:lnTo>
                  <a:pt x="8128" y="105435"/>
                </a:lnTo>
                <a:lnTo>
                  <a:pt x="2184" y="114274"/>
                </a:lnTo>
                <a:lnTo>
                  <a:pt x="0" y="125095"/>
                </a:lnTo>
                <a:lnTo>
                  <a:pt x="0" y="278371"/>
                </a:lnTo>
                <a:lnTo>
                  <a:pt x="31305" y="283184"/>
                </a:lnTo>
                <a:lnTo>
                  <a:pt x="60566" y="293230"/>
                </a:lnTo>
                <a:lnTo>
                  <a:pt x="87287" y="307987"/>
                </a:lnTo>
                <a:lnTo>
                  <a:pt x="110972" y="326974"/>
                </a:lnTo>
                <a:lnTo>
                  <a:pt x="110972" y="317080"/>
                </a:lnTo>
                <a:close/>
              </a:path>
              <a:path w="277495" h="1066165">
                <a:moveTo>
                  <a:pt x="166446" y="831430"/>
                </a:moveTo>
                <a:lnTo>
                  <a:pt x="110972" y="831430"/>
                </a:lnTo>
                <a:lnTo>
                  <a:pt x="110972" y="1065669"/>
                </a:lnTo>
                <a:lnTo>
                  <a:pt x="166446" y="1065669"/>
                </a:lnTo>
                <a:lnTo>
                  <a:pt x="166446" y="831430"/>
                </a:lnTo>
                <a:close/>
              </a:path>
              <a:path w="277495" h="1066165">
                <a:moveTo>
                  <a:pt x="166446" y="27800"/>
                </a:moveTo>
                <a:lnTo>
                  <a:pt x="164261" y="16979"/>
                </a:lnTo>
                <a:lnTo>
                  <a:pt x="158318" y="8140"/>
                </a:lnTo>
                <a:lnTo>
                  <a:pt x="149504" y="2184"/>
                </a:lnTo>
                <a:lnTo>
                  <a:pt x="138709" y="0"/>
                </a:lnTo>
                <a:lnTo>
                  <a:pt x="127914" y="2184"/>
                </a:lnTo>
                <a:lnTo>
                  <a:pt x="119087" y="8140"/>
                </a:lnTo>
                <a:lnTo>
                  <a:pt x="113144" y="16979"/>
                </a:lnTo>
                <a:lnTo>
                  <a:pt x="110972" y="27800"/>
                </a:lnTo>
                <a:lnTo>
                  <a:pt x="110972" y="194576"/>
                </a:lnTo>
                <a:lnTo>
                  <a:pt x="166446" y="194576"/>
                </a:lnTo>
                <a:lnTo>
                  <a:pt x="166446" y="27800"/>
                </a:lnTo>
                <a:close/>
              </a:path>
              <a:path w="277495" h="1066165">
                <a:moveTo>
                  <a:pt x="277418" y="612063"/>
                </a:moveTo>
                <a:lnTo>
                  <a:pt x="233857" y="624573"/>
                </a:lnTo>
                <a:lnTo>
                  <a:pt x="198628" y="651294"/>
                </a:lnTo>
                <a:lnTo>
                  <a:pt x="175044" y="688898"/>
                </a:lnTo>
                <a:lnTo>
                  <a:pt x="166446" y="734034"/>
                </a:lnTo>
                <a:lnTo>
                  <a:pt x="166446" y="831430"/>
                </a:lnTo>
                <a:lnTo>
                  <a:pt x="210426" y="814590"/>
                </a:lnTo>
                <a:lnTo>
                  <a:pt x="245605" y="784466"/>
                </a:lnTo>
                <a:lnTo>
                  <a:pt x="268947" y="744118"/>
                </a:lnTo>
                <a:lnTo>
                  <a:pt x="277418" y="696607"/>
                </a:lnTo>
                <a:lnTo>
                  <a:pt x="277418" y="612063"/>
                </a:lnTo>
                <a:close/>
              </a:path>
              <a:path w="277495" h="1066165">
                <a:moveTo>
                  <a:pt x="277418" y="473075"/>
                </a:moveTo>
                <a:lnTo>
                  <a:pt x="233857" y="485584"/>
                </a:lnTo>
                <a:lnTo>
                  <a:pt x="198628" y="512305"/>
                </a:lnTo>
                <a:lnTo>
                  <a:pt x="175044" y="549910"/>
                </a:lnTo>
                <a:lnTo>
                  <a:pt x="166446" y="595045"/>
                </a:lnTo>
                <a:lnTo>
                  <a:pt x="166446" y="604951"/>
                </a:lnTo>
                <a:lnTo>
                  <a:pt x="190131" y="585965"/>
                </a:lnTo>
                <a:lnTo>
                  <a:pt x="216852" y="571195"/>
                </a:lnTo>
                <a:lnTo>
                  <a:pt x="246113" y="561162"/>
                </a:lnTo>
                <a:lnTo>
                  <a:pt x="277418" y="556348"/>
                </a:lnTo>
                <a:lnTo>
                  <a:pt x="277418" y="473075"/>
                </a:lnTo>
                <a:close/>
              </a:path>
              <a:path w="277495" h="1066165">
                <a:moveTo>
                  <a:pt x="277418" y="334086"/>
                </a:moveTo>
                <a:lnTo>
                  <a:pt x="233857" y="346595"/>
                </a:lnTo>
                <a:lnTo>
                  <a:pt x="198628" y="373316"/>
                </a:lnTo>
                <a:lnTo>
                  <a:pt x="175044" y="410921"/>
                </a:lnTo>
                <a:lnTo>
                  <a:pt x="166446" y="456069"/>
                </a:lnTo>
                <a:lnTo>
                  <a:pt x="166446" y="465963"/>
                </a:lnTo>
                <a:lnTo>
                  <a:pt x="190131" y="446976"/>
                </a:lnTo>
                <a:lnTo>
                  <a:pt x="216852" y="432219"/>
                </a:lnTo>
                <a:lnTo>
                  <a:pt x="246113" y="422173"/>
                </a:lnTo>
                <a:lnTo>
                  <a:pt x="277418" y="417360"/>
                </a:lnTo>
                <a:lnTo>
                  <a:pt x="277418" y="334086"/>
                </a:lnTo>
                <a:close/>
              </a:path>
              <a:path w="277495" h="1066165">
                <a:moveTo>
                  <a:pt x="277418" y="125095"/>
                </a:moveTo>
                <a:lnTo>
                  <a:pt x="275234" y="114274"/>
                </a:lnTo>
                <a:lnTo>
                  <a:pt x="269290" y="105435"/>
                </a:lnTo>
                <a:lnTo>
                  <a:pt x="260464" y="99479"/>
                </a:lnTo>
                <a:lnTo>
                  <a:pt x="249669" y="97294"/>
                </a:lnTo>
                <a:lnTo>
                  <a:pt x="238874" y="99479"/>
                </a:lnTo>
                <a:lnTo>
                  <a:pt x="230060" y="105435"/>
                </a:lnTo>
                <a:lnTo>
                  <a:pt x="224116" y="114274"/>
                </a:lnTo>
                <a:lnTo>
                  <a:pt x="221932" y="125095"/>
                </a:lnTo>
                <a:lnTo>
                  <a:pt x="221957" y="174472"/>
                </a:lnTo>
                <a:lnTo>
                  <a:pt x="221894" y="199872"/>
                </a:lnTo>
                <a:lnTo>
                  <a:pt x="222008" y="210134"/>
                </a:lnTo>
                <a:lnTo>
                  <a:pt x="222516" y="214160"/>
                </a:lnTo>
                <a:lnTo>
                  <a:pt x="199542" y="233387"/>
                </a:lnTo>
                <a:lnTo>
                  <a:pt x="181838" y="257632"/>
                </a:lnTo>
                <a:lnTo>
                  <a:pt x="170472" y="285877"/>
                </a:lnTo>
                <a:lnTo>
                  <a:pt x="166446" y="317080"/>
                </a:lnTo>
                <a:lnTo>
                  <a:pt x="166446" y="326974"/>
                </a:lnTo>
                <a:lnTo>
                  <a:pt x="190131" y="307987"/>
                </a:lnTo>
                <a:lnTo>
                  <a:pt x="216852" y="293230"/>
                </a:lnTo>
                <a:lnTo>
                  <a:pt x="246113" y="283184"/>
                </a:lnTo>
                <a:lnTo>
                  <a:pt x="277418" y="278371"/>
                </a:lnTo>
                <a:lnTo>
                  <a:pt x="277418" y="125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6275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31129" y="784156"/>
            <a:ext cx="7930976" cy="55493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 rot="16200000">
            <a:off x="-518160" y="518160"/>
            <a:ext cx="3474720" cy="2438400"/>
          </a:xfrm>
          <a:custGeom>
            <a:avLst/>
            <a:gdLst>
              <a:gd name="connsiteX0" fmla="*/ 4369360 w 4369360"/>
              <a:gd name="connsiteY0" fmla="*/ 0 h 2753626"/>
              <a:gd name="connsiteX1" fmla="*/ 4369360 w 4369360"/>
              <a:gd name="connsiteY1" fmla="*/ 2753626 h 2753626"/>
              <a:gd name="connsiteX2" fmla="*/ 0 w 4369360"/>
              <a:gd name="connsiteY2" fmla="*/ 2753626 h 2753626"/>
              <a:gd name="connsiteX3" fmla="*/ 2327567 w 4369360"/>
              <a:gd name="connsiteY3" fmla="*/ 0 h 275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9360" h="2753626">
                <a:moveTo>
                  <a:pt x="4369360" y="0"/>
                </a:moveTo>
                <a:lnTo>
                  <a:pt x="4369360" y="2753626"/>
                </a:lnTo>
                <a:lnTo>
                  <a:pt x="0" y="2753626"/>
                </a:lnTo>
                <a:lnTo>
                  <a:pt x="2327567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7" name="Picture 3" descr="вертикаль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62105" y="899544"/>
            <a:ext cx="1238250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82290" y="1709299"/>
            <a:ext cx="7421880" cy="4183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928"/>
              </a:lnSpc>
            </a:pPr>
            <a:r>
              <a:rPr lang="uk-UA" sz="2800" b="1" spc="-66" dirty="0" smtClean="0">
                <a:latin typeface="Times New Roman" pitchFamily="18" charset="0"/>
                <a:cs typeface="Times New Roman" pitchFamily="18" charset="0"/>
              </a:rPr>
              <a:t>ПРОБЛЕМИ ІНВЕСТУВАННЯ В СІЛЬСКЕ ГОСПОДАРСТВО В УКРАЇНІ:</a:t>
            </a:r>
          </a:p>
          <a:p>
            <a:pPr>
              <a:lnSpc>
                <a:spcPts val="2928"/>
              </a:lnSpc>
            </a:pPr>
            <a:endParaRPr lang="uk-UA" sz="2000" spc="-66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928"/>
              </a:lnSpc>
            </a:pPr>
            <a:r>
              <a:rPr lang="en-US" sz="2000" spc="-66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uk-UA" sz="2000" spc="-66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en-US" sz="2000" spc="-66" dirty="0" smtClean="0">
                <a:latin typeface="Times New Roman" pitchFamily="18" charset="0"/>
                <a:cs typeface="Times New Roman" pitchFamily="18" charset="0"/>
              </a:rPr>
              <a:t>едостатня правова охорона прав інвесторів в аграрному секторі</a:t>
            </a:r>
          </a:p>
          <a:p>
            <a:pPr>
              <a:lnSpc>
                <a:spcPts val="2928"/>
              </a:lnSpc>
            </a:pPr>
            <a:endParaRPr lang="en-US" sz="2000" spc="-66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928"/>
              </a:lnSpc>
            </a:pPr>
            <a:r>
              <a:rPr lang="uk-UA" sz="2000" spc="-66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spc="-66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000" spc="-66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000" spc="-66" dirty="0" smtClean="0">
                <a:latin typeface="Times New Roman" pitchFamily="18" charset="0"/>
                <a:cs typeface="Times New Roman" pitchFamily="18" charset="0"/>
              </a:rPr>
              <a:t>ідсутність доступу до фінансування та високі відсоткові ставки за кредитами</a:t>
            </a:r>
          </a:p>
          <a:p>
            <a:pPr>
              <a:lnSpc>
                <a:spcPts val="2928"/>
              </a:lnSpc>
            </a:pPr>
            <a:endParaRPr lang="en-US" sz="2000" spc="-66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928"/>
              </a:lnSpc>
            </a:pPr>
            <a:r>
              <a:rPr lang="uk-UA" sz="2000" spc="-66" dirty="0" smtClean="0">
                <a:latin typeface="Times New Roman" pitchFamily="18" charset="0"/>
                <a:cs typeface="Times New Roman" pitchFamily="18" charset="0"/>
              </a:rPr>
              <a:t>3. Ва</a:t>
            </a:r>
            <a:r>
              <a:rPr lang="en-US" sz="2000" spc="-66" dirty="0" smtClean="0">
                <a:latin typeface="Times New Roman" pitchFamily="18" charset="0"/>
                <a:cs typeface="Times New Roman" pitchFamily="18" charset="0"/>
              </a:rPr>
              <a:t>ртість логістики</a:t>
            </a:r>
          </a:p>
          <a:p>
            <a:pPr>
              <a:lnSpc>
                <a:spcPts val="2928"/>
              </a:lnSpc>
            </a:pPr>
            <a:endParaRPr lang="en-US" sz="2000" spc="-66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928"/>
              </a:lnSpc>
            </a:pPr>
            <a:r>
              <a:rPr lang="uk-UA" sz="2000" spc="-66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sz="2000" spc="-6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spc="-66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2000" spc="-66" dirty="0" smtClean="0">
                <a:latin typeface="Times New Roman" pitchFamily="18" charset="0"/>
                <a:cs typeface="Times New Roman" pitchFamily="18" charset="0"/>
              </a:rPr>
              <a:t>трахування воєнних ризиків</a:t>
            </a:r>
            <a:endParaRPr lang="en-US" sz="2000" spc="-66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3011" y="2709606"/>
            <a:ext cx="2243028" cy="3896932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690476" y="580342"/>
            <a:ext cx="1201420" cy="1273810"/>
            <a:chOff x="15355166" y="694642"/>
            <a:chExt cx="1201420" cy="1273810"/>
          </a:xfrm>
        </p:grpSpPr>
        <p:sp>
          <p:nvSpPr>
            <p:cNvPr id="13" name="object 13"/>
            <p:cNvSpPr/>
            <p:nvPr/>
          </p:nvSpPr>
          <p:spPr>
            <a:xfrm>
              <a:off x="15426932" y="780939"/>
              <a:ext cx="1101090" cy="1115695"/>
            </a:xfrm>
            <a:custGeom>
              <a:avLst/>
              <a:gdLst/>
              <a:ahLst/>
              <a:cxnLst/>
              <a:rect l="l" t="t" r="r" b="b"/>
              <a:pathLst>
                <a:path w="1101090" h="1115695">
                  <a:moveTo>
                    <a:pt x="732727" y="168496"/>
                  </a:moveTo>
                  <a:lnTo>
                    <a:pt x="751227" y="162878"/>
                  </a:lnTo>
                  <a:lnTo>
                    <a:pt x="753393" y="162025"/>
                  </a:lnTo>
                  <a:lnTo>
                    <a:pt x="769385" y="156032"/>
                  </a:lnTo>
                  <a:lnTo>
                    <a:pt x="816794" y="136795"/>
                  </a:lnTo>
                  <a:lnTo>
                    <a:pt x="853480" y="113488"/>
                  </a:lnTo>
                  <a:lnTo>
                    <a:pt x="886856" y="82475"/>
                  </a:lnTo>
                  <a:lnTo>
                    <a:pt x="912172" y="45244"/>
                  </a:lnTo>
                  <a:lnTo>
                    <a:pt x="924674" y="3283"/>
                  </a:lnTo>
                  <a:lnTo>
                    <a:pt x="924847" y="1610"/>
                  </a:lnTo>
                  <a:lnTo>
                    <a:pt x="931650" y="282"/>
                  </a:lnTo>
                  <a:lnTo>
                    <a:pt x="933208" y="0"/>
                  </a:lnTo>
                  <a:lnTo>
                    <a:pt x="933372" y="5200"/>
                  </a:lnTo>
                  <a:lnTo>
                    <a:pt x="935232" y="15091"/>
                  </a:lnTo>
                  <a:lnTo>
                    <a:pt x="953372" y="62316"/>
                  </a:lnTo>
                  <a:lnTo>
                    <a:pt x="988989" y="113450"/>
                  </a:lnTo>
                  <a:lnTo>
                    <a:pt x="1032184" y="146967"/>
                  </a:lnTo>
                  <a:lnTo>
                    <a:pt x="1081122" y="162060"/>
                  </a:lnTo>
                  <a:lnTo>
                    <a:pt x="1094194" y="166057"/>
                  </a:lnTo>
                  <a:lnTo>
                    <a:pt x="1100712" y="172176"/>
                  </a:lnTo>
                  <a:lnTo>
                    <a:pt x="1096892" y="177226"/>
                  </a:lnTo>
                  <a:lnTo>
                    <a:pt x="1086935" y="181652"/>
                  </a:lnTo>
                  <a:lnTo>
                    <a:pt x="1076040" y="185023"/>
                  </a:lnTo>
                  <a:lnTo>
                    <a:pt x="1069408" y="186906"/>
                  </a:lnTo>
                  <a:lnTo>
                    <a:pt x="1046111" y="195840"/>
                  </a:lnTo>
                  <a:lnTo>
                    <a:pt x="1002425" y="218377"/>
                  </a:lnTo>
                  <a:lnTo>
                    <a:pt x="965020" y="250882"/>
                  </a:lnTo>
                  <a:lnTo>
                    <a:pt x="937744" y="292396"/>
                  </a:lnTo>
                  <a:lnTo>
                    <a:pt x="923377" y="333335"/>
                  </a:lnTo>
                  <a:lnTo>
                    <a:pt x="919813" y="343656"/>
                  </a:lnTo>
                  <a:lnTo>
                    <a:pt x="915313" y="348584"/>
                  </a:lnTo>
                  <a:lnTo>
                    <a:pt x="912785" y="345015"/>
                  </a:lnTo>
                  <a:lnTo>
                    <a:pt x="909384" y="336691"/>
                  </a:lnTo>
                  <a:lnTo>
                    <a:pt x="904416" y="322906"/>
                  </a:lnTo>
                  <a:lnTo>
                    <a:pt x="895907" y="304469"/>
                  </a:lnTo>
                  <a:lnTo>
                    <a:pt x="876254" y="268904"/>
                  </a:lnTo>
                  <a:lnTo>
                    <a:pt x="844234" y="234125"/>
                  </a:lnTo>
                  <a:lnTo>
                    <a:pt x="799883" y="201957"/>
                  </a:lnTo>
                  <a:lnTo>
                    <a:pt x="753272" y="182806"/>
                  </a:lnTo>
                  <a:lnTo>
                    <a:pt x="740798" y="178015"/>
                  </a:lnTo>
                  <a:lnTo>
                    <a:pt x="734124" y="172425"/>
                  </a:lnTo>
                  <a:lnTo>
                    <a:pt x="732727" y="168496"/>
                  </a:lnTo>
                  <a:close/>
                </a:path>
                <a:path w="1101090" h="1115695">
                  <a:moveTo>
                    <a:pt x="0" y="536365"/>
                  </a:moveTo>
                  <a:lnTo>
                    <a:pt x="0" y="529923"/>
                  </a:lnTo>
                  <a:lnTo>
                    <a:pt x="3937" y="524101"/>
                  </a:lnTo>
                  <a:lnTo>
                    <a:pt x="54216" y="514268"/>
                  </a:lnTo>
                  <a:lnTo>
                    <a:pt x="102461" y="510130"/>
                  </a:lnTo>
                  <a:lnTo>
                    <a:pt x="126535" y="508082"/>
                  </a:lnTo>
                  <a:lnTo>
                    <a:pt x="177469" y="501544"/>
                  </a:lnTo>
                  <a:lnTo>
                    <a:pt x="227632" y="490584"/>
                  </a:lnTo>
                  <a:lnTo>
                    <a:pt x="275790" y="473871"/>
                  </a:lnTo>
                  <a:lnTo>
                    <a:pt x="320709" y="450073"/>
                  </a:lnTo>
                  <a:lnTo>
                    <a:pt x="361154" y="417859"/>
                  </a:lnTo>
                  <a:lnTo>
                    <a:pt x="387756" y="382931"/>
                  </a:lnTo>
                  <a:lnTo>
                    <a:pt x="409306" y="338128"/>
                  </a:lnTo>
                  <a:lnTo>
                    <a:pt x="426523" y="287489"/>
                  </a:lnTo>
                  <a:lnTo>
                    <a:pt x="440124" y="235054"/>
                  </a:lnTo>
                  <a:lnTo>
                    <a:pt x="450830" y="184861"/>
                  </a:lnTo>
                  <a:lnTo>
                    <a:pt x="459357" y="140948"/>
                  </a:lnTo>
                  <a:lnTo>
                    <a:pt x="472255" y="66462"/>
                  </a:lnTo>
                  <a:lnTo>
                    <a:pt x="479631" y="31186"/>
                  </a:lnTo>
                  <a:lnTo>
                    <a:pt x="486005" y="17039"/>
                  </a:lnTo>
                  <a:lnTo>
                    <a:pt x="493024" y="31655"/>
                  </a:lnTo>
                  <a:lnTo>
                    <a:pt x="501774" y="64184"/>
                  </a:lnTo>
                  <a:lnTo>
                    <a:pt x="517168" y="131789"/>
                  </a:lnTo>
                  <a:lnTo>
                    <a:pt x="528320" y="174188"/>
                  </a:lnTo>
                  <a:lnTo>
                    <a:pt x="542876" y="220131"/>
                  </a:lnTo>
                  <a:lnTo>
                    <a:pt x="560795" y="267382"/>
                  </a:lnTo>
                  <a:lnTo>
                    <a:pt x="582037" y="313706"/>
                  </a:lnTo>
                  <a:lnTo>
                    <a:pt x="606586" y="356905"/>
                  </a:lnTo>
                  <a:lnTo>
                    <a:pt x="634323" y="394636"/>
                  </a:lnTo>
                  <a:lnTo>
                    <a:pt x="665286" y="424772"/>
                  </a:lnTo>
                  <a:lnTo>
                    <a:pt x="708577" y="454761"/>
                  </a:lnTo>
                  <a:lnTo>
                    <a:pt x="754589" y="479388"/>
                  </a:lnTo>
                  <a:lnTo>
                    <a:pt x="802913" y="499164"/>
                  </a:lnTo>
                  <a:lnTo>
                    <a:pt x="853139" y="514600"/>
                  </a:lnTo>
                  <a:lnTo>
                    <a:pt x="877411" y="520778"/>
                  </a:lnTo>
                  <a:lnTo>
                    <a:pt x="910340" y="529880"/>
                  </a:lnTo>
                  <a:lnTo>
                    <a:pt x="939636" y="540276"/>
                  </a:lnTo>
                  <a:lnTo>
                    <a:pt x="953009" y="550335"/>
                  </a:lnTo>
                  <a:lnTo>
                    <a:pt x="944441" y="560753"/>
                  </a:lnTo>
                  <a:lnTo>
                    <a:pt x="921400" y="572022"/>
                  </a:lnTo>
                  <a:lnTo>
                    <a:pt x="891826" y="582206"/>
                  </a:lnTo>
                  <a:lnTo>
                    <a:pt x="863651" y="589370"/>
                  </a:lnTo>
                  <a:lnTo>
                    <a:pt x="814755" y="601592"/>
                  </a:lnTo>
                  <a:lnTo>
                    <a:pt x="766018" y="618882"/>
                  </a:lnTo>
                  <a:lnTo>
                    <a:pt x="719140" y="641465"/>
                  </a:lnTo>
                  <a:lnTo>
                    <a:pt x="675814" y="669569"/>
                  </a:lnTo>
                  <a:lnTo>
                    <a:pt x="637732" y="703421"/>
                  </a:lnTo>
                  <a:lnTo>
                    <a:pt x="606560" y="743302"/>
                  </a:lnTo>
                  <a:lnTo>
                    <a:pt x="584070" y="789278"/>
                  </a:lnTo>
                  <a:lnTo>
                    <a:pt x="569539" y="841613"/>
                  </a:lnTo>
                  <a:lnTo>
                    <a:pt x="560963" y="895746"/>
                  </a:lnTo>
                  <a:lnTo>
                    <a:pt x="555974" y="950509"/>
                  </a:lnTo>
                  <a:lnTo>
                    <a:pt x="547614" y="1071674"/>
                  </a:lnTo>
                  <a:lnTo>
                    <a:pt x="544875" y="1098609"/>
                  </a:lnTo>
                  <a:lnTo>
                    <a:pt x="543607" y="1106478"/>
                  </a:lnTo>
                  <a:lnTo>
                    <a:pt x="541248" y="1113474"/>
                  </a:lnTo>
                  <a:lnTo>
                    <a:pt x="537479" y="1115563"/>
                  </a:lnTo>
                  <a:lnTo>
                    <a:pt x="531619" y="1109958"/>
                  </a:lnTo>
                  <a:lnTo>
                    <a:pt x="527195" y="1100289"/>
                  </a:lnTo>
                  <a:lnTo>
                    <a:pt x="524013" y="1089836"/>
                  </a:lnTo>
                  <a:lnTo>
                    <a:pt x="521876" y="1081878"/>
                  </a:lnTo>
                  <a:lnTo>
                    <a:pt x="514329" y="1054857"/>
                  </a:lnTo>
                  <a:lnTo>
                    <a:pt x="507477" y="1027619"/>
                  </a:lnTo>
                  <a:lnTo>
                    <a:pt x="469698" y="873608"/>
                  </a:lnTo>
                  <a:lnTo>
                    <a:pt x="455572" y="822982"/>
                  </a:lnTo>
                  <a:lnTo>
                    <a:pt x="438382" y="773567"/>
                  </a:lnTo>
                  <a:lnTo>
                    <a:pt x="416781" y="726716"/>
                  </a:lnTo>
                  <a:lnTo>
                    <a:pt x="389427" y="683784"/>
                  </a:lnTo>
                  <a:lnTo>
                    <a:pt x="354974" y="646127"/>
                  </a:lnTo>
                  <a:lnTo>
                    <a:pt x="317586" y="618274"/>
                  </a:lnTo>
                  <a:lnTo>
                    <a:pt x="276038" y="596765"/>
                  </a:lnTo>
                  <a:lnTo>
                    <a:pt x="231571" y="580558"/>
                  </a:lnTo>
                  <a:lnTo>
                    <a:pt x="185429" y="568613"/>
                  </a:lnTo>
                  <a:lnTo>
                    <a:pt x="138855" y="559890"/>
                  </a:lnTo>
                  <a:lnTo>
                    <a:pt x="93093" y="553349"/>
                  </a:lnTo>
                  <a:lnTo>
                    <a:pt x="74982" y="551049"/>
                  </a:lnTo>
                  <a:lnTo>
                    <a:pt x="56914" y="548528"/>
                  </a:lnTo>
                  <a:lnTo>
                    <a:pt x="38966" y="545346"/>
                  </a:lnTo>
                  <a:lnTo>
                    <a:pt x="21213" y="541064"/>
                  </a:lnTo>
                  <a:lnTo>
                    <a:pt x="17044" y="539886"/>
                  </a:lnTo>
                  <a:lnTo>
                    <a:pt x="0" y="536365"/>
                  </a:lnTo>
                  <a:close/>
                </a:path>
              </a:pathLst>
            </a:custGeom>
            <a:solidFill>
              <a:srgbClr val="DED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355166" y="694642"/>
              <a:ext cx="1201420" cy="1273810"/>
            </a:xfrm>
            <a:custGeom>
              <a:avLst/>
              <a:gdLst/>
              <a:ahLst/>
              <a:cxnLst/>
              <a:rect l="l" t="t" r="r" b="b"/>
              <a:pathLst>
                <a:path w="1201419" h="1273810">
                  <a:moveTo>
                    <a:pt x="725169" y="268743"/>
                  </a:moveTo>
                  <a:lnTo>
                    <a:pt x="728979" y="261501"/>
                  </a:lnTo>
                  <a:lnTo>
                    <a:pt x="736599" y="257454"/>
                  </a:lnTo>
                  <a:lnTo>
                    <a:pt x="784859" y="250548"/>
                  </a:lnTo>
                  <a:lnTo>
                    <a:pt x="811529" y="246475"/>
                  </a:lnTo>
                  <a:lnTo>
                    <a:pt x="853439" y="237817"/>
                  </a:lnTo>
                  <a:lnTo>
                    <a:pt x="897889" y="222230"/>
                  </a:lnTo>
                  <a:lnTo>
                    <a:pt x="938529" y="194856"/>
                  </a:lnTo>
                  <a:lnTo>
                    <a:pt x="965199" y="144491"/>
                  </a:lnTo>
                  <a:lnTo>
                    <a:pt x="967739" y="131871"/>
                  </a:lnTo>
                  <a:lnTo>
                    <a:pt x="967739" y="125461"/>
                  </a:lnTo>
                  <a:lnTo>
                    <a:pt x="970279" y="109131"/>
                  </a:lnTo>
                  <a:lnTo>
                    <a:pt x="972819" y="76424"/>
                  </a:lnTo>
                  <a:lnTo>
                    <a:pt x="975359" y="60445"/>
                  </a:lnTo>
                  <a:lnTo>
                    <a:pt x="975359" y="52651"/>
                  </a:lnTo>
                  <a:lnTo>
                    <a:pt x="986789" y="46498"/>
                  </a:lnTo>
                  <a:lnTo>
                    <a:pt x="990599" y="46022"/>
                  </a:lnTo>
                  <a:lnTo>
                    <a:pt x="996949" y="48528"/>
                  </a:lnTo>
                  <a:lnTo>
                    <a:pt x="1003299" y="50319"/>
                  </a:lnTo>
                  <a:lnTo>
                    <a:pt x="1004569" y="58313"/>
                  </a:lnTo>
                  <a:lnTo>
                    <a:pt x="1005839" y="59369"/>
                  </a:lnTo>
                  <a:lnTo>
                    <a:pt x="1005839" y="62885"/>
                  </a:lnTo>
                  <a:lnTo>
                    <a:pt x="1010919" y="96119"/>
                  </a:lnTo>
                  <a:lnTo>
                    <a:pt x="1014729" y="125811"/>
                  </a:lnTo>
                  <a:lnTo>
                    <a:pt x="1019809" y="154180"/>
                  </a:lnTo>
                  <a:lnTo>
                    <a:pt x="1041399" y="197750"/>
                  </a:lnTo>
                  <a:lnTo>
                    <a:pt x="1080769" y="226443"/>
                  </a:lnTo>
                  <a:lnTo>
                    <a:pt x="1121409" y="241607"/>
                  </a:lnTo>
                  <a:lnTo>
                    <a:pt x="1144269" y="246894"/>
                  </a:lnTo>
                  <a:lnTo>
                    <a:pt x="1149349" y="248194"/>
                  </a:lnTo>
                  <a:lnTo>
                    <a:pt x="1156969" y="249494"/>
                  </a:lnTo>
                  <a:lnTo>
                    <a:pt x="1163319" y="250682"/>
                  </a:lnTo>
                  <a:lnTo>
                    <a:pt x="1176019" y="252290"/>
                  </a:lnTo>
                  <a:lnTo>
                    <a:pt x="1182369" y="252661"/>
                  </a:lnTo>
                  <a:lnTo>
                    <a:pt x="1187449" y="252341"/>
                  </a:lnTo>
                  <a:lnTo>
                    <a:pt x="1195069" y="251797"/>
                  </a:lnTo>
                  <a:lnTo>
                    <a:pt x="1201419" y="256947"/>
                  </a:lnTo>
                  <a:lnTo>
                    <a:pt x="1201419" y="270686"/>
                  </a:lnTo>
                  <a:lnTo>
                    <a:pt x="1196339" y="276727"/>
                  </a:lnTo>
                  <a:lnTo>
                    <a:pt x="1189989" y="277409"/>
                  </a:lnTo>
                  <a:lnTo>
                    <a:pt x="1189989" y="277598"/>
                  </a:lnTo>
                  <a:lnTo>
                    <a:pt x="1159509" y="279493"/>
                  </a:lnTo>
                  <a:lnTo>
                    <a:pt x="1129029" y="282912"/>
                  </a:lnTo>
                  <a:lnTo>
                    <a:pt x="1102359" y="288386"/>
                  </a:lnTo>
                  <a:lnTo>
                    <a:pt x="1102359" y="263997"/>
                  </a:lnTo>
                  <a:lnTo>
                    <a:pt x="1059179" y="246693"/>
                  </a:lnTo>
                  <a:lnTo>
                    <a:pt x="1019809" y="216558"/>
                  </a:lnTo>
                  <a:lnTo>
                    <a:pt x="996949" y="181668"/>
                  </a:lnTo>
                  <a:lnTo>
                    <a:pt x="993139" y="163822"/>
                  </a:lnTo>
                  <a:lnTo>
                    <a:pt x="979169" y="193744"/>
                  </a:lnTo>
                  <a:lnTo>
                    <a:pt x="938529" y="237023"/>
                  </a:lnTo>
                  <a:lnTo>
                    <a:pt x="900429" y="255755"/>
                  </a:lnTo>
                  <a:lnTo>
                    <a:pt x="867409" y="265594"/>
                  </a:lnTo>
                  <a:lnTo>
                    <a:pt x="867409" y="278440"/>
                  </a:lnTo>
                  <a:lnTo>
                    <a:pt x="822959" y="273987"/>
                  </a:lnTo>
                  <a:lnTo>
                    <a:pt x="811529" y="273747"/>
                  </a:lnTo>
                  <a:lnTo>
                    <a:pt x="793749" y="275020"/>
                  </a:lnTo>
                  <a:lnTo>
                    <a:pt x="775969" y="275960"/>
                  </a:lnTo>
                  <a:lnTo>
                    <a:pt x="758189" y="276821"/>
                  </a:lnTo>
                  <a:lnTo>
                    <a:pt x="742949" y="277600"/>
                  </a:lnTo>
                  <a:lnTo>
                    <a:pt x="739139" y="277854"/>
                  </a:lnTo>
                  <a:lnTo>
                    <a:pt x="726439" y="275441"/>
                  </a:lnTo>
                  <a:lnTo>
                    <a:pt x="725169" y="268743"/>
                  </a:lnTo>
                  <a:close/>
                </a:path>
                <a:path w="1201419" h="1273810">
                  <a:moveTo>
                    <a:pt x="1146809" y="647095"/>
                  </a:moveTo>
                  <a:lnTo>
                    <a:pt x="1146809" y="623254"/>
                  </a:lnTo>
                  <a:lnTo>
                    <a:pt x="1150619" y="623347"/>
                  </a:lnTo>
                  <a:lnTo>
                    <a:pt x="1151889" y="622976"/>
                  </a:lnTo>
                  <a:lnTo>
                    <a:pt x="1151889" y="620790"/>
                  </a:lnTo>
                  <a:lnTo>
                    <a:pt x="1155699" y="620739"/>
                  </a:lnTo>
                  <a:lnTo>
                    <a:pt x="1160779" y="620722"/>
                  </a:lnTo>
                  <a:lnTo>
                    <a:pt x="1164589" y="623065"/>
                  </a:lnTo>
                  <a:lnTo>
                    <a:pt x="1169669" y="630759"/>
                  </a:lnTo>
                  <a:lnTo>
                    <a:pt x="1169669" y="635531"/>
                  </a:lnTo>
                  <a:lnTo>
                    <a:pt x="1167129" y="639450"/>
                  </a:lnTo>
                  <a:lnTo>
                    <a:pt x="1165859" y="640822"/>
                  </a:lnTo>
                  <a:lnTo>
                    <a:pt x="1162049" y="646191"/>
                  </a:lnTo>
                  <a:lnTo>
                    <a:pt x="1151889" y="646867"/>
                  </a:lnTo>
                  <a:lnTo>
                    <a:pt x="1146809" y="647095"/>
                  </a:lnTo>
                  <a:close/>
                </a:path>
                <a:path w="1201419" h="1273810">
                  <a:moveTo>
                    <a:pt x="1149349" y="620836"/>
                  </a:moveTo>
                  <a:lnTo>
                    <a:pt x="1150619" y="619912"/>
                  </a:lnTo>
                  <a:lnTo>
                    <a:pt x="1151889" y="619621"/>
                  </a:lnTo>
                  <a:lnTo>
                    <a:pt x="1151889" y="620790"/>
                  </a:lnTo>
                  <a:lnTo>
                    <a:pt x="1149349" y="620836"/>
                  </a:lnTo>
                  <a:close/>
                </a:path>
                <a:path w="1201419" h="1273810">
                  <a:moveTo>
                    <a:pt x="518159" y="27543"/>
                  </a:moveTo>
                  <a:lnTo>
                    <a:pt x="518159" y="15387"/>
                  </a:lnTo>
                  <a:lnTo>
                    <a:pt x="521969" y="3317"/>
                  </a:lnTo>
                  <a:lnTo>
                    <a:pt x="532129" y="0"/>
                  </a:lnTo>
                  <a:lnTo>
                    <a:pt x="542289" y="1692"/>
                  </a:lnTo>
                  <a:lnTo>
                    <a:pt x="547369" y="4654"/>
                  </a:lnTo>
                  <a:lnTo>
                    <a:pt x="549909" y="9722"/>
                  </a:lnTo>
                  <a:lnTo>
                    <a:pt x="551179" y="18363"/>
                  </a:lnTo>
                  <a:lnTo>
                    <a:pt x="553719" y="30082"/>
                  </a:lnTo>
                  <a:lnTo>
                    <a:pt x="554989" y="44382"/>
                  </a:lnTo>
                  <a:lnTo>
                    <a:pt x="556259" y="65544"/>
                  </a:lnTo>
                  <a:lnTo>
                    <a:pt x="556259" y="89024"/>
                  </a:lnTo>
                  <a:lnTo>
                    <a:pt x="557529" y="113236"/>
                  </a:lnTo>
                  <a:lnTo>
                    <a:pt x="557529" y="136596"/>
                  </a:lnTo>
                  <a:lnTo>
                    <a:pt x="565149" y="208016"/>
                  </a:lnTo>
                  <a:lnTo>
                    <a:pt x="567689" y="237916"/>
                  </a:lnTo>
                  <a:lnTo>
                    <a:pt x="584199" y="311905"/>
                  </a:lnTo>
                  <a:lnTo>
                    <a:pt x="601979" y="360801"/>
                  </a:lnTo>
                  <a:lnTo>
                    <a:pt x="623569" y="406692"/>
                  </a:lnTo>
                  <a:lnTo>
                    <a:pt x="648969" y="449126"/>
                  </a:lnTo>
                  <a:lnTo>
                    <a:pt x="679449" y="487651"/>
                  </a:lnTo>
                  <a:lnTo>
                    <a:pt x="713739" y="521788"/>
                  </a:lnTo>
                  <a:lnTo>
                    <a:pt x="751839" y="551099"/>
                  </a:lnTo>
                  <a:lnTo>
                    <a:pt x="796289" y="575137"/>
                  </a:lnTo>
                  <a:lnTo>
                    <a:pt x="843279" y="593453"/>
                  </a:lnTo>
                  <a:lnTo>
                    <a:pt x="895349" y="605600"/>
                  </a:lnTo>
                  <a:lnTo>
                    <a:pt x="976629" y="613686"/>
                  </a:lnTo>
                  <a:lnTo>
                    <a:pt x="1029969" y="617325"/>
                  </a:lnTo>
                  <a:lnTo>
                    <a:pt x="1083309" y="620135"/>
                  </a:lnTo>
                  <a:lnTo>
                    <a:pt x="1121409" y="621512"/>
                  </a:lnTo>
                  <a:lnTo>
                    <a:pt x="1129029" y="621572"/>
                  </a:lnTo>
                  <a:lnTo>
                    <a:pt x="1136649" y="621203"/>
                  </a:lnTo>
                  <a:lnTo>
                    <a:pt x="1144269" y="620953"/>
                  </a:lnTo>
                  <a:lnTo>
                    <a:pt x="1149349" y="620836"/>
                  </a:lnTo>
                  <a:lnTo>
                    <a:pt x="1149349" y="621446"/>
                  </a:lnTo>
                  <a:lnTo>
                    <a:pt x="1148079" y="622331"/>
                  </a:lnTo>
                  <a:lnTo>
                    <a:pt x="1146809" y="623254"/>
                  </a:lnTo>
                  <a:lnTo>
                    <a:pt x="1146809" y="647095"/>
                  </a:lnTo>
                  <a:lnTo>
                    <a:pt x="1121409" y="647150"/>
                  </a:lnTo>
                  <a:lnTo>
                    <a:pt x="1084579" y="649183"/>
                  </a:lnTo>
                  <a:lnTo>
                    <a:pt x="1036319" y="653216"/>
                  </a:lnTo>
                  <a:lnTo>
                    <a:pt x="981709" y="659806"/>
                  </a:lnTo>
                  <a:lnTo>
                    <a:pt x="960119" y="663499"/>
                  </a:lnTo>
                  <a:lnTo>
                    <a:pt x="960119" y="639198"/>
                  </a:lnTo>
                  <a:lnTo>
                    <a:pt x="919479" y="635891"/>
                  </a:lnTo>
                  <a:lnTo>
                    <a:pt x="835659" y="619860"/>
                  </a:lnTo>
                  <a:lnTo>
                    <a:pt x="783589" y="600475"/>
                  </a:lnTo>
                  <a:lnTo>
                    <a:pt x="736599" y="574892"/>
                  </a:lnTo>
                  <a:lnTo>
                    <a:pt x="694689" y="543605"/>
                  </a:lnTo>
                  <a:lnTo>
                    <a:pt x="657859" y="507109"/>
                  </a:lnTo>
                  <a:lnTo>
                    <a:pt x="623569" y="464232"/>
                  </a:lnTo>
                  <a:lnTo>
                    <a:pt x="594359" y="416779"/>
                  </a:lnTo>
                  <a:lnTo>
                    <a:pt x="571499" y="365296"/>
                  </a:lnTo>
                  <a:lnTo>
                    <a:pt x="552449" y="310328"/>
                  </a:lnTo>
                  <a:lnTo>
                    <a:pt x="548639" y="338775"/>
                  </a:lnTo>
                  <a:lnTo>
                    <a:pt x="535939" y="394395"/>
                  </a:lnTo>
                  <a:lnTo>
                    <a:pt x="527049" y="421053"/>
                  </a:lnTo>
                  <a:lnTo>
                    <a:pt x="525779" y="423822"/>
                  </a:lnTo>
                  <a:lnTo>
                    <a:pt x="525779" y="125149"/>
                  </a:lnTo>
                  <a:lnTo>
                    <a:pt x="523239" y="100422"/>
                  </a:lnTo>
                  <a:lnTo>
                    <a:pt x="520699" y="56438"/>
                  </a:lnTo>
                  <a:lnTo>
                    <a:pt x="519429" y="38835"/>
                  </a:lnTo>
                  <a:lnTo>
                    <a:pt x="518159" y="27543"/>
                  </a:lnTo>
                  <a:close/>
                </a:path>
                <a:path w="1201419" h="1273810">
                  <a:moveTo>
                    <a:pt x="867409" y="278440"/>
                  </a:moveTo>
                  <a:lnTo>
                    <a:pt x="867409" y="265594"/>
                  </a:lnTo>
                  <a:lnTo>
                    <a:pt x="880109" y="268182"/>
                  </a:lnTo>
                  <a:lnTo>
                    <a:pt x="930909" y="289370"/>
                  </a:lnTo>
                  <a:lnTo>
                    <a:pt x="967739" y="334298"/>
                  </a:lnTo>
                  <a:lnTo>
                    <a:pt x="982979" y="414486"/>
                  </a:lnTo>
                  <a:lnTo>
                    <a:pt x="982979" y="425673"/>
                  </a:lnTo>
                  <a:lnTo>
                    <a:pt x="985519" y="403967"/>
                  </a:lnTo>
                  <a:lnTo>
                    <a:pt x="988059" y="393273"/>
                  </a:lnTo>
                  <a:lnTo>
                    <a:pt x="989329" y="382639"/>
                  </a:lnTo>
                  <a:lnTo>
                    <a:pt x="999489" y="347048"/>
                  </a:lnTo>
                  <a:lnTo>
                    <a:pt x="1023619" y="306182"/>
                  </a:lnTo>
                  <a:lnTo>
                    <a:pt x="1060449" y="279457"/>
                  </a:lnTo>
                  <a:lnTo>
                    <a:pt x="1102359" y="263997"/>
                  </a:lnTo>
                  <a:lnTo>
                    <a:pt x="1102359" y="288386"/>
                  </a:lnTo>
                  <a:lnTo>
                    <a:pt x="1098549" y="289168"/>
                  </a:lnTo>
                  <a:lnTo>
                    <a:pt x="1069339" y="299577"/>
                  </a:lnTo>
                  <a:lnTo>
                    <a:pt x="1027429" y="335658"/>
                  </a:lnTo>
                  <a:lnTo>
                    <a:pt x="1008379" y="386846"/>
                  </a:lnTo>
                  <a:lnTo>
                    <a:pt x="1002029" y="425447"/>
                  </a:lnTo>
                  <a:lnTo>
                    <a:pt x="999489" y="438696"/>
                  </a:lnTo>
                  <a:lnTo>
                    <a:pt x="996949" y="455189"/>
                  </a:lnTo>
                  <a:lnTo>
                    <a:pt x="991869" y="497927"/>
                  </a:lnTo>
                  <a:lnTo>
                    <a:pt x="989329" y="514974"/>
                  </a:lnTo>
                  <a:lnTo>
                    <a:pt x="989329" y="519400"/>
                  </a:lnTo>
                  <a:lnTo>
                    <a:pt x="988059" y="522560"/>
                  </a:lnTo>
                  <a:lnTo>
                    <a:pt x="984249" y="532714"/>
                  </a:lnTo>
                  <a:lnTo>
                    <a:pt x="976629" y="530305"/>
                  </a:lnTo>
                  <a:lnTo>
                    <a:pt x="971549" y="526792"/>
                  </a:lnTo>
                  <a:lnTo>
                    <a:pt x="969009" y="519569"/>
                  </a:lnTo>
                  <a:lnTo>
                    <a:pt x="969009" y="451628"/>
                  </a:lnTo>
                  <a:lnTo>
                    <a:pt x="967739" y="434583"/>
                  </a:lnTo>
                  <a:lnTo>
                    <a:pt x="967739" y="399958"/>
                  </a:lnTo>
                  <a:lnTo>
                    <a:pt x="966469" y="382677"/>
                  </a:lnTo>
                  <a:lnTo>
                    <a:pt x="963929" y="371611"/>
                  </a:lnTo>
                  <a:lnTo>
                    <a:pt x="962659" y="360682"/>
                  </a:lnTo>
                  <a:lnTo>
                    <a:pt x="947419" y="323507"/>
                  </a:lnTo>
                  <a:lnTo>
                    <a:pt x="908049" y="291370"/>
                  </a:lnTo>
                  <a:lnTo>
                    <a:pt x="871219" y="279068"/>
                  </a:lnTo>
                  <a:lnTo>
                    <a:pt x="867409" y="278440"/>
                  </a:lnTo>
                  <a:close/>
                </a:path>
                <a:path w="1201419" h="1273810">
                  <a:moveTo>
                    <a:pt x="967739" y="508887"/>
                  </a:moveTo>
                  <a:lnTo>
                    <a:pt x="967739" y="462955"/>
                  </a:lnTo>
                  <a:lnTo>
                    <a:pt x="969009" y="451628"/>
                  </a:lnTo>
                  <a:lnTo>
                    <a:pt x="969009" y="519569"/>
                  </a:lnTo>
                  <a:lnTo>
                    <a:pt x="967739" y="508887"/>
                  </a:lnTo>
                  <a:close/>
                </a:path>
                <a:path w="1201419" h="1273810">
                  <a:moveTo>
                    <a:pt x="160019" y="619492"/>
                  </a:moveTo>
                  <a:lnTo>
                    <a:pt x="160019" y="605308"/>
                  </a:lnTo>
                  <a:lnTo>
                    <a:pt x="194309" y="610186"/>
                  </a:lnTo>
                  <a:lnTo>
                    <a:pt x="266699" y="623993"/>
                  </a:lnTo>
                  <a:lnTo>
                    <a:pt x="354329" y="649720"/>
                  </a:lnTo>
                  <a:lnTo>
                    <a:pt x="401319" y="670364"/>
                  </a:lnTo>
                  <a:lnTo>
                    <a:pt x="443229" y="695668"/>
                  </a:lnTo>
                  <a:lnTo>
                    <a:pt x="474979" y="726130"/>
                  </a:lnTo>
                  <a:lnTo>
                    <a:pt x="515619" y="788994"/>
                  </a:lnTo>
                  <a:lnTo>
                    <a:pt x="530859" y="824007"/>
                  </a:lnTo>
                  <a:lnTo>
                    <a:pt x="544829" y="860736"/>
                  </a:lnTo>
                  <a:lnTo>
                    <a:pt x="560069" y="915931"/>
                  </a:lnTo>
                  <a:lnTo>
                    <a:pt x="572769" y="972114"/>
                  </a:lnTo>
                  <a:lnTo>
                    <a:pt x="593089" y="1081151"/>
                  </a:lnTo>
                  <a:lnTo>
                    <a:pt x="599439" y="1140402"/>
                  </a:lnTo>
                  <a:lnTo>
                    <a:pt x="601979" y="1165818"/>
                  </a:lnTo>
                  <a:lnTo>
                    <a:pt x="609599" y="1036661"/>
                  </a:lnTo>
                  <a:lnTo>
                    <a:pt x="617219" y="972256"/>
                  </a:lnTo>
                  <a:lnTo>
                    <a:pt x="624839" y="934783"/>
                  </a:lnTo>
                  <a:lnTo>
                    <a:pt x="633729" y="895843"/>
                  </a:lnTo>
                  <a:lnTo>
                    <a:pt x="643889" y="857037"/>
                  </a:lnTo>
                  <a:lnTo>
                    <a:pt x="662939" y="806061"/>
                  </a:lnTo>
                  <a:lnTo>
                    <a:pt x="687069" y="762639"/>
                  </a:lnTo>
                  <a:lnTo>
                    <a:pt x="717549" y="729567"/>
                  </a:lnTo>
                  <a:lnTo>
                    <a:pt x="758189" y="701902"/>
                  </a:lnTo>
                  <a:lnTo>
                    <a:pt x="806449" y="679251"/>
                  </a:lnTo>
                  <a:lnTo>
                    <a:pt x="859789" y="661219"/>
                  </a:lnTo>
                  <a:lnTo>
                    <a:pt x="910589" y="648797"/>
                  </a:lnTo>
                  <a:lnTo>
                    <a:pt x="960119" y="639198"/>
                  </a:lnTo>
                  <a:lnTo>
                    <a:pt x="960119" y="663499"/>
                  </a:lnTo>
                  <a:lnTo>
                    <a:pt x="924559" y="669581"/>
                  </a:lnTo>
                  <a:lnTo>
                    <a:pt x="866139" y="683171"/>
                  </a:lnTo>
                  <a:lnTo>
                    <a:pt x="816609" y="699229"/>
                  </a:lnTo>
                  <a:lnTo>
                    <a:pt x="770889" y="719388"/>
                  </a:lnTo>
                  <a:lnTo>
                    <a:pt x="732789" y="744261"/>
                  </a:lnTo>
                  <a:lnTo>
                    <a:pt x="703579" y="774461"/>
                  </a:lnTo>
                  <a:lnTo>
                    <a:pt x="681989" y="815250"/>
                  </a:lnTo>
                  <a:lnTo>
                    <a:pt x="662939" y="863200"/>
                  </a:lnTo>
                  <a:lnTo>
                    <a:pt x="652779" y="901017"/>
                  </a:lnTo>
                  <a:lnTo>
                    <a:pt x="643889" y="938983"/>
                  </a:lnTo>
                  <a:lnTo>
                    <a:pt x="631189" y="1009100"/>
                  </a:lnTo>
                  <a:lnTo>
                    <a:pt x="627379" y="1049472"/>
                  </a:lnTo>
                  <a:lnTo>
                    <a:pt x="614679" y="1232837"/>
                  </a:lnTo>
                  <a:lnTo>
                    <a:pt x="613409" y="1248212"/>
                  </a:lnTo>
                  <a:lnTo>
                    <a:pt x="610869" y="1260025"/>
                  </a:lnTo>
                  <a:lnTo>
                    <a:pt x="609599" y="1267677"/>
                  </a:lnTo>
                  <a:lnTo>
                    <a:pt x="608329" y="1272683"/>
                  </a:lnTo>
                  <a:lnTo>
                    <a:pt x="604519" y="1273286"/>
                  </a:lnTo>
                  <a:lnTo>
                    <a:pt x="601979" y="1273414"/>
                  </a:lnTo>
                  <a:lnTo>
                    <a:pt x="595629" y="1273470"/>
                  </a:lnTo>
                  <a:lnTo>
                    <a:pt x="593089" y="1267055"/>
                  </a:lnTo>
                  <a:lnTo>
                    <a:pt x="593089" y="1261120"/>
                  </a:lnTo>
                  <a:lnTo>
                    <a:pt x="591819" y="1247349"/>
                  </a:lnTo>
                  <a:lnTo>
                    <a:pt x="581659" y="1116862"/>
                  </a:lnTo>
                  <a:lnTo>
                    <a:pt x="568959" y="1030917"/>
                  </a:lnTo>
                  <a:lnTo>
                    <a:pt x="558799" y="975686"/>
                  </a:lnTo>
                  <a:lnTo>
                    <a:pt x="546099" y="919865"/>
                  </a:lnTo>
                  <a:lnTo>
                    <a:pt x="530859" y="865015"/>
                  </a:lnTo>
                  <a:lnTo>
                    <a:pt x="504189" y="795515"/>
                  </a:lnTo>
                  <a:lnTo>
                    <a:pt x="464819" y="734547"/>
                  </a:lnTo>
                  <a:lnTo>
                    <a:pt x="434339" y="705235"/>
                  </a:lnTo>
                  <a:lnTo>
                    <a:pt x="394969" y="680915"/>
                  </a:lnTo>
                  <a:lnTo>
                    <a:pt x="349249" y="661132"/>
                  </a:lnTo>
                  <a:lnTo>
                    <a:pt x="300989" y="645432"/>
                  </a:lnTo>
                  <a:lnTo>
                    <a:pt x="241299" y="631584"/>
                  </a:lnTo>
                  <a:lnTo>
                    <a:pt x="181609" y="621943"/>
                  </a:lnTo>
                  <a:lnTo>
                    <a:pt x="160019" y="619492"/>
                  </a:lnTo>
                  <a:close/>
                </a:path>
                <a:path w="1201419" h="1273810">
                  <a:moveTo>
                    <a:pt x="0" y="603736"/>
                  </a:moveTo>
                  <a:lnTo>
                    <a:pt x="1269" y="600409"/>
                  </a:lnTo>
                  <a:lnTo>
                    <a:pt x="1269" y="597237"/>
                  </a:lnTo>
                  <a:lnTo>
                    <a:pt x="5079" y="594447"/>
                  </a:lnTo>
                  <a:lnTo>
                    <a:pt x="15239" y="594223"/>
                  </a:lnTo>
                  <a:lnTo>
                    <a:pt x="16509" y="594093"/>
                  </a:lnTo>
                  <a:lnTo>
                    <a:pt x="62229" y="591366"/>
                  </a:lnTo>
                  <a:lnTo>
                    <a:pt x="101599" y="588839"/>
                  </a:lnTo>
                  <a:lnTo>
                    <a:pt x="146049" y="585807"/>
                  </a:lnTo>
                  <a:lnTo>
                    <a:pt x="195579" y="581871"/>
                  </a:lnTo>
                  <a:lnTo>
                    <a:pt x="259079" y="573865"/>
                  </a:lnTo>
                  <a:lnTo>
                    <a:pt x="314959" y="563714"/>
                  </a:lnTo>
                  <a:lnTo>
                    <a:pt x="359409" y="550947"/>
                  </a:lnTo>
                  <a:lnTo>
                    <a:pt x="407669" y="527328"/>
                  </a:lnTo>
                  <a:lnTo>
                    <a:pt x="438149" y="503836"/>
                  </a:lnTo>
                  <a:lnTo>
                    <a:pt x="481329" y="444252"/>
                  </a:lnTo>
                  <a:lnTo>
                    <a:pt x="510539" y="364520"/>
                  </a:lnTo>
                  <a:lnTo>
                    <a:pt x="519429" y="317401"/>
                  </a:lnTo>
                  <a:lnTo>
                    <a:pt x="524509" y="269719"/>
                  </a:lnTo>
                  <a:lnTo>
                    <a:pt x="525779" y="222776"/>
                  </a:lnTo>
                  <a:lnTo>
                    <a:pt x="525779" y="423822"/>
                  </a:lnTo>
                  <a:lnTo>
                    <a:pt x="509269" y="459822"/>
                  </a:lnTo>
                  <a:lnTo>
                    <a:pt x="486409" y="495132"/>
                  </a:lnTo>
                  <a:lnTo>
                    <a:pt x="457199" y="526156"/>
                  </a:lnTo>
                  <a:lnTo>
                    <a:pt x="422909" y="552067"/>
                  </a:lnTo>
                  <a:lnTo>
                    <a:pt x="387349" y="569773"/>
                  </a:lnTo>
                  <a:lnTo>
                    <a:pt x="349249" y="582256"/>
                  </a:lnTo>
                  <a:lnTo>
                    <a:pt x="292099" y="593560"/>
                  </a:lnTo>
                  <a:lnTo>
                    <a:pt x="234949" y="600559"/>
                  </a:lnTo>
                  <a:lnTo>
                    <a:pt x="181609" y="604251"/>
                  </a:lnTo>
                  <a:lnTo>
                    <a:pt x="160019" y="605308"/>
                  </a:lnTo>
                  <a:lnTo>
                    <a:pt x="160019" y="619492"/>
                  </a:lnTo>
                  <a:lnTo>
                    <a:pt x="80009" y="612210"/>
                  </a:lnTo>
                  <a:lnTo>
                    <a:pt x="27939" y="610200"/>
                  </a:lnTo>
                  <a:lnTo>
                    <a:pt x="17779" y="610085"/>
                  </a:lnTo>
                  <a:lnTo>
                    <a:pt x="7619" y="609088"/>
                  </a:lnTo>
                  <a:lnTo>
                    <a:pt x="2539" y="606800"/>
                  </a:lnTo>
                  <a:lnTo>
                    <a:pt x="0" y="603736"/>
                  </a:lnTo>
                  <a:close/>
                </a:path>
              </a:pathLst>
            </a:custGeom>
            <a:solidFill>
              <a:srgbClr val="7879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238380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670666" y="320040"/>
            <a:ext cx="8315323" cy="64579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 rot="16200000">
            <a:off x="-518160" y="518160"/>
            <a:ext cx="3474720" cy="2438400"/>
          </a:xfrm>
          <a:custGeom>
            <a:avLst/>
            <a:gdLst>
              <a:gd name="connsiteX0" fmla="*/ 4369360 w 4369360"/>
              <a:gd name="connsiteY0" fmla="*/ 0 h 2753626"/>
              <a:gd name="connsiteX1" fmla="*/ 4369360 w 4369360"/>
              <a:gd name="connsiteY1" fmla="*/ 2753626 h 2753626"/>
              <a:gd name="connsiteX2" fmla="*/ 0 w 4369360"/>
              <a:gd name="connsiteY2" fmla="*/ 2753626 h 2753626"/>
              <a:gd name="connsiteX3" fmla="*/ 2327567 w 4369360"/>
              <a:gd name="connsiteY3" fmla="*/ 0 h 275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9360" h="2753626">
                <a:moveTo>
                  <a:pt x="4369360" y="0"/>
                </a:moveTo>
                <a:lnTo>
                  <a:pt x="4369360" y="2753626"/>
                </a:lnTo>
                <a:lnTo>
                  <a:pt x="0" y="2753626"/>
                </a:lnTo>
                <a:lnTo>
                  <a:pt x="2327567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0" y="1945930"/>
            <a:ext cx="2438400" cy="4912070"/>
            <a:chOff x="0" y="1945930"/>
            <a:chExt cx="2438400" cy="4912070"/>
          </a:xfrm>
          <a:blipFill dpi="0" rotWithShape="1">
            <a:blip r:embed="rId3"/>
            <a:srcRect/>
            <a:stretch>
              <a:fillRect l="-53000" r="-120000"/>
            </a:stretch>
          </a:blipFill>
        </p:grpSpPr>
        <p:sp>
          <p:nvSpPr>
            <p:cNvPr id="5" name="Полилиния 4"/>
            <p:cNvSpPr/>
            <p:nvPr/>
          </p:nvSpPr>
          <p:spPr>
            <a:xfrm rot="16200000" flipH="1" flipV="1">
              <a:off x="-518160" y="2464090"/>
              <a:ext cx="3474720" cy="2438400"/>
            </a:xfrm>
            <a:custGeom>
              <a:avLst/>
              <a:gdLst>
                <a:gd name="connsiteX0" fmla="*/ 4369360 w 4369360"/>
                <a:gd name="connsiteY0" fmla="*/ 0 h 2753626"/>
                <a:gd name="connsiteX1" fmla="*/ 4369360 w 4369360"/>
                <a:gd name="connsiteY1" fmla="*/ 2753626 h 2753626"/>
                <a:gd name="connsiteX2" fmla="*/ 0 w 4369360"/>
                <a:gd name="connsiteY2" fmla="*/ 2753626 h 2753626"/>
                <a:gd name="connsiteX3" fmla="*/ 2327567 w 4369360"/>
                <a:gd name="connsiteY3" fmla="*/ 0 h 275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9360" h="2753626">
                  <a:moveTo>
                    <a:pt x="4369360" y="0"/>
                  </a:moveTo>
                  <a:lnTo>
                    <a:pt x="4369360" y="2753626"/>
                  </a:lnTo>
                  <a:lnTo>
                    <a:pt x="0" y="2753626"/>
                  </a:lnTo>
                  <a:lnTo>
                    <a:pt x="232756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0" y="5420650"/>
              <a:ext cx="2438400" cy="14373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267" name="Picture 3" descr="вертикаль си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62105" y="899544"/>
            <a:ext cx="1238250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86124" y="579079"/>
            <a:ext cx="7243763" cy="91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529"/>
              </a:lnSpc>
              <a:spcBef>
                <a:spcPct val="0"/>
              </a:spcBef>
            </a:pPr>
            <a:r>
              <a:rPr lang="en-US" sz="2299" spc="-57" dirty="0" smtClean="0">
                <a:solidFill>
                  <a:srgbClr val="3D5635"/>
                </a:solidFill>
                <a:latin typeface="Garet Bold"/>
              </a:rPr>
              <a:t>ВАЖЛИВІСТЬ ІНВЕСТУВАННЯ В АГРАРНИЙ СЕКТОР УКРАЇНИ ПОЛЯГАЄ В ТРЬОХ АСПЕКТАХ:</a:t>
            </a:r>
          </a:p>
          <a:p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314700" y="1392332"/>
            <a:ext cx="686943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89"/>
              </a:lnSpc>
            </a:pPr>
            <a:r>
              <a:rPr lang="en-US" spc="-57" dirty="0" smtClean="0">
                <a:solidFill>
                  <a:srgbClr val="3D5635"/>
                </a:solidFill>
                <a:latin typeface="Garet"/>
              </a:rPr>
              <a:t>·зміцнення економіки України у воєнний час,</a:t>
            </a:r>
          </a:p>
          <a:p>
            <a:pPr>
              <a:lnSpc>
                <a:spcPts val="2989"/>
              </a:lnSpc>
            </a:pPr>
            <a:r>
              <a:rPr lang="en-US" spc="-57" dirty="0" smtClean="0">
                <a:solidFill>
                  <a:srgbClr val="3D5635"/>
                </a:solidFill>
                <a:latin typeface="Garet"/>
              </a:rPr>
              <a:t>·відновлення потенціалу України, як головного світового постачальника продовольства</a:t>
            </a:r>
          </a:p>
          <a:p>
            <a:pPr>
              <a:lnSpc>
                <a:spcPts val="2989"/>
              </a:lnSpc>
            </a:pPr>
            <a:r>
              <a:rPr lang="en-US" spc="-57" dirty="0" smtClean="0">
                <a:solidFill>
                  <a:srgbClr val="3D5635"/>
                </a:solidFill>
                <a:latin typeface="Garet"/>
              </a:rPr>
              <a:t>·зміцнення позицій України в захисті від рф через власний експорт сільськогосподарської продукції</a:t>
            </a:r>
            <a:r>
              <a:rPr lang="en-US" spc="-57" dirty="0" smtClean="0">
                <a:solidFill>
                  <a:srgbClr val="3D5635"/>
                </a:solidFill>
                <a:latin typeface="Garet"/>
              </a:rPr>
              <a:t>.</a:t>
            </a:r>
            <a:endParaRPr lang="uk-UA" spc="-57" dirty="0" smtClean="0">
              <a:solidFill>
                <a:srgbClr val="3D5635"/>
              </a:solidFill>
              <a:latin typeface="Garet"/>
            </a:endParaRPr>
          </a:p>
          <a:p>
            <a:pPr>
              <a:lnSpc>
                <a:spcPts val="2989"/>
              </a:lnSpc>
            </a:pPr>
            <a:endParaRPr lang="uk-UA" spc="-57" dirty="0" smtClean="0">
              <a:solidFill>
                <a:srgbClr val="3D5635"/>
              </a:solidFill>
              <a:latin typeface="Garet"/>
            </a:endParaRPr>
          </a:p>
          <a:p>
            <a:pPr>
              <a:lnSpc>
                <a:spcPts val="2989"/>
              </a:lnSpc>
            </a:pPr>
            <a:endParaRPr lang="uk-UA" spc="-57" dirty="0" smtClean="0">
              <a:solidFill>
                <a:srgbClr val="3D5635"/>
              </a:solidFill>
              <a:latin typeface="Garet"/>
            </a:endParaRPr>
          </a:p>
          <a:p>
            <a:pPr>
              <a:lnSpc>
                <a:spcPts val="2989"/>
              </a:lnSpc>
            </a:pPr>
            <a:endParaRPr lang="uk-UA" spc="-57" dirty="0" smtClean="0">
              <a:solidFill>
                <a:srgbClr val="3D5635"/>
              </a:solidFill>
              <a:latin typeface="Garet"/>
            </a:endParaRPr>
          </a:p>
          <a:p>
            <a:pPr>
              <a:lnSpc>
                <a:spcPts val="2989"/>
              </a:lnSpc>
            </a:pPr>
            <a:r>
              <a:rPr lang="en-US" spc="-57" dirty="0" smtClean="0">
                <a:latin typeface="Garet Bold"/>
              </a:rPr>
              <a:t>ВІДБУДОВА ТА ТРАНСФОРМАЦІЯ АГРОСЕКТОРА УКРАЇНИ ВИМАГАТИМЕ СКООРДИНОВАНИХ ІНВЕСТИЦІЙ У ҐРУНТ, РОБОЧУ СИЛУ, СІЛЬСЬКОГОСПОДАРСЬКІ УСТАНОВИ ТА ІНФРАСТРУКТУРУ. НЕОБХІДНО ЗАБЕЗПЕЧИТИ НЕДОРОГІ МАРШРУТИ ДЛЯ ЕКСПОРТУ АГРОПРОДУКЦІЇ З УКРАЇНИ.</a:t>
            </a:r>
          </a:p>
          <a:p>
            <a:pPr>
              <a:lnSpc>
                <a:spcPts val="2989"/>
              </a:lnSpc>
            </a:pPr>
            <a:endParaRPr lang="en-US" spc="-57" dirty="0">
              <a:solidFill>
                <a:srgbClr val="3D5635"/>
              </a:solidFill>
              <a:latin typeface="Gare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81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вертикаль си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95260"/>
            <a:ext cx="1282700" cy="522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3743325"/>
            <a:ext cx="960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i="1" dirty="0" smtClean="0"/>
              <a:t>ДЯКУЮ ЗА УВАГУ!</a:t>
            </a:r>
            <a:endParaRPr lang="ru-RU" sz="6000" b="1" i="1" dirty="0"/>
          </a:p>
        </p:txBody>
      </p:sp>
      <p:grpSp>
        <p:nvGrpSpPr>
          <p:cNvPr id="5" name="Group 4"/>
          <p:cNvGrpSpPr/>
          <p:nvPr/>
        </p:nvGrpSpPr>
        <p:grpSpPr>
          <a:xfrm>
            <a:off x="3042175" y="567688"/>
            <a:ext cx="8239235" cy="2667001"/>
            <a:chOff x="0" y="0"/>
            <a:chExt cx="8151007" cy="207730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/>
            <a:srcRect t="27346" b="27346"/>
            <a:stretch>
              <a:fillRect/>
            </a:stretch>
          </p:blipFill>
          <p:spPr>
            <a:xfrm>
              <a:off x="0" y="0"/>
              <a:ext cx="8151007" cy="2077304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 flipH="1">
            <a:off x="10020999" y="4854639"/>
            <a:ext cx="1397571" cy="1397571"/>
          </a:xfrm>
          <a:custGeom>
            <a:avLst/>
            <a:gdLst/>
            <a:ahLst/>
            <a:cxnLst/>
            <a:rect l="l" t="t" r="r" b="b"/>
            <a:pathLst>
              <a:path w="1397571" h="1397571">
                <a:moveTo>
                  <a:pt x="1397571" y="0"/>
                </a:moveTo>
                <a:lnTo>
                  <a:pt x="0" y="0"/>
                </a:lnTo>
                <a:lnTo>
                  <a:pt x="0" y="1397571"/>
                </a:lnTo>
                <a:lnTo>
                  <a:pt x="1397571" y="1397571"/>
                </a:lnTo>
                <a:lnTo>
                  <a:pt x="1397571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xmlns="" val="172698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наука\МАНЕ 2023 ЗНУ\Модуль 2\Конец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6" y="0"/>
            <a:ext cx="1219517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860"/>
          <a:stretch/>
        </p:blipFill>
        <p:spPr>
          <a:xfrm flipH="1">
            <a:off x="0" y="-21022"/>
            <a:ext cx="12192000" cy="692685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" y="-21022"/>
            <a:ext cx="12192000" cy="690217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630105" y="-21022"/>
            <a:ext cx="4876800" cy="6926855"/>
          </a:xfrm>
          <a:prstGeom prst="rect">
            <a:avLst/>
          </a:prstGeom>
          <a:solidFill>
            <a:srgbClr val="263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0929" y="5926669"/>
            <a:ext cx="971840" cy="9126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3832" y="47833"/>
            <a:ext cx="3794574" cy="8466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21" y="1403088"/>
            <a:ext cx="1236017" cy="12360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73" y="25373"/>
            <a:ext cx="1236016" cy="1236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73" y="6462036"/>
            <a:ext cx="320704" cy="3207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21" y="5979993"/>
            <a:ext cx="324297" cy="3242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2110" y="6408054"/>
            <a:ext cx="3100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newagro.znu.edu.ua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540" y="5936428"/>
            <a:ext cx="2732690" cy="367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  <a:r>
              <a:rPr lang="en-US" dirty="0" smtClean="0">
                <a:solidFill>
                  <a:schemeClr val="bg1"/>
                </a:solidFill>
              </a:rPr>
              <a:t>ewagro.znu@ukr.net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2021" y="2216363"/>
            <a:ext cx="513410" cy="252757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NEWAGRO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5431" y="1811604"/>
            <a:ext cx="1285740" cy="2747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2675" y="4277578"/>
            <a:ext cx="980094" cy="198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525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flipV="1">
            <a:off x="3263163" y="0"/>
            <a:ext cx="3157378" cy="1135117"/>
          </a:xfrm>
          <a:prstGeom prst="triangle">
            <a:avLst>
              <a:gd name="adj" fmla="val 49356"/>
            </a:avLst>
          </a:prstGeom>
          <a:blipFill>
            <a:blip r:embed="rId2" cstate="print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94663" y="322352"/>
            <a:ext cx="4771697" cy="543384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180148" y="1463040"/>
            <a:ext cx="575786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ПЛАН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Інвестиції у сільське господарство: поняття, об’єкти, суб’єкти. </a:t>
            </a:r>
          </a:p>
          <a:p>
            <a:pPr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Правове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регулювання залучення інвестицій у сільське господарство. </a:t>
            </a:r>
          </a:p>
          <a:p>
            <a:pPr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Правова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регламентація залучення інвестицій до соціальної сфери в межах сільських територій.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flipV="1">
            <a:off x="0" y="0"/>
            <a:ext cx="3157378" cy="1135117"/>
          </a:xfrm>
          <a:prstGeom prst="triangle">
            <a:avLst>
              <a:gd name="adj" fmla="val 49356"/>
            </a:avLst>
          </a:prstGeom>
          <a:blipFill>
            <a:blip r:embed="rId2" cstate="print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6200000" flipV="1">
            <a:off x="-1011130" y="2278382"/>
            <a:ext cx="3157378" cy="1135117"/>
          </a:xfrm>
          <a:prstGeom prst="triangle">
            <a:avLst>
              <a:gd name="adj" fmla="val 49356"/>
            </a:avLst>
          </a:prstGeom>
          <a:blipFill>
            <a:blip r:embed="rId2" cstate="print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0" name="Group 9"/>
          <p:cNvGrpSpPr/>
          <p:nvPr/>
        </p:nvGrpSpPr>
        <p:grpSpPr>
          <a:xfrm>
            <a:off x="7213232" y="348067"/>
            <a:ext cx="4765408" cy="5389793"/>
            <a:chOff x="0" y="0"/>
            <a:chExt cx="5455355" cy="416887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/>
            <a:srcRect l="7552" r="7552"/>
            <a:stretch>
              <a:fillRect/>
            </a:stretch>
          </p:blipFill>
          <p:spPr>
            <a:xfrm>
              <a:off x="0" y="0"/>
              <a:ext cx="5455355" cy="4168878"/>
            </a:xfrm>
            <a:prstGeom prst="rect">
              <a:avLst/>
            </a:prstGeom>
          </p:spPr>
        </p:pic>
      </p:grpSp>
      <p:pic>
        <p:nvPicPr>
          <p:cNvPr id="12" name="Picture 3" descr="горизон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898" y="5339692"/>
            <a:ext cx="5297922" cy="134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1317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flipV="1">
            <a:off x="4234713" y="0"/>
            <a:ext cx="3157378" cy="1135117"/>
          </a:xfrm>
          <a:prstGeom prst="triangle">
            <a:avLst>
              <a:gd name="adj" fmla="val 49356"/>
            </a:avLst>
          </a:prstGeom>
          <a:blipFill>
            <a:blip r:embed="rId2" cstate="print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65760" y="1165859"/>
            <a:ext cx="63436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Інвестиційні правовідносини у сфері сільського господарства можна визначити як врегульован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нормами права (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господарського,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аграрного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 суспільн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відносин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що виникають на підставі юридичних фактів (вчинення правочинів щодо інвестування, передача відповідного майна до статутного капіталу суб’єктів аграрного господарювання) між сільськогосподарськими товаровиробниками та інвесторами з приводу певних об’єктів, змістом яких є права й обов’язки їх учасників у сфері сільськогосподарського виробництва, що здійснюються з метою отримання прибутку або досягнення певного соціального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чи екологічного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ефекту.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flipV="1">
            <a:off x="0" y="0"/>
            <a:ext cx="3157378" cy="1135117"/>
          </a:xfrm>
          <a:prstGeom prst="triangle">
            <a:avLst>
              <a:gd name="adj" fmla="val 49356"/>
            </a:avLst>
          </a:prstGeom>
          <a:blipFill>
            <a:blip r:embed="rId2" cstate="print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Picture 3" descr="горизон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898" y="5339692"/>
            <a:ext cx="5297922" cy="134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"/>
          <p:cNvGrpSpPr/>
          <p:nvPr/>
        </p:nvGrpSpPr>
        <p:grpSpPr>
          <a:xfrm>
            <a:off x="6880860" y="1779905"/>
            <a:ext cx="5109210" cy="3443605"/>
            <a:chOff x="0" y="0"/>
            <a:chExt cx="6135065" cy="2518833"/>
          </a:xfrm>
        </p:grpSpPr>
        <p:pic>
          <p:nvPicPr>
            <p:cNvPr id="11" name="Picture 4"/>
            <p:cNvPicPr>
              <a:picLocks noChangeAspect="1"/>
            </p:cNvPicPr>
            <p:nvPr/>
          </p:nvPicPr>
          <p:blipFill>
            <a:blip r:embed="rId4" cstate="print"/>
            <a:srcRect t="19207" b="19207"/>
            <a:stretch>
              <a:fillRect/>
            </a:stretch>
          </p:blipFill>
          <p:spPr>
            <a:xfrm>
              <a:off x="0" y="0"/>
              <a:ext cx="6135065" cy="2518833"/>
            </a:xfrm>
            <a:prstGeom prst="rect">
              <a:avLst/>
            </a:prstGeom>
          </p:spPr>
        </p:pic>
      </p:grpSp>
      <p:sp>
        <p:nvSpPr>
          <p:cNvPr id="13" name="Freeform 7"/>
          <p:cNvSpPr/>
          <p:nvPr/>
        </p:nvSpPr>
        <p:spPr>
          <a:xfrm>
            <a:off x="8866579" y="347980"/>
            <a:ext cx="1237316" cy="657860"/>
          </a:xfrm>
          <a:custGeom>
            <a:avLst/>
            <a:gdLst/>
            <a:ahLst/>
            <a:cxnLst/>
            <a:rect l="l" t="t" r="r" b="b"/>
            <a:pathLst>
              <a:path w="1237316" h="657860">
                <a:moveTo>
                  <a:pt x="0" y="0"/>
                </a:moveTo>
                <a:lnTo>
                  <a:pt x="1237316" y="0"/>
                </a:lnTo>
                <a:lnTo>
                  <a:pt x="1237316" y="657860"/>
                </a:lnTo>
                <a:lnTo>
                  <a:pt x="0" y="65786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xmlns="" val="77838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авнобедренный треугольник 18"/>
          <p:cNvSpPr/>
          <p:nvPr/>
        </p:nvSpPr>
        <p:spPr>
          <a:xfrm flipV="1">
            <a:off x="7573627" y="0"/>
            <a:ext cx="3157378" cy="1135117"/>
          </a:xfrm>
          <a:prstGeom prst="triangle">
            <a:avLst>
              <a:gd name="adj" fmla="val 49356"/>
            </a:avLst>
          </a:prstGeom>
          <a:blipFill>
            <a:blip r:embed="rId2" cstate="print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7" name="Picture 5" descr="вертикаль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09300" y="760232"/>
            <a:ext cx="12827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0020" y="1314450"/>
            <a:ext cx="1059561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б’єктами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інвестиційної діяльності будь-яке майно, в тому числі основні фонди і оборотні кошти в усіх галузях економіки, цінні папери (крім векселів), цільові грошові вклади, науково-технічна продукція, інтелектуальні цінності, інші об'єкти власності, а також майнові права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Звідси законодавством закріплено широке коло об’єктів інвестування, що безпосередньо торкається і сфери сільського господарства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ст. 4 Закону України «Про інвестиційну діяльність» від 18.09.1991 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Інвестиційні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відносини, тобто відносини, що виникають з приводу майнових та інтелектуальних цінностей, що вкладаються в об’єкти підприємницької та інших видів діяльності, у результаті якої створюється прибуток (дохід) або досягається соціальний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чи екологічний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ефект, складаються у різних сферах економіки України, не є винятком і сільське господарство.</a:t>
            </a:r>
          </a:p>
          <a:p>
            <a:endParaRPr lang="ru-RU" sz="2400" dirty="0" smtClean="0"/>
          </a:p>
          <a:p>
            <a:endParaRPr lang="ru-RU" dirty="0"/>
          </a:p>
        </p:txBody>
      </p:sp>
      <p:grpSp>
        <p:nvGrpSpPr>
          <p:cNvPr id="6" name="Group 6"/>
          <p:cNvGrpSpPr/>
          <p:nvPr/>
        </p:nvGrpSpPr>
        <p:grpSpPr>
          <a:xfrm>
            <a:off x="576068" y="0"/>
            <a:ext cx="5776049" cy="1604832"/>
            <a:chOff x="0" y="0"/>
            <a:chExt cx="7701398" cy="213977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 cstate="print"/>
            <a:srcRect t="29200" b="29200"/>
            <a:stretch>
              <a:fillRect/>
            </a:stretch>
          </p:blipFill>
          <p:spPr>
            <a:xfrm>
              <a:off x="0" y="0"/>
              <a:ext cx="7701398" cy="2139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28247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Равнобедренный треугольник 29"/>
          <p:cNvSpPr/>
          <p:nvPr/>
        </p:nvSpPr>
        <p:spPr>
          <a:xfrm rot="16200000" flipV="1">
            <a:off x="-746506" y="2583393"/>
            <a:ext cx="3176264" cy="1691214"/>
          </a:xfrm>
          <a:prstGeom prst="triangle">
            <a:avLst>
              <a:gd name="adj" fmla="val 49356"/>
            </a:avLst>
          </a:prstGeom>
          <a:blipFill>
            <a:blip r:embed="rId3" cstate="print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9" name="Picture 3" descr="горизон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898" y="5339692"/>
            <a:ext cx="5297922" cy="134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08960" y="734377"/>
            <a:ext cx="870108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Об’єктами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інвестиційних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правовідносин: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інвестиції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тобто майно, в тому числі основні фонди та обігові кошти, які вкладаються у сільськогосподарське виробництво. До обігових коштів належать: цільові грошові внески, цінні папери, науково-технічна продукція; об’єкти інтелектуальної власності; менеджмент (управлінська діяльність)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сфера підприємницької діяльності, у розвиток якої вкладаються інвестиції. Такими об’єктами у сільському господарстві можуть бути: сільськогосподарське виробництво – рослинництво і тваринництво, виробництво, закупівля сільськогосподарської техніки, транспорт, підприємства з переробки сільськогосподарської продукції, її зберігання, транспортування і реалізації.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reeform 2"/>
          <p:cNvSpPr/>
          <p:nvPr/>
        </p:nvSpPr>
        <p:spPr>
          <a:xfrm>
            <a:off x="555643" y="308610"/>
            <a:ext cx="2416157" cy="2188421"/>
          </a:xfrm>
          <a:custGeom>
            <a:avLst/>
            <a:gdLst/>
            <a:ahLst/>
            <a:cxnLst/>
            <a:rect l="l" t="t" r="r" b="b"/>
            <a:pathLst>
              <a:path w="3844907" h="3205691">
                <a:moveTo>
                  <a:pt x="0" y="0"/>
                </a:moveTo>
                <a:lnTo>
                  <a:pt x="3844907" y="0"/>
                </a:lnTo>
                <a:lnTo>
                  <a:pt x="3844907" y="3205691"/>
                </a:lnTo>
                <a:lnTo>
                  <a:pt x="0" y="320569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xmlns="" val="226961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авнобедренный треугольник 18"/>
          <p:cNvSpPr/>
          <p:nvPr/>
        </p:nvSpPr>
        <p:spPr>
          <a:xfrm flipV="1">
            <a:off x="4818997" y="0"/>
            <a:ext cx="3157378" cy="1135117"/>
          </a:xfrm>
          <a:prstGeom prst="triangle">
            <a:avLst>
              <a:gd name="adj" fmla="val 49356"/>
            </a:avLst>
          </a:prstGeom>
          <a:blipFill>
            <a:blip r:embed="rId2" cstate="print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387" name="Picture 3" descr="вертикаль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09300" y="647700"/>
            <a:ext cx="12827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925" y="1414462"/>
            <a:ext cx="1018063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Об’єкти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інвестування залежно від їх сутнісних характеристик можна класифікувати на такі групи: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майно, призначене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виробництва сільськогосподарської продукції та її первинної переробки, зберігання, транспортування і реалізації виробленої продукції, грошові кошти, майнові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права;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 земельні ділянки (передусім сільськогосподарського призначення, а також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заходи по відновленненню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підвищенню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родючості ґрунтів);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 результати науково-технічного прогресу, селекційні досягнення (об’єкти права інтелектуальної власності, сорти сільськогосподарських рослин, породи сільськогосподарських тварин);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 матеріально-технічні ресурси (паливні та енергетичні ресурси, хімічні засоби захисту рослин і тварин, насіння, добрива);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 праця робітників і спеціалістів сільського господарства.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6" name="Freeform 8"/>
          <p:cNvSpPr/>
          <p:nvPr/>
        </p:nvSpPr>
        <p:spPr>
          <a:xfrm>
            <a:off x="8317089" y="388620"/>
            <a:ext cx="862336" cy="844635"/>
          </a:xfrm>
          <a:custGeom>
            <a:avLst/>
            <a:gdLst/>
            <a:ahLst/>
            <a:cxnLst/>
            <a:rect l="l" t="t" r="r" b="b"/>
            <a:pathLst>
              <a:path w="862336" h="844635">
                <a:moveTo>
                  <a:pt x="0" y="0"/>
                </a:moveTo>
                <a:lnTo>
                  <a:pt x="862336" y="0"/>
                </a:lnTo>
                <a:lnTo>
                  <a:pt x="862336" y="844635"/>
                </a:lnTo>
                <a:lnTo>
                  <a:pt x="0" y="84463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8"/>
          <p:cNvSpPr/>
          <p:nvPr/>
        </p:nvSpPr>
        <p:spPr>
          <a:xfrm>
            <a:off x="9562959" y="354330"/>
            <a:ext cx="862336" cy="844635"/>
          </a:xfrm>
          <a:custGeom>
            <a:avLst/>
            <a:gdLst/>
            <a:ahLst/>
            <a:cxnLst/>
            <a:rect l="l" t="t" r="r" b="b"/>
            <a:pathLst>
              <a:path w="862336" h="844635">
                <a:moveTo>
                  <a:pt x="0" y="0"/>
                </a:moveTo>
                <a:lnTo>
                  <a:pt x="862336" y="0"/>
                </a:lnTo>
                <a:lnTo>
                  <a:pt x="862336" y="844635"/>
                </a:lnTo>
                <a:lnTo>
                  <a:pt x="0" y="84463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9"/>
          <p:cNvSpPr/>
          <p:nvPr/>
        </p:nvSpPr>
        <p:spPr>
          <a:xfrm>
            <a:off x="3611880" y="274320"/>
            <a:ext cx="893793" cy="844635"/>
          </a:xfrm>
          <a:custGeom>
            <a:avLst/>
            <a:gdLst/>
            <a:ahLst/>
            <a:cxnLst/>
            <a:rect l="l" t="t" r="r" b="b"/>
            <a:pathLst>
              <a:path w="893793" h="844635">
                <a:moveTo>
                  <a:pt x="0" y="0"/>
                </a:moveTo>
                <a:lnTo>
                  <a:pt x="893794" y="0"/>
                </a:lnTo>
                <a:lnTo>
                  <a:pt x="893794" y="844634"/>
                </a:lnTo>
                <a:lnTo>
                  <a:pt x="0" y="84463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2366010" y="285750"/>
            <a:ext cx="893793" cy="844635"/>
          </a:xfrm>
          <a:custGeom>
            <a:avLst/>
            <a:gdLst/>
            <a:ahLst/>
            <a:cxnLst/>
            <a:rect l="l" t="t" r="r" b="b"/>
            <a:pathLst>
              <a:path w="893793" h="844635">
                <a:moveTo>
                  <a:pt x="0" y="0"/>
                </a:moveTo>
                <a:lnTo>
                  <a:pt x="893794" y="0"/>
                </a:lnTo>
                <a:lnTo>
                  <a:pt x="893794" y="844634"/>
                </a:lnTo>
                <a:lnTo>
                  <a:pt x="0" y="84463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xmlns="" val="78385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06490" y="0"/>
            <a:ext cx="572643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480810" y="328613"/>
            <a:ext cx="540639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Стаття 5 </a:t>
            </a:r>
            <a:r>
              <a:rPr lang="ru-RU" sz="2800" dirty="0" smtClean="0"/>
              <a:t>Закону </a:t>
            </a:r>
            <a:r>
              <a:rPr lang="ru-RU" sz="2800" dirty="0" smtClean="0"/>
              <a:t>України «Про інвестиційну діяльність» визначає суб’єктів інвестиційної діяльності (а звідси й відповідних правовідносин) як інвесторів і учасників, якими можуть бути громадяни і юридичні особи України та іноземних держав, а також держави. Звідси зрозуміло, що законодавство чітко виділяє дві групи суб’єктів розглядуваних правовідносин, – інвесторів і учасників інвестиційних правовідносин.</a:t>
            </a:r>
          </a:p>
          <a:p>
            <a:endParaRPr lang="ru-RU" dirty="0"/>
          </a:p>
        </p:txBody>
      </p:sp>
      <p:pic>
        <p:nvPicPr>
          <p:cNvPr id="13" name="Picture 3" descr="горизон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218" y="5316832"/>
            <a:ext cx="5297922" cy="134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 flipH="1">
            <a:off x="673747" y="0"/>
            <a:ext cx="4771697" cy="534924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 l="-41000" r="-8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400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0090" y="605395"/>
            <a:ext cx="83210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Суб’єктами (учасниками) інвестиційних правовідносин у сфері сільського господарства, з одного боку, є інвестори (органи державної влади, органи місцевого самоврядування, державні установи, приватні юридичні та фізичні особи (у тому числі й іноземні)), а з другого – особи, які отримують, використовують інвестиції – сільськогосподарські товаровиробники (сільськогосподарські підприємства різних організаційно-правових форм, – сільськогосподарські кооперативи, фермерські господарства, аграрні господарські товариства, приватні, державні і комунальні сільськогосподарські підприємства, аграрні холдингові компанії (агрохолдинги), а також приватні підприємці).</a:t>
            </a:r>
            <a:endParaRPr lang="ru-RU" dirty="0"/>
          </a:p>
        </p:txBody>
      </p:sp>
      <p:pic>
        <p:nvPicPr>
          <p:cNvPr id="7" name="Picture 3" descr="горизон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8838" y="5236822"/>
            <a:ext cx="5297922" cy="134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01644" y="182880"/>
            <a:ext cx="2290356" cy="363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27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0"/>
            <a:ext cx="7978140" cy="14626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241F1F"/>
                </a:solidFill>
                <a:latin typeface="Times New Roman"/>
                <a:ea typeface="Calibri"/>
              </a:rPr>
              <a:t>Правове регулювання інвестиційних відносин у сфері сільського господарства</a:t>
            </a:r>
            <a:endParaRPr lang="ru-RU" sz="2800" dirty="0">
              <a:solidFill>
                <a:schemeClr val="tx1"/>
              </a:solidFill>
            </a:endParaRPr>
          </a:p>
        </p:txBody>
      </p:sp>
      <p:grpSp>
        <p:nvGrpSpPr>
          <p:cNvPr id="7" name="Group 2"/>
          <p:cNvGrpSpPr/>
          <p:nvPr/>
        </p:nvGrpSpPr>
        <p:grpSpPr>
          <a:xfrm>
            <a:off x="7620676" y="3242262"/>
            <a:ext cx="4125554" cy="3135678"/>
            <a:chOff x="0" y="0"/>
            <a:chExt cx="5500739" cy="4180905"/>
          </a:xfrm>
        </p:grpSpPr>
        <p:pic>
          <p:nvPicPr>
            <p:cNvPr id="8" name="Picture 3"/>
            <p:cNvPicPr>
              <a:picLocks noChangeAspect="1"/>
            </p:cNvPicPr>
            <p:nvPr/>
          </p:nvPicPr>
          <p:blipFill>
            <a:blip r:embed="rId3" cstate="print"/>
            <a:srcRect r="13493"/>
            <a:stretch>
              <a:fillRect/>
            </a:stretch>
          </p:blipFill>
          <p:spPr>
            <a:xfrm>
              <a:off x="0" y="0"/>
              <a:ext cx="5500739" cy="4180905"/>
            </a:xfrm>
            <a:prstGeom prst="rect">
              <a:avLst/>
            </a:prstGeom>
          </p:spPr>
        </p:pic>
      </p:grpSp>
      <p:sp>
        <p:nvSpPr>
          <p:cNvPr id="9" name="Прямоугольник 8"/>
          <p:cNvSpPr/>
          <p:nvPr/>
        </p:nvSpPr>
        <p:spPr>
          <a:xfrm>
            <a:off x="681990" y="1500991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Закон України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 інвестиційну діяльність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”;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Закон України “Про пріоритетність соціального розвитку села і агропромислового комплексу в народному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господарстві”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Закон України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 державну підтримку сільського господарства України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Постанови Кабінета Міністрів України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Інші нормативні-аким органів державної влади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21140" y="857250"/>
            <a:ext cx="1880249" cy="1686760"/>
          </a:xfrm>
          <a:prstGeom prst="rect">
            <a:avLst/>
          </a:prstGeom>
        </p:spPr>
      </p:pic>
      <p:pic>
        <p:nvPicPr>
          <p:cNvPr id="11" name="Picture 3" descr="горизон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808" y="5156812"/>
            <a:ext cx="5297922" cy="134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6969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5201</TotalTime>
  <Words>863</Words>
  <Application>Microsoft Office PowerPoint</Application>
  <PresentationFormat>Произвольный</PresentationFormat>
  <Paragraphs>71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User</cp:lastModifiedBy>
  <cp:revision>68</cp:revision>
  <dcterms:created xsi:type="dcterms:W3CDTF">2023-10-12T02:23:59Z</dcterms:created>
  <dcterms:modified xsi:type="dcterms:W3CDTF">2024-04-15T15:03:16Z</dcterms:modified>
</cp:coreProperties>
</file>