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Inter" charset="1" panose="020B0502030000000004"/>
      <p:regular r:id="rId13"/>
    </p:embeddedFont>
    <p:embeddedFont>
      <p:font typeface="Garet Bold" charset="1" panose="00000000000000000000"/>
      <p:regular r:id="rId14"/>
    </p:embeddedFont>
    <p:embeddedFont>
      <p:font typeface="Montserrat Bold" charset="1" panose="00000800000000000000"/>
      <p:regular r:id="rId15"/>
    </p:embeddedFont>
    <p:embeddedFont>
      <p:font typeface="Poppins" charset="1" panose="00000500000000000000"/>
      <p:regular r:id="rId16"/>
    </p:embeddedFont>
    <p:embeddedFont>
      <p:font typeface="Garet" charset="1" panose="00000000000000000000"/>
      <p:regular r:id="rId17"/>
    </p:embeddedFont>
    <p:embeddedFont>
      <p:font typeface="Open Sans" charset="1" panose="00000000000000000000"/>
      <p:regular r:id="rId18"/>
    </p:embeddedFont>
    <p:embeddedFont>
      <p:font typeface="Abril Fatface" charset="1" panose="02000503000000020003"/>
      <p:regular r:id="rId19"/>
    </p:embeddedFont>
    <p:embeddedFont>
      <p:font typeface="League Spartan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2469" y="0"/>
            <a:ext cx="5416831" cy="12022429"/>
            <a:chOff x="0" y="0"/>
            <a:chExt cx="2858770" cy="63449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58770" cy="6344920"/>
            </a:xfrm>
            <a:custGeom>
              <a:avLst/>
              <a:gdLst/>
              <a:ahLst/>
              <a:cxnLst/>
              <a:rect r="r" b="b" t="t" l="l"/>
              <a:pathLst>
                <a:path h="6344920" w="285877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2"/>
              <a:stretch>
                <a:fillRect l="-113405" t="0" r="-119513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259300" y="7109187"/>
            <a:ext cx="1028700" cy="3177813"/>
            <a:chOff x="0" y="0"/>
            <a:chExt cx="812800" cy="25108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510865"/>
            </a:xfrm>
            <a:custGeom>
              <a:avLst/>
              <a:gdLst/>
              <a:ahLst/>
              <a:cxnLst/>
              <a:rect r="r" b="b" t="t" l="l"/>
              <a:pathLst>
                <a:path h="251086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68533" y="5836243"/>
            <a:ext cx="9990282" cy="3177813"/>
            <a:chOff x="0" y="0"/>
            <a:chExt cx="7893556" cy="25108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893556" cy="2510865"/>
            </a:xfrm>
            <a:custGeom>
              <a:avLst/>
              <a:gdLst/>
              <a:ahLst/>
              <a:cxnLst/>
              <a:rect r="r" b="b" t="t" l="l"/>
              <a:pathLst>
                <a:path h="2510865" w="7893556">
                  <a:moveTo>
                    <a:pt x="0" y="0"/>
                  </a:moveTo>
                  <a:lnTo>
                    <a:pt x="7893556" y="0"/>
                  </a:lnTo>
                  <a:lnTo>
                    <a:pt x="7893556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7893556" cy="2577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Викладач: к.п.н., доц. Венгер Ольга Миколаївна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Кафедра Управління та адміністрування ІННІ ім. Ю.М. Потебні ЗНУ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Навчальний рік 2025-2026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59300" y="0"/>
            <a:ext cx="1028700" cy="10287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609914" y="0"/>
            <a:ext cx="1694792" cy="10287000"/>
            <a:chOff x="0" y="0"/>
            <a:chExt cx="446365" cy="27093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853887" y="786854"/>
            <a:ext cx="1977164" cy="197716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624423" y="786854"/>
            <a:ext cx="586293" cy="483692"/>
          </a:xfrm>
          <a:custGeom>
            <a:avLst/>
            <a:gdLst/>
            <a:ahLst/>
            <a:cxnLst/>
            <a:rect r="r" b="b" t="t" l="l"/>
            <a:pathLst>
              <a:path h="483692" w="586293">
                <a:moveTo>
                  <a:pt x="0" y="0"/>
                </a:moveTo>
                <a:lnTo>
                  <a:pt x="586293" y="0"/>
                </a:lnTo>
                <a:lnTo>
                  <a:pt x="586293" y="483692"/>
                </a:lnTo>
                <a:lnTo>
                  <a:pt x="0" y="483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24423" y="2316915"/>
            <a:ext cx="8795646" cy="3216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5"/>
              </a:lnSpc>
            </a:pPr>
            <a:r>
              <a:rPr lang="en-US" b="true" sz="55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МОДЕЛЮВАННЯ УПРАВЛІНСЬКИХ РІШЕНЬ В ПРОМИСЛОВОСТІ 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484493" y="9014056"/>
            <a:ext cx="2545888" cy="2545888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5143500"/>
          </a:xfrm>
          <a:custGeom>
            <a:avLst/>
            <a:gdLst/>
            <a:ahLst/>
            <a:cxnLst/>
            <a:rect r="r" b="b" t="t" l="l"/>
            <a:pathLst>
              <a:path h="5143500" w="182880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406" r="0" b="-6448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8217" y="9258300"/>
            <a:ext cx="18476217" cy="1028700"/>
            <a:chOff x="0" y="0"/>
            <a:chExt cx="4866164" cy="2709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66164" cy="270933"/>
            </a:xfrm>
            <a:custGeom>
              <a:avLst/>
              <a:gdLst/>
              <a:ahLst/>
              <a:cxnLst/>
              <a:rect r="r" b="b" t="t" l="l"/>
              <a:pathLst>
                <a:path h="270933" w="4866164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367558" y="2590556"/>
            <a:ext cx="11552885" cy="5105887"/>
            <a:chOff x="0" y="0"/>
            <a:chExt cx="3042735" cy="13447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42735" cy="1344760"/>
            </a:xfrm>
            <a:custGeom>
              <a:avLst/>
              <a:gdLst/>
              <a:ahLst/>
              <a:cxnLst/>
              <a:rect r="r" b="b" t="t" l="l"/>
              <a:pathLst>
                <a:path h="1344760" w="3042735">
                  <a:moveTo>
                    <a:pt x="0" y="0"/>
                  </a:moveTo>
                  <a:lnTo>
                    <a:pt x="3042735" y="0"/>
                  </a:lnTo>
                  <a:lnTo>
                    <a:pt x="3042735" y="1344760"/>
                  </a:lnTo>
                  <a:lnTo>
                    <a:pt x="0" y="1344760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042735" cy="1382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269838" y="2903493"/>
            <a:ext cx="5748323" cy="911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95"/>
              </a:lnSpc>
              <a:spcBef>
                <a:spcPct val="0"/>
              </a:spcBef>
            </a:pPr>
            <a:r>
              <a:rPr lang="en-US" b="true" sz="5354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Анотація курсу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96755" y="4261497"/>
            <a:ext cx="10494490" cy="2071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8"/>
              </a:lnSpc>
              <a:spcBef>
                <a:spcPct val="0"/>
              </a:spcBef>
            </a:pPr>
            <a:r>
              <a:rPr lang="en-US" sz="2348" spc="-46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В</a:t>
            </a:r>
            <a:r>
              <a:rPr lang="en-US" sz="2348" spc="-46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економіці сталого розвитку значна увага приділяється питанням обґрунтування управлінських рішень та управління ризиками. Тому змінюються вимоги до підготовки управлінців, яким належить вирішувати важливі й склад ні проблеми щодо фінансово-економічного потенціалу підприємства, його конкурентоспроможності.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57766" y="7109187"/>
            <a:ext cx="11830234" cy="3177813"/>
            <a:chOff x="0" y="0"/>
            <a:chExt cx="9347345" cy="25108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47345" cy="2510865"/>
            </a:xfrm>
            <a:custGeom>
              <a:avLst/>
              <a:gdLst/>
              <a:ahLst/>
              <a:cxnLst/>
              <a:rect r="r" b="b" t="t" l="l"/>
              <a:pathLst>
                <a:path h="2510865" w="934734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5429066" cy="10287000"/>
            <a:chOff x="0" y="0"/>
            <a:chExt cx="7238755" cy="137160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7004" t="0" r="49284" b="0"/>
            <a:stretch>
              <a:fillRect/>
            </a:stretch>
          </p:blipFill>
          <p:spPr>
            <a:xfrm flipH="false" flipV="false">
              <a:off x="0" y="0"/>
              <a:ext cx="7238755" cy="13716000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17259300" y="0"/>
            <a:ext cx="1694792" cy="10287000"/>
            <a:chOff x="0" y="0"/>
            <a:chExt cx="446365" cy="27093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0" y="7109187"/>
            <a:ext cx="1028700" cy="3177813"/>
            <a:chOff x="0" y="0"/>
            <a:chExt cx="812800" cy="25108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2510865"/>
            </a:xfrm>
            <a:custGeom>
              <a:avLst/>
              <a:gdLst/>
              <a:ahLst/>
              <a:cxnLst/>
              <a:rect r="r" b="b" t="t" l="l"/>
              <a:pathLst>
                <a:path h="251086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0" y="0"/>
            <a:ext cx="1028700" cy="102870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6888622" y="1258559"/>
            <a:ext cx="7494647" cy="1135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87"/>
              </a:lnSpc>
            </a:pPr>
            <a:r>
              <a:rPr lang="en-US" sz="3276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КУРС МАЄ НА МЕТІ СФОРМУВАТИ У СТУДЕНТА ЗДАТНІСТЬ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297118" y="2859723"/>
            <a:ext cx="969409" cy="969409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anchor="ctr" rtlCol="false" tIns="44470" lIns="44470" bIns="44470" rIns="4447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297118" y="4658796"/>
            <a:ext cx="969409" cy="96940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anchor="ctr" rtlCol="false" tIns="44470" lIns="44470" bIns="44470" rIns="4447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297118" y="6201391"/>
            <a:ext cx="969409" cy="969409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anchor="ctr" rtlCol="false" tIns="44470" lIns="44470" bIns="44470" rIns="4447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5011231" y="1028700"/>
            <a:ext cx="1652841" cy="165284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38884" y="0"/>
                  </a:moveTo>
                  <a:lnTo>
                    <a:pt x="573916" y="0"/>
                  </a:lnTo>
                  <a:cubicBezTo>
                    <a:pt x="705848" y="0"/>
                    <a:pt x="812800" y="106952"/>
                    <a:pt x="812800" y="238884"/>
                  </a:cubicBezTo>
                  <a:lnTo>
                    <a:pt x="812800" y="573916"/>
                  </a:lnTo>
                  <a:cubicBezTo>
                    <a:pt x="812800" y="705848"/>
                    <a:pt x="705848" y="812800"/>
                    <a:pt x="573916" y="812800"/>
                  </a:cubicBezTo>
                  <a:lnTo>
                    <a:pt x="238884" y="812800"/>
                  </a:lnTo>
                  <a:cubicBezTo>
                    <a:pt x="106952" y="812800"/>
                    <a:pt x="0" y="705848"/>
                    <a:pt x="0" y="573916"/>
                  </a:cubicBezTo>
                  <a:lnTo>
                    <a:pt x="0" y="238884"/>
                  </a:lnTo>
                  <a:cubicBezTo>
                    <a:pt x="0" y="106952"/>
                    <a:pt x="106952" y="0"/>
                    <a:pt x="238884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4814124" y="816351"/>
            <a:ext cx="771724" cy="771724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919457" y="8414693"/>
            <a:ext cx="3744615" cy="3744615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8485829" y="2624391"/>
            <a:ext cx="7351823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аналізувати й структурувати проблеми організації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696972" y="4626610"/>
            <a:ext cx="7351823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приймати ефективні управлінські рішення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911331" y="6204765"/>
            <a:ext cx="735182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забезпечувати їх реалізацію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770594" cy="10287000"/>
            <a:chOff x="0" y="0"/>
            <a:chExt cx="178320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8320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83202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916626" y="1908721"/>
            <a:ext cx="1310100" cy="0"/>
          </a:xfrm>
          <a:prstGeom prst="line">
            <a:avLst/>
          </a:prstGeom>
          <a:ln cap="flat" w="952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839945" y="763745"/>
            <a:ext cx="4568944" cy="13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b="true" sz="3900" spc="78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УПРАВЛІНСЬКЕ РІШЕННЯ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7099" y="3161487"/>
            <a:ext cx="5004077" cy="386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74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це результат аналізу, прогнозування, оптимізації, економічного обґрунтування та вибору альтернативи із сукупності варіантів досягнення конкретної мети підприємства (установи, організації) як суб’єкта господарювання.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357338" y="2374195"/>
            <a:ext cx="732337" cy="73233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723507" y="3179439"/>
            <a:ext cx="9328172" cy="13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вивчення основ теорії прийняття управлінських рішень та моделей і методики підготовки проектів рішень за напрямками діяльності.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78430" y="2505414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Основне завдання курсу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357338" y="4698241"/>
            <a:ext cx="732337" cy="73233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723507" y="5327935"/>
            <a:ext cx="9328172" cy="183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надання студентам практики системного підходу до прийняття рішень; знань з теорії прийняття управлінських рішень; застосування різних математичних моделей та методів прийняття управлінських рішень;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78430" y="4829460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Завдання курсу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063966" y="7316755"/>
            <a:ext cx="732337" cy="73233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5740861" y="6749958"/>
            <a:ext cx="4596322" cy="459632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8089675" y="7839305"/>
            <a:ext cx="9328172" cy="13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розвинути здатність розробляти управлінські рішення, впроваджувати їх, виявляти ініціативу та підприємливість, що є однією з фахових компетентностей сучасного менеджера.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278430" y="7340830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Курс дає можливість</a:t>
            </a:r>
          </a:p>
        </p:txBody>
      </p:sp>
      <p:grpSp>
        <p:nvGrpSpPr>
          <p:cNvPr name="Group 26" id="26"/>
          <p:cNvGrpSpPr/>
          <p:nvPr/>
        </p:nvGrpSpPr>
        <p:grpSpPr>
          <a:xfrm rot="5400000">
            <a:off x="8278430" y="340111"/>
            <a:ext cx="1479329" cy="1479329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5400000">
            <a:off x="9293368" y="1219358"/>
            <a:ext cx="771724" cy="771724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99293">
            <a:off x="12170918" y="-745657"/>
            <a:ext cx="6885296" cy="11055409"/>
          </a:xfrm>
          <a:custGeom>
            <a:avLst/>
            <a:gdLst/>
            <a:ahLst/>
            <a:cxnLst/>
            <a:rect r="r" b="b" t="t" l="l"/>
            <a:pathLst>
              <a:path h="11055409" w="6885296">
                <a:moveTo>
                  <a:pt x="0" y="0"/>
                </a:moveTo>
                <a:lnTo>
                  <a:pt x="6885296" y="0"/>
                </a:lnTo>
                <a:lnTo>
                  <a:pt x="6885296" y="11055409"/>
                </a:lnTo>
                <a:lnTo>
                  <a:pt x="0" y="1105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44000" y="2197100"/>
            <a:ext cx="8115300" cy="5892800"/>
            <a:chOff x="0" y="0"/>
            <a:chExt cx="10820400" cy="785706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/>
            <a:srcRect l="4037" t="0" r="4037" b="0"/>
            <a:stretch>
              <a:fillRect/>
            </a:stretch>
          </p:blipFill>
          <p:spPr>
            <a:xfrm flipH="false" flipV="false">
              <a:off x="0" y="0"/>
              <a:ext cx="10820400" cy="7857067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466451" y="1793814"/>
            <a:ext cx="7128312" cy="7147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6"/>
              </a:lnSpc>
            </a:pPr>
            <a:r>
              <a:rPr lang="en-US" sz="2747">
                <a:solidFill>
                  <a:srgbClr val="2E2E2E"/>
                </a:solidFill>
                <a:latin typeface="Abril Fatface"/>
                <a:ea typeface="Abril Fatface"/>
                <a:cs typeface="Abril Fatface"/>
                <a:sym typeface="Abril Fatface"/>
              </a:rPr>
              <a:t>Моделювання управлінських рішень у промисловості — це процес використання моделей для аналізу та вибору найкращого рішення, що включає такі етапи, як: підготовка (аналіз, збір інформації), прийняття (генерація та вибір альтернатив) та реалізація. </a:t>
            </a:r>
          </a:p>
          <a:p>
            <a:pPr algn="ctr">
              <a:lnSpc>
                <a:spcPts val="4396"/>
              </a:lnSpc>
            </a:pPr>
          </a:p>
          <a:p>
            <a:pPr algn="ctr">
              <a:lnSpc>
                <a:spcPts val="4396"/>
              </a:lnSpc>
            </a:pPr>
            <a:r>
              <a:rPr lang="en-US" sz="2747">
                <a:solidFill>
                  <a:srgbClr val="2E2E2E"/>
                </a:solidFill>
                <a:latin typeface="Abril Fatface"/>
                <a:ea typeface="Abril Fatface"/>
                <a:cs typeface="Abril Fatface"/>
                <a:sym typeface="Abril Fatface"/>
              </a:rPr>
              <a:t>Це допомагає приймати обґрунтовані рішення у складних умовах завдяки використанню різних методів, таких як кількісні та якісні моделі, теорія ігор або методи спроб та помилок.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8997950"/>
            <a:ext cx="2514600" cy="260350"/>
            <a:chOff x="0" y="0"/>
            <a:chExt cx="662281" cy="68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2281" cy="68570"/>
            </a:xfrm>
            <a:custGeom>
              <a:avLst/>
              <a:gdLst/>
              <a:ahLst/>
              <a:cxnLst/>
              <a:rect r="r" b="b" t="t" l="l"/>
              <a:pathLst>
                <a:path h="68570" w="662281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67950" y="806450"/>
            <a:ext cx="6294884" cy="8674100"/>
            <a:chOff x="0" y="0"/>
            <a:chExt cx="1657912" cy="22845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57912" cy="2284537"/>
            </a:xfrm>
            <a:custGeom>
              <a:avLst/>
              <a:gdLst/>
              <a:ahLst/>
              <a:cxnLst/>
              <a:rect r="r" b="b" t="t" l="l"/>
              <a:pathLst>
                <a:path h="2284537" w="1657912">
                  <a:moveTo>
                    <a:pt x="62724" y="0"/>
                  </a:moveTo>
                  <a:lnTo>
                    <a:pt x="1595188" y="0"/>
                  </a:lnTo>
                  <a:cubicBezTo>
                    <a:pt x="1611824" y="0"/>
                    <a:pt x="1627778" y="6608"/>
                    <a:pt x="1639541" y="18371"/>
                  </a:cubicBezTo>
                  <a:cubicBezTo>
                    <a:pt x="1651304" y="30134"/>
                    <a:pt x="1657912" y="46088"/>
                    <a:pt x="1657912" y="62724"/>
                  </a:cubicBezTo>
                  <a:lnTo>
                    <a:pt x="1657912" y="2221813"/>
                  </a:lnTo>
                  <a:cubicBezTo>
                    <a:pt x="1657912" y="2256454"/>
                    <a:pt x="1629830" y="2284537"/>
                    <a:pt x="1595188" y="2284537"/>
                  </a:cubicBezTo>
                  <a:lnTo>
                    <a:pt x="62724" y="2284537"/>
                  </a:lnTo>
                  <a:cubicBezTo>
                    <a:pt x="46088" y="2284537"/>
                    <a:pt x="30134" y="2277928"/>
                    <a:pt x="18371" y="2266165"/>
                  </a:cubicBezTo>
                  <a:cubicBezTo>
                    <a:pt x="6608" y="2254403"/>
                    <a:pt x="0" y="2238448"/>
                    <a:pt x="0" y="2221813"/>
                  </a:cubicBezTo>
                  <a:lnTo>
                    <a:pt x="0" y="62724"/>
                  </a:lnTo>
                  <a:cubicBezTo>
                    <a:pt x="0" y="46088"/>
                    <a:pt x="6608" y="30134"/>
                    <a:pt x="18371" y="18371"/>
                  </a:cubicBezTo>
                  <a:cubicBezTo>
                    <a:pt x="30134" y="6608"/>
                    <a:pt x="46088" y="0"/>
                    <a:pt x="6272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657912" cy="2332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1736053"/>
            <a:ext cx="7948598" cy="1580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1"/>
              </a:lnSpc>
            </a:pPr>
            <a:r>
              <a:rPr lang="en-US" b="true" sz="4508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ОЧІКУВАНІ РЕЗУЛЬТАТИ НАВЧАННЯ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04853" y="3713857"/>
            <a:ext cx="6410490" cy="4471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"/>
              </a:lnSpc>
              <a:spcBef>
                <a:spcPct val="0"/>
              </a:spcBef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Кожна конкретна ситуація потребує проведення певної аналітичної роботи, яка базується на певних методичних підходах обґрунтування управлінських рішень задля зростання достовірності очікуваних результатів та зменшення ризику втрат.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862583" y="1606753"/>
            <a:ext cx="1868266" cy="186826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862583" y="4210291"/>
            <a:ext cx="1868266" cy="186826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862583" y="6811982"/>
            <a:ext cx="1868266" cy="186826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977298" y="1901472"/>
            <a:ext cx="1638836" cy="1335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977298" y="4495485"/>
            <a:ext cx="1638836" cy="1335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b="true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977298" y="7097732"/>
            <a:ext cx="1638836" cy="1335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616133" y="1354052"/>
            <a:ext cx="5531818" cy="196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6"/>
              </a:lnSpc>
              <a:spcBef>
                <a:spcPct val="0"/>
              </a:spcBef>
            </a:pPr>
            <a:r>
              <a:rPr lang="en-US" sz="22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критично осмислювати и використовувати необхідний методичний інструментарій для прийняття управлінських рішень в непередбачуваних умовах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730848" y="4420131"/>
            <a:ext cx="5531818" cy="1572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2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ідентифікувати проблеми на підприємстві та моделювати можливі напрямки їх вирішення</a:t>
            </a:r>
          </a:p>
          <a:p>
            <a:pPr algn="ctr">
              <a:lnSpc>
                <a:spcPts val="3106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0730848" y="6926571"/>
            <a:ext cx="5531818" cy="1572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22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мати навички прийняття, обґрунтування та забезпечення реалізації управлінських рішень</a:t>
            </a:r>
          </a:p>
          <a:p>
            <a:pPr algn="ctr">
              <a:lnSpc>
                <a:spcPts val="310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2469" y="0"/>
            <a:ext cx="5416831" cy="12022429"/>
            <a:chOff x="0" y="0"/>
            <a:chExt cx="2858770" cy="63449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58770" cy="6344920"/>
            </a:xfrm>
            <a:custGeom>
              <a:avLst/>
              <a:gdLst/>
              <a:ahLst/>
              <a:cxnLst/>
              <a:rect r="r" b="b" t="t" l="l"/>
              <a:pathLst>
                <a:path h="6344920" w="285877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2"/>
              <a:stretch>
                <a:fillRect l="-103496" t="0" r="-12963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259300" y="7109187"/>
            <a:ext cx="1028700" cy="3177813"/>
            <a:chOff x="0" y="0"/>
            <a:chExt cx="812800" cy="25108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510865"/>
            </a:xfrm>
            <a:custGeom>
              <a:avLst/>
              <a:gdLst/>
              <a:ahLst/>
              <a:cxnLst/>
              <a:rect r="r" b="b" t="t" l="l"/>
              <a:pathLst>
                <a:path h="251086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7109187"/>
            <a:ext cx="11842469" cy="3177813"/>
            <a:chOff x="0" y="0"/>
            <a:chExt cx="9357013" cy="25108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357013" cy="2510865"/>
            </a:xfrm>
            <a:custGeom>
              <a:avLst/>
              <a:gdLst/>
              <a:ahLst/>
              <a:cxnLst/>
              <a:rect r="r" b="b" t="t" l="l"/>
              <a:pathLst>
                <a:path h="2510865" w="9357013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59300" y="0"/>
            <a:ext cx="1028700" cy="10287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609914" y="0"/>
            <a:ext cx="1694792" cy="10287000"/>
            <a:chOff x="0" y="0"/>
            <a:chExt cx="446365" cy="27093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853887" y="786854"/>
            <a:ext cx="1977164" cy="197716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234735" y="3294682"/>
            <a:ext cx="8795646" cy="2716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b="true" sz="93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ДЯКУЮ ЗА УВАГУ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484493" y="9014056"/>
            <a:ext cx="2545888" cy="2545888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DAG3J10wmd8</dc:identifier>
  <dcterms:modified xsi:type="dcterms:W3CDTF">2011-08-01T06:04:30Z</dcterms:modified>
  <cp:revision>1</cp:revision>
  <dc:title>Белый Черный Бежевый Простой Корпоративный Засечки Презентация</dc:title>
</cp:coreProperties>
</file>