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433C-2A37-420B-8C89-DCB2DEBFA551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3445-E0D1-4C47-B3CD-C547D332B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433C-2A37-420B-8C89-DCB2DEBFA551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3445-E0D1-4C47-B3CD-C547D332B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433C-2A37-420B-8C89-DCB2DEBFA551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3445-E0D1-4C47-B3CD-C547D332BC19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433C-2A37-420B-8C89-DCB2DEBFA551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3445-E0D1-4C47-B3CD-C547D332BC19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433C-2A37-420B-8C89-DCB2DEBFA551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3445-E0D1-4C47-B3CD-C547D332B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433C-2A37-420B-8C89-DCB2DEBFA551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3445-E0D1-4C47-B3CD-C547D332BC19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433C-2A37-420B-8C89-DCB2DEBFA551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3445-E0D1-4C47-B3CD-C547D332B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433C-2A37-420B-8C89-DCB2DEBFA551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3445-E0D1-4C47-B3CD-C547D332B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433C-2A37-420B-8C89-DCB2DEBFA551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3445-E0D1-4C47-B3CD-C547D332BC1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433C-2A37-420B-8C89-DCB2DEBFA551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3445-E0D1-4C47-B3CD-C547D332BC19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85433C-2A37-420B-8C89-DCB2DEBFA551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D23445-E0D1-4C47-B3CD-C547D332BC1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C85433C-2A37-420B-8C89-DCB2DEBFA551}" type="datetimeFigureOut">
              <a:rPr lang="ru-RU" smtClean="0"/>
              <a:t>06.09.2020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9D23445-E0D1-4C47-B3CD-C547D332BC19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332657"/>
            <a:ext cx="7774632" cy="2592287"/>
          </a:xfrm>
        </p:spPr>
        <p:txBody>
          <a:bodyPr>
            <a:normAutofit/>
          </a:bodyPr>
          <a:lstStyle/>
          <a:p>
            <a:r>
              <a:rPr lang="uk-UA" dirty="0" smtClean="0">
                <a:effectLst/>
              </a:rPr>
              <a:t> </a:t>
            </a:r>
            <a:r>
              <a:rPr lang="uk-UA" b="1" dirty="0" smtClean="0">
                <a:solidFill>
                  <a:srgbClr val="C00000"/>
                </a:solidFill>
                <a:effectLst/>
              </a:rPr>
              <a:t>Вивчення дисципліни «Комунікації в системі соціального управління» 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2708920"/>
            <a:ext cx="7704856" cy="3816424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sz="4000" b="1" dirty="0" smtClean="0">
                <a:solidFill>
                  <a:srgbClr val="7030A0"/>
                </a:solidFill>
                <a:effectLst/>
              </a:rPr>
              <a:t>має на меті формування у студентів цілісного уявлення щодо системи комунікацій, в цілому, та ролі комунікацій в системі соціального управління </a:t>
            </a:r>
            <a:r>
              <a:rPr lang="uk-UA" sz="4000" b="1" dirty="0" smtClean="0">
                <a:effectLst/>
              </a:rPr>
              <a:t>зокрема.</a:t>
            </a:r>
            <a:endParaRPr lang="ru-RU" sz="4000" b="1" dirty="0" smtClean="0">
              <a:effectLst/>
            </a:endParaRPr>
          </a:p>
          <a:p>
            <a:r>
              <a:rPr lang="uk-UA" i="1" dirty="0" smtClean="0">
                <a:effectLst/>
              </a:rPr>
              <a:t> </a:t>
            </a:r>
            <a:endParaRPr lang="ru-RU" dirty="0" smtClean="0">
              <a:effectLst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5240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uk-UA" sz="2800" b="1" i="1" dirty="0"/>
              <a:t>Налагоджувати </a:t>
            </a:r>
            <a:r>
              <a:rPr lang="uk-UA" sz="2800" b="1" i="1" dirty="0" err="1"/>
              <a:t>зв</a:t>
            </a:r>
            <a:r>
              <a:rPr lang="ru-RU" sz="2800" b="1" i="1" dirty="0"/>
              <a:t>’</a:t>
            </a:r>
            <a:r>
              <a:rPr lang="uk-UA" sz="2800" b="1" i="1" dirty="0" err="1"/>
              <a:t>язки</a:t>
            </a:r>
            <a:r>
              <a:rPr lang="uk-UA" sz="2800" b="1" i="1" dirty="0"/>
              <a:t> з позицій конкретного </a:t>
            </a:r>
            <a:r>
              <a:rPr lang="uk-UA" sz="2800" b="1" i="1" dirty="0" err="1"/>
              <a:t>суб</a:t>
            </a:r>
            <a:r>
              <a:rPr lang="ru-RU" sz="2800" b="1" i="1" dirty="0"/>
              <a:t>’</a:t>
            </a:r>
            <a:r>
              <a:rPr lang="uk-UA" sz="2800" b="1" i="1" dirty="0" err="1"/>
              <a:t>єкту</a:t>
            </a:r>
            <a:r>
              <a:rPr lang="uk-UA" sz="2800" b="1" i="1" dirty="0"/>
              <a:t> публічного управління з окремими представниками, соціальними та професійними групами, усіма </a:t>
            </a:r>
            <a:r>
              <a:rPr lang="uk-UA" sz="2800" b="1" i="1" dirty="0" err="1"/>
              <a:t>суб</a:t>
            </a:r>
            <a:r>
              <a:rPr lang="ru-RU" sz="2800" b="1" i="1" dirty="0"/>
              <a:t>’</a:t>
            </a:r>
            <a:r>
              <a:rPr lang="ru-RU" sz="2800" b="1" i="1" dirty="0" err="1"/>
              <a:t>єктами</a:t>
            </a:r>
            <a:r>
              <a:rPr lang="ru-RU" sz="2800" b="1" i="1" dirty="0"/>
              <a:t> </a:t>
            </a:r>
            <a:r>
              <a:rPr lang="ru-RU" sz="2800" b="1" i="1" dirty="0" err="1"/>
              <a:t>інформаційного</a:t>
            </a:r>
            <a:r>
              <a:rPr lang="ru-RU" sz="2800" b="1" i="1" dirty="0"/>
              <a:t> ринку.</a:t>
            </a:r>
            <a:endParaRPr lang="ru-RU" sz="2800" b="1" dirty="0"/>
          </a:p>
          <a:p>
            <a:pPr lvl="0" algn="just"/>
            <a:r>
              <a:rPr lang="uk-UA" sz="2800" b="1" i="1" dirty="0"/>
              <a:t>Розробляти  та впроваджувати проекти комунікаційних управлінських структур.</a:t>
            </a:r>
            <a:endParaRPr lang="ru-RU" sz="2800" b="1" dirty="0"/>
          </a:p>
          <a:p>
            <a:pPr algn="just"/>
            <a:endParaRPr lang="ru-RU" sz="2800" b="1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У разі успішного завершення курсу студент </a:t>
            </a:r>
            <a:r>
              <a:rPr lang="uk-UA" b="1" u="sng" dirty="0">
                <a:solidFill>
                  <a:srgbClr val="FF0000"/>
                </a:solidFill>
              </a:rPr>
              <a:t>зможе</a:t>
            </a:r>
            <a:r>
              <a:rPr lang="uk-UA" b="1" dirty="0">
                <a:solidFill>
                  <a:srgbClr val="FF0000"/>
                </a:solidFill>
              </a:rPr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7964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800" b="1" i="1" dirty="0">
                <a:solidFill>
                  <a:srgbClr val="7030A0"/>
                </a:solidFill>
              </a:rPr>
              <a:t>Розробляти та реалізовувати конкретні комунікаційні заходи в сфері соціального управління; організовувати та проводити прес-конференції, брифінги, використовувати соціальні медіа як комунікаційний канал; взаємодіяти з громадянським суспільством</a:t>
            </a:r>
            <a:endParaRPr lang="ru-RU" sz="2800" b="1" dirty="0">
              <a:solidFill>
                <a:srgbClr val="7030A0"/>
              </a:solidFill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866536"/>
          </a:xfrm>
        </p:spPr>
        <p:txBody>
          <a:bodyPr>
            <a:normAutofit fontScale="90000"/>
          </a:bodyPr>
          <a:lstStyle/>
          <a:p>
            <a:r>
              <a:rPr lang="uk-UA" b="1" dirty="0">
                <a:solidFill>
                  <a:srgbClr val="FF0000"/>
                </a:solidFill>
              </a:rPr>
              <a:t>У разі успішного завершення курсу студент </a:t>
            </a:r>
            <a:r>
              <a:rPr lang="uk-UA" b="1" u="sng" dirty="0">
                <a:solidFill>
                  <a:srgbClr val="FF0000"/>
                </a:solidFill>
              </a:rPr>
              <a:t>зможе</a:t>
            </a:r>
            <a:r>
              <a:rPr lang="uk-UA" b="1" dirty="0">
                <a:solidFill>
                  <a:srgbClr val="FF0000"/>
                </a:solidFill>
              </a:rPr>
              <a:t>:</a:t>
            </a: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27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1268760"/>
            <a:ext cx="79208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i="1" dirty="0" smtClean="0">
                <a:effectLst/>
              </a:rPr>
              <a:t> </a:t>
            </a:r>
            <a:r>
              <a:rPr lang="uk-UA" sz="3600" b="1" i="1" dirty="0" smtClean="0">
                <a:solidFill>
                  <a:srgbClr val="7030A0"/>
                </a:solidFill>
                <a:effectLst/>
              </a:rPr>
              <a:t>Вивчення сприятиме формуванню у студентів загальних та фахових </a:t>
            </a:r>
            <a:r>
              <a:rPr lang="uk-UA" sz="3600" b="1" i="1" dirty="0" err="1" smtClean="0">
                <a:solidFill>
                  <a:srgbClr val="7030A0"/>
                </a:solidFill>
                <a:effectLst/>
              </a:rPr>
              <a:t>компетентностей</a:t>
            </a:r>
            <a:r>
              <a:rPr lang="uk-UA" sz="3600" b="1" i="1" dirty="0" smtClean="0">
                <a:solidFill>
                  <a:srgbClr val="7030A0"/>
                </a:solidFill>
                <a:effectLst/>
              </a:rPr>
              <a:t> з управління різноманітними, багаторівневими комунікаційними процесами на основі їхнього проектування, планування та організації.</a:t>
            </a:r>
            <a:endParaRPr lang="ru-RU" sz="3600" b="1" dirty="0">
              <a:solidFill>
                <a:srgbClr val="7030A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0278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268760"/>
            <a:ext cx="813690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000" b="1" i="1" dirty="0" smtClean="0">
                <a:solidFill>
                  <a:srgbClr val="7030A0"/>
                </a:solidFill>
                <a:effectLst/>
              </a:rPr>
              <a:t> Набуваються навички налагодження соціальної взаємодії та зв’язків між органами влади, структурами соціальних служб та представниками окремих соціальних та професійних груп.</a:t>
            </a:r>
            <a:endParaRPr lang="ru-RU" sz="4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3181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/>
              <a:t> </a:t>
            </a:r>
            <a:r>
              <a:rPr lang="uk-UA" i="1" dirty="0">
                <a:solidFill>
                  <a:srgbClr val="C00000"/>
                </a:solidFill>
              </a:rPr>
              <a:t>Завданням вивчення дисципліни є </a:t>
            </a:r>
            <a:endParaRPr lang="ru-RU" dirty="0">
              <a:solidFill>
                <a:srgbClr val="C00000"/>
              </a:solidFill>
              <a:effectLst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800" b="1" i="1" dirty="0">
                <a:solidFill>
                  <a:srgbClr val="7030A0"/>
                </a:solidFill>
              </a:rPr>
              <a:t>формування у слухачів системних знань з теорії комунікації, аналітичних та проектних умінь встановлення управлінських прямих та зворотних зв’язків , організаторських навичок з формування управлінських ієрархічних пірамід та інформаційних мереж.</a:t>
            </a:r>
            <a:endParaRPr lang="ru-RU" sz="2800" b="1" i="1" dirty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93624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052736"/>
            <a:ext cx="8064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4000" b="1" dirty="0">
                <a:solidFill>
                  <a:srgbClr val="7030A0"/>
                </a:solidFill>
              </a:rPr>
              <a:t>Навчальний курс покликаний підготувати спеціалістів високої організаційної культури, які розуміють успішну комунікації як запоруку успіху й платформу для реалізації продуктивних ділових відносин.</a:t>
            </a:r>
            <a:endParaRPr lang="ru-RU" sz="40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640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556792"/>
            <a:ext cx="799288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4400" b="1" i="1" dirty="0">
                <a:solidFill>
                  <a:srgbClr val="7030A0"/>
                </a:solidFill>
              </a:rPr>
              <a:t>Опанування дисципліни сприятиме особистісному росту студентів, підвищенню їхньої фахово-професійної  культури.</a:t>
            </a:r>
            <a:endParaRPr lang="ru-RU" sz="44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697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548680"/>
            <a:ext cx="7846640" cy="2160240"/>
          </a:xfrm>
        </p:spPr>
        <p:txBody>
          <a:bodyPr/>
          <a:lstStyle/>
          <a:p>
            <a:r>
              <a:rPr lang="uk-UA" i="1" dirty="0">
                <a:solidFill>
                  <a:srgbClr val="FF0000"/>
                </a:solidFill>
              </a:rPr>
              <a:t>Студент набуває знання про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59632" y="2564904"/>
            <a:ext cx="6472808" cy="2409304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uk-UA" sz="3500" b="1" i="1" dirty="0">
                <a:solidFill>
                  <a:srgbClr val="7030A0"/>
                </a:solidFill>
              </a:rPr>
              <a:t>- основні теоретичні концепції комунікативних процесів, </a:t>
            </a:r>
            <a:endParaRPr lang="ru-RU" sz="3500" b="1" dirty="0">
              <a:solidFill>
                <a:srgbClr val="7030A0"/>
              </a:solidFill>
            </a:endParaRPr>
          </a:p>
          <a:p>
            <a:pPr algn="just"/>
            <a:r>
              <a:rPr lang="uk-UA" sz="3500" b="1" i="1" dirty="0" err="1">
                <a:solidFill>
                  <a:srgbClr val="7030A0"/>
                </a:solidFill>
              </a:rPr>
              <a:t>-характеристики</a:t>
            </a:r>
            <a:r>
              <a:rPr lang="uk-UA" sz="3500" b="1" i="1" dirty="0">
                <a:solidFill>
                  <a:srgbClr val="7030A0"/>
                </a:solidFill>
              </a:rPr>
              <a:t> перспективних моделей комунікації та комунікативних </a:t>
            </a:r>
            <a:r>
              <a:rPr lang="uk-UA" sz="3500" b="1" i="1" dirty="0" smtClean="0">
                <a:solidFill>
                  <a:srgbClr val="7030A0"/>
                </a:solidFill>
              </a:rPr>
              <a:t>технологій. </a:t>
            </a:r>
            <a:endParaRPr lang="ru-RU" sz="3500" b="1" dirty="0">
              <a:solidFill>
                <a:srgbClr val="7030A0"/>
              </a:solidFill>
            </a:endParaRPr>
          </a:p>
          <a:p>
            <a:r>
              <a:rPr lang="uk-UA" sz="3000" b="1" i="1" dirty="0">
                <a:solidFill>
                  <a:srgbClr val="7030A0"/>
                </a:solidFill>
              </a:rPr>
              <a:t> </a:t>
            </a:r>
            <a:endParaRPr lang="ru-RU" sz="3000" b="1" dirty="0">
              <a:solidFill>
                <a:srgbClr val="7030A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07041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k-UA" sz="2800" b="1" i="1" dirty="0">
                <a:solidFill>
                  <a:srgbClr val="7030A0"/>
                </a:solidFill>
              </a:rPr>
              <a:t>- визначати доцільність застосування комунікативних технологій в різних соціальних ситуаціях,</a:t>
            </a:r>
            <a:endParaRPr lang="ru-RU" sz="2800" b="1" dirty="0">
              <a:solidFill>
                <a:srgbClr val="7030A0"/>
              </a:solidFill>
            </a:endParaRPr>
          </a:p>
          <a:p>
            <a:r>
              <a:rPr lang="uk-UA" sz="2800" b="1" i="1" dirty="0">
                <a:solidFill>
                  <a:srgbClr val="7030A0"/>
                </a:solidFill>
              </a:rPr>
              <a:t>- будувати прогностичні комунікаційні моделі, </a:t>
            </a:r>
            <a:endParaRPr lang="ru-RU" sz="2800" b="1" dirty="0">
              <a:solidFill>
                <a:srgbClr val="7030A0"/>
              </a:solidFill>
            </a:endParaRPr>
          </a:p>
          <a:p>
            <a:r>
              <a:rPr lang="uk-UA" sz="2800" b="1" i="1" dirty="0" err="1">
                <a:solidFill>
                  <a:srgbClr val="7030A0"/>
                </a:solidFill>
              </a:rPr>
              <a:t>-аналізувати</a:t>
            </a:r>
            <a:r>
              <a:rPr lang="uk-UA" sz="2800" b="1" i="1" dirty="0">
                <a:solidFill>
                  <a:srgbClr val="7030A0"/>
                </a:solidFill>
              </a:rPr>
              <a:t> результати комунікативних кампаній в межах профільної соціальної діяльності</a:t>
            </a:r>
            <a:endParaRPr lang="ru-RU" sz="2800" b="1" dirty="0">
              <a:solidFill>
                <a:srgbClr val="7030A0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i="1" dirty="0">
                <a:solidFill>
                  <a:srgbClr val="FF0000"/>
                </a:solidFill>
              </a:rPr>
              <a:t>Студент набуває вміння</a:t>
            </a:r>
            <a:endParaRPr lang="ru-RU" sz="5400" dirty="0">
              <a:solidFill>
                <a:srgbClr val="FF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37802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uk-UA" b="1" i="1" dirty="0">
                <a:solidFill>
                  <a:srgbClr val="7030A0"/>
                </a:solidFill>
              </a:rPr>
              <a:t>Сформувати та представити багаторівневу комплексну комунікаційну модель системи соціального управління та окремих її підрозділів</a:t>
            </a:r>
            <a:endParaRPr lang="ru-RU" b="1" dirty="0">
              <a:solidFill>
                <a:srgbClr val="7030A0"/>
              </a:solidFill>
            </a:endParaRPr>
          </a:p>
          <a:p>
            <a:pPr lvl="0" algn="just"/>
            <a:r>
              <a:rPr lang="uk-UA" b="1" i="1" dirty="0">
                <a:solidFill>
                  <a:srgbClr val="7030A0"/>
                </a:solidFill>
              </a:rPr>
              <a:t>Аналізувати ефективність функціонування окремих соціально-управлінських підрозділів та запропонувати шляхи та перспективи підвищення рівня комунікативної ефективності.</a:t>
            </a:r>
            <a:endParaRPr lang="ru-RU" b="1" dirty="0">
              <a:solidFill>
                <a:srgbClr val="7030A0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/>
              <a:t> </a:t>
            </a:r>
            <a:r>
              <a:rPr lang="uk-UA" b="1" dirty="0">
                <a:solidFill>
                  <a:srgbClr val="FF0000"/>
                </a:solidFill>
              </a:rPr>
              <a:t>У разі успішного завершення курсу студент </a:t>
            </a:r>
            <a:r>
              <a:rPr lang="uk-UA" b="1" u="sng" dirty="0">
                <a:solidFill>
                  <a:srgbClr val="FF0000"/>
                </a:solidFill>
              </a:rPr>
              <a:t>зможе</a:t>
            </a:r>
            <a:r>
              <a:rPr lang="uk-UA" b="1" dirty="0">
                <a:solidFill>
                  <a:srgbClr val="FF0000"/>
                </a:solidFill>
              </a:rPr>
              <a:t>: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919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92</TotalTime>
  <Words>324</Words>
  <Application>Microsoft Office PowerPoint</Application>
  <PresentationFormat>Экран (4:3)</PresentationFormat>
  <Paragraphs>25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Волна</vt:lpstr>
      <vt:lpstr> Вивчення дисципліни «Комунікації в системі соціального управління» </vt:lpstr>
      <vt:lpstr>Презентация PowerPoint</vt:lpstr>
      <vt:lpstr>Презентация PowerPoint</vt:lpstr>
      <vt:lpstr> Завданням вивчення дисципліни є </vt:lpstr>
      <vt:lpstr>Презентация PowerPoint</vt:lpstr>
      <vt:lpstr>Презентация PowerPoint</vt:lpstr>
      <vt:lpstr>Студент набуває знання про </vt:lpstr>
      <vt:lpstr>Студент набуває вміння</vt:lpstr>
      <vt:lpstr> У разі успішного завершення курсу студент зможе:</vt:lpstr>
      <vt:lpstr>У разі успішного завершення курсу студент зможе: </vt:lpstr>
      <vt:lpstr>У разі успішного завершення курсу студент зможе: 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4</cp:revision>
  <dcterms:created xsi:type="dcterms:W3CDTF">2020-09-06T13:58:22Z</dcterms:created>
  <dcterms:modified xsi:type="dcterms:W3CDTF">2020-09-06T15:30:38Z</dcterms:modified>
</cp:coreProperties>
</file>