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ПРЕЗЕНТАЦІЯ КУРСУ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782638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Розмовна</a:t>
            </a:r>
            <a:r>
              <a:rPr lang="ru-RU" sz="2800" b="1" dirty="0"/>
              <a:t> </a:t>
            </a:r>
            <a:r>
              <a:rPr lang="ru-RU" sz="2800" b="1" dirty="0" err="1"/>
              <a:t>англійська</a:t>
            </a:r>
            <a:r>
              <a:rPr lang="ru-RU" sz="2800" b="1" dirty="0"/>
              <a:t> </a:t>
            </a:r>
            <a:r>
              <a:rPr lang="ru-RU" sz="2800" b="1" dirty="0" err="1"/>
              <a:t>мова</a:t>
            </a:r>
            <a:r>
              <a:rPr lang="ru-RU" sz="2800" b="1" dirty="0"/>
              <a:t> на </a:t>
            </a:r>
            <a:r>
              <a:rPr lang="ru-RU" sz="2800" b="1" dirty="0" err="1"/>
              <a:t>матеріалі</a:t>
            </a:r>
            <a:r>
              <a:rPr lang="ru-RU" sz="2800" b="1" dirty="0"/>
              <a:t> </a:t>
            </a:r>
            <a:r>
              <a:rPr lang="ru-RU" sz="2800" b="1" dirty="0" err="1"/>
              <a:t>фільмів</a:t>
            </a:r>
            <a:r>
              <a:rPr lang="ru-RU" sz="2800" b="1" dirty="0"/>
              <a:t> </a:t>
            </a:r>
            <a:r>
              <a:rPr lang="ru-RU" sz="2800" b="1" dirty="0" err="1"/>
              <a:t>масової</a:t>
            </a:r>
            <a:r>
              <a:rPr lang="ru-RU" sz="2800" b="1" dirty="0"/>
              <a:t> </a:t>
            </a:r>
            <a:r>
              <a:rPr lang="ru-RU" sz="2800" b="1" dirty="0" err="1" smtClean="0"/>
              <a:t>культури</a:t>
            </a:r>
            <a:endParaRPr lang="ru-RU" sz="2800" b="1" dirty="0" smtClean="0"/>
          </a:p>
          <a:p>
            <a:endParaRPr lang="uk-UA" sz="2800" b="1" dirty="0"/>
          </a:p>
          <a:p>
            <a:r>
              <a:rPr lang="uk-UA" b="1" dirty="0"/>
              <a:t>ВИКЛАДАЧ: К.ФІЛОЛ.Н., ДОЦ. </a:t>
            </a:r>
            <a:r>
              <a:rPr lang="uk-UA" b="1"/>
              <a:t>БЕРЕЖНА </a:t>
            </a:r>
            <a:r>
              <a:rPr lang="uk-UA" b="1" smtClean="0"/>
              <a:t>М.В.</a:t>
            </a:r>
            <a:endParaRPr lang="uk-UA" b="1" dirty="0"/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82222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Опис курсу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09" y="1717482"/>
            <a:ext cx="11410121" cy="4651513"/>
          </a:xfrm>
        </p:spPr>
        <p:txBody>
          <a:bodyPr>
            <a:noAutofit/>
          </a:bodyPr>
          <a:lstStyle/>
          <a:p>
            <a:pPr lvl="1" algn="just"/>
            <a:r>
              <a:rPr lang="uk-UA" sz="1600" i="1" dirty="0" smtClean="0"/>
              <a:t>Авторський курс </a:t>
            </a:r>
            <a:r>
              <a:rPr lang="uk-UA" sz="1600" i="1" dirty="0"/>
              <a:t>має на меті формування та вдосконалення </a:t>
            </a:r>
            <a:r>
              <a:rPr lang="uk-UA" sz="1600" i="1" dirty="0" smtClean="0"/>
              <a:t>навичок говоріння та сприйняття на слух тексту, що створений англійською мовою (у її розмовному варіанті), формування лексико-синтаксичної </a:t>
            </a:r>
            <a:r>
              <a:rPr lang="uk-UA" sz="1600" i="1" dirty="0"/>
              <a:t>бази </a:t>
            </a:r>
            <a:r>
              <a:rPr lang="uk-UA" sz="1600" i="1" dirty="0" smtClean="0"/>
              <a:t>поширених розмовних елементів для подальшого використання у ситуаціях неформального спілкування, розвиток навичок усного англо-українського перекладу; систематизація </a:t>
            </a:r>
            <a:r>
              <a:rPr lang="uk-UA" sz="1600" i="1" dirty="0"/>
              <a:t>і розширення </a:t>
            </a:r>
            <a:r>
              <a:rPr lang="uk-UA" sz="1600" i="1" dirty="0" smtClean="0"/>
              <a:t>філологічних </a:t>
            </a:r>
            <a:r>
              <a:rPr lang="uk-UA" sz="1600" i="1" dirty="0"/>
              <a:t>знань </a:t>
            </a:r>
            <a:r>
              <a:rPr lang="uk-UA" sz="1600" i="1" dirty="0" smtClean="0"/>
              <a:t>у царині літературної мови та її відмінностей від розмовного стилю. Через використання такого методу навчання як </a:t>
            </a:r>
            <a:r>
              <a:rPr lang="en-US" sz="1600" i="1" dirty="0" smtClean="0"/>
              <a:t>edutainment</a:t>
            </a:r>
            <a:r>
              <a:rPr lang="uk-UA" sz="1600" i="1" dirty="0" smtClean="0"/>
              <a:t>, передбачене засвоєння лексико-синтаксичних та фразеологічних одиниць, що використовуються у стандартних ситуаціях неформального спілкування: привітання й прощання; висловлення базових емоцій радості, гніву, суму, страху, задоволення; демонстрація підтримки, (не)згоди, засудження.</a:t>
            </a:r>
            <a:endParaRPr lang="uk-UA" sz="1600" dirty="0"/>
          </a:p>
          <a:p>
            <a:pPr lvl="1" algn="just"/>
            <a:r>
              <a:rPr lang="uk-UA" sz="1600" i="1" dirty="0" smtClean="0"/>
              <a:t>Набір </a:t>
            </a:r>
            <a:r>
              <a:rPr lang="uk-UA" sz="1600" i="1" dirty="0" err="1" smtClean="0"/>
              <a:t>відеоуривків</a:t>
            </a:r>
            <a:r>
              <a:rPr lang="uk-UA" sz="1600" i="1" dirty="0" smtClean="0"/>
              <a:t> з англомовних фільмів масової культури (2000-2023 рр.) містить стандартні лексико-синтаксичні одиниці, що використовуються носіями мови в ситуаціях неформального спілкування; вправи, створені на основі підібраного матеріалу сприяють засвоєнню граматичних</a:t>
            </a:r>
            <a:r>
              <a:rPr lang="uk-UA" sz="1600" i="1" dirty="0"/>
              <a:t>, </a:t>
            </a:r>
            <a:r>
              <a:rPr lang="uk-UA" sz="1600" i="1" dirty="0" smtClean="0"/>
              <a:t>лексичних, фразеологічних </a:t>
            </a:r>
            <a:r>
              <a:rPr lang="uk-UA" sz="1600" i="1" dirty="0"/>
              <a:t>та синтаксичних міжмовних відповідників, </a:t>
            </a:r>
            <a:r>
              <a:rPr lang="uk-UA" sz="1600" i="1" dirty="0" smtClean="0"/>
              <a:t>розвитку </a:t>
            </a:r>
            <a:r>
              <a:rPr lang="uk-UA" sz="1600" i="1" dirty="0"/>
              <a:t>навичок </a:t>
            </a:r>
            <a:r>
              <a:rPr lang="uk-UA" sz="1600" i="1" dirty="0" smtClean="0"/>
              <a:t>аудіювання та оперативного </a:t>
            </a:r>
            <a:r>
              <a:rPr lang="uk-UA" sz="1600" i="1" dirty="0"/>
              <a:t>пошуку і вибору перекладацьких рішень, </a:t>
            </a:r>
            <a:r>
              <a:rPr lang="uk-UA" sz="1600" i="1" dirty="0" smtClean="0"/>
              <a:t>розвитку </a:t>
            </a:r>
            <a:r>
              <a:rPr lang="uk-UA" sz="1600" i="1" dirty="0"/>
              <a:t>та </a:t>
            </a:r>
            <a:r>
              <a:rPr lang="uk-UA" sz="1600" i="1" dirty="0" smtClean="0"/>
              <a:t>автоматизації </a:t>
            </a:r>
            <a:r>
              <a:rPr lang="uk-UA" sz="1600" i="1" dirty="0"/>
              <a:t>навичок мовної компресії, </a:t>
            </a:r>
            <a:r>
              <a:rPr lang="uk-UA" sz="1600" i="1" dirty="0" smtClean="0"/>
              <a:t>удосконаленню навичок міжмовної комунікації.</a:t>
            </a:r>
            <a:endParaRPr lang="uk-UA" sz="1600" dirty="0"/>
          </a:p>
          <a:p>
            <a:pPr lvl="1" algn="just"/>
            <a:r>
              <a:rPr lang="uk-UA" sz="1600" i="1" dirty="0"/>
              <a:t>Виконання індивідуальних та групових практичних завдань спонукає до розвитку критичного мислення, навичок командної роботи, організаційних та лідерських якостей.</a:t>
            </a:r>
            <a:endParaRPr lang="uk-UA" sz="1600" dirty="0"/>
          </a:p>
          <a:p>
            <a:pPr lvl="1" algn="just"/>
            <a:r>
              <a:rPr lang="uk-UA" sz="1600" i="1" dirty="0"/>
              <a:t>Використання сучасних матеріалів, новітніх програмних засобів під час виконання практичних завдань розвине як загальні, так і професійні </a:t>
            </a:r>
            <a:r>
              <a:rPr lang="uk-UA" sz="1600" i="1" dirty="0" err="1" smtClean="0"/>
              <a:t>загальнофілологічні</a:t>
            </a:r>
            <a:r>
              <a:rPr lang="uk-UA" sz="1600" i="1" dirty="0" smtClean="0"/>
              <a:t>, перекладацькі </a:t>
            </a:r>
            <a:r>
              <a:rPr lang="uk-UA" sz="1600" i="1" dirty="0"/>
              <a:t>та цифрові компетенції слухачів</a:t>
            </a:r>
            <a:r>
              <a:rPr lang="uk-UA" sz="1600" i="1" dirty="0" smtClean="0"/>
              <a:t>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6031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389614"/>
            <a:ext cx="8610600" cy="1272209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Курс передбачає розвиток компетентностей: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09" y="1534602"/>
            <a:ext cx="11410121" cy="4985468"/>
          </a:xfrm>
        </p:spPr>
        <p:txBody>
          <a:bodyPr numCol="2">
            <a:noAutofit/>
          </a:bodyPr>
          <a:lstStyle/>
          <a:p>
            <a:pPr lvl="1" algn="just"/>
            <a:r>
              <a:rPr lang="uk-UA" sz="1600" dirty="0"/>
              <a:t>Здатність розв’язувати складні задачі і проблеми в галузі лінгвістики</a:t>
            </a:r>
            <a:r>
              <a:rPr lang="uk-UA" sz="1600" dirty="0" smtClean="0"/>
              <a:t>, перекладу </a:t>
            </a:r>
            <a:r>
              <a:rPr lang="uk-UA" sz="1600" dirty="0"/>
              <a:t>в процесі професійної діяльності </a:t>
            </a:r>
            <a:r>
              <a:rPr lang="uk-UA" sz="1600" dirty="0" smtClean="0"/>
              <a:t>або навчання, що передбачає проведення досліджень та реалізації інноваційних технологій та характеризується невизначеністю умов і вимог до професійної, навчальної або дослідницької діяльності.</a:t>
            </a:r>
          </a:p>
          <a:p>
            <a:pPr lvl="1" algn="just"/>
            <a:r>
              <a:rPr lang="uk-UA" sz="1600" i="1" dirty="0" smtClean="0"/>
              <a:t> </a:t>
            </a:r>
            <a:r>
              <a:rPr lang="uk-UA" sz="1600" dirty="0" smtClean="0"/>
              <a:t>Здатність спілкуватися державною мовою як усно, так і письмово.</a:t>
            </a:r>
          </a:p>
          <a:p>
            <a:pPr lvl="1" algn="just"/>
            <a:r>
              <a:rPr lang="uk-UA" sz="1600" dirty="0" smtClean="0"/>
              <a:t>Здатність </a:t>
            </a:r>
            <a:r>
              <a:rPr lang="uk-UA" sz="1600" dirty="0"/>
              <a:t>бути критичним і самокритичним</a:t>
            </a:r>
            <a:r>
              <a:rPr lang="uk-UA" sz="1600" dirty="0" smtClean="0"/>
              <a:t>.</a:t>
            </a:r>
          </a:p>
          <a:p>
            <a:pPr lvl="1" algn="just"/>
            <a:r>
              <a:rPr lang="uk-UA" sz="1600" dirty="0" smtClean="0"/>
              <a:t>Здатність до пошуку, опрацювання та аналізу інформації з різних джерел.</a:t>
            </a:r>
          </a:p>
          <a:p>
            <a:pPr lvl="1" algn="just"/>
            <a:r>
              <a:rPr lang="uk-UA" sz="1600" dirty="0" smtClean="0"/>
              <a:t>Уміння виявляти, ставити та вирішувати проблеми.</a:t>
            </a:r>
          </a:p>
          <a:p>
            <a:pPr lvl="1" algn="just"/>
            <a:r>
              <a:rPr lang="uk-UA" sz="1600" dirty="0" smtClean="0"/>
              <a:t>Здатність працювати в команді та </a:t>
            </a:r>
            <a:r>
              <a:rPr lang="uk-UA" sz="1600" dirty="0" err="1" smtClean="0"/>
              <a:t>автономно</a:t>
            </a:r>
            <a:r>
              <a:rPr lang="uk-UA" sz="1600" dirty="0" smtClean="0"/>
              <a:t>.</a:t>
            </a:r>
          </a:p>
          <a:p>
            <a:pPr lvl="1" algn="just"/>
            <a:r>
              <a:rPr lang="uk-UA" sz="1600" dirty="0" smtClean="0"/>
              <a:t>Здатність спілкуватися іноземною мовою.</a:t>
            </a:r>
          </a:p>
          <a:p>
            <a:pPr lvl="1" algn="just"/>
            <a:r>
              <a:rPr lang="uk-UA" sz="1600" dirty="0" smtClean="0"/>
              <a:t>Здатність до абстрактного мислення, аналізу та синтезу.</a:t>
            </a:r>
          </a:p>
          <a:p>
            <a:pPr lvl="1" algn="just"/>
            <a:r>
              <a:rPr lang="uk-UA" sz="1600" dirty="0" smtClean="0"/>
              <a:t>Навички використання інформаційних і комунікаційних технологій.</a:t>
            </a:r>
          </a:p>
          <a:p>
            <a:pPr lvl="1" algn="just"/>
            <a:r>
              <a:rPr lang="uk-UA" sz="1600" dirty="0" smtClean="0"/>
              <a:t>Здатність до адаптації та дії в новій ситуації.</a:t>
            </a:r>
          </a:p>
          <a:p>
            <a:pPr lvl="1" algn="just"/>
            <a:r>
              <a:rPr lang="uk-UA" sz="1600" dirty="0" smtClean="0"/>
              <a:t>Здатність генерувати нові ідеї (креативність).</a:t>
            </a:r>
          </a:p>
          <a:p>
            <a:pPr lvl="1" algn="just"/>
            <a:r>
              <a:rPr lang="uk-UA" sz="1600" dirty="0" smtClean="0"/>
              <a:t>Здатність здійснювати науковий аналіз і структурування мовленнєвого матеріалу</a:t>
            </a:r>
          </a:p>
          <a:p>
            <a:pPr lvl="1" algn="just"/>
            <a:r>
              <a:rPr lang="uk-UA" sz="1600" dirty="0" smtClean="0"/>
              <a:t>Усвідомлення </a:t>
            </a:r>
            <a:r>
              <a:rPr lang="uk-UA" sz="1600" dirty="0"/>
              <a:t>методологічного, організаційного </a:t>
            </a:r>
            <a:r>
              <a:rPr lang="uk-UA" sz="1600" dirty="0" smtClean="0"/>
              <a:t>підґрунтя</a:t>
            </a:r>
            <a:r>
              <a:rPr lang="uk-UA" sz="1600" dirty="0"/>
              <a:t>, необхідного для досліджень </a:t>
            </a:r>
            <a:r>
              <a:rPr lang="uk-UA" sz="1600" dirty="0" smtClean="0"/>
              <a:t>у </a:t>
            </a:r>
            <a:r>
              <a:rPr lang="uk-UA" sz="1600" dirty="0"/>
              <a:t>галузі філології, презентації </a:t>
            </a:r>
            <a:r>
              <a:rPr lang="uk-UA" sz="1600" dirty="0" smtClean="0"/>
              <a:t>їх результатів.</a:t>
            </a:r>
          </a:p>
          <a:p>
            <a:pPr lvl="1" algn="just"/>
            <a:r>
              <a:rPr lang="uk-UA" sz="1600" dirty="0" smtClean="0"/>
              <a:t>Здатність застосовувати поглиблені знання з обраної філологічної спеціалізації для вирішення професійних завдань.</a:t>
            </a:r>
          </a:p>
          <a:p>
            <a:pPr lvl="1" algn="just"/>
            <a:r>
              <a:rPr lang="uk-UA" sz="1600" dirty="0" smtClean="0"/>
              <a:t>Здатність вільно користуватися спеціальною термінологією в обраній галузі філологічних досліджень.</a:t>
            </a:r>
          </a:p>
          <a:p>
            <a:pPr lvl="1" algn="just"/>
            <a:r>
              <a:rPr lang="uk-UA" sz="1600" dirty="0" smtClean="0"/>
              <a:t>Усвідомлення ролі експресивних, емоційних, логічних засобів </a:t>
            </a:r>
            <a:r>
              <a:rPr lang="uk-UA" sz="1600" dirty="0"/>
              <a:t>мови для досягнення запланованого </a:t>
            </a:r>
            <a:r>
              <a:rPr lang="uk-UA" sz="1600" dirty="0" smtClean="0"/>
              <a:t>прагматичного результату.</a:t>
            </a:r>
          </a:p>
          <a:p>
            <a:pPr lvl="1" algn="just"/>
            <a:r>
              <a:rPr lang="uk-UA" sz="1600" dirty="0" smtClean="0"/>
              <a:t>Здатність застосування теоретичних моделей в процесі перекладу для вирішення різноманітних перекладацьких завдань.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55726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373711"/>
            <a:ext cx="8610600" cy="834888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Програмні результати навчання: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09" y="1534602"/>
            <a:ext cx="11410121" cy="4985468"/>
          </a:xfrm>
        </p:spPr>
        <p:txBody>
          <a:bodyPr numCol="2">
            <a:normAutofit fontScale="85000" lnSpcReduction="10000"/>
          </a:bodyPr>
          <a:lstStyle/>
          <a:p>
            <a:pPr lvl="1" algn="just"/>
            <a:r>
              <a:rPr lang="uk-UA" sz="1600" dirty="0" smtClean="0"/>
              <a:t>Оцінювати власну навчальну та науково-професійну діяльність, будувати і втілювати ефективну стратегію саморозвитку та професійного самовдосконалення.</a:t>
            </a:r>
          </a:p>
          <a:p>
            <a:pPr lvl="1" algn="just"/>
            <a:r>
              <a:rPr lang="uk-UA" sz="1600" dirty="0" smtClean="0"/>
              <a:t>Упевнено </a:t>
            </a:r>
            <a:r>
              <a:rPr lang="uk-UA" sz="1600" dirty="0"/>
              <a:t>володіти державною та іноземною мовами для </a:t>
            </a:r>
            <a:r>
              <a:rPr lang="uk-UA" sz="1600" dirty="0" smtClean="0"/>
              <a:t>реалізації комунікації; </a:t>
            </a:r>
            <a:r>
              <a:rPr lang="uk-UA" sz="1600" dirty="0"/>
              <a:t>презентувати результати досліджень державною </a:t>
            </a:r>
            <a:r>
              <a:rPr lang="uk-UA" sz="1600" dirty="0" smtClean="0"/>
              <a:t>та іноземною мовами.</a:t>
            </a:r>
          </a:p>
          <a:p>
            <a:pPr lvl="1" algn="just"/>
            <a:r>
              <a:rPr lang="uk-UA" sz="1600" dirty="0" smtClean="0"/>
              <a:t>Застосовувати </a:t>
            </a:r>
            <a:r>
              <a:rPr lang="uk-UA" sz="1600" dirty="0"/>
              <a:t>сучасні методики і технології, зокрема інформаційні</a:t>
            </a:r>
            <a:r>
              <a:rPr lang="uk-UA" sz="1600" dirty="0" smtClean="0"/>
              <a:t>, для </a:t>
            </a:r>
            <a:r>
              <a:rPr lang="uk-UA" sz="1600" dirty="0"/>
              <a:t>успішного й ефективного здійснення професійної </a:t>
            </a:r>
            <a:r>
              <a:rPr lang="uk-UA" sz="1600" dirty="0" smtClean="0"/>
              <a:t>діяльності.</a:t>
            </a:r>
          </a:p>
          <a:p>
            <a:pPr lvl="1" algn="just"/>
            <a:r>
              <a:rPr lang="uk-UA" sz="1600" dirty="0" smtClean="0"/>
              <a:t>Оцінювати й критично аналізувати соціально, особистісно та </a:t>
            </a:r>
            <a:r>
              <a:rPr lang="uk-UA" sz="1600" dirty="0" err="1" smtClean="0"/>
              <a:t>професійно</a:t>
            </a:r>
            <a:r>
              <a:rPr lang="uk-UA" sz="1600" dirty="0" smtClean="0"/>
              <a:t> значущі проблеми і пропонувати шляхи їх вирішення у складних і непередбачуваних умовах.</a:t>
            </a:r>
          </a:p>
          <a:p>
            <a:pPr lvl="1" algn="just"/>
            <a:r>
              <a:rPr lang="uk-UA" sz="1600" dirty="0" smtClean="0"/>
              <a:t>Знаходити оптимальні шляхи ефективної взаємодії у професійному колективі.</a:t>
            </a:r>
          </a:p>
          <a:p>
            <a:pPr lvl="1" algn="just"/>
            <a:r>
              <a:rPr lang="uk-UA" sz="1600" dirty="0" smtClean="0"/>
              <a:t>Застосовувати знання про експресивні, емоційні, логічні засоби мови та техніку мовлення для досягнення запланованого прагматичного результату й організації успішної комунікації.</a:t>
            </a:r>
          </a:p>
          <a:p>
            <a:pPr lvl="1" algn="just"/>
            <a:r>
              <a:rPr lang="uk-UA" sz="1600" dirty="0" smtClean="0"/>
              <a:t>Характеризувати теоретичні засади та прикладні аспекти обраної філологічної спеціалізації.</a:t>
            </a:r>
          </a:p>
          <a:p>
            <a:pPr lvl="1" algn="just"/>
            <a:r>
              <a:rPr lang="uk-UA" sz="1600" dirty="0" smtClean="0"/>
              <a:t>Збирати й систематизувати </a:t>
            </a:r>
            <a:r>
              <a:rPr lang="uk-UA" sz="1600" dirty="0" err="1" smtClean="0"/>
              <a:t>мовні</a:t>
            </a:r>
            <a:r>
              <a:rPr lang="uk-UA" sz="1600" dirty="0" smtClean="0"/>
              <a:t> факти, інтерпретувати й перекладати тексти різних стилів і жанрів.</a:t>
            </a:r>
          </a:p>
          <a:p>
            <a:pPr lvl="1" algn="just"/>
            <a:r>
              <a:rPr lang="uk-UA" sz="1600" dirty="0" smtClean="0"/>
              <a:t>Здійснювати науковий аналіз </a:t>
            </a:r>
            <a:r>
              <a:rPr lang="uk-UA" sz="1600" dirty="0" err="1" smtClean="0"/>
              <a:t>мовного</a:t>
            </a:r>
            <a:r>
              <a:rPr lang="uk-UA" sz="1600" dirty="0" smtClean="0"/>
              <a:t>, мовленнєвого матеріалу, інтерпретувати та структурувати його з урахуванням доцільних методологічних принципів, формулювати узагальнення на основі самостійно-опрацьованих даних.</a:t>
            </a:r>
          </a:p>
          <a:p>
            <a:pPr lvl="1" algn="just"/>
            <a:r>
              <a:rPr lang="uk-UA" sz="1600" dirty="0" smtClean="0"/>
              <a:t>Дотримуватися правил академічної доброчесності.</a:t>
            </a:r>
          </a:p>
          <a:p>
            <a:pPr lvl="1" algn="just"/>
            <a:r>
              <a:rPr lang="uk-UA" sz="1600" dirty="0" smtClean="0"/>
              <a:t>Доступно й аргументовано пояснювати сутність конкретних філологічних питань, власну точку зору на них та її обґрунтування.</a:t>
            </a:r>
          </a:p>
          <a:p>
            <a:pPr lvl="1" algn="just"/>
            <a:r>
              <a:rPr lang="uk-UA" sz="1600" dirty="0" smtClean="0"/>
              <a:t>Створювати, аналізувати й редагувати тексти різних стилів та жанрів.</a:t>
            </a:r>
          </a:p>
          <a:p>
            <a:pPr lvl="1" algn="just"/>
            <a:r>
              <a:rPr lang="uk-UA" sz="1600" dirty="0" smtClean="0"/>
              <a:t>Обирати оптимальні дослідницькі підходи й методи для аналізу конкретного лінгвістичного матеріалу.</a:t>
            </a:r>
          </a:p>
          <a:p>
            <a:pPr lvl="1" algn="just"/>
            <a:r>
              <a:rPr lang="uk-UA" sz="1600" dirty="0" smtClean="0"/>
              <a:t>Використовувати спеціалізовані концептуальні знання з обраної філологічної галузі для розв’язання складних задач і проблем, що потребує оновлення та інтеграції знань, часто в умовах неповної / недостатньої інформації та суперечливих вимог.</a:t>
            </a:r>
          </a:p>
          <a:p>
            <a:pPr lvl="1" algn="just"/>
            <a:r>
              <a:rPr lang="uk-UA" sz="1600" dirty="0" smtClean="0"/>
              <a:t>Планувати, організовувати, здійснювати і презентувати дослідження в конкретній філологічній галузі.</a:t>
            </a:r>
          </a:p>
          <a:p>
            <a:pPr lvl="1" algn="just"/>
            <a:r>
              <a:rPr lang="uk-UA" sz="1600" dirty="0" smtClean="0"/>
              <a:t>Застосувати теоретичні моделі в процесі перекладу для  вирішення різноманітних перекладацьких завдань (забезпечення усного і письмового перекладу).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461552861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62</TotalTime>
  <Words>720</Words>
  <Application>Microsoft Office PowerPoint</Application>
  <PresentationFormat>Широкоэкранный</PresentationFormat>
  <Paragraphs>44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След самолета</vt:lpstr>
      <vt:lpstr>ПРЕЗЕНТАЦІЯ КУРСУ</vt:lpstr>
      <vt:lpstr>Опис курсу</vt:lpstr>
      <vt:lpstr>Курс передбачає розвиток компетентностей:</vt:lpstr>
      <vt:lpstr>Програмні результати навчання: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Учетная запись Майкрософт</dc:creator>
  <cp:lastModifiedBy>Учетная запись Майкрософт</cp:lastModifiedBy>
  <cp:revision>9</cp:revision>
  <dcterms:created xsi:type="dcterms:W3CDTF">2023-11-03T10:34:53Z</dcterms:created>
  <dcterms:modified xsi:type="dcterms:W3CDTF">2023-11-03T11:37:18Z</dcterms:modified>
</cp:coreProperties>
</file>