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71" autoAdjust="0"/>
  </p:normalViewPr>
  <p:slideViewPr>
    <p:cSldViewPr>
      <p:cViewPr>
        <p:scale>
          <a:sx n="70" d="100"/>
          <a:sy n="70" d="100"/>
        </p:scale>
        <p:origin x="-1374" y="-90"/>
      </p:cViewPr>
      <p:guideLst>
        <p:guide orient="horz" pos="2160"/>
        <p:guide pos="2880"/>
      </p:guideLst>
    </p:cSldViewPr>
  </p:slideViewPr>
  <p:outlineViewPr>
    <p:cViewPr>
      <p:scale>
        <a:sx n="33" d="100"/>
        <a:sy n="33" d="100"/>
      </p:scale>
      <p:origin x="6"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A547A9-1E50-4F5D-B570-0876FE250D6B}" type="datetimeFigureOut">
              <a:rPr lang="ru-RU" smtClean="0"/>
              <a:pPr/>
              <a:t>09.12.2018</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EEDF00-21CE-40C2-8864-14C2720F1EE7}" type="slidenum">
              <a:rPr lang="ru-RU" smtClean="0"/>
              <a:pPr/>
              <a:t>‹#›</a:t>
            </a:fld>
            <a:endParaRPr lang="ru-RU" dirty="0"/>
          </a:p>
        </p:txBody>
      </p:sp>
    </p:spTree>
    <p:extLst>
      <p:ext uri="{BB962C8B-B14F-4D97-AF65-F5344CB8AC3E}">
        <p14:creationId xmlns:p14="http://schemas.microsoft.com/office/powerpoint/2010/main" val="4144959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4EEDF00-21CE-40C2-8864-14C2720F1EE7}" type="slidenum">
              <a:rPr lang="ru-RU" smtClean="0"/>
              <a:pPr/>
              <a:t>4</a:t>
            </a:fld>
            <a:endParaRPr lang="ru-RU" dirty="0"/>
          </a:p>
        </p:txBody>
      </p:sp>
    </p:spTree>
    <p:extLst>
      <p:ext uri="{BB962C8B-B14F-4D97-AF65-F5344CB8AC3E}">
        <p14:creationId xmlns:p14="http://schemas.microsoft.com/office/powerpoint/2010/main" val="3122745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9C20A860-FCCB-4911-8B11-6843BD5219AA}" type="datetimeFigureOut">
              <a:rPr lang="ru-RU" smtClean="0"/>
              <a:pPr/>
              <a:t>09.12.2018</a:t>
            </a:fld>
            <a:endParaRPr lang="ru-RU" dirty="0"/>
          </a:p>
        </p:txBody>
      </p:sp>
      <p:sp>
        <p:nvSpPr>
          <p:cNvPr id="19" name="Нижний колонтитул 18"/>
          <p:cNvSpPr>
            <a:spLocks noGrp="1"/>
          </p:cNvSpPr>
          <p:nvPr>
            <p:ph type="ftr" sz="quarter" idx="11"/>
          </p:nvPr>
        </p:nvSpPr>
        <p:spPr/>
        <p:txBody>
          <a:bodyPr/>
          <a:lstStyle/>
          <a:p>
            <a:endParaRPr lang="ru-RU" dirty="0"/>
          </a:p>
        </p:txBody>
      </p:sp>
      <p:sp>
        <p:nvSpPr>
          <p:cNvPr id="27" name="Номер слайда 26"/>
          <p:cNvSpPr>
            <a:spLocks noGrp="1"/>
          </p:cNvSpPr>
          <p:nvPr>
            <p:ph type="sldNum" sz="quarter" idx="12"/>
          </p:nvPr>
        </p:nvSpPr>
        <p:spPr/>
        <p:txBody>
          <a:bodyPr/>
          <a:lstStyle/>
          <a:p>
            <a:fld id="{EDAC69E9-8E35-4E8A-ABBD-EDD6B6C1BDD4}"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C20A860-FCCB-4911-8B11-6843BD5219AA}" type="datetimeFigureOut">
              <a:rPr lang="ru-RU" smtClean="0"/>
              <a:pPr/>
              <a:t>09.12.2018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EDAC69E9-8E35-4E8A-ABBD-EDD6B6C1BDD4}"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C20A860-FCCB-4911-8B11-6843BD5219AA}" type="datetimeFigureOut">
              <a:rPr lang="ru-RU" smtClean="0"/>
              <a:pPr/>
              <a:t>09.12.2018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EDAC69E9-8E35-4E8A-ABBD-EDD6B6C1BDD4}"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C20A860-FCCB-4911-8B11-6843BD5219AA}" type="datetimeFigureOut">
              <a:rPr lang="ru-RU" smtClean="0"/>
              <a:pPr/>
              <a:t>09.12.2018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EDAC69E9-8E35-4E8A-ABBD-EDD6B6C1BDD4}"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C20A860-FCCB-4911-8B11-6843BD5219AA}" type="datetimeFigureOut">
              <a:rPr lang="ru-RU" smtClean="0"/>
              <a:pPr/>
              <a:t>09.12.2018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EDAC69E9-8E35-4E8A-ABBD-EDD6B6C1BDD4}"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C20A860-FCCB-4911-8B11-6843BD5219AA}" type="datetimeFigureOut">
              <a:rPr lang="ru-RU" smtClean="0"/>
              <a:pPr/>
              <a:t>09.12.2018</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EDAC69E9-8E35-4E8A-ABBD-EDD6B6C1BDD4}"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9C20A860-FCCB-4911-8B11-6843BD5219AA}" type="datetimeFigureOut">
              <a:rPr lang="ru-RU" smtClean="0"/>
              <a:pPr/>
              <a:t>09.12.2018</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EDAC69E9-8E35-4E8A-ABBD-EDD6B6C1BDD4}"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C20A860-FCCB-4911-8B11-6843BD5219AA}" type="datetimeFigureOut">
              <a:rPr lang="ru-RU" smtClean="0"/>
              <a:pPr/>
              <a:t>09.12.2018</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EDAC69E9-8E35-4E8A-ABBD-EDD6B6C1BDD4}"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C20A860-FCCB-4911-8B11-6843BD5219AA}" type="datetimeFigureOut">
              <a:rPr lang="ru-RU" smtClean="0"/>
              <a:pPr/>
              <a:t>09.12.2018</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EDAC69E9-8E35-4E8A-ABBD-EDD6B6C1BDD4}"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C20A860-FCCB-4911-8B11-6843BD5219AA}" type="datetimeFigureOut">
              <a:rPr lang="ru-RU" smtClean="0"/>
              <a:pPr/>
              <a:t>09.12.2018</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EDAC69E9-8E35-4E8A-ABBD-EDD6B6C1BDD4}"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C20A860-FCCB-4911-8B11-6843BD5219AA}" type="datetimeFigureOut">
              <a:rPr lang="ru-RU" smtClean="0"/>
              <a:pPr/>
              <a:t>09.12.2018</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077200" y="6356350"/>
            <a:ext cx="609600" cy="365125"/>
          </a:xfrm>
        </p:spPr>
        <p:txBody>
          <a:bodyPr/>
          <a:lstStyle/>
          <a:p>
            <a:fld id="{EDAC69E9-8E35-4E8A-ABBD-EDD6B6C1BDD4}" type="slidenum">
              <a:rPr lang="ru-RU" smtClean="0"/>
              <a:pPr/>
              <a:t>‹#›</a:t>
            </a:fld>
            <a:endParaRPr lang="ru-RU" dirty="0"/>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dirty="0"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C20A860-FCCB-4911-8B11-6843BD5219AA}" type="datetimeFigureOut">
              <a:rPr lang="ru-RU" smtClean="0"/>
              <a:pPr/>
              <a:t>09.12.2018</a:t>
            </a:fld>
            <a:endParaRPr lang="ru-RU" dirty="0"/>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dirty="0"/>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DAC69E9-8E35-4E8A-ABBD-EDD6B6C1BDD4}" type="slidenum">
              <a:rPr lang="ru-RU" smtClean="0"/>
              <a:pPr/>
              <a:t>‹#›</a:t>
            </a:fld>
            <a:endParaRPr lang="ru-RU" dirty="0"/>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476672"/>
            <a:ext cx="7813628" cy="1809320"/>
          </a:xfrm>
        </p:spPr>
        <p:txBody>
          <a:bodyPr/>
          <a:lstStyle/>
          <a:p>
            <a:pPr marL="182880" indent="0" algn="l">
              <a:buNone/>
            </a:pPr>
            <a:r>
              <a:rPr lang="ru-RU" dirty="0" smtClean="0">
                <a:latin typeface="+mn-lt"/>
              </a:rPr>
              <a:t>Значення води та її функції в організмі</a:t>
            </a:r>
            <a:endParaRPr lang="ru-RU" dirty="0">
              <a:latin typeface="+mn-lt"/>
            </a:endParaRPr>
          </a:p>
        </p:txBody>
      </p:sp>
      <p:sp>
        <p:nvSpPr>
          <p:cNvPr id="3" name="Подзаголовок 2"/>
          <p:cNvSpPr>
            <a:spLocks noGrp="1"/>
          </p:cNvSpPr>
          <p:nvPr>
            <p:ph type="subTitle" idx="1"/>
          </p:nvPr>
        </p:nvSpPr>
        <p:spPr>
          <a:xfrm>
            <a:off x="4857752" y="4572008"/>
            <a:ext cx="4000528" cy="1512168"/>
          </a:xfrm>
        </p:spPr>
        <p:txBody>
          <a:bodyPr>
            <a:noAutofit/>
          </a:bodyPr>
          <a:lstStyle/>
          <a:p>
            <a:pPr algn="l"/>
            <a:endParaRPr lang="ru-RU" sz="2800" dirty="0">
              <a:solidFill>
                <a:schemeClr val="tx2">
                  <a:lumMod val="9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54334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80919" cy="6192688"/>
          </a:xfrm>
        </p:spPr>
        <p:txBody>
          <a:bodyPr/>
          <a:lstStyle/>
          <a:p>
            <a:pPr fontAlgn="base"/>
            <a:r>
              <a:rPr lang="uk-UA" sz="2800" i="1" dirty="0" smtClean="0"/>
              <a:t>  </a:t>
            </a:r>
            <a:r>
              <a:rPr lang="uk-UA" sz="2800" i="1" dirty="0" smtClean="0">
                <a:latin typeface="+mn-lt"/>
              </a:rPr>
              <a:t>	</a:t>
            </a:r>
            <a:r>
              <a:rPr lang="ru-RU" sz="2800" b="1" dirty="0" smtClean="0">
                <a:latin typeface="+mn-lt"/>
              </a:rPr>
              <a:t>Вміст води в організмі людини</a:t>
            </a:r>
            <a:r>
              <a:rPr lang="ru-RU" sz="2800" dirty="0" smtClean="0">
                <a:latin typeface="+mn-lt"/>
              </a:rPr>
              <a:t/>
            </a:r>
            <a:br>
              <a:rPr lang="ru-RU" sz="2800" dirty="0" smtClean="0">
                <a:latin typeface="+mn-lt"/>
              </a:rPr>
            </a:br>
            <a:r>
              <a:rPr lang="ru-RU" sz="2800" dirty="0" smtClean="0">
                <a:latin typeface="+mn-lt"/>
              </a:rPr>
              <a:t/>
            </a:r>
            <a:br>
              <a:rPr lang="ru-RU" sz="2800" dirty="0" smtClean="0">
                <a:latin typeface="+mn-lt"/>
              </a:rPr>
            </a:br>
            <a:r>
              <a:rPr lang="ru-RU" sz="2800" dirty="0" smtClean="0">
                <a:latin typeface="+mn-lt"/>
              </a:rPr>
              <a:t>Кожна жива клітка організму людини містить цілющий водний розчин різних живильних речовин.</a:t>
            </a:r>
            <a:br>
              <a:rPr lang="ru-RU" sz="2800" dirty="0" smtClean="0">
                <a:latin typeface="+mn-lt"/>
              </a:rPr>
            </a:br>
            <a:r>
              <a:rPr lang="ru-RU" sz="2800" dirty="0" smtClean="0">
                <a:latin typeface="+mn-lt"/>
              </a:rPr>
              <a:t>Системи організму об’ємна доля, %</a:t>
            </a:r>
            <a:br>
              <a:rPr lang="ru-RU" sz="2800" dirty="0" smtClean="0">
                <a:latin typeface="+mn-lt"/>
              </a:rPr>
            </a:br>
            <a:r>
              <a:rPr lang="ru-RU" sz="2800" b="1" dirty="0" smtClean="0">
                <a:latin typeface="+mn-lt"/>
              </a:rPr>
              <a:t>1)Кров 92</a:t>
            </a:r>
            <a:br>
              <a:rPr lang="ru-RU" sz="2800" b="1" dirty="0" smtClean="0">
                <a:latin typeface="+mn-lt"/>
              </a:rPr>
            </a:br>
            <a:r>
              <a:rPr lang="ru-RU" sz="2800" b="1" dirty="0" smtClean="0">
                <a:latin typeface="+mn-lt"/>
              </a:rPr>
              <a:t>2)Нирки до 82</a:t>
            </a:r>
            <a:br>
              <a:rPr lang="ru-RU" sz="2800" b="1" dirty="0" smtClean="0">
                <a:latin typeface="+mn-lt"/>
              </a:rPr>
            </a:br>
            <a:r>
              <a:rPr lang="ru-RU" sz="2800" b="1" dirty="0" smtClean="0">
                <a:latin typeface="+mn-lt"/>
              </a:rPr>
              <a:t>3)Мозок до 85</a:t>
            </a:r>
            <a:br>
              <a:rPr lang="ru-RU" sz="2800" b="1" dirty="0" smtClean="0">
                <a:latin typeface="+mn-lt"/>
              </a:rPr>
            </a:br>
            <a:r>
              <a:rPr lang="ru-RU" sz="2800" b="1" dirty="0" smtClean="0">
                <a:latin typeface="+mn-lt"/>
              </a:rPr>
              <a:t>4)Печінка до 69</a:t>
            </a:r>
            <a:br>
              <a:rPr lang="ru-RU" sz="2800" b="1" dirty="0" smtClean="0">
                <a:latin typeface="+mn-lt"/>
              </a:rPr>
            </a:br>
            <a:r>
              <a:rPr lang="ru-RU" sz="2800" b="1" dirty="0" smtClean="0">
                <a:latin typeface="+mn-lt"/>
              </a:rPr>
              <a:t>5)М'язи 75</a:t>
            </a:r>
            <a:br>
              <a:rPr lang="ru-RU" sz="2800" b="1" dirty="0" smtClean="0">
                <a:latin typeface="+mn-lt"/>
              </a:rPr>
            </a:br>
            <a:r>
              <a:rPr lang="ru-RU" sz="2800" b="1" dirty="0" smtClean="0">
                <a:latin typeface="+mn-lt"/>
              </a:rPr>
              <a:t>6)Жирові тканини 25</a:t>
            </a:r>
            <a:br>
              <a:rPr lang="ru-RU" sz="2800" b="1" dirty="0" smtClean="0">
                <a:latin typeface="+mn-lt"/>
              </a:rPr>
            </a:br>
            <a:r>
              <a:rPr lang="ru-RU" sz="2800" b="1" dirty="0" smtClean="0">
                <a:latin typeface="+mn-lt"/>
              </a:rPr>
              <a:t>7)Кістки до 28</a:t>
            </a:r>
            <a:endParaRPr lang="ru-RU" sz="2800" b="1" dirty="0">
              <a:latin typeface="+mn-lt"/>
            </a:endParaRPr>
          </a:p>
        </p:txBody>
      </p:sp>
    </p:spTree>
    <p:extLst>
      <p:ext uri="{BB962C8B-B14F-4D97-AF65-F5344CB8AC3E}">
        <p14:creationId xmlns:p14="http://schemas.microsoft.com/office/powerpoint/2010/main" val="941212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1428736"/>
            <a:ext cx="8568951" cy="4286280"/>
          </a:xfrm>
        </p:spPr>
        <p:txBody>
          <a:bodyPr>
            <a:normAutofit fontScale="90000"/>
          </a:bodyPr>
          <a:lstStyle/>
          <a:p>
            <a:r>
              <a:rPr lang="ru-RU" sz="2400" b="1" dirty="0" smtClean="0">
                <a:latin typeface="+mn-lt"/>
              </a:rPr>
              <a:t>Отже, роль води, і сама вода – центральний персонаж у всіх процесах, що забезпечують життя будь-якого організму. Порушення її нормальної структурної організації, точніше за співвідношення різних структурних організацій і динамічних характеристик може служити одній з основних причин виникнення найрізноманітніших захворювань. Значить, запобігання хвороб або лікування вже хворого вимагає не менше уважного відношення до водної основи організму, ніж до стану його «твердих молекул», бо нормальна робота всіх кліток, органів і тканин можлива тільки тоді, коли вода і «тверді включення» в ній функціонують погоджено.</a:t>
            </a:r>
            <a:endParaRPr lang="ru-RU" sz="2400" b="1" dirty="0">
              <a:latin typeface="+mn-lt"/>
            </a:endParaRPr>
          </a:p>
        </p:txBody>
      </p:sp>
    </p:spTree>
    <p:extLst>
      <p:ext uri="{BB962C8B-B14F-4D97-AF65-F5344CB8AC3E}">
        <p14:creationId xmlns:p14="http://schemas.microsoft.com/office/powerpoint/2010/main" val="168563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642918"/>
            <a:ext cx="8052570" cy="5143536"/>
          </a:xfrm>
        </p:spPr>
        <p:txBody>
          <a:bodyPr>
            <a:normAutofit fontScale="90000"/>
          </a:bodyPr>
          <a:lstStyle/>
          <a:p>
            <a:r>
              <a:rPr lang="ru-RU" sz="3600" b="1" dirty="0" smtClean="0">
                <a:latin typeface="+mn-lt"/>
              </a:rPr>
              <a:t>Вода – неорганічна речовина, молекули якої складаються з двох атомів Гідрогену та одного атома Оксигену. </a:t>
            </a:r>
            <a:br>
              <a:rPr lang="ru-RU" sz="3600" b="1" dirty="0" smtClean="0">
                <a:latin typeface="+mn-lt"/>
              </a:rPr>
            </a:br>
            <a:r>
              <a:rPr lang="ru-RU" sz="3600" b="1" dirty="0" smtClean="0">
                <a:latin typeface="+mn-lt"/>
              </a:rPr>
              <a:t/>
            </a:r>
            <a:br>
              <a:rPr lang="ru-RU" sz="3600" b="1" dirty="0" smtClean="0">
                <a:latin typeface="+mn-lt"/>
              </a:rPr>
            </a:br>
            <a:r>
              <a:rPr lang="ru-RU" sz="3200" b="1" i="1" dirty="0" smtClean="0">
                <a:latin typeface="+mn-lt"/>
              </a:rPr>
              <a:t>Значення води</a:t>
            </a:r>
            <a:r>
              <a:rPr lang="ru-RU" sz="3200" i="1" dirty="0" smtClean="0">
                <a:latin typeface="+mn-lt"/>
              </a:rPr>
              <a:t>.</a:t>
            </a:r>
            <a:r>
              <a:rPr lang="ru-RU" sz="3200" dirty="0" smtClean="0">
                <a:latin typeface="+mn-lt"/>
              </a:rPr>
              <a:t> Кількісно вода займає перше місце серед хімічних сполук будь- якої клітини. Наявність води є обов'язковою умовою життєдіяльності організмів. Які ж функції виконує в біосистемах ця найпоширеніша на Землі речовина?</a:t>
            </a:r>
            <a:endParaRPr lang="ru-RU" sz="3600" b="1" dirty="0">
              <a:latin typeface="+mn-lt"/>
            </a:endParaRPr>
          </a:p>
        </p:txBody>
      </p:sp>
    </p:spTree>
    <p:extLst>
      <p:ext uri="{BB962C8B-B14F-4D97-AF65-F5344CB8AC3E}">
        <p14:creationId xmlns:p14="http://schemas.microsoft.com/office/powerpoint/2010/main" val="3363459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1357298"/>
            <a:ext cx="7560840" cy="5832648"/>
          </a:xfrm>
        </p:spPr>
        <p:txBody>
          <a:bodyPr>
            <a:normAutofit fontScale="90000"/>
          </a:bodyPr>
          <a:lstStyle/>
          <a:p>
            <a:r>
              <a:rPr lang="ru-RU" sz="2000" dirty="0" smtClean="0">
                <a:latin typeface="+mn-lt"/>
              </a:rPr>
              <a:t>•</a:t>
            </a:r>
            <a:r>
              <a:rPr lang="ru-RU" sz="2000" b="1" dirty="0" smtClean="0">
                <a:latin typeface="+mn-lt"/>
              </a:rPr>
              <a:t> Вода </a:t>
            </a:r>
            <a:r>
              <a:rPr lang="ru-RU" sz="2000" dirty="0" smtClean="0">
                <a:latin typeface="+mn-lt"/>
              </a:rPr>
              <a:t>– універсальний розчинник для йонних і багатьох ковалентних сполук, забезпечує протікання хімічних реакцій, транспорт речовин у клітину і з клітини.</a:t>
            </a:r>
            <a:br>
              <a:rPr lang="ru-RU" sz="2000" dirty="0" smtClean="0">
                <a:latin typeface="+mn-lt"/>
              </a:rPr>
            </a:br>
            <a:r>
              <a:rPr lang="ru-RU" sz="2000" dirty="0" smtClean="0">
                <a:latin typeface="+mn-lt"/>
              </a:rPr>
              <a:t>• </a:t>
            </a:r>
            <a:r>
              <a:rPr lang="ru-RU" sz="2000" b="1" dirty="0" smtClean="0">
                <a:latin typeface="+mn-lt"/>
              </a:rPr>
              <a:t>Вода</a:t>
            </a:r>
            <a:r>
              <a:rPr lang="ru-RU" sz="2000" dirty="0" smtClean="0">
                <a:latin typeface="+mn-lt"/>
              </a:rPr>
              <a:t> – реагент, за участю якого в клітинах відбуваються реакції гідролізу та гідратації, окисно-відновні та кислотно-основні реакції.</a:t>
            </a:r>
            <a:br>
              <a:rPr lang="ru-RU" sz="2000" dirty="0" smtClean="0">
                <a:latin typeface="+mn-lt"/>
              </a:rPr>
            </a:br>
            <a:r>
              <a:rPr lang="ru-RU" sz="2000" dirty="0" smtClean="0">
                <a:latin typeface="+mn-lt"/>
              </a:rPr>
              <a:t>• </a:t>
            </a:r>
            <a:r>
              <a:rPr lang="ru-RU" sz="2000" b="1" dirty="0" smtClean="0">
                <a:latin typeface="+mn-lt"/>
              </a:rPr>
              <a:t>Вода</a:t>
            </a:r>
            <a:r>
              <a:rPr lang="ru-RU" sz="2000" dirty="0" smtClean="0">
                <a:latin typeface="+mn-lt"/>
              </a:rPr>
              <a:t> – теплорегулятор, підтримує оптимальний тепловий режим організмів і забезпечує рівномірний розподіл теплоти в живих системах.</a:t>
            </a:r>
            <a:br>
              <a:rPr lang="ru-RU" sz="2000" dirty="0" smtClean="0">
                <a:latin typeface="+mn-lt"/>
              </a:rPr>
            </a:br>
            <a:r>
              <a:rPr lang="ru-RU" sz="2000" dirty="0" smtClean="0">
                <a:latin typeface="+mn-lt"/>
              </a:rPr>
              <a:t>• </a:t>
            </a:r>
            <a:r>
              <a:rPr lang="ru-RU" sz="2000" b="1" dirty="0" smtClean="0">
                <a:latin typeface="+mn-lt"/>
              </a:rPr>
              <a:t>Вода</a:t>
            </a:r>
            <a:r>
              <a:rPr lang="ru-RU" sz="2000" dirty="0" smtClean="0">
                <a:latin typeface="+mn-lt"/>
              </a:rPr>
              <a:t> – осморегулятор, що забезпечує форму клітин, транспорт неорганічних речовин.</a:t>
            </a:r>
            <a:br>
              <a:rPr lang="ru-RU" sz="2000" dirty="0" smtClean="0">
                <a:latin typeface="+mn-lt"/>
              </a:rPr>
            </a:br>
            <a:r>
              <a:rPr lang="ru-RU" sz="2000" dirty="0" smtClean="0">
                <a:latin typeface="+mn-lt"/>
              </a:rPr>
              <a:t>• </a:t>
            </a:r>
            <a:r>
              <a:rPr lang="ru-RU" sz="2000" b="1" dirty="0" smtClean="0">
                <a:latin typeface="+mn-lt"/>
              </a:rPr>
              <a:t>Вода</a:t>
            </a:r>
            <a:r>
              <a:rPr lang="ru-RU" sz="2000" dirty="0" smtClean="0">
                <a:latin typeface="+mn-lt"/>
              </a:rPr>
              <a:t> – опора, забезпечує пружний стан клітин (тургор), виступає амортизатором від механічних впливів на організм, виконує функцію гідроскелету в багатьох тварин.</a:t>
            </a:r>
            <a:br>
              <a:rPr lang="ru-RU" sz="2000" dirty="0" smtClean="0">
                <a:latin typeface="+mn-lt"/>
              </a:rPr>
            </a:br>
            <a:r>
              <a:rPr lang="ru-RU" sz="2000" dirty="0" smtClean="0">
                <a:latin typeface="+mn-lt"/>
              </a:rPr>
              <a:t>• </a:t>
            </a:r>
            <a:r>
              <a:rPr lang="ru-RU" sz="2000" b="1" dirty="0" smtClean="0">
                <a:latin typeface="+mn-lt"/>
              </a:rPr>
              <a:t>Вода</a:t>
            </a:r>
            <a:r>
              <a:rPr lang="ru-RU" sz="2000" dirty="0" smtClean="0">
                <a:latin typeface="+mn-lt"/>
              </a:rPr>
              <a:t> – засіб транспорту, здійснює зв'язок в клітинах, між клітинами, тканинами, органами і забезпечує гомеостаз та функціонування організму як єдиного цілого.</a:t>
            </a:r>
            <a:br>
              <a:rPr lang="ru-RU" sz="2000" dirty="0" smtClean="0">
                <a:latin typeface="+mn-lt"/>
              </a:rPr>
            </a:br>
            <a:r>
              <a:rPr lang="ru-RU" sz="2000" dirty="0" smtClean="0">
                <a:latin typeface="+mn-lt"/>
              </a:rPr>
              <a:t>• </a:t>
            </a:r>
            <a:r>
              <a:rPr lang="ru-RU" sz="2000" b="1" dirty="0" smtClean="0">
                <a:latin typeface="+mn-lt"/>
              </a:rPr>
              <a:t>Вода</a:t>
            </a:r>
            <a:r>
              <a:rPr lang="ru-RU" sz="2000" dirty="0" smtClean="0">
                <a:latin typeface="+mn-lt"/>
              </a:rPr>
              <a:t> – середовище існування для водних організмів, у ньому здійснюються пасивний рух, зовнішнє запліднення, поширення насіння, гамет і личинкових стадій наземних організмів.</a:t>
            </a:r>
            <a:br>
              <a:rPr lang="ru-RU" sz="2000" dirty="0" smtClean="0">
                <a:latin typeface="+mn-lt"/>
              </a:rPr>
            </a:br>
            <a:r>
              <a:rPr lang="ru-RU" sz="2000" dirty="0" smtClean="0">
                <a:latin typeface="+mn-lt"/>
              </a:rPr>
              <a:t>• </a:t>
            </a:r>
            <a:r>
              <a:rPr lang="ru-RU" sz="2000" b="1" dirty="0" smtClean="0">
                <a:latin typeface="+mn-lt"/>
              </a:rPr>
              <a:t>Вода </a:t>
            </a:r>
            <a:r>
              <a:rPr lang="ru-RU" sz="2000" dirty="0" smtClean="0">
                <a:latin typeface="+mn-lt"/>
              </a:rPr>
              <a:t>– конформатор, має вагоме значення в організації просторової структури (конформації) біополімерів.</a:t>
            </a:r>
            <a:r>
              <a:rPr lang="ru-RU" dirty="0" smtClean="0"/>
              <a:t/>
            </a:r>
            <a:br>
              <a:rPr lang="ru-RU" dirty="0" smtClean="0"/>
            </a:br>
            <a:endParaRPr lang="ru-RU" dirty="0"/>
          </a:p>
        </p:txBody>
      </p:sp>
    </p:spTree>
    <p:extLst>
      <p:ext uri="{BB962C8B-B14F-4D97-AF65-F5344CB8AC3E}">
        <p14:creationId xmlns:p14="http://schemas.microsoft.com/office/powerpoint/2010/main" val="205191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1500174"/>
            <a:ext cx="6247026" cy="3811294"/>
          </a:xfrm>
        </p:spPr>
        <p:txBody>
          <a:bodyPr>
            <a:normAutofit/>
          </a:bodyPr>
          <a:lstStyle/>
          <a:p>
            <a:pPr algn="ctr"/>
            <a:r>
              <a:rPr lang="ru-RU" sz="6000" b="1" dirty="0" smtClean="0">
                <a:latin typeface="+mn-lt"/>
              </a:rPr>
              <a:t>Роль води в повсякденному житті люди</a:t>
            </a:r>
            <a:r>
              <a:rPr lang="ru-RU" sz="6000" dirty="0" smtClean="0">
                <a:latin typeface="+mn-lt"/>
              </a:rPr>
              <a:t>ни</a:t>
            </a:r>
            <a:r>
              <a:rPr lang="ru-RU" sz="6000" dirty="0" smtClean="0"/>
              <a:t/>
            </a:r>
            <a:br>
              <a:rPr lang="ru-RU" sz="6000" dirty="0" smtClean="0"/>
            </a:br>
            <a:endParaRPr lang="ru-RU" sz="6000" dirty="0"/>
          </a:p>
        </p:txBody>
      </p:sp>
    </p:spTree>
    <p:extLst>
      <p:ext uri="{BB962C8B-B14F-4D97-AF65-F5344CB8AC3E}">
        <p14:creationId xmlns:p14="http://schemas.microsoft.com/office/powerpoint/2010/main" val="3196771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19" y="1428736"/>
            <a:ext cx="8643999" cy="3643338"/>
          </a:xfrm>
        </p:spPr>
        <p:txBody>
          <a:bodyPr>
            <a:normAutofit fontScale="90000"/>
          </a:bodyPr>
          <a:lstStyle/>
          <a:p>
            <a:r>
              <a:rPr lang="ru-RU" sz="2800" dirty="0" smtClean="0">
                <a:latin typeface="+mn-lt"/>
              </a:rPr>
              <a:t>Людина має справу з водою щодня протягом життя. Він використовує її для пиття та приготування їжі, умивання, купання і багато чого іншого. </a:t>
            </a:r>
            <a:br>
              <a:rPr lang="ru-RU" sz="2800" dirty="0" smtClean="0">
                <a:latin typeface="+mn-lt"/>
              </a:rPr>
            </a:br>
            <a:r>
              <a:rPr lang="ru-RU" sz="2800" dirty="0" smtClean="0">
                <a:latin typeface="+mn-lt"/>
              </a:rPr>
              <a:t/>
            </a:r>
            <a:br>
              <a:rPr lang="ru-RU" sz="2800" dirty="0" smtClean="0">
                <a:latin typeface="+mn-lt"/>
              </a:rPr>
            </a:br>
            <a:r>
              <a:rPr lang="ru-RU" sz="2800" dirty="0" smtClean="0">
                <a:latin typeface="+mn-lt"/>
              </a:rPr>
              <a:t>Вода необхідна для нормального мислення і фізичної активності. При достатньому надходженні рідини людина витривалий і енергійний. Зневоднення призводить до втоми, поганий концентрації уваги, головним і суглобовим болів, підвищення тиску, порушень в роботі нирок.</a:t>
            </a:r>
            <a:endParaRPr lang="ru-RU" sz="2800" b="0" dirty="0">
              <a:latin typeface="+mn-lt"/>
            </a:endParaRPr>
          </a:p>
        </p:txBody>
      </p:sp>
    </p:spTree>
    <p:extLst>
      <p:ext uri="{BB962C8B-B14F-4D97-AF65-F5344CB8AC3E}">
        <p14:creationId xmlns:p14="http://schemas.microsoft.com/office/powerpoint/2010/main" val="4062190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643182"/>
            <a:ext cx="8712967" cy="1785950"/>
          </a:xfrm>
        </p:spPr>
        <p:txBody>
          <a:bodyPr/>
          <a:lstStyle/>
          <a:p>
            <a:pPr marL="0" lvl="0" indent="0" algn="ctr">
              <a:buNone/>
            </a:pPr>
            <a:r>
              <a:rPr lang="ru-RU" sz="5400" b="1" dirty="0" smtClean="0">
                <a:effectLst/>
                <a:latin typeface="+mn-lt"/>
              </a:rPr>
              <a:t>Функції води в організмі</a:t>
            </a:r>
            <a:r>
              <a:rPr lang="ru-RU" sz="3200" b="0" i="1" dirty="0">
                <a:effectLst/>
              </a:rPr>
              <a:t/>
            </a:r>
            <a:br>
              <a:rPr lang="ru-RU" sz="3200" b="0" i="1" dirty="0">
                <a:effectLst/>
              </a:rPr>
            </a:br>
            <a:r>
              <a:rPr lang="ru-RU" sz="4000" dirty="0">
                <a:effectLst/>
              </a:rPr>
              <a:t> </a:t>
            </a:r>
          </a:p>
        </p:txBody>
      </p:sp>
    </p:spTree>
    <p:extLst>
      <p:ext uri="{BB962C8B-B14F-4D97-AF65-F5344CB8AC3E}">
        <p14:creationId xmlns:p14="http://schemas.microsoft.com/office/powerpoint/2010/main" val="2532637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857232"/>
            <a:ext cx="8715404" cy="5357826"/>
          </a:xfrm>
        </p:spPr>
        <p:txBody>
          <a:bodyPr>
            <a:noAutofit/>
          </a:bodyPr>
          <a:lstStyle/>
          <a:p>
            <a:r>
              <a:rPr lang="ru-RU" sz="3600" dirty="0" smtClean="0">
                <a:latin typeface="+mn-lt"/>
              </a:rPr>
              <a:t>Без води було б неможливе збереження обсягу і пружності живої клітини. Крім цього, переважна частина хімічних реакцій в організмі протікають у водних розчинах. Виборча здатність розчиняти і не розчиняти певні речовини, висока теплоємність і теплопровідність, нестисливі та інші властивості роблять воду незамінною для життя.</a:t>
            </a:r>
            <a:endParaRPr lang="ru-RU" sz="3600" b="0" dirty="0">
              <a:latin typeface="+mn-lt"/>
            </a:endParaRPr>
          </a:p>
        </p:txBody>
      </p:sp>
    </p:spTree>
    <p:extLst>
      <p:ext uri="{BB962C8B-B14F-4D97-AF65-F5344CB8AC3E}">
        <p14:creationId xmlns:p14="http://schemas.microsoft.com/office/powerpoint/2010/main" val="1774888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5320" y="428604"/>
            <a:ext cx="8638680" cy="5444678"/>
          </a:xfrm>
        </p:spPr>
        <p:txBody>
          <a:bodyPr>
            <a:noAutofit/>
          </a:bodyPr>
          <a:lstStyle/>
          <a:p>
            <a:r>
              <a:rPr lang="ru-RU" sz="4000" dirty="0" smtClean="0">
                <a:latin typeface="+mn-lt"/>
              </a:rPr>
              <a:t>Організм дорослої людини на 60-70% складається з води. Ще більше води міститься у соковитих частинах рослин і в мікроорганізмах</a:t>
            </a:r>
            <a:r>
              <a:rPr lang="ru-RU" sz="3200" dirty="0" smtClean="0">
                <a:latin typeface="+mn-lt"/>
              </a:rPr>
              <a:t>. </a:t>
            </a:r>
            <a:br>
              <a:rPr lang="ru-RU" sz="3200" dirty="0" smtClean="0">
                <a:latin typeface="+mn-lt"/>
              </a:rPr>
            </a:br>
            <a:r>
              <a:rPr lang="ru-RU" sz="3200" dirty="0" smtClean="0">
                <a:latin typeface="+mn-lt"/>
              </a:rPr>
              <a:t/>
            </a:r>
            <a:br>
              <a:rPr lang="ru-RU" sz="3200" dirty="0" smtClean="0">
                <a:latin typeface="+mn-lt"/>
              </a:rPr>
            </a:br>
            <a:r>
              <a:rPr lang="ru-RU" sz="3200" dirty="0" smtClean="0">
                <a:latin typeface="+mn-lt"/>
              </a:rPr>
              <a:t/>
            </a:r>
            <a:br>
              <a:rPr lang="ru-RU" sz="3200" dirty="0" smtClean="0">
                <a:latin typeface="+mn-lt"/>
              </a:rPr>
            </a:br>
            <a:endParaRPr lang="ru-RU" sz="3200" b="0" dirty="0">
              <a:latin typeface="+mn-lt"/>
            </a:endParaRPr>
          </a:p>
        </p:txBody>
      </p:sp>
    </p:spTree>
    <p:extLst>
      <p:ext uri="{BB962C8B-B14F-4D97-AF65-F5344CB8AC3E}">
        <p14:creationId xmlns:p14="http://schemas.microsoft.com/office/powerpoint/2010/main" val="2540886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285860"/>
            <a:ext cx="8820472" cy="3857652"/>
          </a:xfrm>
        </p:spPr>
        <p:txBody>
          <a:bodyPr>
            <a:normAutofit fontScale="90000"/>
          </a:bodyPr>
          <a:lstStyle/>
          <a:p>
            <a:r>
              <a:rPr lang="ru-RU" sz="3200" b="1" dirty="0" smtClean="0">
                <a:latin typeface="+mn-lt"/>
              </a:rPr>
              <a:t>1. Є розчинником;</a:t>
            </a:r>
            <a:br>
              <a:rPr lang="ru-RU" sz="3200" b="1" dirty="0" smtClean="0">
                <a:latin typeface="+mn-lt"/>
              </a:rPr>
            </a:br>
            <a:r>
              <a:rPr lang="ru-RU" sz="3200" b="1" dirty="0" smtClean="0">
                <a:latin typeface="+mn-lt"/>
              </a:rPr>
              <a:t/>
            </a:r>
            <a:br>
              <a:rPr lang="ru-RU" sz="3200" b="1" dirty="0" smtClean="0">
                <a:latin typeface="+mn-lt"/>
              </a:rPr>
            </a:br>
            <a:r>
              <a:rPr lang="ru-RU" sz="3200" b="1" dirty="0" smtClean="0">
                <a:latin typeface="+mn-lt"/>
              </a:rPr>
              <a:t>2. Активізує хімічні процеси (кислоти і сіль);</a:t>
            </a:r>
            <a:br>
              <a:rPr lang="ru-RU" sz="3200" b="1" dirty="0" smtClean="0">
                <a:latin typeface="+mn-lt"/>
              </a:rPr>
            </a:br>
            <a:r>
              <a:rPr lang="ru-RU" sz="3200" b="1" dirty="0" smtClean="0">
                <a:latin typeface="+mn-lt"/>
              </a:rPr>
              <a:t/>
            </a:r>
            <a:br>
              <a:rPr lang="ru-RU" sz="3200" b="1" dirty="0" smtClean="0">
                <a:latin typeface="+mn-lt"/>
              </a:rPr>
            </a:br>
            <a:r>
              <a:rPr lang="ru-RU" sz="3200" b="1" dirty="0" smtClean="0">
                <a:latin typeface="+mn-lt"/>
              </a:rPr>
              <a:t>3. Вимиває відходи з клітини;</a:t>
            </a:r>
            <a:br>
              <a:rPr lang="ru-RU" sz="3200" b="1" dirty="0" smtClean="0">
                <a:latin typeface="+mn-lt"/>
              </a:rPr>
            </a:br>
            <a:r>
              <a:rPr lang="ru-RU" sz="3200" b="1" dirty="0" smtClean="0">
                <a:latin typeface="+mn-lt"/>
              </a:rPr>
              <a:t/>
            </a:r>
            <a:br>
              <a:rPr lang="ru-RU" sz="3200" b="1" dirty="0" smtClean="0">
                <a:latin typeface="+mn-lt"/>
              </a:rPr>
            </a:br>
            <a:r>
              <a:rPr lang="ru-RU" sz="3200" b="1" dirty="0" smtClean="0">
                <a:latin typeface="+mn-lt"/>
              </a:rPr>
              <a:t>4. Регулює теплообмін;</a:t>
            </a:r>
            <a:br>
              <a:rPr lang="ru-RU" sz="3200" b="1" dirty="0" smtClean="0">
                <a:latin typeface="+mn-lt"/>
              </a:rPr>
            </a:br>
            <a:r>
              <a:rPr lang="ru-RU" sz="3200" b="1" dirty="0" smtClean="0">
                <a:latin typeface="+mn-lt"/>
              </a:rPr>
              <a:t/>
            </a:r>
            <a:br>
              <a:rPr lang="ru-RU" sz="3200" b="1" dirty="0" smtClean="0">
                <a:latin typeface="+mn-lt"/>
              </a:rPr>
            </a:br>
            <a:r>
              <a:rPr lang="ru-RU" sz="3200" b="1" dirty="0" smtClean="0">
                <a:latin typeface="+mn-lt"/>
              </a:rPr>
              <a:t>5. Бере участь в реакції гідролізу.</a:t>
            </a:r>
            <a:endParaRPr lang="ru-RU" sz="3200" b="1" dirty="0">
              <a:latin typeface="+mn-lt"/>
            </a:endParaRPr>
          </a:p>
        </p:txBody>
      </p:sp>
    </p:spTree>
    <p:extLst>
      <p:ext uri="{BB962C8B-B14F-4D97-AF65-F5344CB8AC3E}">
        <p14:creationId xmlns:p14="http://schemas.microsoft.com/office/powerpoint/2010/main" val="25999363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187</TotalTime>
  <Words>221</Words>
  <Application>Microsoft Office PowerPoint</Application>
  <PresentationFormat>Экран (4:3)</PresentationFormat>
  <Paragraphs>12</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Поток</vt:lpstr>
      <vt:lpstr>Значення води та її функції в організмі</vt:lpstr>
      <vt:lpstr>Вода – неорганічна речовина, молекули якої складаються з двох атомів Гідрогену та одного атома Оксигену.   Значення води. Кількісно вода займає перше місце серед хімічних сполук будь- якої клітини. Наявність води є обов'язковою умовою життєдіяльності організмів. Які ж функції виконує в біосистемах ця найпоширеніша на Землі речовина?</vt:lpstr>
      <vt:lpstr>• Вода – універсальний розчинник для йонних і багатьох ковалентних сполук, забезпечує протікання хімічних реакцій, транспорт речовин у клітину і з клітини. • Вода – реагент, за участю якого в клітинах відбуваються реакції гідролізу та гідратації, окисно-відновні та кислотно-основні реакції. • Вода – теплорегулятор, підтримує оптимальний тепловий режим організмів і забезпечує рівномірний розподіл теплоти в живих системах. • Вода – осморегулятор, що забезпечує форму клітин, транспорт неорганічних речовин. • Вода – опора, забезпечує пружний стан клітин (тургор), виступає амортизатором від механічних впливів на організм, виконує функцію гідроскелету в багатьох тварин. • Вода – засіб транспорту, здійснює зв'язок в клітинах, між клітинами, тканинами, органами і забезпечує гомеостаз та функціонування організму як єдиного цілого. • Вода – середовище існування для водних організмів, у ньому здійснюються пасивний рух, зовнішнє запліднення, поширення насіння, гамет і личинкових стадій наземних організмів. • Вода – конформатор, має вагоме значення в організації просторової структури (конформації) біополімерів. </vt:lpstr>
      <vt:lpstr>Роль води в повсякденному житті людини </vt:lpstr>
      <vt:lpstr>Людина має справу з водою щодня протягом життя. Він використовує її для пиття та приготування їжі, умивання, купання і багато чого іншого.   Вода необхідна для нормального мислення і фізичної активності. При достатньому надходженні рідини людина витривалий і енергійний. Зневоднення призводить до втоми, поганий концентрації уваги, головним і суглобовим болів, підвищення тиску, порушень в роботі нирок.</vt:lpstr>
      <vt:lpstr>Функції води в організмі  </vt:lpstr>
      <vt:lpstr>Без води було б неможливе збереження обсягу і пружності живої клітини. Крім цього, переважна частина хімічних реакцій в організмі протікають у водних розчинах. Виборча здатність розчиняти і не розчиняти певні речовини, висока теплоємність і теплопровідність, нестисливі та інші властивості роблять воду незамінною для життя.</vt:lpstr>
      <vt:lpstr>Організм дорослої людини на 60-70% складається з води. Ще більше води міститься у соковитих частинах рослин і в мікроорганізмах.    </vt:lpstr>
      <vt:lpstr>1. Є розчинником;  2. Активізує хімічні процеси (кислоти і сіль);  3. Вимиває відходи з клітини;  4. Регулює теплообмін;  5. Бере участь в реакції гідролізу.</vt:lpstr>
      <vt:lpstr>   Вміст води в організмі людини  Кожна жива клітка організму людини містить цілющий водний розчин різних живильних речовин. Системи організму об’ємна доля, % 1)Кров 92 2)Нирки до 82 3)Мозок до 85 4)Печінка до 69 5)М'язи 75 6)Жирові тканини 25 7)Кістки до 28</vt:lpstr>
      <vt:lpstr>Отже, роль води, і сама вода – центральний персонаж у всіх процесах, що забезпечують життя будь-якого організму. Порушення її нормальної структурної організації, точніше за співвідношення різних структурних організацій і динамічних характеристик може служити одній з основних причин виникнення найрізноманітніших захворювань. Значить, запобігання хвороб або лікування вже хворого вимагає не менше уважного відношення до водної основи організму, ніж до стану його «твердих молекул», бо нормальна робота всіх кліток, органів і тканин можлива тільки тоді, коли вода і «тверді включення» в ній функціонують погоджено.</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asus</cp:lastModifiedBy>
  <cp:revision>16</cp:revision>
  <dcterms:created xsi:type="dcterms:W3CDTF">2016-12-03T11:34:57Z</dcterms:created>
  <dcterms:modified xsi:type="dcterms:W3CDTF">2018-12-09T15:58:34Z</dcterms:modified>
</cp:coreProperties>
</file>