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7" r:id="rId4"/>
  </p:sldMasterIdLst>
  <p:notesMasterIdLst>
    <p:notesMasterId r:id="rId16"/>
  </p:notesMasterIdLst>
  <p:handoutMasterIdLst>
    <p:handoutMasterId r:id="rId17"/>
  </p:handoutMasterIdLst>
  <p:sldIdLst>
    <p:sldId id="268" r:id="rId5"/>
    <p:sldId id="270" r:id="rId6"/>
    <p:sldId id="271" r:id="rId7"/>
    <p:sldId id="274" r:id="rId8"/>
    <p:sldId id="272" r:id="rId9"/>
    <p:sldId id="273" r:id="rId10"/>
    <p:sldId id="275" r:id="rId11"/>
    <p:sldId id="276" r:id="rId12"/>
    <p:sldId id="277" r:id="rId13"/>
    <p:sldId id="278" r:id="rId14"/>
    <p:sldId id="267" r:id="rId15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580"/>
  </p:normalViewPr>
  <p:slideViewPr>
    <p:cSldViewPr snapToGrid="0" snapToObjects="1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0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F50987BA-D05C-40C1-B148-9AD3F10963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396FD1B-358E-41F3-8670-5F4BD6E78C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B361E-3319-4F3A-8BC4-E1F86CD285CB}" type="datetimeFigureOut">
              <a:rPr lang="ru-RU" smtClean="0"/>
              <a:t>19.01.2024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CB0E0641-2939-48BB-AD2A-2C1E323E64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4B57399-AD03-4324-ABAA-7C3DF41257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E5E70-6B8B-45D8-ABB0-40FC6B684A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7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1FC39-5220-449E-B3BD-14C634CF0F13}" type="datetimeFigureOut">
              <a:rPr lang="ru-RU" smtClean="0"/>
              <a:t>19.01.2024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E93EA-94E1-4702-97A4-D0CA1F7CECF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4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E93EA-94E1-4702-97A4-D0CA1F7CECF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42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E93EA-94E1-4702-97A4-D0CA1F7CECF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703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rtlCol="0" anchor="b">
            <a:normAutofit/>
          </a:bodyPr>
          <a:lstStyle>
            <a:lvl1pPr>
              <a:defRPr sz="54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rtlCol="0"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3748AA-5F2B-4E95-BA56-A43BAB2338C8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Полилиния 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7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rtlCol="0" anchor="ctr">
            <a:normAutofit/>
          </a:bodyPr>
          <a:lstStyle>
            <a:lvl1pPr algn="l">
              <a:defRPr sz="4800" b="0" cap="none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A5F996-8316-4174-A428-BDACDDD0BCEC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Полилиния 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89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rtlCol="0" anchor="ctr">
            <a:normAutofit/>
          </a:bodyPr>
          <a:lstStyle>
            <a:lvl1pPr algn="l">
              <a:defRPr sz="4800" b="0" cap="none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 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459814-593E-4F71-B8BA-FF17C91E7B48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11" name="Полилиния 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овое поле 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«</a:t>
            </a:r>
            <a:endParaRPr lang="ru-RU" sz="8000" dirty="0">
              <a:ln w="3175" cmpd="sng">
                <a:noFill/>
              </a:ln>
              <a:solidFill>
                <a:schemeClr val="accent1"/>
              </a:solidFill>
              <a:effectLst/>
              <a:latin typeface="Arial"/>
            </a:endParaRPr>
          </a:p>
        </p:txBody>
      </p:sp>
      <p:sp>
        <p:nvSpPr>
          <p:cNvPr id="15" name="Текстовое поле 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»</a:t>
            </a:r>
            <a:endParaRPr lang="ru-RU" sz="8000" dirty="0">
              <a:ln w="3175" cmpd="sng">
                <a:noFill/>
              </a:ln>
              <a:solidFill>
                <a:schemeClr val="accent1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960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rtlCol="0" anchor="b">
            <a:normAutofit/>
          </a:bodyPr>
          <a:lstStyle>
            <a:lvl1pPr algn="l">
              <a:defRPr sz="4800" b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rtl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B707E2-7AE1-4396-BFCC-B4E47A20D7C1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Полилиния 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375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 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rtlCol="0" anchor="ctr">
            <a:normAutofit/>
          </a:bodyPr>
          <a:lstStyle>
            <a:lvl1pPr algn="l">
              <a:defRPr sz="4800" b="0" cap="none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1" name="Текст 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rtl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ADEFDB-4982-4BEF-BD36-D1BC56373F2A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11" name="Полилиния 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Текстовое поле 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«</a:t>
            </a:r>
            <a:endParaRPr lang="ru-RU" sz="8000" dirty="0">
              <a:ln w="3175" cmpd="sng">
                <a:noFill/>
              </a:ln>
              <a:solidFill>
                <a:schemeClr val="accent1"/>
              </a:solidFill>
              <a:effectLst/>
              <a:latin typeface="Arial"/>
            </a:endParaRPr>
          </a:p>
        </p:txBody>
      </p:sp>
      <p:sp>
        <p:nvSpPr>
          <p:cNvPr id="18" name="Текстовое поле 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ru-RU" sz="800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»</a:t>
            </a:r>
            <a:endParaRPr lang="ru-RU" sz="8000" dirty="0">
              <a:ln w="3175" cmpd="sng">
                <a:noFill/>
              </a:ln>
              <a:solidFill>
                <a:schemeClr val="accent1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0453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rtlCol="0" anchor="ctr">
            <a:normAutofit/>
          </a:bodyPr>
          <a:lstStyle>
            <a:lvl1pPr algn="l">
              <a:defRPr sz="4800" b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1" name="Текст 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rtl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A30792-E5C8-49F3-A500-797380D78824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Полилиния 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380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254FBA-FDFE-442A-8FF2-473C8A7C8BB9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8" name="Полилиния 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1321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rtlCol="0" anchor="ctr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 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42CAEB-FC87-48BB-94BB-9E689A8FDD9F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8" name="Полилиния 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13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7BB3A3-B59F-4584-A5BD-2CCE215CE6F3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8" name="Полилиния 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43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88A495-D023-423A-B56B-1BEBEB6A5731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Полилиния 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39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 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 rtlCol="0">
            <a:normAutofit/>
          </a:bodyPr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 rtlCol="0">
            <a:normAutofit/>
          </a:bodyPr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BAB583-C8DE-4EA0-B280-30B3312CAED9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10" name="Полилиния 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11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65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 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 rtlCol="0">
            <a:normAutofit/>
          </a:bodyPr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 rtlCol="0">
            <a:normAutofit/>
          </a:bodyPr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027A78-6D8F-45BF-A169-2D27227E0424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12" name="Полилиния 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13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92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12376F-9843-4017-BBE4-92BE4063336B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4" name="Нижний колонтитул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Полилиния 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23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151D4D-90D7-4534-BAAF-7838F1986BF3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Полилиния 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29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rtlCol="0" anchor="b"/>
          <a:lstStyle>
            <a:lvl1pPr algn="l">
              <a:defRPr sz="2000" b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rtlCol="0" anchor="ctr">
            <a:normAutofit/>
          </a:bodyPr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557F1F-B35E-46E0-A7E9-1E53A2B09303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Полилиния 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406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589212" y="634965"/>
            <a:ext cx="8915400" cy="385497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/>
              <a:t>Щелкните значок, чтобы добавить изображение</a:t>
            </a:r>
            <a:endParaRPr lang="ru-RU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24D5D-5C0F-4A53-A7AC-0D23AFA46567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Полилиния 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543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 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Полилиния 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Полилиния 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Полилиния 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Полилиния 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Полилиния 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Полилиния 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Полилиния 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Полилиния 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Полилиния 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Полилиния 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Полилиния 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Полилиния 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Группа 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Полилиния 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Полилиния 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Полилиния 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Полилиния 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Полилиния 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Полилиния 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Полилиния 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Полилиния 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Полилиния 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Полилиния 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Полилиния 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Полилиния 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Прямоугольник 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 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A8C492A-D229-4BF0-B5C6-8DEFEF709616}" type="datetime1">
              <a:rPr lang="ru-RU" smtClean="0"/>
              <a:t>19.01.2024</a:t>
            </a:fld>
            <a:endParaRPr lang="ru-RU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rtl="0"/>
            <a:fld id="{D57F1E4F-1CFF-5643-939E-217C01CDF56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52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Прямоугольник 17">
            <a:extLst>
              <a:ext uri="{FF2B5EF4-FFF2-40B4-BE49-F238E27FC236}">
                <a16:creationId xmlns="" xmlns:a16="http://schemas.microsoft.com/office/drawing/2014/main" id="{93F2CC0B-D5F1-40B8-9CC6-4A36850B66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pic>
        <p:nvPicPr>
          <p:cNvPr id="5" name="Рисунок 4" descr="светлые пятна">
            <a:extLst>
              <a:ext uri="{FF2B5EF4-FFF2-40B4-BE49-F238E27FC236}">
                <a16:creationId xmlns=""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rtlCol="0">
            <a:normAutofit/>
          </a:bodyPr>
          <a:lstStyle/>
          <a:p>
            <a:r>
              <a:rPr lang="ru-RU" b="1" dirty="0"/>
              <a:t>Природа </a:t>
            </a:r>
            <a:r>
              <a:rPr lang="ru-RU" b="1" dirty="0" err="1"/>
              <a:t>креативності</a:t>
            </a:r>
            <a:r>
              <a:rPr lang="ru-RU" b="1" dirty="0"/>
              <a:t> та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 smtClean="0"/>
              <a:t>значення</a:t>
            </a:r>
            <a:endParaRPr lang="uk-UA" dirty="0"/>
          </a:p>
        </p:txBody>
      </p:sp>
      <p:sp>
        <p:nvSpPr>
          <p:cNvPr id="13" name="Подзаголовок 12">
            <a:extLst>
              <a:ext uri="{FF2B5EF4-FFF2-40B4-BE49-F238E27FC236}">
                <a16:creationId xmlns="" xmlns:a16="http://schemas.microsoft.com/office/drawing/2014/main" id="{F05262DB-6398-4AF9-96A3-041CFB112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rtlCol="0">
            <a:normAutofit/>
          </a:bodyPr>
          <a:lstStyle/>
          <a:p>
            <a:pPr rtl="0"/>
            <a:r>
              <a:rPr lang="uk-UA" dirty="0" smtClean="0"/>
              <a:t>Масюк Олег Петрович</a:t>
            </a:r>
            <a:endParaRPr lang="ru-RU" dirty="0"/>
          </a:p>
        </p:txBody>
      </p:sp>
      <p:grpSp>
        <p:nvGrpSpPr>
          <p:cNvPr id="20" name="Группа 19">
            <a:extLst>
              <a:ext uri="{FF2B5EF4-FFF2-40B4-BE49-F238E27FC236}">
                <a16:creationId xmlns="" xmlns:a16="http://schemas.microsoft.com/office/drawing/2014/main" id="{631C6CE6-1810-44ED-A6D7-3FF53040AE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1" name="Полилиния 11">
              <a:extLst>
                <a:ext uri="{FF2B5EF4-FFF2-40B4-BE49-F238E27FC236}">
                  <a16:creationId xmlns="" xmlns:a16="http://schemas.microsoft.com/office/drawing/2014/main" id="{1F6D8BFE-D0D0-4BAE-9D5A-701DE7D3CEE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Полилиния 12">
              <a:extLst>
                <a:ext uri="{FF2B5EF4-FFF2-40B4-BE49-F238E27FC236}">
                  <a16:creationId xmlns="" xmlns:a16="http://schemas.microsoft.com/office/drawing/2014/main" id="{53F86D30-CEDB-4D96-AF73-AA3CD5A437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Полилиния 13">
              <a:extLst>
                <a:ext uri="{FF2B5EF4-FFF2-40B4-BE49-F238E27FC236}">
                  <a16:creationId xmlns="" xmlns:a16="http://schemas.microsoft.com/office/drawing/2014/main" id="{F5187540-C4C8-410C-A395-69FCB1C86C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Полилиния 14">
              <a:extLst>
                <a:ext uri="{FF2B5EF4-FFF2-40B4-BE49-F238E27FC236}">
                  <a16:creationId xmlns="" xmlns:a16="http://schemas.microsoft.com/office/drawing/2014/main" id="{75BD6E4A-797C-451B-B08F-D99C1A9D1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Полилиния 15">
              <a:extLst>
                <a:ext uri="{FF2B5EF4-FFF2-40B4-BE49-F238E27FC236}">
                  <a16:creationId xmlns="" xmlns:a16="http://schemas.microsoft.com/office/drawing/2014/main" id="{0D241082-BAFA-462E-827B-5814B020F5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Полилиния 16">
              <a:extLst>
                <a:ext uri="{FF2B5EF4-FFF2-40B4-BE49-F238E27FC236}">
                  <a16:creationId xmlns="" xmlns:a16="http://schemas.microsoft.com/office/drawing/2014/main" id="{2920CCBD-116D-450B-9608-99F05F7D78A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Полилиния 17">
              <a:extLst>
                <a:ext uri="{FF2B5EF4-FFF2-40B4-BE49-F238E27FC236}">
                  <a16:creationId xmlns="" xmlns:a16="http://schemas.microsoft.com/office/drawing/2014/main" id="{A57CD3DE-CEAF-4BD4-A5EF-24B3E622BB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Полилиния 18">
              <a:extLst>
                <a:ext uri="{FF2B5EF4-FFF2-40B4-BE49-F238E27FC236}">
                  <a16:creationId xmlns="" xmlns:a16="http://schemas.microsoft.com/office/drawing/2014/main" id="{4EC3258C-366B-4629-A7D3-5173D3637D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Полилиния 19">
              <a:extLst>
                <a:ext uri="{FF2B5EF4-FFF2-40B4-BE49-F238E27FC236}">
                  <a16:creationId xmlns="" xmlns:a16="http://schemas.microsoft.com/office/drawing/2014/main" id="{D444D63A-CE2B-4ACD-BA0E-4ADECAD86F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Полилиния 20">
              <a:extLst>
                <a:ext uri="{FF2B5EF4-FFF2-40B4-BE49-F238E27FC236}">
                  <a16:creationId xmlns="" xmlns:a16="http://schemas.microsoft.com/office/drawing/2014/main" id="{7A504DF6-187A-4A54-96E8-3F3F28AAAA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Полилиния 21">
              <a:extLst>
                <a:ext uri="{FF2B5EF4-FFF2-40B4-BE49-F238E27FC236}">
                  <a16:creationId xmlns="" xmlns:a16="http://schemas.microsoft.com/office/drawing/2014/main" id="{FE04C6F5-6DC5-4C7E-9278-9BE624FC78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Полилиния 22">
              <a:extLst>
                <a:ext uri="{FF2B5EF4-FFF2-40B4-BE49-F238E27FC236}">
                  <a16:creationId xmlns="" xmlns:a16="http://schemas.microsoft.com/office/drawing/2014/main" id="{94A02D9B-E6A9-4D6A-9D2A-D81C768024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34" name="Группа 33">
            <a:extLst>
              <a:ext uri="{FF2B5EF4-FFF2-40B4-BE49-F238E27FC236}">
                <a16:creationId xmlns="" xmlns:a16="http://schemas.microsoft.com/office/drawing/2014/main" id="{B78034A6-3565-46AA-9E73-1C954666AB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7224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35" name="Полилиния 27">
              <a:extLst>
                <a:ext uri="{FF2B5EF4-FFF2-40B4-BE49-F238E27FC236}">
                  <a16:creationId xmlns="" xmlns:a16="http://schemas.microsoft.com/office/drawing/2014/main" id="{04947AA2-A772-42CB-9CEC-065095D3DC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Полилиния 28">
              <a:extLst>
                <a:ext uri="{FF2B5EF4-FFF2-40B4-BE49-F238E27FC236}">
                  <a16:creationId xmlns="" xmlns:a16="http://schemas.microsoft.com/office/drawing/2014/main" id="{83C52D84-DEC1-4E16-972E-8EEA5D52245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Полилиния 29">
              <a:extLst>
                <a:ext uri="{FF2B5EF4-FFF2-40B4-BE49-F238E27FC236}">
                  <a16:creationId xmlns="" xmlns:a16="http://schemas.microsoft.com/office/drawing/2014/main" id="{2036A28D-EF09-41F7-906F-CF4053615A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Полилиния 30">
              <a:extLst>
                <a:ext uri="{FF2B5EF4-FFF2-40B4-BE49-F238E27FC236}">
                  <a16:creationId xmlns="" xmlns:a16="http://schemas.microsoft.com/office/drawing/2014/main" id="{EE8D92C7-C907-4120-95E3-80E3DC85BB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Полилиния 31">
              <a:extLst>
                <a:ext uri="{FF2B5EF4-FFF2-40B4-BE49-F238E27FC236}">
                  <a16:creationId xmlns="" xmlns:a16="http://schemas.microsoft.com/office/drawing/2014/main" id="{BBCEAAB8-CD22-41D7-B330-702682A27C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Полилиния 32">
              <a:extLst>
                <a:ext uri="{FF2B5EF4-FFF2-40B4-BE49-F238E27FC236}">
                  <a16:creationId xmlns="" xmlns:a16="http://schemas.microsoft.com/office/drawing/2014/main" id="{6BBC1FEE-3D72-492B-8D8A-BE1A55076F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Полилиния 33">
              <a:extLst>
                <a:ext uri="{FF2B5EF4-FFF2-40B4-BE49-F238E27FC236}">
                  <a16:creationId xmlns="" xmlns:a16="http://schemas.microsoft.com/office/drawing/2014/main" id="{C28C6E5C-C393-435C-96A1-AA2859BDCB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Полилиния 34">
              <a:extLst>
                <a:ext uri="{FF2B5EF4-FFF2-40B4-BE49-F238E27FC236}">
                  <a16:creationId xmlns="" xmlns:a16="http://schemas.microsoft.com/office/drawing/2014/main" id="{2C2C991F-AC51-4DF5-B8DD-19B08C1CBF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Полилиния 35">
              <a:extLst>
                <a:ext uri="{FF2B5EF4-FFF2-40B4-BE49-F238E27FC236}">
                  <a16:creationId xmlns="" xmlns:a16="http://schemas.microsoft.com/office/drawing/2014/main" id="{9C916B5F-285D-4F5A-9085-6781753AFB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Полилиния 36">
              <a:extLst>
                <a:ext uri="{FF2B5EF4-FFF2-40B4-BE49-F238E27FC236}">
                  <a16:creationId xmlns="" xmlns:a16="http://schemas.microsoft.com/office/drawing/2014/main" id="{0375DD5F-9D17-4873-B697-3D44A5EBEC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Полилиния 37">
              <a:extLst>
                <a:ext uri="{FF2B5EF4-FFF2-40B4-BE49-F238E27FC236}">
                  <a16:creationId xmlns="" xmlns:a16="http://schemas.microsoft.com/office/drawing/2014/main" id="{A159BBC7-6A8B-4612-94A8-56323452C7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Полилиния 38">
              <a:extLst>
                <a:ext uri="{FF2B5EF4-FFF2-40B4-BE49-F238E27FC236}">
                  <a16:creationId xmlns="" xmlns:a16="http://schemas.microsoft.com/office/drawing/2014/main" id="{177C901C-F8DE-4C99-95C8-F8CA1B84F7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8" name="Прямоугольник 47">
            <a:extLst>
              <a:ext uri="{FF2B5EF4-FFF2-40B4-BE49-F238E27FC236}">
                <a16:creationId xmlns="" xmlns:a16="http://schemas.microsoft.com/office/drawing/2014/main" id="{D1D655F2-6D15-4265-ADEE-EF0075C139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50" name="Полилиния 69">
            <a:extLst>
              <a:ext uri="{FF2B5EF4-FFF2-40B4-BE49-F238E27FC236}">
                <a16:creationId xmlns="" xmlns:a16="http://schemas.microsoft.com/office/drawing/2014/main" id="{3248A930-1A6E-4EFB-8213-D1AC735BE0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4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Онтологічний орієнтир «Людина-творець»: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53946" y="2454876"/>
            <a:ext cx="8333044" cy="3777622"/>
          </a:xfrm>
        </p:spPr>
        <p:txBody>
          <a:bodyPr/>
          <a:lstStyle/>
          <a:p>
            <a:r>
              <a:rPr lang="uk-UA" dirty="0" smtClean="0"/>
              <a:t>У ХХ столітті вираз </a:t>
            </a:r>
            <a:r>
              <a:rPr lang="uk-UA" i="1" dirty="0" smtClean="0"/>
              <a:t>творець </a:t>
            </a:r>
            <a:r>
              <a:rPr lang="uk-UA" dirty="0" smtClean="0"/>
              <a:t>стали застосовувати до всієї людської культури.</a:t>
            </a:r>
          </a:p>
          <a:p>
            <a:r>
              <a:rPr lang="uk-UA" dirty="0" smtClean="0"/>
              <a:t>Стали говорити про творчість не тільки в мистецтві та науці, а й про творчість у сфері з вироблення нової техніки, творчість у політиці й моралі.</a:t>
            </a:r>
          </a:p>
          <a:p>
            <a:r>
              <a:rPr lang="uk-UA" i="1" dirty="0" smtClean="0"/>
              <a:t>Творча діяльність </a:t>
            </a:r>
            <a:r>
              <a:rPr lang="uk-UA" dirty="0" smtClean="0"/>
              <a:t>якісний підхід, яким людина визначається як природна та духовна істота. </a:t>
            </a:r>
          </a:p>
          <a:p>
            <a:r>
              <a:rPr lang="uk-UA" dirty="0" smtClean="0"/>
              <a:t>Творча діяльність загалом є похідною від загальної категорії свободи, онтологічною транспозицією якої є творчість.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77" y="1905000"/>
            <a:ext cx="2687512" cy="283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950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Прямоугольник 9">
            <a:extLst>
              <a:ext uri="{FF2B5EF4-FFF2-40B4-BE49-F238E27FC236}">
                <a16:creationId xmlns="" xmlns:a16="http://schemas.microsoft.com/office/drawing/2014/main" id="{93F2CC0B-D5F1-40B8-9CC6-4A36850B66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pic>
        <p:nvPicPr>
          <p:cNvPr id="5" name="Рисунок 4" descr="светлые пятна">
            <a:extLst>
              <a:ext uri="{FF2B5EF4-FFF2-40B4-BE49-F238E27FC236}">
                <a16:creationId xmlns=""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"/>
            <a:ext cx="12192000" cy="6857990"/>
          </a:xfrm>
          <a:prstGeom prst="rect">
            <a:avLst/>
          </a:prstGeom>
        </p:spPr>
      </p:pic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rtlCol="0">
            <a:normAutofit/>
          </a:bodyPr>
          <a:lstStyle/>
          <a:p>
            <a:pPr rtl="0"/>
            <a:r>
              <a:rPr lang="ru-RU" dirty="0" err="1" smtClean="0"/>
              <a:t>Дякую</a:t>
            </a:r>
            <a:r>
              <a:rPr lang="ru-RU" dirty="0" smtClean="0"/>
              <a:t> за </a:t>
            </a:r>
            <a:r>
              <a:rPr lang="ru-RU" dirty="0" err="1" smtClean="0"/>
              <a:t>увагу</a:t>
            </a:r>
            <a:r>
              <a:rPr lang="ru-RU" dirty="0" smtClean="0"/>
              <a:t>!</a:t>
            </a:r>
            <a:endParaRPr lang="ru-RU" dirty="0"/>
          </a:p>
        </p:txBody>
      </p:sp>
      <p:grpSp>
        <p:nvGrpSpPr>
          <p:cNvPr id="12" name="Группа 11">
            <a:extLst>
              <a:ext uri="{FF2B5EF4-FFF2-40B4-BE49-F238E27FC236}">
                <a16:creationId xmlns="" xmlns:a16="http://schemas.microsoft.com/office/drawing/2014/main" id="{631C6CE6-1810-44ED-A6D7-3FF53040AE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13" name="Полилиния 11">
              <a:extLst>
                <a:ext uri="{FF2B5EF4-FFF2-40B4-BE49-F238E27FC236}">
                  <a16:creationId xmlns="" xmlns:a16="http://schemas.microsoft.com/office/drawing/2014/main" id="{1F6D8BFE-D0D0-4BAE-9D5A-701DE7D3CEE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Полилиния 12">
              <a:extLst>
                <a:ext uri="{FF2B5EF4-FFF2-40B4-BE49-F238E27FC236}">
                  <a16:creationId xmlns="" xmlns:a16="http://schemas.microsoft.com/office/drawing/2014/main" id="{53F86D30-CEDB-4D96-AF73-AA3CD5A437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Полилиния 13">
              <a:extLst>
                <a:ext uri="{FF2B5EF4-FFF2-40B4-BE49-F238E27FC236}">
                  <a16:creationId xmlns="" xmlns:a16="http://schemas.microsoft.com/office/drawing/2014/main" id="{F5187540-C4C8-410C-A395-69FCB1C86C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Полилиния 14">
              <a:extLst>
                <a:ext uri="{FF2B5EF4-FFF2-40B4-BE49-F238E27FC236}">
                  <a16:creationId xmlns="" xmlns:a16="http://schemas.microsoft.com/office/drawing/2014/main" id="{75BD6E4A-797C-451B-B08F-D99C1A9D1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Полилиния 15">
              <a:extLst>
                <a:ext uri="{FF2B5EF4-FFF2-40B4-BE49-F238E27FC236}">
                  <a16:creationId xmlns="" xmlns:a16="http://schemas.microsoft.com/office/drawing/2014/main" id="{0D241082-BAFA-462E-827B-5814B020F5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Полилиния 16">
              <a:extLst>
                <a:ext uri="{FF2B5EF4-FFF2-40B4-BE49-F238E27FC236}">
                  <a16:creationId xmlns="" xmlns:a16="http://schemas.microsoft.com/office/drawing/2014/main" id="{2920CCBD-116D-450B-9608-99F05F7D78A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Полилиния 17">
              <a:extLst>
                <a:ext uri="{FF2B5EF4-FFF2-40B4-BE49-F238E27FC236}">
                  <a16:creationId xmlns="" xmlns:a16="http://schemas.microsoft.com/office/drawing/2014/main" id="{A57CD3DE-CEAF-4BD4-A5EF-24B3E622BB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Полилиния 18">
              <a:extLst>
                <a:ext uri="{FF2B5EF4-FFF2-40B4-BE49-F238E27FC236}">
                  <a16:creationId xmlns="" xmlns:a16="http://schemas.microsoft.com/office/drawing/2014/main" id="{4EC3258C-366B-4629-A7D3-5173D3637D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Полилиния 19">
              <a:extLst>
                <a:ext uri="{FF2B5EF4-FFF2-40B4-BE49-F238E27FC236}">
                  <a16:creationId xmlns="" xmlns:a16="http://schemas.microsoft.com/office/drawing/2014/main" id="{D444D63A-CE2B-4ACD-BA0E-4ADECAD86F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Полилиния 20">
              <a:extLst>
                <a:ext uri="{FF2B5EF4-FFF2-40B4-BE49-F238E27FC236}">
                  <a16:creationId xmlns="" xmlns:a16="http://schemas.microsoft.com/office/drawing/2014/main" id="{7A504DF6-187A-4A54-96E8-3F3F28AAAA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Полилиния 21">
              <a:extLst>
                <a:ext uri="{FF2B5EF4-FFF2-40B4-BE49-F238E27FC236}">
                  <a16:creationId xmlns="" xmlns:a16="http://schemas.microsoft.com/office/drawing/2014/main" id="{FE04C6F5-6DC5-4C7E-9278-9BE624FC78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Полилиния 22">
              <a:extLst>
                <a:ext uri="{FF2B5EF4-FFF2-40B4-BE49-F238E27FC236}">
                  <a16:creationId xmlns="" xmlns:a16="http://schemas.microsoft.com/office/drawing/2014/main" id="{94A02D9B-E6A9-4D6A-9D2A-D81C768024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Группа 25">
            <a:extLst>
              <a:ext uri="{FF2B5EF4-FFF2-40B4-BE49-F238E27FC236}">
                <a16:creationId xmlns="" xmlns:a16="http://schemas.microsoft.com/office/drawing/2014/main" id="{B78034A6-3565-46AA-9E73-1C954666AB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7224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27" name="Полилиния 27">
              <a:extLst>
                <a:ext uri="{FF2B5EF4-FFF2-40B4-BE49-F238E27FC236}">
                  <a16:creationId xmlns="" xmlns:a16="http://schemas.microsoft.com/office/drawing/2014/main" id="{04947AA2-A772-42CB-9CEC-065095D3DC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Полилиния 28">
              <a:extLst>
                <a:ext uri="{FF2B5EF4-FFF2-40B4-BE49-F238E27FC236}">
                  <a16:creationId xmlns="" xmlns:a16="http://schemas.microsoft.com/office/drawing/2014/main" id="{83C52D84-DEC1-4E16-972E-8EEA5D52245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Полилиния 29">
              <a:extLst>
                <a:ext uri="{FF2B5EF4-FFF2-40B4-BE49-F238E27FC236}">
                  <a16:creationId xmlns="" xmlns:a16="http://schemas.microsoft.com/office/drawing/2014/main" id="{2036A28D-EF09-41F7-906F-CF4053615A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Полилиния 30">
              <a:extLst>
                <a:ext uri="{FF2B5EF4-FFF2-40B4-BE49-F238E27FC236}">
                  <a16:creationId xmlns="" xmlns:a16="http://schemas.microsoft.com/office/drawing/2014/main" id="{EE8D92C7-C907-4120-95E3-80E3DC85BB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Полилиния 31">
              <a:extLst>
                <a:ext uri="{FF2B5EF4-FFF2-40B4-BE49-F238E27FC236}">
                  <a16:creationId xmlns="" xmlns:a16="http://schemas.microsoft.com/office/drawing/2014/main" id="{BBCEAAB8-CD22-41D7-B330-702682A27C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Полилиния 32">
              <a:extLst>
                <a:ext uri="{FF2B5EF4-FFF2-40B4-BE49-F238E27FC236}">
                  <a16:creationId xmlns="" xmlns:a16="http://schemas.microsoft.com/office/drawing/2014/main" id="{6BBC1FEE-3D72-492B-8D8A-BE1A55076F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Полилиния 33">
              <a:extLst>
                <a:ext uri="{FF2B5EF4-FFF2-40B4-BE49-F238E27FC236}">
                  <a16:creationId xmlns="" xmlns:a16="http://schemas.microsoft.com/office/drawing/2014/main" id="{C28C6E5C-C393-435C-96A1-AA2859BDCB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Полилиния 34">
              <a:extLst>
                <a:ext uri="{FF2B5EF4-FFF2-40B4-BE49-F238E27FC236}">
                  <a16:creationId xmlns="" xmlns:a16="http://schemas.microsoft.com/office/drawing/2014/main" id="{2C2C991F-AC51-4DF5-B8DD-19B08C1CBF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Полилиния 35">
              <a:extLst>
                <a:ext uri="{FF2B5EF4-FFF2-40B4-BE49-F238E27FC236}">
                  <a16:creationId xmlns="" xmlns:a16="http://schemas.microsoft.com/office/drawing/2014/main" id="{9C916B5F-285D-4F5A-9085-6781753AFB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Полилиния 36">
              <a:extLst>
                <a:ext uri="{FF2B5EF4-FFF2-40B4-BE49-F238E27FC236}">
                  <a16:creationId xmlns="" xmlns:a16="http://schemas.microsoft.com/office/drawing/2014/main" id="{0375DD5F-9D17-4873-B697-3D44A5EBEC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Полилиния 37">
              <a:extLst>
                <a:ext uri="{FF2B5EF4-FFF2-40B4-BE49-F238E27FC236}">
                  <a16:creationId xmlns="" xmlns:a16="http://schemas.microsoft.com/office/drawing/2014/main" id="{A159BBC7-6A8B-4612-94A8-56323452C7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Полилиния 38">
              <a:extLst>
                <a:ext uri="{FF2B5EF4-FFF2-40B4-BE49-F238E27FC236}">
                  <a16:creationId xmlns="" xmlns:a16="http://schemas.microsoft.com/office/drawing/2014/main" id="{177C901C-F8DE-4C99-95C8-F8CA1B84F7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Прямоугольник 39">
            <a:extLst>
              <a:ext uri="{FF2B5EF4-FFF2-40B4-BE49-F238E27FC236}">
                <a16:creationId xmlns="" xmlns:a16="http://schemas.microsoft.com/office/drawing/2014/main" id="{D1D655F2-6D15-4265-ADEE-EF0075C139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42" name="Полилиния 69">
            <a:extLst>
              <a:ext uri="{FF2B5EF4-FFF2-40B4-BE49-F238E27FC236}">
                <a16:creationId xmlns="" xmlns:a16="http://schemas.microsoft.com/office/drawing/2014/main" id="{3248A930-1A6E-4EFB-8213-D1AC735BE0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373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Понятійний аналіз: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9177" y="1540474"/>
            <a:ext cx="7072655" cy="41271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Поняття </a:t>
            </a:r>
            <a:r>
              <a:rPr lang="uk-UA" i="1" dirty="0" smtClean="0"/>
              <a:t>«</a:t>
            </a:r>
            <a:r>
              <a:rPr lang="uk-UA" i="1" dirty="0" err="1" smtClean="0"/>
              <a:t>create</a:t>
            </a:r>
            <a:r>
              <a:rPr lang="uk-UA" i="1" dirty="0" smtClean="0"/>
              <a:t>» </a:t>
            </a:r>
            <a:r>
              <a:rPr lang="uk-UA" dirty="0" smtClean="0"/>
              <a:t>в англійській мові означає не тільки «творити» і «створювати», а й «зводити в звання», «викликати» (почуття), «виробляти» (враження). </a:t>
            </a:r>
          </a:p>
          <a:p>
            <a:pPr algn="just"/>
            <a:r>
              <a:rPr lang="uk-UA" dirty="0" smtClean="0"/>
              <a:t>Термін «креативність» вперше ввів у 1922 р. Д. Сімпсон, який розумів під креативністю здатність людини відмовлятися від стереотипних способів мислення. </a:t>
            </a:r>
          </a:p>
          <a:p>
            <a:pPr algn="just"/>
            <a:r>
              <a:rPr lang="uk-UA" dirty="0" smtClean="0"/>
              <a:t>Уявімо собі, що ми намагаємось визначити момент, у який починається людська творчість, й одночасно замислюємося над витоками її самої.</a:t>
            </a:r>
          </a:p>
          <a:p>
            <a:pPr algn="just"/>
            <a:r>
              <a:rPr lang="uk-UA" dirty="0" smtClean="0"/>
              <a:t>Фокусування на предметі трансформацій та меті перетворенням.</a:t>
            </a:r>
          </a:p>
          <a:p>
            <a:pPr algn="just"/>
            <a:r>
              <a:rPr lang="uk-UA" dirty="0" smtClean="0"/>
              <a:t> У загальному смислі </a:t>
            </a:r>
            <a:r>
              <a:rPr lang="uk-UA" dirty="0" err="1" smtClean="0"/>
              <a:t>вікіпедія</a:t>
            </a:r>
            <a:r>
              <a:rPr lang="uk-UA" dirty="0" smtClean="0"/>
              <a:t> пропонує розуміти під творчістю </a:t>
            </a:r>
            <a:r>
              <a:rPr lang="uk-UA" i="1" dirty="0" smtClean="0"/>
              <a:t>діяльність зі створення нових матеріалів і духовних цінностей</a:t>
            </a:r>
            <a:r>
              <a:rPr lang="uk-UA" dirty="0" smtClean="0"/>
              <a:t>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63" y="1540475"/>
            <a:ext cx="3641124" cy="364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0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Основними ознаками творчості людини </a:t>
            </a:r>
            <a:r>
              <a:rPr lang="uk-UA" dirty="0" smtClean="0"/>
              <a:t>можна вважати такі 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82528" y="2421924"/>
            <a:ext cx="7608115" cy="3777622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незалежність</a:t>
            </a:r>
            <a:r>
              <a:rPr lang="uk-UA" dirty="0" smtClean="0"/>
              <a:t> – особистісні стандарти важливіші за стандарти групи, </a:t>
            </a:r>
            <a:r>
              <a:rPr lang="uk-UA" dirty="0" err="1" smtClean="0"/>
              <a:t>неконформність</a:t>
            </a:r>
            <a:r>
              <a:rPr lang="uk-UA" dirty="0" smtClean="0"/>
              <a:t> оцінок і суджень;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відкритість розуму </a:t>
            </a:r>
            <a:r>
              <a:rPr lang="uk-UA" dirty="0" smtClean="0"/>
              <a:t>– готовність повірити своїм і чужим фантазіям, сприйняття нового і незвичного;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високу толерантність </a:t>
            </a:r>
            <a:r>
              <a:rPr lang="uk-UA" dirty="0" smtClean="0"/>
              <a:t>до невизначених і нерозв’язаних ситуацій, конструктивну активність в цих ситуаціях;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розвинуте естетичне відчуття, </a:t>
            </a:r>
            <a:r>
              <a:rPr lang="uk-UA" dirty="0" smtClean="0"/>
              <a:t>прагнення до краси.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11" y="2010032"/>
            <a:ext cx="2997200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06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Мотиви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творчост</a:t>
            </a:r>
            <a:r>
              <a:rPr lang="uk-UA" b="1" dirty="0" smtClean="0">
                <a:solidFill>
                  <a:srgbClr val="FF0000"/>
                </a:solidFill>
              </a:rPr>
              <a:t>і: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238" y="2133600"/>
            <a:ext cx="3220913" cy="2957384"/>
          </a:xfrm>
        </p:spPr>
      </p:pic>
      <p:sp>
        <p:nvSpPr>
          <p:cNvPr id="5" name="TextBox 4"/>
          <p:cNvSpPr txBox="1"/>
          <p:nvPr/>
        </p:nvSpPr>
        <p:spPr>
          <a:xfrm>
            <a:off x="1664043" y="2133600"/>
            <a:ext cx="54616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Мотиви творчості, за </a:t>
            </a:r>
            <a:r>
              <a:rPr lang="uk-UA" dirty="0" err="1" smtClean="0"/>
              <a:t>З.Фрейдом</a:t>
            </a:r>
            <a:r>
              <a:rPr lang="uk-UA" dirty="0" smtClean="0"/>
              <a:t>, пов’язані з еросом (потягом до життя) і є похідними від сексуальних потягів.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uk-UA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/>
              <a:t>Творчість, за такого підходу, постає результатом сублімації сексуальної енергії в соціально прийнятних формах діяльності, зокрема творчої.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3513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 креативності: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5134" y="1828800"/>
            <a:ext cx="8209477" cy="4082422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побіжність</a:t>
            </a:r>
            <a:r>
              <a:rPr lang="uk-UA" dirty="0" smtClean="0"/>
              <a:t> (кількість ідей, що виникають за одиницю часу);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оригінальність</a:t>
            </a:r>
            <a:r>
              <a:rPr lang="uk-UA" dirty="0" smtClean="0"/>
              <a:t> (здібність продукувати «рідкісні» ідеї, відмінні від загальноприйнятих, типових);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сприйнятливість</a:t>
            </a:r>
            <a:r>
              <a:rPr lang="uk-UA" dirty="0" smtClean="0"/>
              <a:t> (чутливість до незвичайних деталей, суперечностей і невизначеності, а також готовність </a:t>
            </a:r>
            <a:r>
              <a:rPr lang="uk-UA" dirty="0" err="1" smtClean="0"/>
              <a:t>гнучко</a:t>
            </a:r>
            <a:r>
              <a:rPr lang="uk-UA" dirty="0" smtClean="0"/>
              <a:t> та швидко переключатися з однієї ідеї на іншу);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метафоричність</a:t>
            </a:r>
            <a:r>
              <a:rPr lang="uk-UA" dirty="0" smtClean="0"/>
              <a:t> (готовність працювати у фантастичному, незвичному контексті);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інтелектуальна компетентність </a:t>
            </a:r>
            <a:r>
              <a:rPr lang="uk-UA" dirty="0" smtClean="0"/>
              <a:t>та рівень освіченості;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гнучкість</a:t>
            </a:r>
            <a:r>
              <a:rPr lang="uk-UA" dirty="0" smtClean="0"/>
              <a:t> в оперативному ухваленні рішень, їх різних варіацій; </a:t>
            </a:r>
          </a:p>
          <a:p>
            <a:r>
              <a:rPr lang="uk-UA" b="1" dirty="0" smtClean="0">
                <a:solidFill>
                  <a:srgbClr val="FFFF00"/>
                </a:solidFill>
              </a:rPr>
              <a:t>лідерські навички </a:t>
            </a:r>
            <a:r>
              <a:rPr lang="uk-UA" dirty="0" smtClean="0"/>
              <a:t>та харизма;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високий рівень асоціювання </a:t>
            </a:r>
            <a:r>
              <a:rPr lang="uk-UA" dirty="0" smtClean="0"/>
              <a:t>та винахідливості;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потужний внутрішній мотиваційних чинник </a:t>
            </a:r>
            <a:r>
              <a:rPr lang="uk-UA" dirty="0" smtClean="0"/>
              <a:t>та прагнення до практичної реалізації своєї креативності;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схильність до ризику</a:t>
            </a:r>
            <a:r>
              <a:rPr lang="uk-UA" dirty="0" smtClean="0"/>
              <a:t>, балансування власних та суспільних інтересів; 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індивідуальні характеристики людини </a:t>
            </a:r>
            <a:r>
              <a:rPr lang="uk-UA" dirty="0" smtClean="0"/>
              <a:t>(енергійність, терпіння, допитливість і </a:t>
            </a:r>
            <a:r>
              <a:rPr lang="uk-UA" dirty="0" err="1" smtClean="0"/>
              <a:t>т.д</a:t>
            </a:r>
            <a:r>
              <a:rPr lang="uk-UA" dirty="0" smtClean="0"/>
              <a:t>.) природний хист до певного виду діяльності, обдарованість.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61" y="1515791"/>
            <a:ext cx="2794773" cy="258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1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креативності</a:t>
            </a:r>
            <a:r>
              <a:rPr lang="ru-RU" dirty="0"/>
              <a:t> </a:t>
            </a:r>
            <a:r>
              <a:rPr lang="ru-RU" dirty="0" smtClean="0"/>
              <a:t>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255" y="1462273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uk-UA" sz="2000" b="1" i="1" dirty="0" smtClean="0">
                <a:solidFill>
                  <a:srgbClr val="FFFF00"/>
                </a:solidFill>
              </a:rPr>
              <a:t>комбінаторна</a:t>
            </a:r>
            <a:r>
              <a:rPr lang="uk-UA" sz="2000" i="1" dirty="0" smtClean="0"/>
              <a:t> </a:t>
            </a:r>
            <a:r>
              <a:rPr lang="uk-UA" sz="2000" dirty="0" smtClean="0"/>
              <a:t>– народження нової ідеї шляхом комбінування (асоціювання) відомих ідей; </a:t>
            </a:r>
          </a:p>
          <a:p>
            <a:pPr algn="just"/>
            <a:r>
              <a:rPr lang="uk-UA" sz="2000" b="1" i="1" dirty="0" smtClean="0">
                <a:solidFill>
                  <a:srgbClr val="FFFF00"/>
                </a:solidFill>
              </a:rPr>
              <a:t>дослідницька</a:t>
            </a:r>
            <a:r>
              <a:rPr lang="uk-UA" sz="2000" i="1" dirty="0" smtClean="0"/>
              <a:t> </a:t>
            </a:r>
            <a:r>
              <a:rPr lang="uk-UA" sz="2000" dirty="0" smtClean="0"/>
              <a:t>– знаходження «білих плям», вирішення проблемних ситуації, а також вироблення гіпотез, проведення експериментальної діяльності або творчої, що має ознаки дослідницької; </a:t>
            </a:r>
          </a:p>
          <a:p>
            <a:pPr algn="just"/>
            <a:r>
              <a:rPr lang="uk-UA" sz="2000" b="1" i="1" dirty="0" smtClean="0">
                <a:solidFill>
                  <a:srgbClr val="FFFF00"/>
                </a:solidFill>
              </a:rPr>
              <a:t>трансформаційна</a:t>
            </a:r>
            <a:r>
              <a:rPr lang="uk-UA" sz="2000" i="1" dirty="0" smtClean="0"/>
              <a:t> </a:t>
            </a:r>
            <a:r>
              <a:rPr lang="uk-UA" sz="2000" dirty="0" smtClean="0"/>
              <a:t>– генерування яскравих ідей: це наукові відкриття на рівні парадигм, «нові напрями в мистецтві» тощо. Це творчість у повному розумінні цього слова. </a:t>
            </a:r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47" y="4764216"/>
            <a:ext cx="3447831" cy="193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6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Онтологічний орієнтир «Творення світу богами»: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15264" y="2133600"/>
            <a:ext cx="7789347" cy="3777622"/>
          </a:xfrm>
        </p:spPr>
        <p:txBody>
          <a:bodyPr/>
          <a:lstStyle/>
          <a:p>
            <a:pPr algn="just"/>
            <a:r>
              <a:rPr lang="uk-UA" dirty="0" smtClean="0"/>
              <a:t>Створити щось у строгому й абсолютному значенні слова означало виробити дещо з нічого, точніше із самого себе може тільки Бог-творець світу. </a:t>
            </a:r>
          </a:p>
          <a:p>
            <a:pPr algn="just"/>
            <a:r>
              <a:rPr lang="uk-UA" dirty="0" smtClean="0"/>
              <a:t>Бог або боги творять світ з нічого або, якщо така підміна не </a:t>
            </a:r>
            <a:r>
              <a:rPr lang="uk-UA" dirty="0" err="1" smtClean="0"/>
              <a:t>акцентованаяк</a:t>
            </a:r>
            <a:r>
              <a:rPr lang="uk-UA" dirty="0" smtClean="0"/>
              <a:t> не прийнятна, із себе.</a:t>
            </a:r>
          </a:p>
          <a:p>
            <a:pPr algn="just"/>
            <a:r>
              <a:rPr lang="uk-UA" dirty="0" smtClean="0"/>
              <a:t>Субстанція самого Бога– це дещо непізнаване за умовами самого пізнання.</a:t>
            </a:r>
          </a:p>
          <a:p>
            <a:pPr algn="just"/>
            <a:r>
              <a:rPr lang="uk-UA" dirty="0" smtClean="0"/>
              <a:t>Боги не тільки творять світ, тобто виготовляють його як річ, але й знищують його.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63" y="1787610"/>
            <a:ext cx="2643654" cy="468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57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Онтологічний орієнтир «</a:t>
            </a:r>
            <a:r>
              <a:rPr lang="uk-UA" dirty="0" err="1" smtClean="0"/>
              <a:t>Роблення</a:t>
            </a:r>
            <a:r>
              <a:rPr lang="uk-UA" dirty="0" smtClean="0"/>
              <a:t>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3458" y="2133600"/>
            <a:ext cx="7921153" cy="3777622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Непевний статус творчості.</a:t>
            </a:r>
          </a:p>
          <a:p>
            <a:r>
              <a:rPr lang="uk-UA" sz="2800" dirty="0" smtClean="0"/>
              <a:t>Це не творчість власне як така, а виробництво речі за певними нормами й правилами, канонами та прикладами. </a:t>
            </a:r>
          </a:p>
          <a:p>
            <a:r>
              <a:rPr lang="uk-UA" sz="2800" dirty="0" smtClean="0"/>
              <a:t>Це штампування за міркою вже створеного. </a:t>
            </a:r>
          </a:p>
          <a:p>
            <a:r>
              <a:rPr lang="uk-UA" sz="2800" dirty="0" smtClean="0"/>
              <a:t>А мірку цю дає Творець або природа. </a:t>
            </a:r>
            <a:endParaRPr lang="uk-UA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14" y="1664043"/>
            <a:ext cx="2993081" cy="448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4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Онтологічний орієнтир «Творчість як сфера мистецтва»: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16410" y="2133600"/>
            <a:ext cx="7888201" cy="3777622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/>
              <a:t>Тільки у ХІХ столітті термін </a:t>
            </a:r>
            <a:r>
              <a:rPr lang="uk-UA" sz="2400" i="1" dirty="0" smtClean="0"/>
              <a:t>творець </a:t>
            </a:r>
            <a:r>
              <a:rPr lang="uk-UA" sz="2400" dirty="0" smtClean="0"/>
              <a:t>увійшов до мови мистецтва. З того часу його стали використовувати тільки для цієї сфери. Творець став синонімом художника. Але зауважимо й таке: поезію, дійсно, можна вважати, за бажанням, виявом чистої творчості або навіть творення. Але за умови, що ми не вимагаємо від результату. 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08" y="2304905"/>
            <a:ext cx="2360765" cy="274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03725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75CB40-8686-4C48-810A-C2974D3D3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B8F5F2-61AB-4CE6-A5E3-F34B87B0EE42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07C3E52-A0B1-49C0-88BD-66B715EE8B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«Легкий дым» для планирования мероприятий</Template>
  <TotalTime>0</TotalTime>
  <Words>704</Words>
  <Application>Microsoft Office PowerPoint</Application>
  <PresentationFormat>Широкоэкранный</PresentationFormat>
  <Paragraphs>53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Легкий дым</vt:lpstr>
      <vt:lpstr>Природа креативності та її значення</vt:lpstr>
      <vt:lpstr>Понятійний аналіз:</vt:lpstr>
      <vt:lpstr>Основними ознаками творчості людини можна вважати такі :  </vt:lpstr>
      <vt:lpstr>Мотиви творчості:</vt:lpstr>
      <vt:lpstr>Ознаки креативності:</vt:lpstr>
      <vt:lpstr>Основні типи креативності :  </vt:lpstr>
      <vt:lpstr>Онтологічний орієнтир «Творення світу богами»:</vt:lpstr>
      <vt:lpstr>Онтологічний орієнтир «Роблення»:</vt:lpstr>
      <vt:lpstr>Онтологічний орієнтир «Творчість як сфера мистецтва»:</vt:lpstr>
      <vt:lpstr>Онтологічний орієнтир «Людина-творець»:</vt:lpstr>
      <vt:lpstr>Дякую за увагу!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2024-01-18T16:32:53Z</dcterms:created>
  <dcterms:modified xsi:type="dcterms:W3CDTF">2024-01-19T14:39:37Z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