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 snapToGrid="0" snapToObjects="1">
      <p:cViewPr varScale="1">
        <p:scale>
          <a:sx n="81" d="100"/>
          <a:sy n="81" d="100"/>
        </p:scale>
        <p:origin x="-7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C9E60-FF9A-D943-90BC-BA7D2B863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871E98-0453-3F4E-B582-108BA9E12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981261-043B-0943-A099-A9245F20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8627-EA09-454D-8B20-6DEA4163FE2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A22843-A5A2-304E-8022-70680B78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F6BAA3-E5C8-934F-96BF-DEFB366C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584F-734D-8244-B1BC-4AA07CFB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38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BA9F5-C1FF-D44A-A22A-55C3CBF4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5527459-1D14-F540-A484-3D3EAF719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0C7606-0B20-0C46-A2CF-61464175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8627-EA09-454D-8B20-6DEA4163FE2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D370E4-BB6D-4D4A-903C-E42B44D3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998AE7-0B45-EC47-BD14-CA3F1CD5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584F-734D-8244-B1BC-4AA07CFB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84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E16E45D-CDE7-2A44-8C39-E6547509C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32E82B7-F24F-8043-912E-E4ADE329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97BEF9-DDCE-B840-8565-A0B665E1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8627-EA09-454D-8B20-6DEA4163FE2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3BF9D1-2670-1143-8413-E93C9280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FEC10B-0294-9F44-B9E5-F78D1EFC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584F-734D-8244-B1BC-4AA07CFB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6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BD698B-A0F2-D84F-A8E0-A17F5264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F8A62E-ED97-DB43-9B73-CD50FDDCF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074DC8-C581-A84A-B436-6804645C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8627-EA09-454D-8B20-6DEA4163FE2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5C94C3-31AB-894E-AAC0-043D9D69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289258-A9E1-DB43-BC5F-4C36916E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584F-734D-8244-B1BC-4AA07CFB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61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63DCDD-ECAB-5145-A421-A6E12475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3DBBE1-9F85-F84E-A26C-86E17631C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1DDA08-2167-0848-8D35-8C23B18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8627-EA09-454D-8B20-6DEA4163FE2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D29EB9-7205-8944-8249-ECF5F9E5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35D2AA-7BC6-6B42-A38B-37E4E3F7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584F-734D-8244-B1BC-4AA07CFB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75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E3B292-40F9-3A4E-92D0-DC7AF163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BADA48-CD30-0049-8618-660FE111B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A36F5A-E146-8443-A522-CB72673A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DBC91D-82AC-7349-B43D-C2AC9D33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8627-EA09-454D-8B20-6DEA4163FE2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559C1C-DF2F-2A40-B11D-DF6C5734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A513B8-5B6B-9846-81E9-1CBC4622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584F-734D-8244-B1BC-4AA07CFB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60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A544AE-D925-6B40-8C22-9567C598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742EB0-A1C0-C247-8775-ACCD3DB00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07B8161-9E14-3045-8EAA-EB9DD533D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F439960-E7AD-CB4F-AC5A-167FC6886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03922F-ABF7-3D44-A8C1-3C8D2400F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DD9F0AE-B087-EE4E-85EE-6FBEF0F2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8627-EA09-454D-8B20-6DEA4163FE2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B27005C-727A-3F4C-98BA-60D7AC4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D5FF61B-1308-3848-86DD-0062797B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584F-734D-8244-B1BC-4AA07CFB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11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448C67-74F1-0B49-972E-DD132DF1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60B9495-85F5-3F4A-9B62-CCD6E435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8627-EA09-454D-8B20-6DEA4163FE2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45DBE52-E4BB-C540-B316-A936FD53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4DCC5C-4EF6-C24D-9082-73CF3C93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584F-734D-8244-B1BC-4AA07CFB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36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F70706-FA86-C344-AE73-578564C5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8627-EA09-454D-8B20-6DEA4163FE2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5327220-8385-B44B-84F9-97430989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2EECA0-F929-BC4E-A7BD-C5520F62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584F-734D-8244-B1BC-4AA07CFB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57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DC646D-55FE-294F-947E-3CF2B56C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4B8629-22CC-6941-8C10-A67432F41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A35098-70D5-4543-8505-BB1393550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C3169C-6271-AB4F-A719-07D6B2A2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8627-EA09-454D-8B20-6DEA4163FE2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5103A0-A7BB-DA47-83B4-E6669CB4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7A955A-768D-564F-A016-0BB43DEC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584F-734D-8244-B1BC-4AA07CFB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632F5-0FCD-7B46-B81D-AFDAC080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BEA685A-FECC-C548-BF86-4AAF2ECBB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1F36453-D431-BF40-B3E2-E043F7C08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2DFFAF-8634-9F4F-865B-02867408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8627-EA09-454D-8B20-6DEA4163FE2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F5ADD3-9851-F241-9E73-A28D8D04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F11335-65C5-BF45-9903-16159BFC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584F-734D-8244-B1BC-4AA07CFB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88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E5FF18-CEB7-404C-8B29-0BF4A44D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FC25DE-E968-DF41-BEE6-732B52D7E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1F3579-21C4-354F-A29F-E6D7D0A3C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8627-EA09-454D-8B20-6DEA4163FE2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542FD0-107E-E14D-8DDE-1C49811D4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2B61CE-8E26-114F-AD68-4FF986357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584F-734D-8244-B1BC-4AA07CFB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79-2021-%D0%B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07C973-A346-DA4C-9E22-DA9C41619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5105400" cy="400843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ЗАХИСТ ПРАВ ОСІБ З ІНВАЛІДНІСТЮ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3CB4F9-BFA6-D143-951A-6E29913A9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543050"/>
            <a:ext cx="3771900" cy="3771900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xmlns="" val="235529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D0DA08-1295-564B-9B5D-D2EAAC6A5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7289800" cy="50593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Матеріальне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соціально-побутове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і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медичне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забезпечення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здійснюється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вигляді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грошових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виплат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пенсій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допомог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одноразових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виплат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),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забезпечення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медикаментами,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технічними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й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іншими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засобами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включаючи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друковані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видання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із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спеціальним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шрифтом,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звукопідсилюючу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апаратуру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аналізатори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також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шляхом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надання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послуг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по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медичній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соціальній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трудовій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і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професійній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реабілітації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побутовому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торговельному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обслуговуванню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5" name="Рисунок 4" descr="Изображение выглядит как маркер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xmlns="" id="{1D372AC3-80CE-7342-B3C0-751105EFB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23964">
            <a:off x="7107767" y="4301065"/>
            <a:ext cx="4813536" cy="1786467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марк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8006FB2C-00A2-AE44-B9A4-2E4EDF4C3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823" y="-524934"/>
            <a:ext cx="3285067" cy="32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6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8E1673F9-3031-BB41-9A93-1712FC720C9D}"/>
              </a:ext>
            </a:extLst>
          </p:cNvPr>
          <p:cNvSpPr/>
          <p:nvPr/>
        </p:nvSpPr>
        <p:spPr>
          <a:xfrm>
            <a:off x="1185333" y="880533"/>
            <a:ext cx="6366933" cy="4030134"/>
          </a:xfrm>
          <a:prstGeom prst="roundRect">
            <a:avLst/>
          </a:prstGeom>
          <a:solidFill>
            <a:schemeClr val="bg1">
              <a:lumMod val="85000"/>
              <a:alpha val="7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Особи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</a:t>
            </a:r>
            <a:r>
              <a:rPr lang="e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групи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діти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 особи,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супроводжують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осіб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групи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дітей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(не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більше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однієї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особи, яка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супроводжує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особу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групи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дитину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мають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право на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безплатний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проїзд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пасажирському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міському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транспорті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крім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таксі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за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наявності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посвідчення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довідки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зазначених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цьому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Законі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а в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разі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запровадження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автоматизованої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обліку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оплати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проїзду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також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електронного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квитка,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видається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безоплатній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основі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B5E8EB-E6B1-834B-B4C5-010B9E605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7" y="2082800"/>
            <a:ext cx="47752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12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C7B250D3-4D56-E045-B7E3-70BA18FF4DB9}"/>
              </a:ext>
            </a:extLst>
          </p:cNvPr>
          <p:cNvSpPr/>
          <p:nvPr/>
        </p:nvSpPr>
        <p:spPr>
          <a:xfrm>
            <a:off x="4267200" y="812800"/>
            <a:ext cx="7010400" cy="3894667"/>
          </a:xfrm>
          <a:prstGeom prst="roundRect">
            <a:avLst/>
          </a:prstGeom>
          <a:solidFill>
            <a:schemeClr val="bg1">
              <a:lumMod val="65000"/>
              <a:alpha val="68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Особи з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діти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особи,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супроводжують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осіб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першої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групи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дітей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(не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більше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однієї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особи, яка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супроводжує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особу з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дитину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мають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право на 50-відсоткову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знижку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вартості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проїзду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внутрішніх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лініях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(маршрутах)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повітряного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залізничного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річкового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автомобільного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транспорту в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період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1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жовтня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 15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травня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2F39A9-60CF-F14D-B15C-F21D59352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" y="1896533"/>
            <a:ext cx="4961467" cy="49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01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2E98D-94FC-4249-AFC2-7EAACB21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Право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державну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соціальну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допомогу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B2C523EC-38A8-854C-B6F0-2436FD1630BE}"/>
              </a:ext>
            </a:extLst>
          </p:cNvPr>
          <p:cNvSpPr/>
          <p:nvPr/>
        </p:nvSpPr>
        <p:spPr>
          <a:xfrm>
            <a:off x="838200" y="2316163"/>
            <a:ext cx="6985000" cy="3860800"/>
          </a:xfrm>
          <a:prstGeom prst="roundRect">
            <a:avLst/>
          </a:prstGeom>
          <a:solidFill>
            <a:schemeClr val="bg1">
              <a:lumMod val="85000"/>
              <a:alpha val="7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Право на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державну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соціальну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допомогу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мають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особи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дитинства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і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діти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віком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до 18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років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algn="ctr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Порядок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призначення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і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виплати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державної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соціальної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допомоги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перелік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документів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необхідних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для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призначення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допомоги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згідно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цим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Законом,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встановлюються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Кабінетом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Міністрів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України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62051C-E3EA-234E-BB67-421179966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133" y="2498726"/>
            <a:ext cx="29972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156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A1AFA9-7B8C-5B48-AA30-A8E179D9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Державна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соціальна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допомога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призначається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у таких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розмірах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59F2C9-5ACC-7545-8B0B-95086F662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132" y="1825625"/>
            <a:ext cx="6815667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andara" panose="020E0502030303020204" pitchFamily="34" charset="0"/>
              </a:rPr>
              <a:t>особам з </a:t>
            </a:r>
            <a:r>
              <a:rPr lang="ru-RU" dirty="0" err="1"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latin typeface="Candara" panose="020E0502030303020204" pitchFamily="34" charset="0"/>
              </a:rPr>
              <a:t> з </a:t>
            </a:r>
            <a:r>
              <a:rPr lang="ru-RU" dirty="0" err="1">
                <a:latin typeface="Candara" panose="020E0502030303020204" pitchFamily="34" charset="0"/>
              </a:rPr>
              <a:t>дитинства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en" dirty="0">
                <a:latin typeface="Candara" panose="020E0502030303020204" pitchFamily="34" charset="0"/>
              </a:rPr>
              <a:t>I </a:t>
            </a:r>
            <a:r>
              <a:rPr lang="ru-RU" dirty="0" err="1">
                <a:latin typeface="Candara" panose="020E0502030303020204" pitchFamily="34" charset="0"/>
              </a:rPr>
              <a:t>групи</a:t>
            </a:r>
            <a:r>
              <a:rPr lang="ru-RU" dirty="0">
                <a:latin typeface="Candara" panose="020E0502030303020204" pitchFamily="34" charset="0"/>
              </a:rPr>
              <a:t> - 100 </a:t>
            </a:r>
            <a:r>
              <a:rPr lang="ru-RU" dirty="0" err="1">
                <a:latin typeface="Candara" panose="020E0502030303020204" pitchFamily="34" charset="0"/>
              </a:rPr>
              <a:t>відсотків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прожиткового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мінімуму</a:t>
            </a:r>
            <a:r>
              <a:rPr lang="ru-RU" dirty="0">
                <a:latin typeface="Candara" panose="020E0502030303020204" pitchFamily="34" charset="0"/>
              </a:rPr>
              <a:t> для </a:t>
            </a:r>
            <a:r>
              <a:rPr lang="ru-RU" dirty="0" err="1">
                <a:latin typeface="Candara" panose="020E0502030303020204" pitchFamily="34" charset="0"/>
              </a:rPr>
              <a:t>осіб</a:t>
            </a:r>
            <a:r>
              <a:rPr lang="ru-RU" dirty="0">
                <a:latin typeface="Candara" panose="020E0502030303020204" pitchFamily="34" charset="0"/>
              </a:rPr>
              <a:t>, </a:t>
            </a:r>
            <a:r>
              <a:rPr lang="ru-RU" dirty="0" err="1">
                <a:latin typeface="Candara" panose="020E0502030303020204" pitchFamily="34" charset="0"/>
              </a:rPr>
              <a:t>які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втратили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працездатність</a:t>
            </a:r>
            <a:r>
              <a:rPr lang="ru-RU" dirty="0">
                <a:latin typeface="Candara" panose="020E0502030303020204" pitchFamily="34" charset="0"/>
              </a:rPr>
              <a:t>;</a:t>
            </a:r>
          </a:p>
          <a:p>
            <a:r>
              <a:rPr lang="ru-RU" dirty="0">
                <a:latin typeface="Candara" panose="020E0502030303020204" pitchFamily="34" charset="0"/>
              </a:rPr>
              <a:t>особам з </a:t>
            </a:r>
            <a:r>
              <a:rPr lang="ru-RU" dirty="0" err="1"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latin typeface="Candara" panose="020E0502030303020204" pitchFamily="34" charset="0"/>
              </a:rPr>
              <a:t> з </a:t>
            </a:r>
            <a:r>
              <a:rPr lang="ru-RU" dirty="0" err="1">
                <a:latin typeface="Candara" panose="020E0502030303020204" pitchFamily="34" charset="0"/>
              </a:rPr>
              <a:t>дитинства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en" dirty="0">
                <a:latin typeface="Candara" panose="020E0502030303020204" pitchFamily="34" charset="0"/>
              </a:rPr>
              <a:t>II </a:t>
            </a:r>
            <a:r>
              <a:rPr lang="ru-RU" dirty="0" err="1">
                <a:latin typeface="Candara" panose="020E0502030303020204" pitchFamily="34" charset="0"/>
              </a:rPr>
              <a:t>групи</a:t>
            </a:r>
            <a:r>
              <a:rPr lang="ru-RU" dirty="0">
                <a:latin typeface="Candara" panose="020E0502030303020204" pitchFamily="34" charset="0"/>
              </a:rPr>
              <a:t> - 80 </a:t>
            </a:r>
            <a:r>
              <a:rPr lang="ru-RU" dirty="0" err="1">
                <a:latin typeface="Candara" panose="020E0502030303020204" pitchFamily="34" charset="0"/>
              </a:rPr>
              <a:t>відсотків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прожиткового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мінімуму</a:t>
            </a:r>
            <a:r>
              <a:rPr lang="ru-RU" dirty="0">
                <a:latin typeface="Candara" panose="020E0502030303020204" pitchFamily="34" charset="0"/>
              </a:rPr>
              <a:t> для </a:t>
            </a:r>
            <a:r>
              <a:rPr lang="ru-RU" dirty="0" err="1">
                <a:latin typeface="Candara" panose="020E0502030303020204" pitchFamily="34" charset="0"/>
              </a:rPr>
              <a:t>осіб</a:t>
            </a:r>
            <a:r>
              <a:rPr lang="ru-RU" dirty="0">
                <a:latin typeface="Candara" panose="020E0502030303020204" pitchFamily="34" charset="0"/>
              </a:rPr>
              <a:t>, </a:t>
            </a:r>
            <a:r>
              <a:rPr lang="ru-RU" dirty="0" err="1">
                <a:latin typeface="Candara" panose="020E0502030303020204" pitchFamily="34" charset="0"/>
              </a:rPr>
              <a:t>які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втратили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працездатність</a:t>
            </a:r>
            <a:r>
              <a:rPr lang="ru-RU" dirty="0">
                <a:latin typeface="Candara" panose="020E0502030303020204" pitchFamily="34" charset="0"/>
              </a:rPr>
              <a:t>;</a:t>
            </a:r>
          </a:p>
          <a:p>
            <a:r>
              <a:rPr lang="ru-RU" dirty="0">
                <a:latin typeface="Candara" panose="020E0502030303020204" pitchFamily="34" charset="0"/>
              </a:rPr>
              <a:t>особам з </a:t>
            </a:r>
            <a:r>
              <a:rPr lang="ru-RU" dirty="0" err="1"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latin typeface="Candara" panose="020E0502030303020204" pitchFamily="34" charset="0"/>
              </a:rPr>
              <a:t> з </a:t>
            </a:r>
            <a:r>
              <a:rPr lang="ru-RU" dirty="0" err="1">
                <a:latin typeface="Candara" panose="020E0502030303020204" pitchFamily="34" charset="0"/>
              </a:rPr>
              <a:t>дитинства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en" dirty="0">
                <a:latin typeface="Candara" panose="020E0502030303020204" pitchFamily="34" charset="0"/>
              </a:rPr>
              <a:t>III </a:t>
            </a:r>
            <a:r>
              <a:rPr lang="ru-RU" dirty="0" err="1">
                <a:latin typeface="Candara" panose="020E0502030303020204" pitchFamily="34" charset="0"/>
              </a:rPr>
              <a:t>групи</a:t>
            </a:r>
            <a:r>
              <a:rPr lang="ru-RU" dirty="0">
                <a:latin typeface="Candara" panose="020E0502030303020204" pitchFamily="34" charset="0"/>
              </a:rPr>
              <a:t> - 60 </a:t>
            </a:r>
            <a:r>
              <a:rPr lang="ru-RU" dirty="0" err="1">
                <a:latin typeface="Candara" panose="020E0502030303020204" pitchFamily="34" charset="0"/>
              </a:rPr>
              <a:t>відсотків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прожиткового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мінімуму</a:t>
            </a:r>
            <a:r>
              <a:rPr lang="ru-RU" dirty="0">
                <a:latin typeface="Candara" panose="020E0502030303020204" pitchFamily="34" charset="0"/>
              </a:rPr>
              <a:t> для </a:t>
            </a:r>
            <a:r>
              <a:rPr lang="ru-RU" dirty="0" err="1">
                <a:latin typeface="Candara" panose="020E0502030303020204" pitchFamily="34" charset="0"/>
              </a:rPr>
              <a:t>осіб</a:t>
            </a:r>
            <a:r>
              <a:rPr lang="ru-RU" dirty="0">
                <a:latin typeface="Candara" panose="020E0502030303020204" pitchFamily="34" charset="0"/>
              </a:rPr>
              <a:t>, </a:t>
            </a:r>
            <a:r>
              <a:rPr lang="ru-RU" dirty="0" err="1">
                <a:latin typeface="Candara" panose="020E0502030303020204" pitchFamily="34" charset="0"/>
              </a:rPr>
              <a:t>які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втратили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працездатність</a:t>
            </a:r>
            <a:r>
              <a:rPr lang="ru-RU" dirty="0">
                <a:latin typeface="Candara" panose="020E0502030303020204" pitchFamily="34" charset="0"/>
              </a:rPr>
              <a:t>;</a:t>
            </a:r>
          </a:p>
          <a:p>
            <a:r>
              <a:rPr lang="ru-RU" dirty="0">
                <a:latin typeface="Candara" panose="020E0502030303020204" pitchFamily="34" charset="0"/>
              </a:rPr>
              <a:t>на </a:t>
            </a:r>
            <a:r>
              <a:rPr lang="ru-RU" dirty="0" err="1">
                <a:latin typeface="Candara" panose="020E0502030303020204" pitchFamily="34" charset="0"/>
              </a:rPr>
              <a:t>дітей</a:t>
            </a:r>
            <a:r>
              <a:rPr lang="ru-RU" dirty="0">
                <a:latin typeface="Candara" panose="020E0502030303020204" pitchFamily="34" charset="0"/>
              </a:rPr>
              <a:t> з </a:t>
            </a:r>
            <a:r>
              <a:rPr lang="ru-RU" dirty="0" err="1"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віком</a:t>
            </a:r>
            <a:r>
              <a:rPr lang="ru-RU" dirty="0">
                <a:latin typeface="Candara" panose="020E0502030303020204" pitchFamily="34" charset="0"/>
              </a:rPr>
              <a:t> до 18 </a:t>
            </a:r>
            <a:r>
              <a:rPr lang="ru-RU" dirty="0" err="1">
                <a:latin typeface="Candara" panose="020E0502030303020204" pitchFamily="34" charset="0"/>
              </a:rPr>
              <a:t>років</a:t>
            </a:r>
            <a:r>
              <a:rPr lang="ru-RU" dirty="0">
                <a:latin typeface="Candara" panose="020E0502030303020204" pitchFamily="34" charset="0"/>
              </a:rPr>
              <a:t> - 70 </a:t>
            </a:r>
            <a:r>
              <a:rPr lang="ru-RU" dirty="0" err="1">
                <a:latin typeface="Candara" panose="020E0502030303020204" pitchFamily="34" charset="0"/>
              </a:rPr>
              <a:t>відсотків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прожиткового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мінімуму</a:t>
            </a:r>
            <a:r>
              <a:rPr lang="ru-RU" dirty="0">
                <a:latin typeface="Candara" panose="020E0502030303020204" pitchFamily="34" charset="0"/>
              </a:rPr>
              <a:t> для </a:t>
            </a:r>
            <a:r>
              <a:rPr lang="ru-RU" dirty="0" err="1">
                <a:latin typeface="Candara" panose="020E0502030303020204" pitchFamily="34" charset="0"/>
              </a:rPr>
              <a:t>осіб</a:t>
            </a:r>
            <a:r>
              <a:rPr lang="ru-RU" dirty="0">
                <a:latin typeface="Candara" panose="020E0502030303020204" pitchFamily="34" charset="0"/>
              </a:rPr>
              <a:t>, </a:t>
            </a:r>
            <a:r>
              <a:rPr lang="ru-RU" dirty="0" err="1">
                <a:latin typeface="Candara" panose="020E0502030303020204" pitchFamily="34" charset="0"/>
              </a:rPr>
              <a:t>які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втратили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працездатність</a:t>
            </a:r>
            <a:r>
              <a:rPr lang="ru-RU" dirty="0">
                <a:latin typeface="Candara" panose="020E0502030303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94290E-FD71-D74C-80EB-174B0D6B7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91" y="1984639"/>
            <a:ext cx="3613150" cy="36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55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F5A8DA-BDE4-B64C-9750-51DE9D4F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7" y="500062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Особам з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інвалідністю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з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дитинства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I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групи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встановлюється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надбавка на догляд за ними в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розмірі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1AED436-F368-754F-A5AF-9F7DF36891DA}"/>
              </a:ext>
            </a:extLst>
          </p:cNvPr>
          <p:cNvSpPr/>
          <p:nvPr/>
        </p:nvSpPr>
        <p:spPr>
          <a:xfrm>
            <a:off x="668867" y="2201333"/>
            <a:ext cx="7222066" cy="4156605"/>
          </a:xfrm>
          <a:prstGeom prst="roundRect">
            <a:avLst/>
          </a:prstGeom>
          <a:solidFill>
            <a:schemeClr val="bg1">
              <a:lumMod val="8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особам з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дитинства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віднесеним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до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підгрупи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А </a:t>
            </a:r>
            <a:r>
              <a:rPr lang="e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групи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- 200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відсотків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прожиткового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мінімуму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для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які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втратили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працездатність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;</a:t>
            </a: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особам з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дитинства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віднесеним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до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підгрупи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Б </a:t>
            </a:r>
            <a:r>
              <a:rPr lang="e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групи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- 100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відсотків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прожиткового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мінімуму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для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які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втратили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працездатність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Изображение выглядит как кук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246A578-E822-F746-BC93-9ED88B36D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49" y="2167866"/>
            <a:ext cx="3642784" cy="44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91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CEB5CF-AA61-984A-9857-11FF7FB3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3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Надбавка на догляд за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дитиною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з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інвалідністю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підгрупи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А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встановлюється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в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розмірі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67C429F1-C146-154F-BFF9-117D69F8031C}"/>
              </a:ext>
            </a:extLst>
          </p:cNvPr>
          <p:cNvSpPr/>
          <p:nvPr/>
        </p:nvSpPr>
        <p:spPr>
          <a:xfrm>
            <a:off x="6096000" y="2199503"/>
            <a:ext cx="5409387" cy="4158435"/>
          </a:xfrm>
          <a:prstGeom prst="roundRect">
            <a:avLst/>
          </a:prstGeom>
          <a:solidFill>
            <a:schemeClr val="bg1">
              <a:lumMod val="85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дитину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підгрупи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віком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 6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років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- 200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відсотків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прожиткового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мінімуму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дітей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віком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 6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років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дитину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інвалідністю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підгрупи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віком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 до 18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років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- 200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відсотків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прожиткового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мінімуму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дітей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віком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 до 18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років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E95C45B-D206-E44C-8430-4313E2ACF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89" y="84972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25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E0392D-F422-1644-AF3D-4AE15117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60389"/>
            <a:ext cx="7292545" cy="49165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Державна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соціальна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допомога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особам 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дитинства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призначається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на весь час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інвалідності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встановленої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органами медико-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соціальної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експертизи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дітей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державна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соціальна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допомога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призначається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на строк,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зазначений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у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медичному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висновку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який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видається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у порядку,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встановленому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центральним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органом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виконавчої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влади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що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забезпечує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формування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державної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політики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у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сфері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охорони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здоров’я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але не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більш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як по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місяць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досягнення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дитиною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18-річного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віку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AB991D0-23CB-AE4A-BC34-15524C715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617" y="955103"/>
            <a:ext cx="4481384" cy="590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53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A5E559-72C7-2147-B7F4-D010CC67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5" y="500062"/>
            <a:ext cx="7374924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Виплата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державної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соціальної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допомоги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за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довіреністю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9F25C50-9AD1-9942-BFFE-418C0856E2FC}"/>
              </a:ext>
            </a:extLst>
          </p:cNvPr>
          <p:cNvSpPr/>
          <p:nvPr/>
        </p:nvSpPr>
        <p:spPr>
          <a:xfrm>
            <a:off x="1037968" y="2125362"/>
            <a:ext cx="5083309" cy="4204687"/>
          </a:xfrm>
          <a:prstGeom prst="roundRect">
            <a:avLst/>
          </a:prstGeom>
          <a:solidFill>
            <a:schemeClr val="bg1">
              <a:lumMod val="8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Державна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соціальна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допомога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може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виплачуватися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довіреністю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порядок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оформлення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і строк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дії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якої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визначаються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законом.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44B104F1-F193-5448-B743-4F10D4E3E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067">
            <a:off x="5696549" y="1546801"/>
            <a:ext cx="5042813" cy="53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8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F646E9-65F3-474F-8149-456E02B2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Порядок та строки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призначення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державної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соціальної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допомоги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21D9B3-5F42-3945-97BA-ECABF968A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98" y="2224215"/>
            <a:ext cx="7152502" cy="39527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>
                <a:latin typeface="Candara" panose="020E0502030303020204" pitchFamily="34" charset="0"/>
              </a:rPr>
              <a:t>Державна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соціальна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допомога</a:t>
            </a:r>
            <a:r>
              <a:rPr lang="ru-RU" dirty="0">
                <a:latin typeface="Candara" panose="020E0502030303020204" pitchFamily="34" charset="0"/>
              </a:rPr>
              <a:t> особам з </a:t>
            </a:r>
            <a:r>
              <a:rPr lang="ru-RU" dirty="0" err="1"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latin typeface="Candara" panose="020E0502030303020204" pitchFamily="34" charset="0"/>
              </a:rPr>
              <a:t> з </a:t>
            </a:r>
            <a:r>
              <a:rPr lang="ru-RU" dirty="0" err="1">
                <a:latin typeface="Candara" panose="020E0502030303020204" pitchFamily="34" charset="0"/>
              </a:rPr>
              <a:t>дитинства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або</a:t>
            </a:r>
            <a:r>
              <a:rPr lang="ru-RU" dirty="0">
                <a:latin typeface="Candara" panose="020E0502030303020204" pitchFamily="34" charset="0"/>
              </a:rPr>
              <a:t> на </a:t>
            </a:r>
            <a:r>
              <a:rPr lang="ru-RU" dirty="0" err="1">
                <a:latin typeface="Candara" panose="020E0502030303020204" pitchFamily="34" charset="0"/>
              </a:rPr>
              <a:t>дітей</a:t>
            </a:r>
            <a:r>
              <a:rPr lang="ru-RU" dirty="0">
                <a:latin typeface="Candara" panose="020E0502030303020204" pitchFamily="34" charset="0"/>
              </a:rPr>
              <a:t> з </a:t>
            </a:r>
            <a:r>
              <a:rPr lang="ru-RU" dirty="0" err="1"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віком</a:t>
            </a:r>
            <a:r>
              <a:rPr lang="ru-RU" dirty="0">
                <a:latin typeface="Candara" panose="020E0502030303020204" pitchFamily="34" charset="0"/>
              </a:rPr>
              <a:t> до 18 </a:t>
            </a:r>
            <a:r>
              <a:rPr lang="ru-RU" dirty="0" err="1">
                <a:latin typeface="Candara" panose="020E0502030303020204" pitchFamily="34" charset="0"/>
              </a:rPr>
              <a:t>років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призначається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місцевою</a:t>
            </a:r>
            <a:r>
              <a:rPr lang="ru-RU" dirty="0">
                <a:latin typeface="Candara" panose="020E0502030303020204" pitchFamily="34" charset="0"/>
              </a:rPr>
              <a:t> державною </a:t>
            </a:r>
            <a:r>
              <a:rPr lang="ru-RU" dirty="0" err="1">
                <a:latin typeface="Candara" panose="020E0502030303020204" pitchFamily="34" charset="0"/>
              </a:rPr>
              <a:t>адміністрацією</a:t>
            </a:r>
            <a:r>
              <a:rPr lang="ru-RU" dirty="0">
                <a:latin typeface="Candara" panose="020E0502030303020204" pitchFamily="34" charset="0"/>
              </a:rPr>
              <a:t>.</a:t>
            </a:r>
            <a:br>
              <a:rPr lang="ru-RU" dirty="0">
                <a:latin typeface="Candara" panose="020E0502030303020204" pitchFamily="34" charset="0"/>
              </a:rPr>
            </a:br>
            <a:endParaRPr lang="ru-RU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ru-RU" dirty="0" err="1">
                <a:latin typeface="Candara" panose="020E0502030303020204" pitchFamily="34" charset="0"/>
              </a:rPr>
              <a:t>Заява</a:t>
            </a:r>
            <a:r>
              <a:rPr lang="ru-RU" dirty="0">
                <a:latin typeface="Candara" panose="020E0502030303020204" pitchFamily="34" charset="0"/>
              </a:rPr>
              <a:t> про </a:t>
            </a:r>
            <a:r>
              <a:rPr lang="ru-RU" dirty="0" err="1">
                <a:latin typeface="Candara" panose="020E0502030303020204" pitchFamily="34" charset="0"/>
              </a:rPr>
              <a:t>призначення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державної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соціальної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допомоги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розглядається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місцевою</a:t>
            </a:r>
            <a:r>
              <a:rPr lang="ru-RU" dirty="0">
                <a:latin typeface="Candara" panose="020E0502030303020204" pitchFamily="34" charset="0"/>
              </a:rPr>
              <a:t> державною </a:t>
            </a:r>
            <a:r>
              <a:rPr lang="ru-RU" dirty="0" err="1">
                <a:latin typeface="Candara" panose="020E0502030303020204" pitchFamily="34" charset="0"/>
              </a:rPr>
              <a:t>адміністрацією</a:t>
            </a:r>
            <a:r>
              <a:rPr lang="ru-RU" dirty="0">
                <a:latin typeface="Candara" panose="020E0502030303020204" pitchFamily="34" charset="0"/>
              </a:rPr>
              <a:t> не </a:t>
            </a:r>
            <a:r>
              <a:rPr lang="ru-RU" dirty="0" err="1">
                <a:latin typeface="Candara" panose="020E0502030303020204" pitchFamily="34" charset="0"/>
              </a:rPr>
              <a:t>пізніше</a:t>
            </a:r>
            <a:r>
              <a:rPr lang="ru-RU" dirty="0">
                <a:latin typeface="Candara" panose="020E0502030303020204" pitchFamily="34" charset="0"/>
              </a:rPr>
              <a:t> 10 </a:t>
            </a:r>
            <a:r>
              <a:rPr lang="ru-RU" dirty="0" err="1">
                <a:latin typeface="Candara" panose="020E0502030303020204" pitchFamily="34" charset="0"/>
              </a:rPr>
              <a:t>днів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після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надходження</a:t>
            </a:r>
            <a:r>
              <a:rPr lang="ru-RU" dirty="0">
                <a:latin typeface="Candara" panose="020E0502030303020204" pitchFamily="34" charset="0"/>
              </a:rPr>
              <a:t> заяви з </a:t>
            </a:r>
            <a:r>
              <a:rPr lang="ru-RU" dirty="0" err="1">
                <a:latin typeface="Candara" panose="020E0502030303020204" pitchFamily="34" charset="0"/>
              </a:rPr>
              <a:t>усіма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необхідними</a:t>
            </a:r>
            <a:r>
              <a:rPr lang="ru-RU" dirty="0">
                <a:latin typeface="Candara" panose="020E0502030303020204" pitchFamily="34" charset="0"/>
              </a:rPr>
              <a:t> документами.</a:t>
            </a:r>
            <a:br>
              <a:rPr lang="ru-RU" dirty="0">
                <a:latin typeface="Candara" panose="020E0502030303020204" pitchFamily="34" charset="0"/>
              </a:rPr>
            </a:br>
            <a:endParaRPr lang="ru-RU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ru-RU" dirty="0" err="1">
                <a:latin typeface="Candara" panose="020E0502030303020204" pitchFamily="34" charset="0"/>
              </a:rPr>
              <a:t>Державна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соціальна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допомога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призначається</a:t>
            </a:r>
            <a:r>
              <a:rPr lang="ru-RU" dirty="0">
                <a:latin typeface="Candara" panose="020E0502030303020204" pitchFamily="34" charset="0"/>
              </a:rPr>
              <a:t> з дня </a:t>
            </a:r>
            <a:r>
              <a:rPr lang="ru-RU" dirty="0" err="1">
                <a:latin typeface="Candara" panose="020E0502030303020204" pitchFamily="34" charset="0"/>
              </a:rPr>
              <a:t>звернення</a:t>
            </a:r>
            <a:r>
              <a:rPr lang="ru-RU" dirty="0">
                <a:latin typeface="Candara" panose="020E0502030303020204" pitchFamily="34" charset="0"/>
              </a:rPr>
              <a:t> за </a:t>
            </a:r>
            <a:r>
              <a:rPr lang="ru-RU" dirty="0" err="1">
                <a:latin typeface="Candara" panose="020E0502030303020204" pitchFamily="34" charset="0"/>
              </a:rPr>
              <a:t>її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dirty="0" err="1">
                <a:latin typeface="Candara" panose="020E0502030303020204" pitchFamily="34" charset="0"/>
              </a:rPr>
              <a:t>призначенням</a:t>
            </a:r>
            <a:r>
              <a:rPr lang="ru-RU" dirty="0"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62DACA3-3D5F-0B45-AC37-72D940338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70" y="3299254"/>
            <a:ext cx="3052635" cy="34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09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3A73EC1-4635-BB4C-BDBB-9422C711CFB0}"/>
              </a:ext>
            </a:extLst>
          </p:cNvPr>
          <p:cNvSpPr/>
          <p:nvPr/>
        </p:nvSpPr>
        <p:spPr>
          <a:xfrm>
            <a:off x="3987800" y="889000"/>
            <a:ext cx="7721600" cy="3987800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Проблеми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належать до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міжнародних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проблем, 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міжнародним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співтовариством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вироблено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загальні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норми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принципи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формування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політики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держав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щодо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. </a:t>
            </a: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Вирішальним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чинником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у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міжнародному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регулюванні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проблем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є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визначення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того,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що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питання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інвалідності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належить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до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сфери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прав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людини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однак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незважаючи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на те,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що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було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прийнято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значну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кількість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міжнародних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актів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люди 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обмеженими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можливостями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усьому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світі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продовжують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зазнавати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дискримінації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їх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права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порушуються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6" name="Рисунок 5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BF9672B-20AF-C940-B3F6-3D6E75D5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16" y="1555416"/>
            <a:ext cx="4805948" cy="480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36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DB1ED-D8D2-8B4B-A453-54C19222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2766218"/>
            <a:ext cx="4648200" cy="1325563"/>
          </a:xfrm>
        </p:spPr>
        <p:txBody>
          <a:bodyPr/>
          <a:lstStyle/>
          <a:p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Дякую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за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увагу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96368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56AA6-0A0D-624F-B5EE-54509781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032" y="365125"/>
            <a:ext cx="5626768" cy="1325563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Особа з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інвалідністю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1B6CE7-3D5A-7949-90B3-843F2BDF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9137"/>
            <a:ext cx="7222958" cy="345782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це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 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особа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 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стійким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розладом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функцій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організму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що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при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взаємодії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зовнішнім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середовищем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може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призводити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до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обмеження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її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життєдіяльності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внаслідок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чого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держава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зобов'язана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створити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умови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для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реалізації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нею прав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нарівні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іншими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громадянами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забезпечити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її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соціальний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захист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593AEC-B805-194F-9807-E59C9ADC2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158" y="1797468"/>
            <a:ext cx="4379495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41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AD4FC283-787A-744C-837A-2BDBC0619AB1}"/>
              </a:ext>
            </a:extLst>
          </p:cNvPr>
          <p:cNvSpPr/>
          <p:nvPr/>
        </p:nvSpPr>
        <p:spPr>
          <a:xfrm>
            <a:off x="3509319" y="577516"/>
            <a:ext cx="8200081" cy="5329014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Громадські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організації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їх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спілки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створюються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метою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забезпечення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рівних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прав і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можливостей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їх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соціального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захисту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виявлення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усунення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перепон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і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бар’єрів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що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перешкоджають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забезпеченню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прав і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задоволенню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потреб таких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у тому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числі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стосовно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доступу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їх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нарівні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іншими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громадянами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до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об’єктів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фізичного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оточення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транспорту,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інформації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зв’язку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також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урахуванням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індивідуальних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можливостей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здібностей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інтересів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- до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освіти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праці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культури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фізичної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культури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і спорту,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надання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соціальних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послуг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залучення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до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суспільної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діяльності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здійснення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громадського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контролю за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дотриманням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прав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представництва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їхніх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інтересів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усунення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будь-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яких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проявів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дискримінації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стосовно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мають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право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користуватися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пільгами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і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преференціями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передбаченими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законодавством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. (ст. 12 Закону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України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«Про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основи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соціальної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захищеності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Україні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»)</a:t>
            </a: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1AF1F7-73BA-5243-BCF0-ACD98AEC2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6633"/>
            <a:ext cx="4331368" cy="43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30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C1A598-9AC8-1942-8DC0-6EE90F7AA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2" y="930066"/>
            <a:ext cx="7776410" cy="49978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andara" panose="020E0502030303020204" pitchFamily="34" charset="0"/>
              </a:rPr>
              <a:t>З метою </a:t>
            </a:r>
            <a:r>
              <a:rPr lang="ru-RU" sz="2400" b="1" dirty="0" err="1">
                <a:latin typeface="Candara" panose="020E0502030303020204" pitchFamily="34" charset="0"/>
              </a:rPr>
              <a:t>реалізації</a:t>
            </a:r>
            <a:r>
              <a:rPr lang="ru-RU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 err="1">
                <a:latin typeface="Candara" panose="020E0502030303020204" pitchFamily="34" charset="0"/>
              </a:rPr>
              <a:t>творчих</a:t>
            </a:r>
            <a:r>
              <a:rPr lang="ru-RU" sz="2400" b="1" dirty="0">
                <a:latin typeface="Candara" panose="020E0502030303020204" pitchFamily="34" charset="0"/>
              </a:rPr>
              <a:t> і </a:t>
            </a:r>
            <a:r>
              <a:rPr lang="ru-RU" sz="2400" b="1" dirty="0" err="1">
                <a:latin typeface="Candara" panose="020E0502030303020204" pitchFamily="34" charset="0"/>
              </a:rPr>
              <a:t>виробничих</a:t>
            </a:r>
            <a:r>
              <a:rPr lang="ru-RU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 err="1">
                <a:latin typeface="Candara" panose="020E0502030303020204" pitchFamily="34" charset="0"/>
              </a:rPr>
              <a:t>здібностей</a:t>
            </a:r>
            <a:r>
              <a:rPr lang="ru-RU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 err="1">
                <a:latin typeface="Candara" panose="020E0502030303020204" pitchFamily="34" charset="0"/>
              </a:rPr>
              <a:t>осіб</a:t>
            </a:r>
            <a:r>
              <a:rPr lang="ru-RU" sz="2400" b="1" dirty="0">
                <a:latin typeface="Candara" panose="020E0502030303020204" pitchFamily="34" charset="0"/>
              </a:rPr>
              <a:t> з </a:t>
            </a:r>
            <a:r>
              <a:rPr lang="ru-RU" sz="2400" b="1" dirty="0" err="1">
                <a:latin typeface="Candara" panose="020E0502030303020204" pitchFamily="34" charset="0"/>
              </a:rPr>
              <a:t>інвалідністю</a:t>
            </a:r>
            <a:r>
              <a:rPr lang="ru-RU" sz="2400" b="1" dirty="0">
                <a:latin typeface="Candara" panose="020E0502030303020204" pitchFamily="34" charset="0"/>
              </a:rPr>
              <a:t> та з </a:t>
            </a:r>
            <a:r>
              <a:rPr lang="ru-RU" sz="2400" b="1" dirty="0" err="1">
                <a:latin typeface="Candara" panose="020E0502030303020204" pitchFamily="34" charset="0"/>
              </a:rPr>
              <a:t>урахуванням</a:t>
            </a:r>
            <a:r>
              <a:rPr lang="ru-RU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 err="1">
                <a:latin typeface="Candara" panose="020E0502030303020204" pitchFamily="34" charset="0"/>
              </a:rPr>
              <a:t>індивідуальних</a:t>
            </a:r>
            <a:r>
              <a:rPr lang="ru-RU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 err="1">
                <a:latin typeface="Candara" panose="020E0502030303020204" pitchFamily="34" charset="0"/>
              </a:rPr>
              <a:t>програм</a:t>
            </a:r>
            <a:r>
              <a:rPr lang="ru-RU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 err="1">
                <a:latin typeface="Candara" panose="020E0502030303020204" pitchFamily="34" charset="0"/>
              </a:rPr>
              <a:t>реабілітації</a:t>
            </a:r>
            <a:r>
              <a:rPr lang="ru-RU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 err="1">
                <a:latin typeface="Candara" panose="020E0502030303020204" pitchFamily="34" charset="0"/>
              </a:rPr>
              <a:t>їм</a:t>
            </a:r>
            <a:r>
              <a:rPr lang="ru-RU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 err="1">
                <a:latin typeface="Candara" panose="020E0502030303020204" pitchFamily="34" charset="0"/>
              </a:rPr>
              <a:t>забезпечується</a:t>
            </a:r>
            <a:r>
              <a:rPr lang="ru-RU" sz="2400" b="1" dirty="0">
                <a:latin typeface="Candara" panose="020E0502030303020204" pitchFamily="34" charset="0"/>
              </a:rPr>
              <a:t> право </a:t>
            </a:r>
            <a:r>
              <a:rPr lang="ru-RU" sz="2400" b="1" dirty="0" err="1">
                <a:latin typeface="Candara" panose="020E0502030303020204" pitchFamily="34" charset="0"/>
              </a:rPr>
              <a:t>працювати</a:t>
            </a:r>
            <a:r>
              <a:rPr lang="ru-RU" sz="2400" b="1" dirty="0">
                <a:latin typeface="Candara" panose="020E0502030303020204" pitchFamily="34" charset="0"/>
              </a:rPr>
              <a:t> на </a:t>
            </a:r>
            <a:r>
              <a:rPr lang="ru-RU" sz="2400" b="1" dirty="0" err="1">
                <a:latin typeface="Candara" panose="020E0502030303020204" pitchFamily="34" charset="0"/>
              </a:rPr>
              <a:t>підприємствах</a:t>
            </a:r>
            <a:r>
              <a:rPr lang="ru-RU" sz="2400" b="1" dirty="0">
                <a:latin typeface="Candara" panose="020E0502030303020204" pitchFamily="34" charset="0"/>
              </a:rPr>
              <a:t>, в </a:t>
            </a:r>
            <a:r>
              <a:rPr lang="ru-RU" sz="2400" b="1" dirty="0" err="1">
                <a:latin typeface="Candara" panose="020E0502030303020204" pitchFamily="34" charset="0"/>
              </a:rPr>
              <a:t>установах</a:t>
            </a:r>
            <a:r>
              <a:rPr lang="ru-RU" sz="2400" b="1" dirty="0">
                <a:latin typeface="Candara" panose="020E0502030303020204" pitchFamily="34" charset="0"/>
              </a:rPr>
              <a:t>, </a:t>
            </a:r>
            <a:r>
              <a:rPr lang="ru-RU" sz="2400" b="1" dirty="0" err="1">
                <a:latin typeface="Candara" panose="020E0502030303020204" pitchFamily="34" charset="0"/>
              </a:rPr>
              <a:t>організаціях</a:t>
            </a:r>
            <a:r>
              <a:rPr lang="ru-RU" sz="2400" b="1" dirty="0">
                <a:latin typeface="Candara" panose="020E0502030303020204" pitchFamily="34" charset="0"/>
              </a:rPr>
              <a:t>, а </a:t>
            </a:r>
            <a:r>
              <a:rPr lang="ru-RU" sz="2400" b="1" dirty="0" err="1">
                <a:latin typeface="Candara" panose="020E0502030303020204" pitchFamily="34" charset="0"/>
              </a:rPr>
              <a:t>також</a:t>
            </a:r>
            <a:r>
              <a:rPr lang="ru-RU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 err="1">
                <a:latin typeface="Candara" panose="020E0502030303020204" pitchFamily="34" charset="0"/>
              </a:rPr>
              <a:t>займатися</a:t>
            </a:r>
            <a:r>
              <a:rPr lang="ru-RU" sz="2400" b="1" dirty="0">
                <a:latin typeface="Candara" panose="020E0502030303020204" pitchFamily="34" charset="0"/>
              </a:rPr>
              <a:t> </a:t>
            </a:r>
            <a:r>
              <a:rPr lang="ru-RU" sz="2400" b="1" dirty="0" err="1">
                <a:latin typeface="Candara" panose="020E0502030303020204" pitchFamily="34" charset="0"/>
              </a:rPr>
              <a:t>підприємницькою</a:t>
            </a:r>
            <a:r>
              <a:rPr lang="ru-RU" sz="2400" b="1" dirty="0">
                <a:latin typeface="Candara" panose="020E0502030303020204" pitchFamily="34" charset="0"/>
              </a:rPr>
              <a:t> та </a:t>
            </a:r>
            <a:r>
              <a:rPr lang="ru-RU" sz="2400" b="1" dirty="0" err="1">
                <a:latin typeface="Candara" panose="020E0502030303020204" pitchFamily="34" charset="0"/>
              </a:rPr>
              <a:t>іншою</a:t>
            </a:r>
            <a:r>
              <a:rPr lang="ru-RU" sz="2400" b="1" dirty="0">
                <a:latin typeface="Candara" panose="020E0502030303020204" pitchFamily="34" charset="0"/>
              </a:rPr>
              <a:t> трудовою </a:t>
            </a:r>
            <a:r>
              <a:rPr lang="ru-RU" sz="2400" b="1" dirty="0" err="1">
                <a:latin typeface="Candara" panose="020E0502030303020204" pitchFamily="34" charset="0"/>
              </a:rPr>
              <a:t>діяльністю</a:t>
            </a:r>
            <a:r>
              <a:rPr lang="ru-RU" sz="2400" b="1" dirty="0">
                <a:latin typeface="Candara" panose="020E0502030303020204" pitchFamily="34" charset="0"/>
              </a:rPr>
              <a:t>, яка не заборонена законом.</a:t>
            </a:r>
          </a:p>
          <a:p>
            <a:pPr marL="0" indent="0" algn="ctr">
              <a:buNone/>
            </a:pPr>
            <a:endParaRPr lang="ru-RU" sz="2400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ru-RU" sz="2400" dirty="0" err="1">
                <a:latin typeface="Candara" panose="020E0502030303020204" pitchFamily="34" charset="0"/>
              </a:rPr>
              <a:t>Підприємства</a:t>
            </a:r>
            <a:r>
              <a:rPr lang="ru-RU" sz="2400" dirty="0">
                <a:latin typeface="Candara" panose="020E0502030303020204" pitchFamily="34" charset="0"/>
              </a:rPr>
              <a:t>, установи і </a:t>
            </a:r>
            <a:r>
              <a:rPr lang="ru-RU" sz="2400" dirty="0" err="1">
                <a:latin typeface="Candara" panose="020E0502030303020204" pitchFamily="34" charset="0"/>
              </a:rPr>
              <a:t>організації</a:t>
            </a:r>
            <a:r>
              <a:rPr lang="ru-RU" sz="2400" dirty="0">
                <a:latin typeface="Candara" panose="020E0502030303020204" pitchFamily="34" charset="0"/>
              </a:rPr>
              <a:t> за </a:t>
            </a:r>
            <a:r>
              <a:rPr lang="ru-RU" sz="2400" dirty="0" err="1">
                <a:latin typeface="Candara" panose="020E0502030303020204" pitchFamily="34" charset="0"/>
              </a:rPr>
              <a:t>рахунок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коштів</a:t>
            </a:r>
            <a:r>
              <a:rPr lang="ru-RU" sz="2400" dirty="0">
                <a:latin typeface="Candara" panose="020E0502030303020204" pitchFamily="34" charset="0"/>
              </a:rPr>
              <a:t> Фонду </a:t>
            </a:r>
            <a:r>
              <a:rPr lang="ru-RU" sz="2400" dirty="0" err="1">
                <a:latin typeface="Candara" panose="020E0502030303020204" pitchFamily="34" charset="0"/>
              </a:rPr>
              <a:t>соціального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захисту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інвалідів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або</a:t>
            </a:r>
            <a:r>
              <a:rPr lang="ru-RU" sz="2400" dirty="0">
                <a:latin typeface="Candara" panose="020E0502030303020204" pitchFamily="34" charset="0"/>
              </a:rPr>
              <a:t> за </a:t>
            </a:r>
            <a:r>
              <a:rPr lang="ru-RU" sz="2400" dirty="0" err="1">
                <a:latin typeface="Candara" panose="020E0502030303020204" pitchFamily="34" charset="0"/>
              </a:rPr>
              <a:t>рішенням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місцевої</a:t>
            </a:r>
            <a:r>
              <a:rPr lang="ru-RU" sz="2400" dirty="0">
                <a:latin typeface="Candara" panose="020E0502030303020204" pitchFamily="34" charset="0"/>
              </a:rPr>
              <a:t> ради за </a:t>
            </a:r>
            <a:r>
              <a:rPr lang="ru-RU" sz="2400" dirty="0" err="1">
                <a:latin typeface="Candara" panose="020E0502030303020204" pitchFamily="34" charset="0"/>
              </a:rPr>
              <a:t>рахунок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власних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коштів</a:t>
            </a:r>
            <a:r>
              <a:rPr lang="ru-RU" sz="2400" dirty="0">
                <a:latin typeface="Candara" panose="020E0502030303020204" pitchFamily="34" charset="0"/>
              </a:rPr>
              <a:t> у </a:t>
            </a:r>
            <a:r>
              <a:rPr lang="ru-RU" sz="2400" dirty="0" err="1">
                <a:latin typeface="Candara" panose="020E0502030303020204" pitchFamily="34" charset="0"/>
              </a:rPr>
              <a:t>разі</a:t>
            </a:r>
            <a:r>
              <a:rPr lang="ru-RU" sz="2400" dirty="0">
                <a:latin typeface="Candara" panose="020E0502030303020204" pitchFamily="34" charset="0"/>
              </a:rPr>
              <a:t> потреби </a:t>
            </a:r>
            <a:r>
              <a:rPr lang="ru-RU" sz="2400" dirty="0" err="1">
                <a:latin typeface="Candara" panose="020E0502030303020204" pitchFamily="34" charset="0"/>
              </a:rPr>
              <a:t>створюють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спеціальні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робочі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місця</a:t>
            </a:r>
            <a:r>
              <a:rPr lang="ru-RU" sz="2400" dirty="0">
                <a:latin typeface="Candara" panose="020E0502030303020204" pitchFamily="34" charset="0"/>
              </a:rPr>
              <a:t> для </a:t>
            </a:r>
            <a:r>
              <a:rPr lang="ru-RU" sz="2400" dirty="0" err="1">
                <a:latin typeface="Candara" panose="020E0502030303020204" pitchFamily="34" charset="0"/>
              </a:rPr>
              <a:t>працевлаштування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осіб</a:t>
            </a:r>
            <a:r>
              <a:rPr lang="ru-RU" sz="2400" dirty="0">
                <a:latin typeface="Candara" panose="020E0502030303020204" pitchFamily="34" charset="0"/>
              </a:rPr>
              <a:t> з </a:t>
            </a:r>
            <a:r>
              <a:rPr lang="ru-RU" sz="2400" dirty="0" err="1">
                <a:latin typeface="Candara" panose="020E0502030303020204" pitchFamily="34" charset="0"/>
              </a:rPr>
              <a:t>інвалідністю</a:t>
            </a:r>
            <a:r>
              <a:rPr lang="ru-RU" sz="2400" dirty="0">
                <a:latin typeface="Candara" panose="020E0502030303020204" pitchFamily="34" charset="0"/>
              </a:rPr>
              <a:t>, </a:t>
            </a:r>
            <a:r>
              <a:rPr lang="ru-RU" sz="2400" dirty="0" err="1">
                <a:latin typeface="Candara" panose="020E0502030303020204" pitchFamily="34" charset="0"/>
              </a:rPr>
              <a:t>здійснюючи</a:t>
            </a:r>
            <a:r>
              <a:rPr lang="ru-RU" sz="2400" dirty="0">
                <a:latin typeface="Candara" panose="020E0502030303020204" pitchFamily="34" charset="0"/>
              </a:rPr>
              <a:t> для </a:t>
            </a:r>
            <a:r>
              <a:rPr lang="ru-RU" sz="2400" dirty="0" err="1">
                <a:latin typeface="Candara" panose="020E0502030303020204" pitchFamily="34" charset="0"/>
              </a:rPr>
              <a:t>цього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адаптацію</a:t>
            </a:r>
            <a:r>
              <a:rPr lang="ru-RU" sz="2400" dirty="0">
                <a:latin typeface="Candara" panose="020E0502030303020204" pitchFamily="34" charset="0"/>
              </a:rPr>
              <a:t> основного і </a:t>
            </a:r>
            <a:r>
              <a:rPr lang="ru-RU" sz="2400" dirty="0" err="1">
                <a:latin typeface="Candara" panose="020E0502030303020204" pitchFamily="34" charset="0"/>
              </a:rPr>
              <a:t>додаткового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обладнання</a:t>
            </a:r>
            <a:r>
              <a:rPr lang="ru-RU" sz="2400" dirty="0">
                <a:latin typeface="Candara" panose="020E0502030303020204" pitchFamily="34" charset="0"/>
              </a:rPr>
              <a:t>, </a:t>
            </a:r>
            <a:r>
              <a:rPr lang="ru-RU" sz="2400" dirty="0" err="1">
                <a:latin typeface="Candara" panose="020E0502030303020204" pitchFamily="34" charset="0"/>
              </a:rPr>
              <a:t>технічного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оснащення</a:t>
            </a:r>
            <a:r>
              <a:rPr lang="ru-RU" sz="2400" dirty="0">
                <a:latin typeface="Candara" panose="020E0502030303020204" pitchFamily="34" charset="0"/>
              </a:rPr>
              <a:t> і </a:t>
            </a:r>
            <a:r>
              <a:rPr lang="ru-RU" sz="2400" dirty="0" err="1">
                <a:latin typeface="Candara" panose="020E0502030303020204" pitchFamily="34" charset="0"/>
              </a:rPr>
              <a:t>пристосування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тощо</a:t>
            </a:r>
            <a:r>
              <a:rPr lang="ru-RU" sz="2400" dirty="0">
                <a:latin typeface="Candara" panose="020E0502030303020204" pitchFamily="34" charset="0"/>
              </a:rPr>
              <a:t> з </a:t>
            </a:r>
            <a:r>
              <a:rPr lang="ru-RU" sz="2400" dirty="0" err="1">
                <a:latin typeface="Candara" panose="020E0502030303020204" pitchFamily="34" charset="0"/>
              </a:rPr>
              <a:t>урахуванням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обмежених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можливостей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err="1">
                <a:latin typeface="Candara" panose="020E0502030303020204" pitchFamily="34" charset="0"/>
              </a:rPr>
              <a:t>осіб</a:t>
            </a:r>
            <a:r>
              <a:rPr lang="ru-RU" sz="2400" dirty="0">
                <a:latin typeface="Candara" panose="020E0502030303020204" pitchFamily="34" charset="0"/>
              </a:rPr>
              <a:t> з </a:t>
            </a:r>
            <a:r>
              <a:rPr lang="ru-RU" sz="2400" dirty="0" err="1">
                <a:latin typeface="Candara" panose="020E0502030303020204" pitchFamily="34" charset="0"/>
              </a:rPr>
              <a:t>інвалідністю</a:t>
            </a:r>
            <a:r>
              <a:rPr lang="ru-RU" sz="24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0A1184-D9EE-6445-99FC-23805D5AA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247" y="3096795"/>
            <a:ext cx="3761205" cy="37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1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E7097DAF-D523-3F49-8B8E-CA8D4B44E98E}"/>
              </a:ext>
            </a:extLst>
          </p:cNvPr>
          <p:cNvSpPr/>
          <p:nvPr/>
        </p:nvSpPr>
        <p:spPr>
          <a:xfrm>
            <a:off x="4456363" y="2165684"/>
            <a:ext cx="7146758" cy="4138863"/>
          </a:xfrm>
          <a:prstGeom prst="roundRect">
            <a:avLst/>
          </a:prstGeom>
          <a:solidFill>
            <a:schemeClr val="bg1">
              <a:lumMod val="75000"/>
              <a:alpha val="64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Відмова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укладенні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трудового договору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або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просуванні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по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службі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звільнення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ініціативою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адміністрації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переведення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особи 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на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іншу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роботу без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її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згоди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мотивів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інвалідності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не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допускається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за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винятком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випадків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коли за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висновком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медико-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соціальної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експертизи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стан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його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здоров’я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перешкоджає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виконанню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професійних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обов’язків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загрожує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здоров’ю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і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безпеці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праці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інших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або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продовження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трудової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діяльності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чи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зміна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її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характеру 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обсягу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загрожує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погіршенню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здоров’я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6" name="Рисунок 5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22185D0-4005-4B49-B3B6-9CC956272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51" y="583313"/>
            <a:ext cx="4668923" cy="60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10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3F8B23-4E0C-2449-9954-93E127B8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221" y="365125"/>
            <a:ext cx="10607841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Держава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гарантує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особам з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інвалідністю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дошкільне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виховання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,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здобуття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освіти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на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рівні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,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що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відповідає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їх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здібностям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і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можливостям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66F4D07C-4E0A-AA4B-BBD5-DADA6865A0C2}"/>
              </a:ext>
            </a:extLst>
          </p:cNvPr>
          <p:cNvSpPr/>
          <p:nvPr/>
        </p:nvSpPr>
        <p:spPr>
          <a:xfrm>
            <a:off x="1467293" y="2679405"/>
            <a:ext cx="7143307" cy="3577016"/>
          </a:xfrm>
          <a:prstGeom prst="roundRect">
            <a:avLst/>
          </a:prstGeom>
          <a:solidFill>
            <a:schemeClr val="bg1">
              <a:lumMod val="8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Дошкільне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виховання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здійснюється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загальних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або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спеціальних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дошкільних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навчальних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закладах.</a:t>
            </a: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Професійна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підготовка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або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перепідготовка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здійснюється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урахуванням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медичних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показань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і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протипоказань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для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наступної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трудової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діяльності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Вибір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форм і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методів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професійної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підготовки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провадиться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згідно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висновками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медико-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соціальної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експертизи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algn="ctr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1B96CC1-0536-3242-8406-D2CC13BB3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479" y="1725354"/>
            <a:ext cx="4767521" cy="47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2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E1627B2B-EFB7-DD43-AD18-B361A61BC291}"/>
              </a:ext>
            </a:extLst>
          </p:cNvPr>
          <p:cNvSpPr/>
          <p:nvPr/>
        </p:nvSpPr>
        <p:spPr>
          <a:xfrm>
            <a:off x="637954" y="2062716"/>
            <a:ext cx="6996223" cy="4253024"/>
          </a:xfrm>
          <a:prstGeom prst="roundRect">
            <a:avLst/>
          </a:prstGeom>
          <a:solidFill>
            <a:schemeClr val="bg1">
              <a:lumMod val="85000"/>
              <a:alpha val="7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Обдаровані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діти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мають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право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безплатне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музики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образотворчого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художньо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-прикладного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мистецтва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загальних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навчальних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закладах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або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спеціальних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позашкільних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навчальних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закладах.</a:t>
            </a: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Навчальні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заклади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надають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освітні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послуги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особам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нарівні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іншими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громадянами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у тому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числі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шляхом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створення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належного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кадрового,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матеріально-технічного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забезпечення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забезпечення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розумного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пристосування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що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враховує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індивідуальні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потреби особи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CB61AD5-84AF-BB4C-98FD-C3C402C0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221" y="365125"/>
            <a:ext cx="10607841" cy="1325563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Держава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гарантує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особам з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інвалідністю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дошкільне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виховання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,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здобуття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освіти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на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рівні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,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що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відповідає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їх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здібностям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і </a:t>
            </a:r>
            <a:r>
              <a:rPr lang="ru-RU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можливостям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DFC200-2E26-4841-8EFF-95F9AE624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343" y="2382667"/>
            <a:ext cx="3296093" cy="43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34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E39517-9DD4-0C4E-A963-90ABB82D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82245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.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Жестова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мова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як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мова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осіб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з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вадами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слуху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є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засобом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спілкування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та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навчання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і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захищається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державою.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F8080D04-1637-C94E-8EEF-5FC16D998699}"/>
              </a:ext>
            </a:extLst>
          </p:cNvPr>
          <p:cNvSpPr/>
          <p:nvPr/>
        </p:nvSpPr>
        <p:spPr>
          <a:xfrm>
            <a:off x="3901440" y="1676400"/>
            <a:ext cx="7940040" cy="4877435"/>
          </a:xfrm>
          <a:prstGeom prst="roundRect">
            <a:avLst/>
          </a:prstGeom>
          <a:solidFill>
            <a:schemeClr val="bg1">
              <a:lumMod val="85000"/>
              <a:alpha val="5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Органи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державної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влади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органи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місцевого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самоврядування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:</a:t>
            </a:r>
          </a:p>
          <a:p>
            <a:pPr algn="ctr"/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сприяють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поширенню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жестової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мови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заохоченню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мовної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самобутності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вадами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слуху;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гарантують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збереження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вивчення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і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всебічний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розвиток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жестової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мови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її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використання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як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засобу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виховання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навчання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викладання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спілкування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і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творчості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забезпечують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можливість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комунікації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осіб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інвалідністю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вадами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слуху в органах,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установах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та закладах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соціального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захисту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населення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правоохоронних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органах, органах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пожежної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безпеки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аварійно-рятувальних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службах, закладах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охорони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здоров’я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навчальних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закладах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тощо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сприяють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наданню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послуг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перекладачів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жестової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мови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громадянам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України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вадами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слуху,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які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користуються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жестовою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мовою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створюють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умови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для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наукового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вивчення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жестової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мови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сприяють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використанню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жестової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мови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офіційних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відносинах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20D771E-F832-E847-B88C-C8073561D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1676400"/>
            <a:ext cx="3981795" cy="53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28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1286</Words>
  <Application>Microsoft Office PowerPoint</Application>
  <PresentationFormat>Произвольный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ЗАХИСТ ПРАВ ОСІБ З ІНВАЛІДНІСТЮ </vt:lpstr>
      <vt:lpstr>Слайд 2</vt:lpstr>
      <vt:lpstr>Особа з інвалідністю </vt:lpstr>
      <vt:lpstr>Слайд 4</vt:lpstr>
      <vt:lpstr>Слайд 5</vt:lpstr>
      <vt:lpstr>Слайд 6</vt:lpstr>
      <vt:lpstr>Держава гарантує особам з інвалідністю дошкільне виховання, здобуття освіти на рівні, що відповідає їх здібностям і можливостям.</vt:lpstr>
      <vt:lpstr>Держава гарантує особам з інвалідністю дошкільне виховання, здобуття освіти на рівні, що відповідає їх здібностям і можливостям.</vt:lpstr>
      <vt:lpstr>.Жестова мова як мова осіб з вадами слуху є засобом спілкування та навчання і захищається державою.</vt:lpstr>
      <vt:lpstr>Слайд 10</vt:lpstr>
      <vt:lpstr>Слайд 11</vt:lpstr>
      <vt:lpstr>Слайд 12</vt:lpstr>
      <vt:lpstr>Право на державну соціальну допомогу </vt:lpstr>
      <vt:lpstr>Державна соціальна допомога призначається у таких розмірах: </vt:lpstr>
      <vt:lpstr>Особам з інвалідністю з дитинства I групи встановлюється надбавка на догляд за ними в розмірі: </vt:lpstr>
      <vt:lpstr>Надбавка на догляд за дитиною з інвалідністю підгрупи А встановлюється в розмірі: </vt:lpstr>
      <vt:lpstr>Слайд 17</vt:lpstr>
      <vt:lpstr>Виплата державної соціальної допомоги за довіреністю </vt:lpstr>
      <vt:lpstr>Порядок та строки призначення державної соціальної допомоги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ЗАХИСТ ПРАВ ОСІБ З ІНВАЛІДНІСТЮ</dc:title>
  <dc:creator>asdfg fdg</dc:creator>
  <cp:lastModifiedBy>Богдан</cp:lastModifiedBy>
  <cp:revision>10</cp:revision>
  <dcterms:created xsi:type="dcterms:W3CDTF">2021-05-12T11:09:20Z</dcterms:created>
  <dcterms:modified xsi:type="dcterms:W3CDTF">2023-03-13T00:20:57Z</dcterms:modified>
</cp:coreProperties>
</file>