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5B9F9-A3A7-40D1-A3D7-44838880000A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48780E9-1E40-43F1-9A2A-1EC691750D8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Загальнонародна мова</a:t>
          </a:r>
          <a:endParaRPr lang="ru-RU" sz="1400" b="1" dirty="0">
            <a:solidFill>
              <a:schemeClr val="bg1"/>
            </a:solidFill>
          </a:endParaRPr>
        </a:p>
      </dgm:t>
    </dgm:pt>
    <dgm:pt modelId="{760034C5-EFE1-4CBC-825A-94B3AAEA78B5}" type="parTrans" cxnId="{B5152F7A-4BAB-4A20-8784-B5B131385E9F}">
      <dgm:prSet/>
      <dgm:spPr/>
      <dgm:t>
        <a:bodyPr/>
        <a:lstStyle/>
        <a:p>
          <a:endParaRPr lang="ru-RU"/>
        </a:p>
      </dgm:t>
    </dgm:pt>
    <dgm:pt modelId="{C7B9C817-87BD-4A32-9A5C-289E0F4C4B7D}" type="sibTrans" cxnId="{B5152F7A-4BAB-4A20-8784-B5B131385E9F}">
      <dgm:prSet/>
      <dgm:spPr/>
      <dgm:t>
        <a:bodyPr/>
        <a:lstStyle/>
        <a:p>
          <a:endParaRPr lang="ru-RU"/>
        </a:p>
      </dgm:t>
    </dgm:pt>
    <dgm:pt modelId="{28ACAB17-EC3D-4463-AE5F-F2D3EFD117B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Літературна форма</a:t>
          </a:r>
          <a:endParaRPr lang="ru-RU" sz="1400" b="1" dirty="0">
            <a:solidFill>
              <a:schemeClr val="bg1"/>
            </a:solidFill>
          </a:endParaRPr>
        </a:p>
      </dgm:t>
    </dgm:pt>
    <dgm:pt modelId="{6FDF6A2A-C0A0-40E1-8820-7881580386EC}" type="parTrans" cxnId="{E03E7E7C-F0C8-4261-84C6-F6F94A8F2FE3}">
      <dgm:prSet/>
      <dgm:spPr/>
      <dgm:t>
        <a:bodyPr/>
        <a:lstStyle/>
        <a:p>
          <a:endParaRPr lang="ru-RU"/>
        </a:p>
      </dgm:t>
    </dgm:pt>
    <dgm:pt modelId="{21E2A6D2-6E05-4FED-9B7A-A91A85329FE6}" type="sibTrans" cxnId="{E03E7E7C-F0C8-4261-84C6-F6F94A8F2FE3}">
      <dgm:prSet/>
      <dgm:spPr/>
      <dgm:t>
        <a:bodyPr/>
        <a:lstStyle/>
        <a:p>
          <a:endParaRPr lang="ru-RU"/>
        </a:p>
      </dgm:t>
    </dgm:pt>
    <dgm:pt modelId="{E3938162-DA11-4397-B4B6-FB5A4EEA7081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Термінологія</a:t>
          </a:r>
          <a:endParaRPr lang="ru-RU" sz="1400" b="1" dirty="0">
            <a:solidFill>
              <a:schemeClr val="bg1"/>
            </a:solidFill>
          </a:endParaRPr>
        </a:p>
      </dgm:t>
    </dgm:pt>
    <dgm:pt modelId="{2C566412-2215-4878-8FAA-D2817CFFF8AE}" type="parTrans" cxnId="{175F494A-9925-4F09-90A7-2604042AC0FF}">
      <dgm:prSet/>
      <dgm:spPr/>
      <dgm:t>
        <a:bodyPr/>
        <a:lstStyle/>
        <a:p>
          <a:endParaRPr lang="ru-RU"/>
        </a:p>
      </dgm:t>
    </dgm:pt>
    <dgm:pt modelId="{D3C2A7FB-2342-4522-B0FF-2938317D8475}" type="sibTrans" cxnId="{175F494A-9925-4F09-90A7-2604042AC0FF}">
      <dgm:prSet/>
      <dgm:spPr/>
      <dgm:t>
        <a:bodyPr/>
        <a:lstStyle/>
        <a:p>
          <a:endParaRPr lang="ru-RU"/>
        </a:p>
      </dgm:t>
    </dgm:pt>
    <dgm:pt modelId="{52ACF2C7-222A-44C3-8E29-C44B58F12BCE}">
      <dgm:prSet phldrT="[Текст]" custT="1"/>
      <dgm:spPr/>
      <dgm:t>
        <a:bodyPr/>
        <a:lstStyle/>
        <a:p>
          <a:r>
            <a:rPr lang="uk-UA" sz="1400" b="1" dirty="0" err="1" smtClean="0">
              <a:solidFill>
                <a:schemeClr val="bg1"/>
              </a:solidFill>
            </a:rPr>
            <a:t>Професіоналізми</a:t>
          </a:r>
          <a:endParaRPr lang="ru-RU" sz="1400" b="1" dirty="0">
            <a:solidFill>
              <a:schemeClr val="bg1"/>
            </a:solidFill>
          </a:endParaRPr>
        </a:p>
      </dgm:t>
    </dgm:pt>
    <dgm:pt modelId="{CAB89AAB-3571-41BC-82D2-B547BFE41639}" type="parTrans" cxnId="{794544D1-054A-47F3-AF71-0D741783F4CB}">
      <dgm:prSet/>
      <dgm:spPr/>
      <dgm:t>
        <a:bodyPr/>
        <a:lstStyle/>
        <a:p>
          <a:endParaRPr lang="ru-RU"/>
        </a:p>
      </dgm:t>
    </dgm:pt>
    <dgm:pt modelId="{8F6CAB88-528D-4A5C-B535-8A0D9BC79931}" type="sibTrans" cxnId="{794544D1-054A-47F3-AF71-0D741783F4CB}">
      <dgm:prSet/>
      <dgm:spPr/>
      <dgm:t>
        <a:bodyPr/>
        <a:lstStyle/>
        <a:p>
          <a:endParaRPr lang="ru-RU"/>
        </a:p>
      </dgm:t>
    </dgm:pt>
    <dgm:pt modelId="{2DE7B612-FF97-4AFC-AEE5-970D0299B48F}" type="pres">
      <dgm:prSet presAssocID="{1455B9F9-A3A7-40D1-A3D7-44838880000A}" presName="composite" presStyleCnt="0">
        <dgm:presLayoutVars>
          <dgm:chMax val="1"/>
          <dgm:dir/>
          <dgm:resizeHandles val="exact"/>
        </dgm:presLayoutVars>
      </dgm:prSet>
      <dgm:spPr/>
    </dgm:pt>
    <dgm:pt modelId="{16F55BE0-A9FB-47B4-9049-5B329BBA6D3C}" type="pres">
      <dgm:prSet presAssocID="{1455B9F9-A3A7-40D1-A3D7-44838880000A}" presName="radial" presStyleCnt="0">
        <dgm:presLayoutVars>
          <dgm:animLvl val="ctr"/>
        </dgm:presLayoutVars>
      </dgm:prSet>
      <dgm:spPr/>
    </dgm:pt>
    <dgm:pt modelId="{396D5516-45C0-454C-9050-9882960F25AC}" type="pres">
      <dgm:prSet presAssocID="{748780E9-1E40-43F1-9A2A-1EC691750D8F}" presName="centerShape" presStyleLbl="vennNode1" presStyleIdx="0" presStyleCnt="4" custScaleX="115552"/>
      <dgm:spPr/>
    </dgm:pt>
    <dgm:pt modelId="{B1C72F0C-48EE-4FD4-86C0-5ED45A57C518}" type="pres">
      <dgm:prSet presAssocID="{28ACAB17-EC3D-4463-AE5F-F2D3EFD117B8}" presName="node" presStyleLbl="vennNode1" presStyleIdx="1" presStyleCnt="4" custScaleX="257990" custScaleY="234016">
        <dgm:presLayoutVars>
          <dgm:bulletEnabled val="1"/>
        </dgm:presLayoutVars>
      </dgm:prSet>
      <dgm:spPr/>
    </dgm:pt>
    <dgm:pt modelId="{FF78E119-F285-4D5C-A7EE-00EAAC079455}" type="pres">
      <dgm:prSet presAssocID="{E3938162-DA11-4397-B4B6-FB5A4EEA7081}" presName="node" presStyleLbl="vennNode1" presStyleIdx="2" presStyleCnt="4" custScaleX="116739" custScaleY="109910" custRadScaleRad="60267" custRadScaleInc="-79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5F9C3-D3AD-46AB-9B8A-A9353A4F48B1}" type="pres">
      <dgm:prSet presAssocID="{52ACF2C7-222A-44C3-8E29-C44B58F12BCE}" presName="node" presStyleLbl="vennNode1" presStyleIdx="3" presStyleCnt="4" custScaleX="126051" custScaleY="125723" custRadScaleRad="75163" custRadScaleInc="58827">
        <dgm:presLayoutVars>
          <dgm:bulletEnabled val="1"/>
        </dgm:presLayoutVars>
      </dgm:prSet>
      <dgm:spPr/>
    </dgm:pt>
  </dgm:ptLst>
  <dgm:cxnLst>
    <dgm:cxn modelId="{794544D1-054A-47F3-AF71-0D741783F4CB}" srcId="{748780E9-1E40-43F1-9A2A-1EC691750D8F}" destId="{52ACF2C7-222A-44C3-8E29-C44B58F12BCE}" srcOrd="2" destOrd="0" parTransId="{CAB89AAB-3571-41BC-82D2-B547BFE41639}" sibTransId="{8F6CAB88-528D-4A5C-B535-8A0D9BC79931}"/>
    <dgm:cxn modelId="{AB78087A-2CAA-4BD6-8F2A-C5FB91F15710}" type="presOf" srcId="{28ACAB17-EC3D-4463-AE5F-F2D3EFD117B8}" destId="{B1C72F0C-48EE-4FD4-86C0-5ED45A57C518}" srcOrd="0" destOrd="0" presId="urn:microsoft.com/office/officeart/2005/8/layout/radial3"/>
    <dgm:cxn modelId="{E03E7E7C-F0C8-4261-84C6-F6F94A8F2FE3}" srcId="{748780E9-1E40-43F1-9A2A-1EC691750D8F}" destId="{28ACAB17-EC3D-4463-AE5F-F2D3EFD117B8}" srcOrd="0" destOrd="0" parTransId="{6FDF6A2A-C0A0-40E1-8820-7881580386EC}" sibTransId="{21E2A6D2-6E05-4FED-9B7A-A91A85329FE6}"/>
    <dgm:cxn modelId="{B5152F7A-4BAB-4A20-8784-B5B131385E9F}" srcId="{1455B9F9-A3A7-40D1-A3D7-44838880000A}" destId="{748780E9-1E40-43F1-9A2A-1EC691750D8F}" srcOrd="0" destOrd="0" parTransId="{760034C5-EFE1-4CBC-825A-94B3AAEA78B5}" sibTransId="{C7B9C817-87BD-4A32-9A5C-289E0F4C4B7D}"/>
    <dgm:cxn modelId="{B53486B1-EBC7-4959-902A-92F7DC5B8594}" type="presOf" srcId="{E3938162-DA11-4397-B4B6-FB5A4EEA7081}" destId="{FF78E119-F285-4D5C-A7EE-00EAAC079455}" srcOrd="0" destOrd="0" presId="urn:microsoft.com/office/officeart/2005/8/layout/radial3"/>
    <dgm:cxn modelId="{2A2E9F68-92C2-40F6-A669-BA541E7B4BD5}" type="presOf" srcId="{52ACF2C7-222A-44C3-8E29-C44B58F12BCE}" destId="{10D5F9C3-D3AD-46AB-9B8A-A9353A4F48B1}" srcOrd="0" destOrd="0" presId="urn:microsoft.com/office/officeart/2005/8/layout/radial3"/>
    <dgm:cxn modelId="{73661BD7-AB06-47E1-8F72-CE81AE652FAB}" type="presOf" srcId="{1455B9F9-A3A7-40D1-A3D7-44838880000A}" destId="{2DE7B612-FF97-4AFC-AEE5-970D0299B48F}" srcOrd="0" destOrd="0" presId="urn:microsoft.com/office/officeart/2005/8/layout/radial3"/>
    <dgm:cxn modelId="{1422288D-F5F3-4BF4-A576-0D56C72642DB}" type="presOf" srcId="{748780E9-1E40-43F1-9A2A-1EC691750D8F}" destId="{396D5516-45C0-454C-9050-9882960F25AC}" srcOrd="0" destOrd="0" presId="urn:microsoft.com/office/officeart/2005/8/layout/radial3"/>
    <dgm:cxn modelId="{175F494A-9925-4F09-90A7-2604042AC0FF}" srcId="{748780E9-1E40-43F1-9A2A-1EC691750D8F}" destId="{E3938162-DA11-4397-B4B6-FB5A4EEA7081}" srcOrd="1" destOrd="0" parTransId="{2C566412-2215-4878-8FAA-D2817CFFF8AE}" sibTransId="{D3C2A7FB-2342-4522-B0FF-2938317D8475}"/>
    <dgm:cxn modelId="{3D8FCA51-CF0D-48FD-829D-969212DA8089}" type="presParOf" srcId="{2DE7B612-FF97-4AFC-AEE5-970D0299B48F}" destId="{16F55BE0-A9FB-47B4-9049-5B329BBA6D3C}" srcOrd="0" destOrd="0" presId="urn:microsoft.com/office/officeart/2005/8/layout/radial3"/>
    <dgm:cxn modelId="{E73B2714-1A94-4A6D-B715-1B54C6474083}" type="presParOf" srcId="{16F55BE0-A9FB-47B4-9049-5B329BBA6D3C}" destId="{396D5516-45C0-454C-9050-9882960F25AC}" srcOrd="0" destOrd="0" presId="urn:microsoft.com/office/officeart/2005/8/layout/radial3"/>
    <dgm:cxn modelId="{6A681731-B938-4967-BBD9-B8EDAF9B42E9}" type="presParOf" srcId="{16F55BE0-A9FB-47B4-9049-5B329BBA6D3C}" destId="{B1C72F0C-48EE-4FD4-86C0-5ED45A57C518}" srcOrd="1" destOrd="0" presId="urn:microsoft.com/office/officeart/2005/8/layout/radial3"/>
    <dgm:cxn modelId="{C39C3BED-F2B3-4741-883A-2C3FCD19843C}" type="presParOf" srcId="{16F55BE0-A9FB-47B4-9049-5B329BBA6D3C}" destId="{FF78E119-F285-4D5C-A7EE-00EAAC079455}" srcOrd="2" destOrd="0" presId="urn:microsoft.com/office/officeart/2005/8/layout/radial3"/>
    <dgm:cxn modelId="{10D65A1B-B1B8-4894-95EA-3AD41EC41D17}" type="presParOf" srcId="{16F55BE0-A9FB-47B4-9049-5B329BBA6D3C}" destId="{10D5F9C3-D3AD-46AB-9B8A-A9353A4F48B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3600F-134E-472D-B415-4BF80C8B3FDF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B16C35-F771-49E4-B081-F88195793BAD}">
      <dgm:prSet phldrT="[Текст]"/>
      <dgm:spPr/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Історія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становлення</a:t>
          </a:r>
          <a:r>
            <a:rPr lang="ru-RU" dirty="0" smtClean="0">
              <a:solidFill>
                <a:schemeClr val="bg1"/>
              </a:solidFill>
            </a:rPr>
            <a:t>  </a:t>
          </a:r>
          <a:r>
            <a:rPr lang="uk-UA" dirty="0" smtClean="0">
              <a:solidFill>
                <a:schemeClr val="bg1"/>
              </a:solidFill>
            </a:rPr>
            <a:t>української  термінології</a:t>
          </a:r>
          <a:endParaRPr lang="ru-RU" dirty="0">
            <a:solidFill>
              <a:schemeClr val="bg1"/>
            </a:solidFill>
          </a:endParaRPr>
        </a:p>
      </dgm:t>
    </dgm:pt>
    <dgm:pt modelId="{18C3E7AA-CCD0-4CF5-8F4C-B64069F9E8D2}" type="parTrans" cxnId="{A9EFCF69-24D6-40B1-97A6-F2BE3D4BDA51}">
      <dgm:prSet/>
      <dgm:spPr/>
      <dgm:t>
        <a:bodyPr/>
        <a:lstStyle/>
        <a:p>
          <a:endParaRPr lang="ru-RU"/>
        </a:p>
      </dgm:t>
    </dgm:pt>
    <dgm:pt modelId="{1BC0C694-3A8D-4CFB-9F64-E6D0E263A64C}" type="sibTrans" cxnId="{A9EFCF69-24D6-40B1-97A6-F2BE3D4BDA51}">
      <dgm:prSet/>
      <dgm:spPr/>
      <dgm:t>
        <a:bodyPr/>
        <a:lstStyle/>
        <a:p>
          <a:endParaRPr lang="ru-RU"/>
        </a:p>
      </dgm:t>
    </dgm:pt>
    <dgm:pt modelId="{C3ADF94E-39BF-48AB-87A0-58083766614E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Теорія</a:t>
          </a:r>
          <a:r>
            <a:rPr lang="ru-RU" dirty="0" smtClean="0">
              <a:solidFill>
                <a:schemeClr val="bg1"/>
              </a:solidFill>
            </a:rPr>
            <a:t>  </a:t>
          </a:r>
          <a:r>
            <a:rPr lang="ru-RU" dirty="0" err="1" smtClean="0">
              <a:solidFill>
                <a:schemeClr val="bg1"/>
              </a:solidFill>
            </a:rPr>
            <a:t>становлення</a:t>
          </a:r>
          <a:r>
            <a:rPr lang="ru-RU" dirty="0" smtClean="0">
              <a:solidFill>
                <a:schemeClr val="bg1"/>
              </a:solidFill>
            </a:rPr>
            <a:t>  </a:t>
          </a:r>
          <a:r>
            <a:rPr lang="uk-UA" dirty="0" smtClean="0">
              <a:solidFill>
                <a:schemeClr val="bg1"/>
              </a:solidFill>
            </a:rPr>
            <a:t>української  термінології</a:t>
          </a:r>
          <a:endParaRPr lang="ru-RU" dirty="0">
            <a:solidFill>
              <a:schemeClr val="bg1"/>
            </a:solidFill>
          </a:endParaRPr>
        </a:p>
      </dgm:t>
    </dgm:pt>
    <dgm:pt modelId="{C52319BF-493D-4728-AC62-449EA6C332D3}" type="parTrans" cxnId="{F2B6C9D5-5D64-40C3-A073-122D8D121631}">
      <dgm:prSet/>
      <dgm:spPr/>
      <dgm:t>
        <a:bodyPr/>
        <a:lstStyle/>
        <a:p>
          <a:endParaRPr lang="ru-RU"/>
        </a:p>
      </dgm:t>
    </dgm:pt>
    <dgm:pt modelId="{03253A12-9202-4598-9347-35B10546A7D2}" type="sibTrans" cxnId="{F2B6C9D5-5D64-40C3-A073-122D8D121631}">
      <dgm:prSet/>
      <dgm:spPr/>
      <dgm:t>
        <a:bodyPr/>
        <a:lstStyle/>
        <a:p>
          <a:endParaRPr lang="ru-RU"/>
        </a:p>
      </dgm:t>
    </dgm:pt>
    <dgm:pt modelId="{F706F04F-9BF3-45F2-8D42-CC6B34CD58E1}" type="pres">
      <dgm:prSet presAssocID="{57E3600F-134E-472D-B415-4BF80C8B3FDF}" presName="diagram" presStyleCnt="0">
        <dgm:presLayoutVars>
          <dgm:dir/>
          <dgm:resizeHandles val="exact"/>
        </dgm:presLayoutVars>
      </dgm:prSet>
      <dgm:spPr/>
    </dgm:pt>
    <dgm:pt modelId="{49CBEF80-5274-4B85-91A3-A898E78902E7}" type="pres">
      <dgm:prSet presAssocID="{73B16C35-F771-49E4-B081-F88195793BA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9C1E1-40BE-4434-BB7D-19C0068427A7}" type="pres">
      <dgm:prSet presAssocID="{C3ADF94E-39BF-48AB-87A0-58083766614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49712-5DB3-4E44-A2C7-AE28A9664ABA}" type="presOf" srcId="{73B16C35-F771-49E4-B081-F88195793BAD}" destId="{49CBEF80-5274-4B85-91A3-A898E78902E7}" srcOrd="0" destOrd="0" presId="urn:microsoft.com/office/officeart/2005/8/layout/arrow5"/>
    <dgm:cxn modelId="{B3B20784-F825-46CE-83EA-FF028D41F68E}" type="presOf" srcId="{C3ADF94E-39BF-48AB-87A0-58083766614E}" destId="{2F69C1E1-40BE-4434-BB7D-19C0068427A7}" srcOrd="0" destOrd="0" presId="urn:microsoft.com/office/officeart/2005/8/layout/arrow5"/>
    <dgm:cxn modelId="{A9EFCF69-24D6-40B1-97A6-F2BE3D4BDA51}" srcId="{57E3600F-134E-472D-B415-4BF80C8B3FDF}" destId="{73B16C35-F771-49E4-B081-F88195793BAD}" srcOrd="0" destOrd="0" parTransId="{18C3E7AA-CCD0-4CF5-8F4C-B64069F9E8D2}" sibTransId="{1BC0C694-3A8D-4CFB-9F64-E6D0E263A64C}"/>
    <dgm:cxn modelId="{B3FD904A-0F25-4467-8E92-37BFEBDA168E}" type="presOf" srcId="{57E3600F-134E-472D-B415-4BF80C8B3FDF}" destId="{F706F04F-9BF3-45F2-8D42-CC6B34CD58E1}" srcOrd="0" destOrd="0" presId="urn:microsoft.com/office/officeart/2005/8/layout/arrow5"/>
    <dgm:cxn modelId="{F2B6C9D5-5D64-40C3-A073-122D8D121631}" srcId="{57E3600F-134E-472D-B415-4BF80C8B3FDF}" destId="{C3ADF94E-39BF-48AB-87A0-58083766614E}" srcOrd="1" destOrd="0" parTransId="{C52319BF-493D-4728-AC62-449EA6C332D3}" sibTransId="{03253A12-9202-4598-9347-35B10546A7D2}"/>
    <dgm:cxn modelId="{C69E4EA7-308A-4ADE-8A9E-C934139D5BFC}" type="presParOf" srcId="{F706F04F-9BF3-45F2-8D42-CC6B34CD58E1}" destId="{49CBEF80-5274-4B85-91A3-A898E78902E7}" srcOrd="0" destOrd="0" presId="urn:microsoft.com/office/officeart/2005/8/layout/arrow5"/>
    <dgm:cxn modelId="{DC11C905-5F4B-4261-B9AF-1A82C95459BD}" type="presParOf" srcId="{F706F04F-9BF3-45F2-8D42-CC6B34CD58E1}" destId="{2F69C1E1-40BE-4434-BB7D-19C0068427A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BEAAC8-E5BB-4914-AF7F-E9847045979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8419E8-E57E-4E1A-8A09-D8801DE16FE7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напрями термінологічної роботи в Україні </a:t>
          </a:r>
          <a:endParaRPr lang="ru-RU" dirty="0">
            <a:solidFill>
              <a:srgbClr val="FF0000"/>
            </a:solidFill>
          </a:endParaRPr>
        </a:p>
      </dgm:t>
    </dgm:pt>
    <dgm:pt modelId="{E17CC837-8278-47C0-A9E1-D88DD0A07902}" type="parTrans" cxnId="{66B6C2B5-D2E1-4097-A455-6220F40E99AD}">
      <dgm:prSet/>
      <dgm:spPr/>
      <dgm:t>
        <a:bodyPr/>
        <a:lstStyle/>
        <a:p>
          <a:endParaRPr lang="ru-RU"/>
        </a:p>
      </dgm:t>
    </dgm:pt>
    <dgm:pt modelId="{8FD56973-9757-4B72-8B22-82EDE6C798F4}" type="sibTrans" cxnId="{66B6C2B5-D2E1-4097-A455-6220F40E99AD}">
      <dgm:prSet/>
      <dgm:spPr/>
      <dgm:t>
        <a:bodyPr/>
        <a:lstStyle/>
        <a:p>
          <a:endParaRPr lang="ru-RU"/>
        </a:p>
      </dgm:t>
    </dgm:pt>
    <dgm:pt modelId="{6048D644-C2E1-4485-9440-10402E0836DA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прагматичний аспект</a:t>
          </a:r>
          <a:endParaRPr lang="ru-RU" dirty="0">
            <a:solidFill>
              <a:schemeClr val="bg1"/>
            </a:solidFill>
          </a:endParaRPr>
        </a:p>
      </dgm:t>
    </dgm:pt>
    <dgm:pt modelId="{608EE38F-6811-4B7E-A939-487939B5B7BF}" type="parTrans" cxnId="{132E0B0C-2406-4E39-9B56-4B276AEBBD5E}">
      <dgm:prSet/>
      <dgm:spPr/>
      <dgm:t>
        <a:bodyPr/>
        <a:lstStyle/>
        <a:p>
          <a:endParaRPr lang="ru-RU"/>
        </a:p>
      </dgm:t>
    </dgm:pt>
    <dgm:pt modelId="{E5845925-B3A7-4138-9EF8-7D2B10E09362}" type="sibTrans" cxnId="{132E0B0C-2406-4E39-9B56-4B276AEBBD5E}">
      <dgm:prSet/>
      <dgm:spPr/>
      <dgm:t>
        <a:bodyPr/>
        <a:lstStyle/>
        <a:p>
          <a:endParaRPr lang="ru-RU"/>
        </a:p>
      </dgm:t>
    </dgm:pt>
    <dgm:pt modelId="{135012B1-0FB9-4BF5-AD5E-E316D5D6A090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прикладний аспект</a:t>
          </a:r>
          <a:endParaRPr lang="ru-RU" dirty="0">
            <a:solidFill>
              <a:schemeClr val="bg1"/>
            </a:solidFill>
          </a:endParaRPr>
        </a:p>
      </dgm:t>
    </dgm:pt>
    <dgm:pt modelId="{7599ECBD-4819-402A-ACC6-47DAD3E986B1}" type="parTrans" cxnId="{E6A1F52A-3978-4F40-9BEA-F9BF6AEC1CFE}">
      <dgm:prSet/>
      <dgm:spPr/>
      <dgm:t>
        <a:bodyPr/>
        <a:lstStyle/>
        <a:p>
          <a:endParaRPr lang="ru-RU"/>
        </a:p>
      </dgm:t>
    </dgm:pt>
    <dgm:pt modelId="{868D15CD-45C1-4E10-8CDE-2103B48FDCFE}" type="sibTrans" cxnId="{E6A1F52A-3978-4F40-9BEA-F9BF6AEC1CFE}">
      <dgm:prSet/>
      <dgm:spPr/>
      <dgm:t>
        <a:bodyPr/>
        <a:lstStyle/>
        <a:p>
          <a:endParaRPr lang="ru-RU"/>
        </a:p>
      </dgm:t>
    </dgm:pt>
    <dgm:pt modelId="{0A8C013B-7C24-4DE5-B249-CBFEBAED16D9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теоретичний аспект</a:t>
          </a:r>
          <a:endParaRPr lang="ru-RU" dirty="0">
            <a:solidFill>
              <a:schemeClr val="bg1"/>
            </a:solidFill>
          </a:endParaRPr>
        </a:p>
      </dgm:t>
    </dgm:pt>
    <dgm:pt modelId="{747C0797-871E-42F7-8D53-033BCE49DC6B}" type="sibTrans" cxnId="{A9D30D4D-397A-43C2-ADF4-E05DA9E1678E}">
      <dgm:prSet/>
      <dgm:spPr/>
      <dgm:t>
        <a:bodyPr/>
        <a:lstStyle/>
        <a:p>
          <a:endParaRPr lang="ru-RU"/>
        </a:p>
      </dgm:t>
    </dgm:pt>
    <dgm:pt modelId="{383486A7-89C4-4F64-9A77-E3E7D1C0B57A}" type="parTrans" cxnId="{A9D30D4D-397A-43C2-ADF4-E05DA9E1678E}">
      <dgm:prSet/>
      <dgm:spPr/>
      <dgm:t>
        <a:bodyPr/>
        <a:lstStyle/>
        <a:p>
          <a:endParaRPr lang="ru-RU"/>
        </a:p>
      </dgm:t>
    </dgm:pt>
    <dgm:pt modelId="{2641A824-F6A1-47B5-A46C-B389DE749DC2}" type="pres">
      <dgm:prSet presAssocID="{D3BEAAC8-E5BB-4914-AF7F-E9847045979B}" presName="diagram" presStyleCnt="0">
        <dgm:presLayoutVars>
          <dgm:dir/>
          <dgm:resizeHandles val="exact"/>
        </dgm:presLayoutVars>
      </dgm:prSet>
      <dgm:spPr/>
    </dgm:pt>
    <dgm:pt modelId="{23694B5C-8833-46E6-9D4A-8FC737B0F99F}" type="pres">
      <dgm:prSet presAssocID="{3F8419E8-E57E-4E1A-8A09-D8801DE16F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E907B-D0CD-46A8-A86F-B0DC73C15C68}" type="pres">
      <dgm:prSet presAssocID="{8FD56973-9757-4B72-8B22-82EDE6C798F4}" presName="sibTrans" presStyleCnt="0"/>
      <dgm:spPr/>
    </dgm:pt>
    <dgm:pt modelId="{C2AB462F-CC0F-4652-A382-986218E00F1F}" type="pres">
      <dgm:prSet presAssocID="{0A8C013B-7C24-4DE5-B249-CBFEBAED16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15CD6-E274-45E9-BB53-09C87DF50A62}" type="pres">
      <dgm:prSet presAssocID="{747C0797-871E-42F7-8D53-033BCE49DC6B}" presName="sibTrans" presStyleCnt="0"/>
      <dgm:spPr/>
    </dgm:pt>
    <dgm:pt modelId="{8BBEF67B-8F16-4468-B23E-B3E91DE9B614}" type="pres">
      <dgm:prSet presAssocID="{6048D644-C2E1-4485-9440-10402E0836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18459-2834-4D15-BAE5-C597A92CB123}" type="pres">
      <dgm:prSet presAssocID="{E5845925-B3A7-4138-9EF8-7D2B10E09362}" presName="sibTrans" presStyleCnt="0"/>
      <dgm:spPr/>
    </dgm:pt>
    <dgm:pt modelId="{CA9103B2-6845-4739-B628-20FAD7C34B1C}" type="pres">
      <dgm:prSet presAssocID="{135012B1-0FB9-4BF5-AD5E-E316D5D6A09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30D4D-397A-43C2-ADF4-E05DA9E1678E}" srcId="{D3BEAAC8-E5BB-4914-AF7F-E9847045979B}" destId="{0A8C013B-7C24-4DE5-B249-CBFEBAED16D9}" srcOrd="1" destOrd="0" parTransId="{383486A7-89C4-4F64-9A77-E3E7D1C0B57A}" sibTransId="{747C0797-871E-42F7-8D53-033BCE49DC6B}"/>
    <dgm:cxn modelId="{797D3042-339C-4CB4-993F-4CBA9B75C63D}" type="presOf" srcId="{3F8419E8-E57E-4E1A-8A09-D8801DE16FE7}" destId="{23694B5C-8833-46E6-9D4A-8FC737B0F99F}" srcOrd="0" destOrd="0" presId="urn:microsoft.com/office/officeart/2005/8/layout/default"/>
    <dgm:cxn modelId="{66B6C2B5-D2E1-4097-A455-6220F40E99AD}" srcId="{D3BEAAC8-E5BB-4914-AF7F-E9847045979B}" destId="{3F8419E8-E57E-4E1A-8A09-D8801DE16FE7}" srcOrd="0" destOrd="0" parTransId="{E17CC837-8278-47C0-A9E1-D88DD0A07902}" sibTransId="{8FD56973-9757-4B72-8B22-82EDE6C798F4}"/>
    <dgm:cxn modelId="{A8070B84-BF9F-45D3-8361-958C16993B03}" type="presOf" srcId="{6048D644-C2E1-4485-9440-10402E0836DA}" destId="{8BBEF67B-8F16-4468-B23E-B3E91DE9B614}" srcOrd="0" destOrd="0" presId="urn:microsoft.com/office/officeart/2005/8/layout/default"/>
    <dgm:cxn modelId="{55A45084-EB96-428E-B767-2C4E37DD9A04}" type="presOf" srcId="{D3BEAAC8-E5BB-4914-AF7F-E9847045979B}" destId="{2641A824-F6A1-47B5-A46C-B389DE749DC2}" srcOrd="0" destOrd="0" presId="urn:microsoft.com/office/officeart/2005/8/layout/default"/>
    <dgm:cxn modelId="{BBDF97B2-02D0-45CF-A6C4-C36F75159E86}" type="presOf" srcId="{0A8C013B-7C24-4DE5-B249-CBFEBAED16D9}" destId="{C2AB462F-CC0F-4652-A382-986218E00F1F}" srcOrd="0" destOrd="0" presId="urn:microsoft.com/office/officeart/2005/8/layout/default"/>
    <dgm:cxn modelId="{132E0B0C-2406-4E39-9B56-4B276AEBBD5E}" srcId="{D3BEAAC8-E5BB-4914-AF7F-E9847045979B}" destId="{6048D644-C2E1-4485-9440-10402E0836DA}" srcOrd="2" destOrd="0" parTransId="{608EE38F-6811-4B7E-A939-487939B5B7BF}" sibTransId="{E5845925-B3A7-4138-9EF8-7D2B10E09362}"/>
    <dgm:cxn modelId="{D75979E0-E9D7-43B8-9D7B-9A8CC6483E36}" type="presOf" srcId="{135012B1-0FB9-4BF5-AD5E-E316D5D6A090}" destId="{CA9103B2-6845-4739-B628-20FAD7C34B1C}" srcOrd="0" destOrd="0" presId="urn:microsoft.com/office/officeart/2005/8/layout/default"/>
    <dgm:cxn modelId="{E6A1F52A-3978-4F40-9BEA-F9BF6AEC1CFE}" srcId="{D3BEAAC8-E5BB-4914-AF7F-E9847045979B}" destId="{135012B1-0FB9-4BF5-AD5E-E316D5D6A090}" srcOrd="3" destOrd="0" parTransId="{7599ECBD-4819-402A-ACC6-47DAD3E986B1}" sibTransId="{868D15CD-45C1-4E10-8CDE-2103B48FDCFE}"/>
    <dgm:cxn modelId="{3C4B4325-7FE8-42C4-A993-A80694431CD3}" type="presParOf" srcId="{2641A824-F6A1-47B5-A46C-B389DE749DC2}" destId="{23694B5C-8833-46E6-9D4A-8FC737B0F99F}" srcOrd="0" destOrd="0" presId="urn:microsoft.com/office/officeart/2005/8/layout/default"/>
    <dgm:cxn modelId="{12F17B56-BC7B-4E9C-8B3E-172EC399B58F}" type="presParOf" srcId="{2641A824-F6A1-47B5-A46C-B389DE749DC2}" destId="{90BE907B-D0CD-46A8-A86F-B0DC73C15C68}" srcOrd="1" destOrd="0" presId="urn:microsoft.com/office/officeart/2005/8/layout/default"/>
    <dgm:cxn modelId="{8E46BB5C-A857-42E7-8AA0-0E114E2A5FC2}" type="presParOf" srcId="{2641A824-F6A1-47B5-A46C-B389DE749DC2}" destId="{C2AB462F-CC0F-4652-A382-986218E00F1F}" srcOrd="2" destOrd="0" presId="urn:microsoft.com/office/officeart/2005/8/layout/default"/>
    <dgm:cxn modelId="{FEF35A73-A039-40CC-986D-93640552D680}" type="presParOf" srcId="{2641A824-F6A1-47B5-A46C-B389DE749DC2}" destId="{5CF15CD6-E274-45E9-BB53-09C87DF50A62}" srcOrd="3" destOrd="0" presId="urn:microsoft.com/office/officeart/2005/8/layout/default"/>
    <dgm:cxn modelId="{3DEC4D94-9AEB-487A-BA86-0105852FF1B2}" type="presParOf" srcId="{2641A824-F6A1-47B5-A46C-B389DE749DC2}" destId="{8BBEF67B-8F16-4468-B23E-B3E91DE9B614}" srcOrd="4" destOrd="0" presId="urn:microsoft.com/office/officeart/2005/8/layout/default"/>
    <dgm:cxn modelId="{427526A5-F346-4933-B13E-D3FABF41B848}" type="presParOf" srcId="{2641A824-F6A1-47B5-A46C-B389DE749DC2}" destId="{90F18459-2834-4D15-BAE5-C597A92CB123}" srcOrd="5" destOrd="0" presId="urn:microsoft.com/office/officeart/2005/8/layout/default"/>
    <dgm:cxn modelId="{9A4ADA4A-D473-42E4-9125-1D42C2C22D35}" type="presParOf" srcId="{2641A824-F6A1-47B5-A46C-B389DE749DC2}" destId="{CA9103B2-6845-4739-B628-20FAD7C34B1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D15BD8-1A39-4E62-9D33-E35B27260B6C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825F652-259D-4B03-B738-3BD86D5515C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Термін</a:t>
          </a:r>
          <a:endParaRPr lang="ru-RU" b="1" dirty="0">
            <a:solidFill>
              <a:schemeClr val="bg1"/>
            </a:solidFill>
          </a:endParaRPr>
        </a:p>
      </dgm:t>
    </dgm:pt>
    <dgm:pt modelId="{05AFE287-2265-443B-A080-352DC8E965F0}" type="parTrans" cxnId="{309DE915-6877-4A4F-87DC-D67F3AB486C6}">
      <dgm:prSet/>
      <dgm:spPr/>
      <dgm:t>
        <a:bodyPr/>
        <a:lstStyle/>
        <a:p>
          <a:endParaRPr lang="ru-RU"/>
        </a:p>
      </dgm:t>
    </dgm:pt>
    <dgm:pt modelId="{3D6A14BC-DBFA-459E-BFAF-E3A7255B88EB}" type="sibTrans" cxnId="{309DE915-6877-4A4F-87DC-D67F3AB486C6}">
      <dgm:prSet/>
      <dgm:spPr/>
      <dgm:t>
        <a:bodyPr/>
        <a:lstStyle/>
        <a:p>
          <a:endParaRPr lang="ru-RU"/>
        </a:p>
      </dgm:t>
    </dgm:pt>
    <dgm:pt modelId="{0EF63118-C19A-4232-B30C-92B9BD36CE7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Термінологічне поле</a:t>
          </a:r>
          <a:endParaRPr lang="ru-RU" b="1" dirty="0">
            <a:solidFill>
              <a:schemeClr val="bg1"/>
            </a:solidFill>
          </a:endParaRPr>
        </a:p>
      </dgm:t>
    </dgm:pt>
    <dgm:pt modelId="{92EEE78D-4428-469A-8D2E-FB8425F524D6}" type="parTrans" cxnId="{BB2D9F69-5953-4692-8A5C-D6C409022C8A}">
      <dgm:prSet/>
      <dgm:spPr/>
      <dgm:t>
        <a:bodyPr/>
        <a:lstStyle/>
        <a:p>
          <a:endParaRPr lang="ru-RU"/>
        </a:p>
      </dgm:t>
    </dgm:pt>
    <dgm:pt modelId="{2CA68675-78BE-489E-A98F-1AE786794DAE}" type="sibTrans" cxnId="{BB2D9F69-5953-4692-8A5C-D6C409022C8A}">
      <dgm:prSet/>
      <dgm:spPr/>
      <dgm:t>
        <a:bodyPr/>
        <a:lstStyle/>
        <a:p>
          <a:endParaRPr lang="ru-RU"/>
        </a:p>
      </dgm:t>
    </dgm:pt>
    <dgm:pt modelId="{3EE0D2D2-AF97-4F20-BF0C-619F287F8486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Номен</a:t>
          </a:r>
          <a:endParaRPr lang="ru-RU" b="1" dirty="0">
            <a:solidFill>
              <a:schemeClr val="bg1"/>
            </a:solidFill>
          </a:endParaRPr>
        </a:p>
      </dgm:t>
    </dgm:pt>
    <dgm:pt modelId="{3C6F8EB8-4824-4DA2-8633-2089FD6E8721}" type="parTrans" cxnId="{D4438545-9E25-4DF4-8405-3143DB1E14E4}">
      <dgm:prSet/>
      <dgm:spPr/>
      <dgm:t>
        <a:bodyPr/>
        <a:lstStyle/>
        <a:p>
          <a:endParaRPr lang="ru-RU"/>
        </a:p>
      </dgm:t>
    </dgm:pt>
    <dgm:pt modelId="{57634F8A-9780-484A-8734-25483C68A73B}" type="sibTrans" cxnId="{D4438545-9E25-4DF4-8405-3143DB1E14E4}">
      <dgm:prSet/>
      <dgm:spPr/>
      <dgm:t>
        <a:bodyPr/>
        <a:lstStyle/>
        <a:p>
          <a:endParaRPr lang="ru-RU"/>
        </a:p>
      </dgm:t>
    </dgm:pt>
    <dgm:pt modelId="{5EA2E6D7-3917-4DE9-9A01-C0DCE552571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Професіоналізм</a:t>
          </a:r>
          <a:endParaRPr lang="ru-RU" b="1" dirty="0">
            <a:solidFill>
              <a:schemeClr val="bg1"/>
            </a:solidFill>
          </a:endParaRPr>
        </a:p>
      </dgm:t>
    </dgm:pt>
    <dgm:pt modelId="{29C631C2-EDE8-4A95-8D3A-B1A4BBA9DCF7}" type="parTrans" cxnId="{5EE58707-2124-4303-B9F0-D61C937715DA}">
      <dgm:prSet/>
      <dgm:spPr/>
      <dgm:t>
        <a:bodyPr/>
        <a:lstStyle/>
        <a:p>
          <a:endParaRPr lang="ru-RU"/>
        </a:p>
      </dgm:t>
    </dgm:pt>
    <dgm:pt modelId="{E055DCE3-8B62-4158-85AF-02DBD2827106}" type="sibTrans" cxnId="{5EE58707-2124-4303-B9F0-D61C937715DA}">
      <dgm:prSet/>
      <dgm:spPr/>
      <dgm:t>
        <a:bodyPr/>
        <a:lstStyle/>
        <a:p>
          <a:endParaRPr lang="ru-RU"/>
        </a:p>
      </dgm:t>
    </dgm:pt>
    <dgm:pt modelId="{77888BAB-41A9-4030-B873-0FBDA18014C2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Термінологія</a:t>
          </a:r>
          <a:endParaRPr lang="ru-RU" b="1" dirty="0">
            <a:solidFill>
              <a:schemeClr val="bg1"/>
            </a:solidFill>
          </a:endParaRPr>
        </a:p>
      </dgm:t>
    </dgm:pt>
    <dgm:pt modelId="{1F4A6B90-DDB6-49A0-8FDD-81166DB93E7B}" type="parTrans" cxnId="{E2A8104F-447B-4018-8B14-4AA1A9FA0CE4}">
      <dgm:prSet/>
      <dgm:spPr/>
      <dgm:t>
        <a:bodyPr/>
        <a:lstStyle/>
        <a:p>
          <a:endParaRPr lang="ru-RU"/>
        </a:p>
      </dgm:t>
    </dgm:pt>
    <dgm:pt modelId="{9FD4A392-A3EA-4EBE-A13B-5A0A04794CF3}" type="sibTrans" cxnId="{E2A8104F-447B-4018-8B14-4AA1A9FA0CE4}">
      <dgm:prSet/>
      <dgm:spPr/>
      <dgm:t>
        <a:bodyPr/>
        <a:lstStyle/>
        <a:p>
          <a:endParaRPr lang="ru-RU"/>
        </a:p>
      </dgm:t>
    </dgm:pt>
    <dgm:pt modelId="{4D7F3EFF-0AB5-4C0E-A52E-EDEF8AC9FC6D}" type="pres">
      <dgm:prSet presAssocID="{6CD15BD8-1A39-4E62-9D33-E35B27260B6C}" presName="cycle" presStyleCnt="0">
        <dgm:presLayoutVars>
          <dgm:dir/>
          <dgm:resizeHandles val="exact"/>
        </dgm:presLayoutVars>
      </dgm:prSet>
      <dgm:spPr/>
    </dgm:pt>
    <dgm:pt modelId="{DC30D97E-D956-4998-A81C-6A1D72BE5EBB}" type="pres">
      <dgm:prSet presAssocID="{4825F652-259D-4B03-B738-3BD86D5515CB}" presName="node" presStyleLbl="node1" presStyleIdx="0" presStyleCnt="5">
        <dgm:presLayoutVars>
          <dgm:bulletEnabled val="1"/>
        </dgm:presLayoutVars>
      </dgm:prSet>
      <dgm:spPr/>
    </dgm:pt>
    <dgm:pt modelId="{8D6A35B9-B95B-47AB-BB99-CCC119299043}" type="pres">
      <dgm:prSet presAssocID="{4825F652-259D-4B03-B738-3BD86D5515CB}" presName="spNode" presStyleCnt="0"/>
      <dgm:spPr/>
    </dgm:pt>
    <dgm:pt modelId="{937AF594-EE15-4293-8392-B0BEEBA4F304}" type="pres">
      <dgm:prSet presAssocID="{3D6A14BC-DBFA-459E-BFAF-E3A7255B88EB}" presName="sibTrans" presStyleLbl="sibTrans1D1" presStyleIdx="0" presStyleCnt="5"/>
      <dgm:spPr/>
    </dgm:pt>
    <dgm:pt modelId="{60DFD53B-BD7A-4E3F-8DCB-2014DA4EC389}" type="pres">
      <dgm:prSet presAssocID="{77888BAB-41A9-4030-B873-0FBDA18014C2}" presName="node" presStyleLbl="node1" presStyleIdx="1" presStyleCnt="5">
        <dgm:presLayoutVars>
          <dgm:bulletEnabled val="1"/>
        </dgm:presLayoutVars>
      </dgm:prSet>
      <dgm:spPr/>
    </dgm:pt>
    <dgm:pt modelId="{2EBF5058-3C91-4D9B-B139-D62AE55DAC4F}" type="pres">
      <dgm:prSet presAssocID="{77888BAB-41A9-4030-B873-0FBDA18014C2}" presName="spNode" presStyleCnt="0"/>
      <dgm:spPr/>
    </dgm:pt>
    <dgm:pt modelId="{BAC6610B-BB4C-482B-84A6-188B7BD2A15A}" type="pres">
      <dgm:prSet presAssocID="{9FD4A392-A3EA-4EBE-A13B-5A0A04794CF3}" presName="sibTrans" presStyleLbl="sibTrans1D1" presStyleIdx="1" presStyleCnt="5"/>
      <dgm:spPr/>
    </dgm:pt>
    <dgm:pt modelId="{AF022C9F-C59F-46B3-BB00-445FB5A97395}" type="pres">
      <dgm:prSet presAssocID="{3EE0D2D2-AF97-4F20-BF0C-619F287F84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44E28-681A-4CE6-B30D-C7BFA8DA0A9D}" type="pres">
      <dgm:prSet presAssocID="{3EE0D2D2-AF97-4F20-BF0C-619F287F8486}" presName="spNode" presStyleCnt="0"/>
      <dgm:spPr/>
    </dgm:pt>
    <dgm:pt modelId="{EF11475E-FC3B-49E1-A4AF-5A813AD809FA}" type="pres">
      <dgm:prSet presAssocID="{57634F8A-9780-484A-8734-25483C68A73B}" presName="sibTrans" presStyleLbl="sibTrans1D1" presStyleIdx="2" presStyleCnt="5"/>
      <dgm:spPr/>
    </dgm:pt>
    <dgm:pt modelId="{34FC1F81-7997-424B-9F0D-1E2973986344}" type="pres">
      <dgm:prSet presAssocID="{5EA2E6D7-3917-4DE9-9A01-C0DCE552571B}" presName="node" presStyleLbl="node1" presStyleIdx="3" presStyleCnt="5">
        <dgm:presLayoutVars>
          <dgm:bulletEnabled val="1"/>
        </dgm:presLayoutVars>
      </dgm:prSet>
      <dgm:spPr/>
    </dgm:pt>
    <dgm:pt modelId="{4D9D99F1-D38D-44DF-8B37-3F1078F5B825}" type="pres">
      <dgm:prSet presAssocID="{5EA2E6D7-3917-4DE9-9A01-C0DCE552571B}" presName="spNode" presStyleCnt="0"/>
      <dgm:spPr/>
    </dgm:pt>
    <dgm:pt modelId="{4530E9C9-57C5-4BFA-AE65-8774B5C4A13C}" type="pres">
      <dgm:prSet presAssocID="{E055DCE3-8B62-4158-85AF-02DBD2827106}" presName="sibTrans" presStyleLbl="sibTrans1D1" presStyleIdx="3" presStyleCnt="5"/>
      <dgm:spPr/>
    </dgm:pt>
    <dgm:pt modelId="{B045F60D-09F4-4AAE-B3A3-2DEC351C0150}" type="pres">
      <dgm:prSet presAssocID="{0EF63118-C19A-4232-B30C-92B9BD36CE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C0399-19E9-43B1-84D0-7E5944AA4254}" type="pres">
      <dgm:prSet presAssocID="{0EF63118-C19A-4232-B30C-92B9BD36CE71}" presName="spNode" presStyleCnt="0"/>
      <dgm:spPr/>
    </dgm:pt>
    <dgm:pt modelId="{085FEA00-3091-43DF-86E4-68FB7C25908B}" type="pres">
      <dgm:prSet presAssocID="{2CA68675-78BE-489E-A98F-1AE786794DAE}" presName="sibTrans" presStyleLbl="sibTrans1D1" presStyleIdx="4" presStyleCnt="5"/>
      <dgm:spPr/>
    </dgm:pt>
  </dgm:ptLst>
  <dgm:cxnLst>
    <dgm:cxn modelId="{0A4A217D-EE1D-4293-A14C-1B9FA00E70B5}" type="presOf" srcId="{E055DCE3-8B62-4158-85AF-02DBD2827106}" destId="{4530E9C9-57C5-4BFA-AE65-8774B5C4A13C}" srcOrd="0" destOrd="0" presId="urn:microsoft.com/office/officeart/2005/8/layout/cycle6"/>
    <dgm:cxn modelId="{DF83928C-7051-4C91-82A4-713BEB6792E3}" type="presOf" srcId="{3EE0D2D2-AF97-4F20-BF0C-619F287F8486}" destId="{AF022C9F-C59F-46B3-BB00-445FB5A97395}" srcOrd="0" destOrd="0" presId="urn:microsoft.com/office/officeart/2005/8/layout/cycle6"/>
    <dgm:cxn modelId="{7668553F-5B25-403D-8D9A-BEB8B959B9F3}" type="presOf" srcId="{57634F8A-9780-484A-8734-25483C68A73B}" destId="{EF11475E-FC3B-49E1-A4AF-5A813AD809FA}" srcOrd="0" destOrd="0" presId="urn:microsoft.com/office/officeart/2005/8/layout/cycle6"/>
    <dgm:cxn modelId="{309DE915-6877-4A4F-87DC-D67F3AB486C6}" srcId="{6CD15BD8-1A39-4E62-9D33-E35B27260B6C}" destId="{4825F652-259D-4B03-B738-3BD86D5515CB}" srcOrd="0" destOrd="0" parTransId="{05AFE287-2265-443B-A080-352DC8E965F0}" sibTransId="{3D6A14BC-DBFA-459E-BFAF-E3A7255B88EB}"/>
    <dgm:cxn modelId="{5EE58707-2124-4303-B9F0-D61C937715DA}" srcId="{6CD15BD8-1A39-4E62-9D33-E35B27260B6C}" destId="{5EA2E6D7-3917-4DE9-9A01-C0DCE552571B}" srcOrd="3" destOrd="0" parTransId="{29C631C2-EDE8-4A95-8D3A-B1A4BBA9DCF7}" sibTransId="{E055DCE3-8B62-4158-85AF-02DBD2827106}"/>
    <dgm:cxn modelId="{BB2D9F69-5953-4692-8A5C-D6C409022C8A}" srcId="{6CD15BD8-1A39-4E62-9D33-E35B27260B6C}" destId="{0EF63118-C19A-4232-B30C-92B9BD36CE71}" srcOrd="4" destOrd="0" parTransId="{92EEE78D-4428-469A-8D2E-FB8425F524D6}" sibTransId="{2CA68675-78BE-489E-A98F-1AE786794DAE}"/>
    <dgm:cxn modelId="{47C6B189-1A4A-426D-B055-98B6DB6DA325}" type="presOf" srcId="{2CA68675-78BE-489E-A98F-1AE786794DAE}" destId="{085FEA00-3091-43DF-86E4-68FB7C25908B}" srcOrd="0" destOrd="0" presId="urn:microsoft.com/office/officeart/2005/8/layout/cycle6"/>
    <dgm:cxn modelId="{ABF0165F-60A9-4993-992D-4FD4CBC429ED}" type="presOf" srcId="{5EA2E6D7-3917-4DE9-9A01-C0DCE552571B}" destId="{34FC1F81-7997-424B-9F0D-1E2973986344}" srcOrd="0" destOrd="0" presId="urn:microsoft.com/office/officeart/2005/8/layout/cycle6"/>
    <dgm:cxn modelId="{E2A8104F-447B-4018-8B14-4AA1A9FA0CE4}" srcId="{6CD15BD8-1A39-4E62-9D33-E35B27260B6C}" destId="{77888BAB-41A9-4030-B873-0FBDA18014C2}" srcOrd="1" destOrd="0" parTransId="{1F4A6B90-DDB6-49A0-8FDD-81166DB93E7B}" sibTransId="{9FD4A392-A3EA-4EBE-A13B-5A0A04794CF3}"/>
    <dgm:cxn modelId="{D4438545-9E25-4DF4-8405-3143DB1E14E4}" srcId="{6CD15BD8-1A39-4E62-9D33-E35B27260B6C}" destId="{3EE0D2D2-AF97-4F20-BF0C-619F287F8486}" srcOrd="2" destOrd="0" parTransId="{3C6F8EB8-4824-4DA2-8633-2089FD6E8721}" sibTransId="{57634F8A-9780-484A-8734-25483C68A73B}"/>
    <dgm:cxn modelId="{0910BE1F-BBFA-49D2-A0D1-BB5E5798F3B9}" type="presOf" srcId="{4825F652-259D-4B03-B738-3BD86D5515CB}" destId="{DC30D97E-D956-4998-A81C-6A1D72BE5EBB}" srcOrd="0" destOrd="0" presId="urn:microsoft.com/office/officeart/2005/8/layout/cycle6"/>
    <dgm:cxn modelId="{59089B78-5990-4DFA-B830-C1CE0161ADE5}" type="presOf" srcId="{9FD4A392-A3EA-4EBE-A13B-5A0A04794CF3}" destId="{BAC6610B-BB4C-482B-84A6-188B7BD2A15A}" srcOrd="0" destOrd="0" presId="urn:microsoft.com/office/officeart/2005/8/layout/cycle6"/>
    <dgm:cxn modelId="{9CECCA3D-540D-4506-B4A1-73EA0789FB41}" type="presOf" srcId="{77888BAB-41A9-4030-B873-0FBDA18014C2}" destId="{60DFD53B-BD7A-4E3F-8DCB-2014DA4EC389}" srcOrd="0" destOrd="0" presId="urn:microsoft.com/office/officeart/2005/8/layout/cycle6"/>
    <dgm:cxn modelId="{CD97F0AE-4C12-460B-A058-F8592AE1A375}" type="presOf" srcId="{0EF63118-C19A-4232-B30C-92B9BD36CE71}" destId="{B045F60D-09F4-4AAE-B3A3-2DEC351C0150}" srcOrd="0" destOrd="0" presId="urn:microsoft.com/office/officeart/2005/8/layout/cycle6"/>
    <dgm:cxn modelId="{657E23C5-772C-4B19-AB32-04ABD2F01A63}" type="presOf" srcId="{3D6A14BC-DBFA-459E-BFAF-E3A7255B88EB}" destId="{937AF594-EE15-4293-8392-B0BEEBA4F304}" srcOrd="0" destOrd="0" presId="urn:microsoft.com/office/officeart/2005/8/layout/cycle6"/>
    <dgm:cxn modelId="{9838C789-8B10-4C33-A3BF-84291ADDFC9D}" type="presOf" srcId="{6CD15BD8-1A39-4E62-9D33-E35B27260B6C}" destId="{4D7F3EFF-0AB5-4C0E-A52E-EDEF8AC9FC6D}" srcOrd="0" destOrd="0" presId="urn:microsoft.com/office/officeart/2005/8/layout/cycle6"/>
    <dgm:cxn modelId="{8C76E094-3933-4E57-8485-E8B12C11B7AB}" type="presParOf" srcId="{4D7F3EFF-0AB5-4C0E-A52E-EDEF8AC9FC6D}" destId="{DC30D97E-D956-4998-A81C-6A1D72BE5EBB}" srcOrd="0" destOrd="0" presId="urn:microsoft.com/office/officeart/2005/8/layout/cycle6"/>
    <dgm:cxn modelId="{1B6FA719-7983-41DB-98B6-1736D29DD506}" type="presParOf" srcId="{4D7F3EFF-0AB5-4C0E-A52E-EDEF8AC9FC6D}" destId="{8D6A35B9-B95B-47AB-BB99-CCC119299043}" srcOrd="1" destOrd="0" presId="urn:microsoft.com/office/officeart/2005/8/layout/cycle6"/>
    <dgm:cxn modelId="{489372E0-85B0-426E-9244-60FA5538DF39}" type="presParOf" srcId="{4D7F3EFF-0AB5-4C0E-A52E-EDEF8AC9FC6D}" destId="{937AF594-EE15-4293-8392-B0BEEBA4F304}" srcOrd="2" destOrd="0" presId="urn:microsoft.com/office/officeart/2005/8/layout/cycle6"/>
    <dgm:cxn modelId="{986F4247-2461-40F9-9A49-6DF8C58D82B3}" type="presParOf" srcId="{4D7F3EFF-0AB5-4C0E-A52E-EDEF8AC9FC6D}" destId="{60DFD53B-BD7A-4E3F-8DCB-2014DA4EC389}" srcOrd="3" destOrd="0" presId="urn:microsoft.com/office/officeart/2005/8/layout/cycle6"/>
    <dgm:cxn modelId="{3191B8BD-F658-4969-AFEA-7EDBEC962F45}" type="presParOf" srcId="{4D7F3EFF-0AB5-4C0E-A52E-EDEF8AC9FC6D}" destId="{2EBF5058-3C91-4D9B-B139-D62AE55DAC4F}" srcOrd="4" destOrd="0" presId="urn:microsoft.com/office/officeart/2005/8/layout/cycle6"/>
    <dgm:cxn modelId="{C21C7108-196B-46E4-AD65-AA4F7593D0FA}" type="presParOf" srcId="{4D7F3EFF-0AB5-4C0E-A52E-EDEF8AC9FC6D}" destId="{BAC6610B-BB4C-482B-84A6-188B7BD2A15A}" srcOrd="5" destOrd="0" presId="urn:microsoft.com/office/officeart/2005/8/layout/cycle6"/>
    <dgm:cxn modelId="{4A3AB6F8-AFC0-4050-BF1D-0CEF4D1B9D8F}" type="presParOf" srcId="{4D7F3EFF-0AB5-4C0E-A52E-EDEF8AC9FC6D}" destId="{AF022C9F-C59F-46B3-BB00-445FB5A97395}" srcOrd="6" destOrd="0" presId="urn:microsoft.com/office/officeart/2005/8/layout/cycle6"/>
    <dgm:cxn modelId="{40240C3B-39B7-407D-8795-058464CE8F65}" type="presParOf" srcId="{4D7F3EFF-0AB5-4C0E-A52E-EDEF8AC9FC6D}" destId="{74F44E28-681A-4CE6-B30D-C7BFA8DA0A9D}" srcOrd="7" destOrd="0" presId="urn:microsoft.com/office/officeart/2005/8/layout/cycle6"/>
    <dgm:cxn modelId="{D4B21CDB-35DB-430D-8D09-9E17A60E89D2}" type="presParOf" srcId="{4D7F3EFF-0AB5-4C0E-A52E-EDEF8AC9FC6D}" destId="{EF11475E-FC3B-49E1-A4AF-5A813AD809FA}" srcOrd="8" destOrd="0" presId="urn:microsoft.com/office/officeart/2005/8/layout/cycle6"/>
    <dgm:cxn modelId="{C959BD83-F974-4E4F-B5BA-02F5C3705BAB}" type="presParOf" srcId="{4D7F3EFF-0AB5-4C0E-A52E-EDEF8AC9FC6D}" destId="{34FC1F81-7997-424B-9F0D-1E2973986344}" srcOrd="9" destOrd="0" presId="urn:microsoft.com/office/officeart/2005/8/layout/cycle6"/>
    <dgm:cxn modelId="{FC7C3428-6E6A-43A1-A362-1EE616EC0E25}" type="presParOf" srcId="{4D7F3EFF-0AB5-4C0E-A52E-EDEF8AC9FC6D}" destId="{4D9D99F1-D38D-44DF-8B37-3F1078F5B825}" srcOrd="10" destOrd="0" presId="urn:microsoft.com/office/officeart/2005/8/layout/cycle6"/>
    <dgm:cxn modelId="{6DF52B49-1132-4908-B495-F14FE8D157FF}" type="presParOf" srcId="{4D7F3EFF-0AB5-4C0E-A52E-EDEF8AC9FC6D}" destId="{4530E9C9-57C5-4BFA-AE65-8774B5C4A13C}" srcOrd="11" destOrd="0" presId="urn:microsoft.com/office/officeart/2005/8/layout/cycle6"/>
    <dgm:cxn modelId="{D4193CBB-94A3-4EAF-B14D-0FAE76AB4808}" type="presParOf" srcId="{4D7F3EFF-0AB5-4C0E-A52E-EDEF8AC9FC6D}" destId="{B045F60D-09F4-4AAE-B3A3-2DEC351C0150}" srcOrd="12" destOrd="0" presId="urn:microsoft.com/office/officeart/2005/8/layout/cycle6"/>
    <dgm:cxn modelId="{BA422599-2F26-490A-8B36-E0AF3E9FA8BB}" type="presParOf" srcId="{4D7F3EFF-0AB5-4C0E-A52E-EDEF8AC9FC6D}" destId="{96EC0399-19E9-43B1-84D0-7E5944AA4254}" srcOrd="13" destOrd="0" presId="urn:microsoft.com/office/officeart/2005/8/layout/cycle6"/>
    <dgm:cxn modelId="{05B5D589-5E76-437E-AB83-365139128098}" type="presParOf" srcId="{4D7F3EFF-0AB5-4C0E-A52E-EDEF8AC9FC6D}" destId="{085FEA00-3091-43DF-86E4-68FB7C25908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621004-6560-4E36-83D4-C66F9C52B55B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7437A1-9EE6-4E0F-82A1-FDC7C5704D1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Загальнонаукові терміни</a:t>
          </a:r>
          <a:endParaRPr lang="ru-RU" b="1" dirty="0">
            <a:solidFill>
              <a:schemeClr val="bg1"/>
            </a:solidFill>
          </a:endParaRPr>
        </a:p>
      </dgm:t>
    </dgm:pt>
    <dgm:pt modelId="{8E0D6FCB-6B14-46FA-861D-851B5AB22172}" type="parTrans" cxnId="{9F1ABB72-1A9B-4581-974A-311E5805B4B6}">
      <dgm:prSet/>
      <dgm:spPr/>
      <dgm:t>
        <a:bodyPr/>
        <a:lstStyle/>
        <a:p>
          <a:endParaRPr lang="ru-RU"/>
        </a:p>
      </dgm:t>
    </dgm:pt>
    <dgm:pt modelId="{27FF064B-5151-43A4-BEAD-042C814957AC}" type="sibTrans" cxnId="{9F1ABB72-1A9B-4581-974A-311E5805B4B6}">
      <dgm:prSet/>
      <dgm:spPr/>
      <dgm:t>
        <a:bodyPr/>
        <a:lstStyle/>
        <a:p>
          <a:endParaRPr lang="ru-RU"/>
        </a:p>
      </dgm:t>
    </dgm:pt>
    <dgm:pt modelId="{6DE277B4-F38F-4AA3-836D-2180EDA4010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Вузькоспеціальні</a:t>
          </a:r>
          <a:endParaRPr lang="ru-RU" b="1" dirty="0">
            <a:solidFill>
              <a:schemeClr val="bg1"/>
            </a:solidFill>
          </a:endParaRPr>
        </a:p>
      </dgm:t>
    </dgm:pt>
    <dgm:pt modelId="{6C1CDC90-774A-4422-A4A7-DEFB4D608D2D}" type="parTrans" cxnId="{AAAC96D7-68DB-4EAA-98C1-938A9837C5D4}">
      <dgm:prSet/>
      <dgm:spPr/>
      <dgm:t>
        <a:bodyPr/>
        <a:lstStyle/>
        <a:p>
          <a:endParaRPr lang="ru-RU"/>
        </a:p>
      </dgm:t>
    </dgm:pt>
    <dgm:pt modelId="{B95C3C00-6430-437D-9E3B-143C59ED17CE}" type="sibTrans" cxnId="{AAAC96D7-68DB-4EAA-98C1-938A9837C5D4}">
      <dgm:prSet/>
      <dgm:spPr/>
      <dgm:t>
        <a:bodyPr/>
        <a:lstStyle/>
        <a:p>
          <a:endParaRPr lang="ru-RU"/>
        </a:p>
      </dgm:t>
    </dgm:pt>
    <dgm:pt modelId="{DF5712F1-6735-47AD-98EB-4728B7FD4334}">
      <dgm:prSet phldrT="[Текст]"/>
      <dgm:spPr/>
      <dgm:t>
        <a:bodyPr/>
        <a:lstStyle/>
        <a:p>
          <a:endParaRPr lang="ru-RU" dirty="0"/>
        </a:p>
      </dgm:t>
    </dgm:pt>
    <dgm:pt modelId="{E9842E3B-9E36-4D29-BDB8-C8FE23D761BC}" type="parTrans" cxnId="{4B8834B0-1BAC-4D6B-8E87-383066C51F87}">
      <dgm:prSet/>
      <dgm:spPr/>
      <dgm:t>
        <a:bodyPr/>
        <a:lstStyle/>
        <a:p>
          <a:endParaRPr lang="ru-RU"/>
        </a:p>
      </dgm:t>
    </dgm:pt>
    <dgm:pt modelId="{EAD35EA5-FF02-4AA1-B258-E1BE47CCF7BE}" type="sibTrans" cxnId="{4B8834B0-1BAC-4D6B-8E87-383066C51F87}">
      <dgm:prSet/>
      <dgm:spPr/>
      <dgm:t>
        <a:bodyPr/>
        <a:lstStyle/>
        <a:p>
          <a:endParaRPr lang="ru-RU"/>
        </a:p>
      </dgm:t>
    </dgm:pt>
    <dgm:pt modelId="{76220074-B6D9-4D0D-BF8D-C25FB40BAFF2}" type="pres">
      <dgm:prSet presAssocID="{1E621004-6560-4E36-83D4-C66F9C52B55B}" presName="Name0" presStyleCnt="0">
        <dgm:presLayoutVars>
          <dgm:chMax val="2"/>
          <dgm:chPref val="2"/>
          <dgm:animLvl val="lvl"/>
        </dgm:presLayoutVars>
      </dgm:prSet>
      <dgm:spPr/>
    </dgm:pt>
    <dgm:pt modelId="{C2A92931-F1EE-4189-A514-AFB95C06F16F}" type="pres">
      <dgm:prSet presAssocID="{1E621004-6560-4E36-83D4-C66F9C52B55B}" presName="LeftText" presStyleLbl="revTx" presStyleIdx="0" presStyleCnt="0">
        <dgm:presLayoutVars>
          <dgm:bulletEnabled val="1"/>
        </dgm:presLayoutVars>
      </dgm:prSet>
      <dgm:spPr/>
    </dgm:pt>
    <dgm:pt modelId="{624F4843-696C-4EA9-AD96-3A4AE93E1F74}" type="pres">
      <dgm:prSet presAssocID="{1E621004-6560-4E36-83D4-C66F9C52B55B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C56376EC-4E07-4946-98AB-BAB125615D27}" type="pres">
      <dgm:prSet presAssocID="{1E621004-6560-4E36-83D4-C66F9C52B55B}" presName="RightText" presStyleLbl="revTx" presStyleIdx="0" presStyleCnt="0">
        <dgm:presLayoutVars>
          <dgm:bulletEnabled val="1"/>
        </dgm:presLayoutVars>
      </dgm:prSet>
      <dgm:spPr/>
    </dgm:pt>
    <dgm:pt modelId="{486DBAEA-3737-4840-82C6-8C5FF7F5B04F}" type="pres">
      <dgm:prSet presAssocID="{1E621004-6560-4E36-83D4-C66F9C52B55B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BC1A1CD7-329A-4EF3-821C-3E6B4F56CB08}" type="pres">
      <dgm:prSet presAssocID="{1E621004-6560-4E36-83D4-C66F9C52B55B}" presName="TopArrow" presStyleLbl="node1" presStyleIdx="0" presStyleCnt="2"/>
      <dgm:spPr/>
    </dgm:pt>
    <dgm:pt modelId="{BDA588E8-3D71-4C81-889C-867AA3EBE9C3}" type="pres">
      <dgm:prSet presAssocID="{1E621004-6560-4E36-83D4-C66F9C52B55B}" presName="BottomArrow" presStyleLbl="node1" presStyleIdx="1" presStyleCnt="2"/>
      <dgm:spPr/>
    </dgm:pt>
  </dgm:ptLst>
  <dgm:cxnLst>
    <dgm:cxn modelId="{44AFAADB-B98F-444C-AA20-03F6AE670C3C}" type="presOf" srcId="{6DE277B4-F38F-4AA3-836D-2180EDA40109}" destId="{C56376EC-4E07-4946-98AB-BAB125615D27}" srcOrd="0" destOrd="0" presId="urn:microsoft.com/office/officeart/2009/layout/ReverseList"/>
    <dgm:cxn modelId="{1D04D788-34B5-4A3A-B45B-2A786D9099B4}" type="presOf" srcId="{6DE277B4-F38F-4AA3-836D-2180EDA40109}" destId="{486DBAEA-3737-4840-82C6-8C5FF7F5B04F}" srcOrd="1" destOrd="0" presId="urn:microsoft.com/office/officeart/2009/layout/ReverseList"/>
    <dgm:cxn modelId="{4B8834B0-1BAC-4D6B-8E87-383066C51F87}" srcId="{1E621004-6560-4E36-83D4-C66F9C52B55B}" destId="{DF5712F1-6735-47AD-98EB-4728B7FD4334}" srcOrd="2" destOrd="0" parTransId="{E9842E3B-9E36-4D29-BDB8-C8FE23D761BC}" sibTransId="{EAD35EA5-FF02-4AA1-B258-E1BE47CCF7BE}"/>
    <dgm:cxn modelId="{AAAC96D7-68DB-4EAA-98C1-938A9837C5D4}" srcId="{1E621004-6560-4E36-83D4-C66F9C52B55B}" destId="{6DE277B4-F38F-4AA3-836D-2180EDA40109}" srcOrd="1" destOrd="0" parTransId="{6C1CDC90-774A-4422-A4A7-DEFB4D608D2D}" sibTransId="{B95C3C00-6430-437D-9E3B-143C59ED17CE}"/>
    <dgm:cxn modelId="{CE0F82BD-4782-4B39-83F8-A10377331CEB}" type="presOf" srcId="{B07437A1-9EE6-4E0F-82A1-FDC7C5704D10}" destId="{C2A92931-F1EE-4189-A514-AFB95C06F16F}" srcOrd="0" destOrd="0" presId="urn:microsoft.com/office/officeart/2009/layout/ReverseList"/>
    <dgm:cxn modelId="{EB344543-7C03-49EC-9376-65F254DD420C}" type="presOf" srcId="{B07437A1-9EE6-4E0F-82A1-FDC7C5704D10}" destId="{624F4843-696C-4EA9-AD96-3A4AE93E1F74}" srcOrd="1" destOrd="0" presId="urn:microsoft.com/office/officeart/2009/layout/ReverseList"/>
    <dgm:cxn modelId="{9F1ABB72-1A9B-4581-974A-311E5805B4B6}" srcId="{1E621004-6560-4E36-83D4-C66F9C52B55B}" destId="{B07437A1-9EE6-4E0F-82A1-FDC7C5704D10}" srcOrd="0" destOrd="0" parTransId="{8E0D6FCB-6B14-46FA-861D-851B5AB22172}" sibTransId="{27FF064B-5151-43A4-BEAD-042C814957AC}"/>
    <dgm:cxn modelId="{876CE3DF-F037-48ED-8F2E-069B53D50A25}" type="presOf" srcId="{1E621004-6560-4E36-83D4-C66F9C52B55B}" destId="{76220074-B6D9-4D0D-BF8D-C25FB40BAFF2}" srcOrd="0" destOrd="0" presId="urn:microsoft.com/office/officeart/2009/layout/ReverseList"/>
    <dgm:cxn modelId="{08BE23F6-34F9-433C-BD57-579B3FF12F27}" type="presParOf" srcId="{76220074-B6D9-4D0D-BF8D-C25FB40BAFF2}" destId="{C2A92931-F1EE-4189-A514-AFB95C06F16F}" srcOrd="0" destOrd="0" presId="urn:microsoft.com/office/officeart/2009/layout/ReverseList"/>
    <dgm:cxn modelId="{664B1875-14D6-4A8A-86AD-8C8B5360C920}" type="presParOf" srcId="{76220074-B6D9-4D0D-BF8D-C25FB40BAFF2}" destId="{624F4843-696C-4EA9-AD96-3A4AE93E1F74}" srcOrd="1" destOrd="0" presId="urn:microsoft.com/office/officeart/2009/layout/ReverseList"/>
    <dgm:cxn modelId="{A45D16EE-E672-4A5A-8A83-E282C8C67DFE}" type="presParOf" srcId="{76220074-B6D9-4D0D-BF8D-C25FB40BAFF2}" destId="{C56376EC-4E07-4946-98AB-BAB125615D27}" srcOrd="2" destOrd="0" presId="urn:microsoft.com/office/officeart/2009/layout/ReverseList"/>
    <dgm:cxn modelId="{B59F9E40-C502-4D70-94BD-D8CB35E4A6DB}" type="presParOf" srcId="{76220074-B6D9-4D0D-BF8D-C25FB40BAFF2}" destId="{486DBAEA-3737-4840-82C6-8C5FF7F5B04F}" srcOrd="3" destOrd="0" presId="urn:microsoft.com/office/officeart/2009/layout/ReverseList"/>
    <dgm:cxn modelId="{D9B512EB-36C6-4292-A207-95A39A656617}" type="presParOf" srcId="{76220074-B6D9-4D0D-BF8D-C25FB40BAFF2}" destId="{BC1A1CD7-329A-4EF3-821C-3E6B4F56CB08}" srcOrd="4" destOrd="0" presId="urn:microsoft.com/office/officeart/2009/layout/ReverseList"/>
    <dgm:cxn modelId="{D618A9CB-5805-48DA-AB6E-98E81783B42D}" type="presParOf" srcId="{76220074-B6D9-4D0D-BF8D-C25FB40BAFF2}" destId="{BDA588E8-3D71-4C81-889C-867AA3EBE9C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5322E0-A3EE-4C0F-BA30-549C5CF6D503}" type="doc">
      <dgm:prSet loTypeId="urn:microsoft.com/office/officeart/2005/8/layout/arrow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FD655CF-F9DF-402D-B67B-7AC0E64DAA5D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1"/>
              </a:solidFill>
            </a:rPr>
            <a:t>двигун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привід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кермо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важіль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глушник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EDCF2673-6AAA-48A8-A3EE-88CCA597A325}" type="parTrans" cxnId="{957A4292-C20B-48DB-BAC5-250335BC8920}">
      <dgm:prSet/>
      <dgm:spPr/>
      <dgm:t>
        <a:bodyPr/>
        <a:lstStyle/>
        <a:p>
          <a:endParaRPr lang="ru-RU"/>
        </a:p>
      </dgm:t>
    </dgm:pt>
    <dgm:pt modelId="{E19F7D99-184D-4891-ABE4-C3E9F445A9FD}" type="sibTrans" cxnId="{957A4292-C20B-48DB-BAC5-250335BC8920}">
      <dgm:prSet/>
      <dgm:spPr/>
      <dgm:t>
        <a:bodyPr/>
        <a:lstStyle/>
        <a:p>
          <a:endParaRPr lang="ru-RU"/>
        </a:p>
      </dgm:t>
    </dgm:pt>
    <dgm:pt modelId="{95AECA68-AE8D-4270-BD54-CAD225F5BECC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/>
              </a:solidFill>
            </a:rPr>
            <a:t>джип,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i="1" dirty="0" smtClean="0">
              <a:solidFill>
                <a:schemeClr val="bg1"/>
              </a:solidFill>
            </a:rPr>
            <a:t>мерседес, тойота </a:t>
          </a:r>
          <a:endParaRPr lang="ru-RU" b="1" dirty="0">
            <a:solidFill>
              <a:schemeClr val="bg1"/>
            </a:solidFill>
          </a:endParaRPr>
        </a:p>
      </dgm:t>
    </dgm:pt>
    <dgm:pt modelId="{FF90111B-6EF4-4649-8994-A1C5D962DEEC}" type="parTrans" cxnId="{3E6ADE60-F176-451F-B1F4-750C84F0BD62}">
      <dgm:prSet/>
      <dgm:spPr/>
      <dgm:t>
        <a:bodyPr/>
        <a:lstStyle/>
        <a:p>
          <a:endParaRPr lang="ru-RU"/>
        </a:p>
      </dgm:t>
    </dgm:pt>
    <dgm:pt modelId="{8F1DC87C-3829-4A42-ABF7-F3513A19AA15}" type="sibTrans" cxnId="{3E6ADE60-F176-451F-B1F4-750C84F0BD62}">
      <dgm:prSet/>
      <dgm:spPr/>
      <dgm:t>
        <a:bodyPr/>
        <a:lstStyle/>
        <a:p>
          <a:endParaRPr lang="ru-RU"/>
        </a:p>
      </dgm:t>
    </dgm:pt>
    <dgm:pt modelId="{ABF4EB57-205C-4A0B-B337-5E44F2792F74}" type="pres">
      <dgm:prSet presAssocID="{4B5322E0-A3EE-4C0F-BA30-549C5CF6D503}" presName="cycle" presStyleCnt="0">
        <dgm:presLayoutVars>
          <dgm:dir/>
          <dgm:resizeHandles val="exact"/>
        </dgm:presLayoutVars>
      </dgm:prSet>
      <dgm:spPr/>
    </dgm:pt>
    <dgm:pt modelId="{B836DB37-044C-4E6D-A070-CA89D1D0F24C}" type="pres">
      <dgm:prSet presAssocID="{FFD655CF-F9DF-402D-B67B-7AC0E64DAA5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DFB3F-CC37-4794-93AF-34D04A0BB985}" type="pres">
      <dgm:prSet presAssocID="{95AECA68-AE8D-4270-BD54-CAD225F5BEC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2EA196-E1BB-4CF8-B3B2-8C1559F0E90E}" type="presOf" srcId="{FFD655CF-F9DF-402D-B67B-7AC0E64DAA5D}" destId="{B836DB37-044C-4E6D-A070-CA89D1D0F24C}" srcOrd="0" destOrd="0" presId="urn:microsoft.com/office/officeart/2005/8/layout/arrow1"/>
    <dgm:cxn modelId="{0741BDD8-6137-4419-9455-ED3936CD6D2C}" type="presOf" srcId="{95AECA68-AE8D-4270-BD54-CAD225F5BECC}" destId="{75DDFB3F-CC37-4794-93AF-34D04A0BB985}" srcOrd="0" destOrd="0" presId="urn:microsoft.com/office/officeart/2005/8/layout/arrow1"/>
    <dgm:cxn modelId="{957A4292-C20B-48DB-BAC5-250335BC8920}" srcId="{4B5322E0-A3EE-4C0F-BA30-549C5CF6D503}" destId="{FFD655CF-F9DF-402D-B67B-7AC0E64DAA5D}" srcOrd="0" destOrd="0" parTransId="{EDCF2673-6AAA-48A8-A3EE-88CCA597A325}" sibTransId="{E19F7D99-184D-4891-ABE4-C3E9F445A9FD}"/>
    <dgm:cxn modelId="{D69ACE2D-5099-47A3-A7A8-16032F6CC75A}" type="presOf" srcId="{4B5322E0-A3EE-4C0F-BA30-549C5CF6D503}" destId="{ABF4EB57-205C-4A0B-B337-5E44F2792F74}" srcOrd="0" destOrd="0" presId="urn:microsoft.com/office/officeart/2005/8/layout/arrow1"/>
    <dgm:cxn modelId="{3E6ADE60-F176-451F-B1F4-750C84F0BD62}" srcId="{4B5322E0-A3EE-4C0F-BA30-549C5CF6D503}" destId="{95AECA68-AE8D-4270-BD54-CAD225F5BECC}" srcOrd="1" destOrd="0" parTransId="{FF90111B-6EF4-4649-8994-A1C5D962DEEC}" sibTransId="{8F1DC87C-3829-4A42-ABF7-F3513A19AA15}"/>
    <dgm:cxn modelId="{541FC2FF-806D-433B-9706-32652D14BA3E}" type="presParOf" srcId="{ABF4EB57-205C-4A0B-B337-5E44F2792F74}" destId="{B836DB37-044C-4E6D-A070-CA89D1D0F24C}" srcOrd="0" destOrd="0" presId="urn:microsoft.com/office/officeart/2005/8/layout/arrow1"/>
    <dgm:cxn modelId="{044C9DB0-9A46-4F20-8E4E-98E3D7001A9C}" type="presParOf" srcId="{ABF4EB57-205C-4A0B-B337-5E44F2792F74}" destId="{75DDFB3F-CC37-4794-93AF-34D04A0BB98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D5516-45C0-454C-9050-9882960F25AC}">
      <dsp:nvSpPr>
        <dsp:cNvPr id="0" name=""/>
        <dsp:cNvSpPr/>
      </dsp:nvSpPr>
      <dsp:spPr>
        <a:xfrm>
          <a:off x="3824637" y="1714074"/>
          <a:ext cx="3236325" cy="280075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Загальнонародна мова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298586" y="2124235"/>
        <a:ext cx="2288427" cy="1980430"/>
      </dsp:txXfrm>
    </dsp:sp>
    <dsp:sp modelId="{B1C72F0C-48EE-4FD4-86C0-5ED45A57C518}">
      <dsp:nvSpPr>
        <dsp:cNvPr id="0" name=""/>
        <dsp:cNvSpPr/>
      </dsp:nvSpPr>
      <dsp:spPr>
        <a:xfrm>
          <a:off x="3636385" y="-346252"/>
          <a:ext cx="3612830" cy="32771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Літературна форма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165472" y="133669"/>
        <a:ext cx="2554656" cy="2317262"/>
      </dsp:txXfrm>
    </dsp:sp>
    <dsp:sp modelId="{FF78E119-F285-4D5C-A7EE-00EAAC079455}">
      <dsp:nvSpPr>
        <dsp:cNvPr id="0" name=""/>
        <dsp:cNvSpPr/>
      </dsp:nvSpPr>
      <dsp:spPr>
        <a:xfrm>
          <a:off x="5090127" y="1349895"/>
          <a:ext cx="1634785" cy="153915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Термінологія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5329536" y="1575299"/>
        <a:ext cx="1155967" cy="1088345"/>
      </dsp:txXfrm>
    </dsp:sp>
    <dsp:sp modelId="{10D5F9C3-D3AD-46AB-9B8A-A9353A4F48B1}">
      <dsp:nvSpPr>
        <dsp:cNvPr id="0" name=""/>
        <dsp:cNvSpPr/>
      </dsp:nvSpPr>
      <dsp:spPr>
        <a:xfrm>
          <a:off x="3520202" y="1343001"/>
          <a:ext cx="1765188" cy="17605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chemeClr val="bg1"/>
              </a:solidFill>
            </a:rPr>
            <a:t>Професіоналізми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778708" y="1600834"/>
        <a:ext cx="1248176" cy="1244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BEF80-5274-4B85-91A3-A898E78902E7}">
      <dsp:nvSpPr>
        <dsp:cNvPr id="0" name=""/>
        <dsp:cNvSpPr/>
      </dsp:nvSpPr>
      <dsp:spPr>
        <a:xfrm rot="16200000">
          <a:off x="1439" y="1823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chemeClr val="bg1"/>
              </a:solidFill>
            </a:rPr>
            <a:t>Історія</a:t>
          </a:r>
          <a:r>
            <a:rPr lang="ru-RU" sz="2800" kern="1200" dirty="0" smtClean="0">
              <a:solidFill>
                <a:schemeClr val="bg1"/>
              </a:solidFill>
            </a:rPr>
            <a:t> </a:t>
          </a:r>
          <a:r>
            <a:rPr lang="ru-RU" sz="2800" kern="1200" dirty="0" err="1" smtClean="0">
              <a:solidFill>
                <a:schemeClr val="bg1"/>
              </a:solidFill>
            </a:rPr>
            <a:t>становлення</a:t>
          </a:r>
          <a:r>
            <a:rPr lang="ru-RU" sz="2800" kern="1200" dirty="0" smtClean="0">
              <a:solidFill>
                <a:schemeClr val="bg1"/>
              </a:solidFill>
            </a:rPr>
            <a:t>  </a:t>
          </a:r>
          <a:r>
            <a:rPr lang="uk-UA" sz="2800" kern="1200" dirty="0" smtClean="0">
              <a:solidFill>
                <a:schemeClr val="bg1"/>
              </a:solidFill>
            </a:rPr>
            <a:t>української  термінології</a:t>
          </a:r>
          <a:endParaRPr lang="ru-RU" sz="2800" kern="1200" dirty="0">
            <a:solidFill>
              <a:schemeClr val="bg1"/>
            </a:solidFill>
          </a:endParaRPr>
        </a:p>
      </dsp:txBody>
      <dsp:txXfrm rot="5400000">
        <a:off x="1439" y="1006989"/>
        <a:ext cx="3317049" cy="2010333"/>
      </dsp:txXfrm>
    </dsp:sp>
    <dsp:sp modelId="{2F69C1E1-40BE-4434-BB7D-19C0068427A7}">
      <dsp:nvSpPr>
        <dsp:cNvPr id="0" name=""/>
        <dsp:cNvSpPr/>
      </dsp:nvSpPr>
      <dsp:spPr>
        <a:xfrm rot="5400000">
          <a:off x="6798294" y="1823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bg1"/>
              </a:solidFill>
            </a:rPr>
            <a:t>Теорія</a:t>
          </a:r>
          <a:r>
            <a:rPr lang="ru-RU" sz="2800" kern="1200" dirty="0" smtClean="0">
              <a:solidFill>
                <a:schemeClr val="bg1"/>
              </a:solidFill>
            </a:rPr>
            <a:t>  </a:t>
          </a:r>
          <a:r>
            <a:rPr lang="ru-RU" sz="2800" kern="1200" dirty="0" err="1" smtClean="0">
              <a:solidFill>
                <a:schemeClr val="bg1"/>
              </a:solidFill>
            </a:rPr>
            <a:t>становлення</a:t>
          </a:r>
          <a:r>
            <a:rPr lang="ru-RU" sz="2800" kern="1200" dirty="0" smtClean="0">
              <a:solidFill>
                <a:schemeClr val="bg1"/>
              </a:solidFill>
            </a:rPr>
            <a:t>  </a:t>
          </a:r>
          <a:r>
            <a:rPr lang="uk-UA" sz="2800" kern="1200" dirty="0" smtClean="0">
              <a:solidFill>
                <a:schemeClr val="bg1"/>
              </a:solidFill>
            </a:rPr>
            <a:t>української  термінології</a:t>
          </a:r>
          <a:endParaRPr lang="ru-RU" sz="2800" kern="1200" dirty="0">
            <a:solidFill>
              <a:schemeClr val="bg1"/>
            </a:solidFill>
          </a:endParaRPr>
        </a:p>
      </dsp:txBody>
      <dsp:txXfrm rot="-5400000">
        <a:off x="7501911" y="1006990"/>
        <a:ext cx="3317049" cy="2010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94B5C-8833-46E6-9D4A-8FC737B0F99F}">
      <dsp:nvSpPr>
        <dsp:cNvPr id="0" name=""/>
        <dsp:cNvSpPr/>
      </dsp:nvSpPr>
      <dsp:spPr>
        <a:xfrm>
          <a:off x="464939" y="3144"/>
          <a:ext cx="3090788" cy="1854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rgbClr val="FF0000"/>
              </a:solidFill>
            </a:rPr>
            <a:t>напрями термінологічної роботи в Україні </a:t>
          </a:r>
          <a:endParaRPr lang="ru-RU" sz="2900" kern="1200" dirty="0">
            <a:solidFill>
              <a:srgbClr val="FF0000"/>
            </a:solidFill>
          </a:endParaRPr>
        </a:p>
      </dsp:txBody>
      <dsp:txXfrm>
        <a:off x="464939" y="3144"/>
        <a:ext cx="3090788" cy="1854472"/>
      </dsp:txXfrm>
    </dsp:sp>
    <dsp:sp modelId="{C2AB462F-CC0F-4652-A382-986218E00F1F}">
      <dsp:nvSpPr>
        <dsp:cNvPr id="0" name=""/>
        <dsp:cNvSpPr/>
      </dsp:nvSpPr>
      <dsp:spPr>
        <a:xfrm>
          <a:off x="3864805" y="3144"/>
          <a:ext cx="3090788" cy="1854472"/>
        </a:xfrm>
        <a:prstGeom prst="rect">
          <a:avLst/>
        </a:prstGeom>
        <a:solidFill>
          <a:schemeClr val="accent2">
            <a:hueOff val="-614755"/>
            <a:satOff val="3521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 smtClean="0">
              <a:solidFill>
                <a:schemeClr val="bg1"/>
              </a:solidFill>
            </a:rPr>
            <a:t>теоретичний аспект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3864805" y="3144"/>
        <a:ext cx="3090788" cy="1854472"/>
      </dsp:txXfrm>
    </dsp:sp>
    <dsp:sp modelId="{8BBEF67B-8F16-4468-B23E-B3E91DE9B614}">
      <dsp:nvSpPr>
        <dsp:cNvPr id="0" name=""/>
        <dsp:cNvSpPr/>
      </dsp:nvSpPr>
      <dsp:spPr>
        <a:xfrm>
          <a:off x="7264672" y="3144"/>
          <a:ext cx="3090788" cy="1854472"/>
        </a:xfrm>
        <a:prstGeom prst="rect">
          <a:avLst/>
        </a:prstGeom>
        <a:solidFill>
          <a:schemeClr val="accent2">
            <a:hueOff val="-1229511"/>
            <a:satOff val="7041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 smtClean="0">
              <a:solidFill>
                <a:schemeClr val="bg1"/>
              </a:solidFill>
            </a:rPr>
            <a:t>прагматичний аспект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7264672" y="3144"/>
        <a:ext cx="3090788" cy="1854472"/>
      </dsp:txXfrm>
    </dsp:sp>
    <dsp:sp modelId="{CA9103B2-6845-4739-B628-20FAD7C34B1C}">
      <dsp:nvSpPr>
        <dsp:cNvPr id="0" name=""/>
        <dsp:cNvSpPr/>
      </dsp:nvSpPr>
      <dsp:spPr>
        <a:xfrm>
          <a:off x="3864805" y="2166695"/>
          <a:ext cx="3090788" cy="1854472"/>
        </a:xfrm>
        <a:prstGeom prst="rect">
          <a:avLst/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 smtClean="0">
              <a:solidFill>
                <a:schemeClr val="bg1"/>
              </a:solidFill>
            </a:rPr>
            <a:t>прикладний аспект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3864805" y="2166695"/>
        <a:ext cx="3090788" cy="18544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0D97E-D956-4998-A81C-6A1D72BE5EBB}">
      <dsp:nvSpPr>
        <dsp:cNvPr id="0" name=""/>
        <dsp:cNvSpPr/>
      </dsp:nvSpPr>
      <dsp:spPr>
        <a:xfrm>
          <a:off x="4506738" y="925"/>
          <a:ext cx="1806922" cy="11744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Термін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564072" y="58259"/>
        <a:ext cx="1692254" cy="1059831"/>
      </dsp:txXfrm>
    </dsp:sp>
    <dsp:sp modelId="{937AF594-EE15-4293-8392-B0BEEBA4F304}">
      <dsp:nvSpPr>
        <dsp:cNvPr id="0" name=""/>
        <dsp:cNvSpPr/>
      </dsp:nvSpPr>
      <dsp:spPr>
        <a:xfrm>
          <a:off x="3063116" y="588175"/>
          <a:ext cx="4694166" cy="4694166"/>
        </a:xfrm>
        <a:custGeom>
          <a:avLst/>
          <a:gdLst/>
          <a:ahLst/>
          <a:cxnLst/>
          <a:rect l="0" t="0" r="0" b="0"/>
          <a:pathLst>
            <a:path>
              <a:moveTo>
                <a:pt x="3262964" y="186073"/>
              </a:moveTo>
              <a:arcTo wR="2347083" hR="2347083" stAng="17578095" swAng="196205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FD53B-BD7A-4E3F-8DCB-2014DA4EC389}">
      <dsp:nvSpPr>
        <dsp:cNvPr id="0" name=""/>
        <dsp:cNvSpPr/>
      </dsp:nvSpPr>
      <dsp:spPr>
        <a:xfrm>
          <a:off x="6738947" y="1622720"/>
          <a:ext cx="1806922" cy="11744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Термінологія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6796281" y="1680054"/>
        <a:ext cx="1692254" cy="1059831"/>
      </dsp:txXfrm>
    </dsp:sp>
    <dsp:sp modelId="{BAC6610B-BB4C-482B-84A6-188B7BD2A15A}">
      <dsp:nvSpPr>
        <dsp:cNvPr id="0" name=""/>
        <dsp:cNvSpPr/>
      </dsp:nvSpPr>
      <dsp:spPr>
        <a:xfrm>
          <a:off x="3063116" y="588175"/>
          <a:ext cx="4694166" cy="4694166"/>
        </a:xfrm>
        <a:custGeom>
          <a:avLst/>
          <a:gdLst/>
          <a:ahLst/>
          <a:cxnLst/>
          <a:rect l="0" t="0" r="0" b="0"/>
          <a:pathLst>
            <a:path>
              <a:moveTo>
                <a:pt x="4690939" y="2224050"/>
              </a:moveTo>
              <a:arcTo wR="2347083" hR="2347083" stAng="21419712" swAng="219670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22C9F-C59F-46B3-BB00-445FB5A97395}">
      <dsp:nvSpPr>
        <dsp:cNvPr id="0" name=""/>
        <dsp:cNvSpPr/>
      </dsp:nvSpPr>
      <dsp:spPr>
        <a:xfrm>
          <a:off x="5886319" y="4246839"/>
          <a:ext cx="1806922" cy="11744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chemeClr val="bg1"/>
              </a:solidFill>
            </a:rPr>
            <a:t>Номен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5943653" y="4304173"/>
        <a:ext cx="1692254" cy="1059831"/>
      </dsp:txXfrm>
    </dsp:sp>
    <dsp:sp modelId="{EF11475E-FC3B-49E1-A4AF-5A813AD809FA}">
      <dsp:nvSpPr>
        <dsp:cNvPr id="0" name=""/>
        <dsp:cNvSpPr/>
      </dsp:nvSpPr>
      <dsp:spPr>
        <a:xfrm>
          <a:off x="3063116" y="588175"/>
          <a:ext cx="4694166" cy="4694166"/>
        </a:xfrm>
        <a:custGeom>
          <a:avLst/>
          <a:gdLst/>
          <a:ahLst/>
          <a:cxnLst/>
          <a:rect l="0" t="0" r="0" b="0"/>
          <a:pathLst>
            <a:path>
              <a:moveTo>
                <a:pt x="2813874" y="4647280"/>
              </a:moveTo>
              <a:arcTo wR="2347083" hR="2347083" stAng="4711706" swAng="137658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C1F81-7997-424B-9F0D-1E2973986344}">
      <dsp:nvSpPr>
        <dsp:cNvPr id="0" name=""/>
        <dsp:cNvSpPr/>
      </dsp:nvSpPr>
      <dsp:spPr>
        <a:xfrm>
          <a:off x="3127157" y="4246839"/>
          <a:ext cx="1806922" cy="11744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Професіоналізм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184491" y="4304173"/>
        <a:ext cx="1692254" cy="1059831"/>
      </dsp:txXfrm>
    </dsp:sp>
    <dsp:sp modelId="{4530E9C9-57C5-4BFA-AE65-8774B5C4A13C}">
      <dsp:nvSpPr>
        <dsp:cNvPr id="0" name=""/>
        <dsp:cNvSpPr/>
      </dsp:nvSpPr>
      <dsp:spPr>
        <a:xfrm>
          <a:off x="3063116" y="588175"/>
          <a:ext cx="4694166" cy="4694166"/>
        </a:xfrm>
        <a:custGeom>
          <a:avLst/>
          <a:gdLst/>
          <a:ahLst/>
          <a:cxnLst/>
          <a:rect l="0" t="0" r="0" b="0"/>
          <a:pathLst>
            <a:path>
              <a:moveTo>
                <a:pt x="392303" y="3646173"/>
              </a:moveTo>
              <a:arcTo wR="2347083" hR="2347083" stAng="8783588" swAng="219670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5F60D-09F4-4AAE-B3A3-2DEC351C0150}">
      <dsp:nvSpPr>
        <dsp:cNvPr id="0" name=""/>
        <dsp:cNvSpPr/>
      </dsp:nvSpPr>
      <dsp:spPr>
        <a:xfrm>
          <a:off x="2274529" y="1622720"/>
          <a:ext cx="1806922" cy="11744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Термінологічне поле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331863" y="1680054"/>
        <a:ext cx="1692254" cy="1059831"/>
      </dsp:txXfrm>
    </dsp:sp>
    <dsp:sp modelId="{085FEA00-3091-43DF-86E4-68FB7C25908B}">
      <dsp:nvSpPr>
        <dsp:cNvPr id="0" name=""/>
        <dsp:cNvSpPr/>
      </dsp:nvSpPr>
      <dsp:spPr>
        <a:xfrm>
          <a:off x="3063116" y="588175"/>
          <a:ext cx="4694166" cy="4694166"/>
        </a:xfrm>
        <a:custGeom>
          <a:avLst/>
          <a:gdLst/>
          <a:ahLst/>
          <a:cxnLst/>
          <a:rect l="0" t="0" r="0" b="0"/>
          <a:pathLst>
            <a:path>
              <a:moveTo>
                <a:pt x="408873" y="1023397"/>
              </a:moveTo>
              <a:arcTo wR="2347083" hR="2347083" stAng="12859850" swAng="196205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F4843-696C-4EA9-AD96-3A4AE93E1F74}">
      <dsp:nvSpPr>
        <dsp:cNvPr id="0" name=""/>
        <dsp:cNvSpPr/>
      </dsp:nvSpPr>
      <dsp:spPr>
        <a:xfrm rot="16200000">
          <a:off x="152496" y="1562706"/>
          <a:ext cx="3309060" cy="2022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Загальнонаукові терміни</a:t>
          </a:r>
          <a:endParaRPr lang="ru-RU" sz="1600" b="1" kern="1200" dirty="0">
            <a:solidFill>
              <a:schemeClr val="bg1"/>
            </a:solidFill>
          </a:endParaRPr>
        </a:p>
      </dsp:txBody>
      <dsp:txXfrm rot="5400000">
        <a:off x="894666" y="1018003"/>
        <a:ext cx="1923453" cy="3111594"/>
      </dsp:txXfrm>
    </dsp:sp>
    <dsp:sp modelId="{486DBAEA-3737-4840-82C6-8C5FF7F5B04F}">
      <dsp:nvSpPr>
        <dsp:cNvPr id="0" name=""/>
        <dsp:cNvSpPr/>
      </dsp:nvSpPr>
      <dsp:spPr>
        <a:xfrm rot="5400000">
          <a:off x="2266506" y="1562706"/>
          <a:ext cx="3309060" cy="2022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1007648"/>
            <a:satOff val="629"/>
            <a:lumOff val="98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Вузькоспеціальні</a:t>
          </a:r>
          <a:endParaRPr lang="ru-RU" sz="1600" b="1" kern="1200" dirty="0">
            <a:solidFill>
              <a:schemeClr val="bg1"/>
            </a:solidFill>
          </a:endParaRPr>
        </a:p>
      </dsp:txBody>
      <dsp:txXfrm rot="-5400000">
        <a:off x="2909943" y="1018003"/>
        <a:ext cx="1923453" cy="3111594"/>
      </dsp:txXfrm>
    </dsp:sp>
    <dsp:sp modelId="{BC1A1CD7-329A-4EF3-821C-3E6B4F56CB08}">
      <dsp:nvSpPr>
        <dsp:cNvPr id="0" name=""/>
        <dsp:cNvSpPr/>
      </dsp:nvSpPr>
      <dsp:spPr>
        <a:xfrm>
          <a:off x="1806819" y="0"/>
          <a:ext cx="2114010" cy="211390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588E8-3D71-4C81-889C-867AA3EBE9C3}">
      <dsp:nvSpPr>
        <dsp:cNvPr id="0" name=""/>
        <dsp:cNvSpPr/>
      </dsp:nvSpPr>
      <dsp:spPr>
        <a:xfrm rot="10800000">
          <a:off x="1806819" y="3033176"/>
          <a:ext cx="2114010" cy="211390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6DB37-044C-4E6D-A070-CA89D1D0F24C}">
      <dsp:nvSpPr>
        <dsp:cNvPr id="0" name=""/>
        <dsp:cNvSpPr/>
      </dsp:nvSpPr>
      <dsp:spPr>
        <a:xfrm rot="16200000">
          <a:off x="337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err="1" smtClean="0">
              <a:solidFill>
                <a:schemeClr val="bg1"/>
              </a:solidFill>
            </a:rPr>
            <a:t>двигун</a:t>
          </a:r>
          <a:r>
            <a:rPr lang="ru-RU" sz="2900" b="1" i="1" kern="1200" dirty="0" smtClean="0">
              <a:solidFill>
                <a:schemeClr val="bg1"/>
              </a:solidFill>
            </a:rPr>
            <a:t>, </a:t>
          </a:r>
          <a:r>
            <a:rPr lang="ru-RU" sz="2900" b="1" i="1" kern="1200" dirty="0" err="1" smtClean="0">
              <a:solidFill>
                <a:schemeClr val="bg1"/>
              </a:solidFill>
            </a:rPr>
            <a:t>привід</a:t>
          </a:r>
          <a:r>
            <a:rPr lang="ru-RU" sz="2900" b="1" i="1" kern="1200" dirty="0" smtClean="0">
              <a:solidFill>
                <a:schemeClr val="bg1"/>
              </a:solidFill>
            </a:rPr>
            <a:t>, </a:t>
          </a:r>
          <a:r>
            <a:rPr lang="ru-RU" sz="2900" b="1" i="1" kern="1200" dirty="0" err="1" smtClean="0">
              <a:solidFill>
                <a:schemeClr val="bg1"/>
              </a:solidFill>
            </a:rPr>
            <a:t>кермо</a:t>
          </a:r>
          <a:r>
            <a:rPr lang="ru-RU" sz="2900" b="1" i="1" kern="1200" dirty="0" smtClean="0">
              <a:solidFill>
                <a:schemeClr val="bg1"/>
              </a:solidFill>
            </a:rPr>
            <a:t>, </a:t>
          </a:r>
          <a:r>
            <a:rPr lang="ru-RU" sz="2900" b="1" i="1" kern="1200" dirty="0" err="1" smtClean="0">
              <a:solidFill>
                <a:schemeClr val="bg1"/>
              </a:solidFill>
            </a:rPr>
            <a:t>важіль</a:t>
          </a:r>
          <a:r>
            <a:rPr lang="ru-RU" sz="2900" b="1" i="1" kern="1200" dirty="0" smtClean="0">
              <a:solidFill>
                <a:schemeClr val="bg1"/>
              </a:solidFill>
            </a:rPr>
            <a:t>, </a:t>
          </a:r>
          <a:r>
            <a:rPr lang="ru-RU" sz="2900" b="1" i="1" kern="1200" dirty="0" err="1" smtClean="0">
              <a:solidFill>
                <a:schemeClr val="bg1"/>
              </a:solidFill>
            </a:rPr>
            <a:t>глушник</a:t>
          </a:r>
          <a:r>
            <a:rPr lang="ru-RU" sz="2900" b="1" i="1" kern="1200" dirty="0" smtClean="0">
              <a:solidFill>
                <a:schemeClr val="bg1"/>
              </a:solidFill>
            </a:rPr>
            <a:t> </a:t>
          </a:r>
          <a:endParaRPr lang="ru-RU" sz="2900" b="1" kern="1200" dirty="0">
            <a:solidFill>
              <a:schemeClr val="bg1"/>
            </a:solidFill>
          </a:endParaRPr>
        </a:p>
      </dsp:txBody>
      <dsp:txXfrm rot="5400000">
        <a:off x="677505" y="1741950"/>
        <a:ext cx="3192363" cy="1934765"/>
      </dsp:txXfrm>
    </dsp:sp>
    <dsp:sp modelId="{75DDFB3F-CC37-4794-93AF-34D04A0BB985}">
      <dsp:nvSpPr>
        <dsp:cNvPr id="0" name=""/>
        <dsp:cNvSpPr/>
      </dsp:nvSpPr>
      <dsp:spPr>
        <a:xfrm rot="5400000">
          <a:off x="4258130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>
              <a:solidFill>
                <a:schemeClr val="bg1"/>
              </a:solidFill>
            </a:rPr>
            <a:t>джип,</a:t>
          </a:r>
          <a:r>
            <a:rPr lang="ru-RU" sz="2900" b="1" kern="1200" dirty="0" smtClean="0">
              <a:solidFill>
                <a:schemeClr val="bg1"/>
              </a:solidFill>
            </a:rPr>
            <a:t> </a:t>
          </a:r>
          <a:r>
            <a:rPr lang="ru-RU" sz="2900" b="1" i="1" kern="1200" dirty="0" smtClean="0">
              <a:solidFill>
                <a:schemeClr val="bg1"/>
              </a:solidFill>
            </a:rPr>
            <a:t>мерседес, тойота </a:t>
          </a:r>
          <a:endParaRPr lang="ru-RU" sz="2900" b="1" kern="1200" dirty="0">
            <a:solidFill>
              <a:schemeClr val="bg1"/>
            </a:solidFill>
          </a:endParaRPr>
        </a:p>
      </dsp:txBody>
      <dsp:txXfrm rot="-5400000">
        <a:off x="4258130" y="1741950"/>
        <a:ext cx="3192363" cy="19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Основи  українського  термінознавства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3225799"/>
          </a:xfrm>
        </p:spPr>
        <p:txBody>
          <a:bodyPr>
            <a:normAutofit/>
          </a:bodyPr>
          <a:lstStyle/>
          <a:p>
            <a:r>
              <a:rPr lang="ru-RU" u="sng" dirty="0" err="1"/>
              <a:t>Питання</a:t>
            </a:r>
            <a:r>
              <a:rPr lang="ru-RU" u="sng" dirty="0"/>
              <a:t>:</a:t>
            </a:r>
            <a:endParaRPr lang="ru-RU" dirty="0"/>
          </a:p>
          <a:p>
            <a:r>
              <a:rPr lang="uk-UA" dirty="0"/>
              <a:t>1. Предмет, завдання  і значення  курсу „Основи  вітчизняного   </a:t>
            </a:r>
            <a:endParaRPr lang="ru-RU" dirty="0"/>
          </a:p>
          <a:p>
            <a:r>
              <a:rPr lang="uk-UA" dirty="0"/>
              <a:t>    термінознавства”  в  системі  фахової підготовки  філолога.</a:t>
            </a:r>
            <a:endParaRPr lang="ru-RU" dirty="0"/>
          </a:p>
          <a:p>
            <a:r>
              <a:rPr lang="uk-UA" dirty="0"/>
              <a:t>2. Термінознавство: його предмет і специфіка.</a:t>
            </a:r>
            <a:endParaRPr lang="ru-RU" dirty="0"/>
          </a:p>
          <a:p>
            <a:r>
              <a:rPr lang="uk-UA" dirty="0"/>
              <a:t>3.Головні поняття термінознавства</a:t>
            </a:r>
            <a:endParaRPr lang="ru-RU" dirty="0"/>
          </a:p>
          <a:p>
            <a:r>
              <a:rPr lang="uk-UA" dirty="0"/>
              <a:t>4.Хвороби термінознавства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06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4293"/>
            <a:ext cx="11506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2. Термінознавство: його предмет і специфіка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Термінознавство </a:t>
            </a:r>
            <a:r>
              <a:rPr lang="uk-UA" b="1" dirty="0"/>
              <a:t>- це  наука, яка  вивчає  загальнотеоретичні питання </a:t>
            </a:r>
            <a:r>
              <a:rPr lang="uk-UA" b="1" dirty="0" err="1"/>
              <a:t>терміна</a:t>
            </a:r>
            <a:r>
              <a:rPr lang="uk-UA" b="1" dirty="0"/>
              <a:t>, термінології, номенклатури</a:t>
            </a:r>
            <a:r>
              <a:rPr lang="uk-UA" dirty="0"/>
              <a:t>.</a:t>
            </a:r>
            <a:endParaRPr lang="ru-RU" dirty="0"/>
          </a:p>
          <a:p>
            <a:r>
              <a:rPr lang="uk-UA" b="1" dirty="0">
                <a:solidFill>
                  <a:srgbClr val="FFFF00"/>
                </a:solidFill>
              </a:rPr>
              <a:t>       Сучасне  термінознавство має  </a:t>
            </a:r>
            <a:r>
              <a:rPr lang="uk-UA" b="1" u="sng" dirty="0">
                <a:solidFill>
                  <a:srgbClr val="FFFF00"/>
                </a:solidFill>
              </a:rPr>
              <a:t>п’ять  напрямів :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лінгвістичні питання  термінознавства; 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термінознавство  окремих сучасних мов;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історія  формування,  становлення   термінології   і  діалектне  термінознавство;  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порівняльно-зіставне  термінознавство;  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термінознавство </a:t>
            </a:r>
            <a:r>
              <a:rPr lang="uk-UA" b="1" dirty="0" err="1">
                <a:solidFill>
                  <a:srgbClr val="FFFF00"/>
                </a:solidFill>
              </a:rPr>
              <a:t>функційних</a:t>
            </a:r>
            <a:r>
              <a:rPr lang="uk-UA" b="1" dirty="0">
                <a:solidFill>
                  <a:srgbClr val="FFFF00"/>
                </a:solidFill>
              </a:rPr>
              <a:t>  стилів.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0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8" y="215733"/>
            <a:ext cx="8610600" cy="1293028"/>
          </a:xfrm>
        </p:spPr>
        <p:txBody>
          <a:bodyPr/>
          <a:lstStyle/>
          <a:p>
            <a:pPr algn="ctr"/>
            <a:r>
              <a:rPr lang="uk-UA" dirty="0"/>
              <a:t>напрями термінологічної роботи в Україні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622303"/>
              </p:ext>
            </p:extLst>
          </p:nvPr>
        </p:nvGraphicFramePr>
        <p:xfrm>
          <a:off x="907869" y="1893479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22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051" y="124293"/>
            <a:ext cx="12440194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3.Головні поняття термінознавства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300876"/>
              </p:ext>
            </p:extLst>
          </p:nvPr>
        </p:nvGraphicFramePr>
        <p:xfrm>
          <a:off x="452846" y="1122771"/>
          <a:ext cx="10820400" cy="550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22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231"/>
            <a:ext cx="12192000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3.Головні поняття термінознавства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690" y="927462"/>
            <a:ext cx="5876109" cy="593053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Термін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– </a:t>
            </a:r>
            <a:r>
              <a:rPr lang="ru-RU" dirty="0" err="1">
                <a:solidFill>
                  <a:srgbClr val="FFFF00"/>
                </a:solidFill>
              </a:rPr>
              <a:t>це</a:t>
            </a:r>
            <a:r>
              <a:rPr lang="ru-RU" dirty="0">
                <a:solidFill>
                  <a:srgbClr val="FFFF00"/>
                </a:solidFill>
              </a:rPr>
              <a:t> слово </a:t>
            </a:r>
            <a:r>
              <a:rPr lang="ru-RU" dirty="0" err="1">
                <a:solidFill>
                  <a:srgbClr val="FFFF00"/>
                </a:solidFill>
              </a:rPr>
              <a:t>або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словосполучення</a:t>
            </a:r>
            <a:r>
              <a:rPr lang="ru-RU" dirty="0">
                <a:solidFill>
                  <a:srgbClr val="FFFF00"/>
                </a:solidFill>
              </a:rPr>
              <a:t>, яке </a:t>
            </a:r>
            <a:r>
              <a:rPr lang="ru-RU" dirty="0" err="1">
                <a:solidFill>
                  <a:srgbClr val="FFFF00"/>
                </a:solidFill>
              </a:rPr>
              <a:t>зіставляється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чітко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окресленим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поняттям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певної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галузі</a:t>
            </a:r>
            <a:r>
              <a:rPr lang="ru-RU" dirty="0">
                <a:solidFill>
                  <a:srgbClr val="FFFF00"/>
                </a:solidFill>
              </a:rPr>
              <a:t> науки, </a:t>
            </a:r>
            <a:r>
              <a:rPr lang="ru-RU" dirty="0" err="1">
                <a:solidFill>
                  <a:srgbClr val="FFFF00"/>
                </a:solidFill>
              </a:rPr>
              <a:t>техніки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мистецтва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суспільно-політичного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життя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вступає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системні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відношення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іншими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подібними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одиницями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мови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утворю</a:t>
            </a:r>
            <a:r>
              <a:rPr lang="uk-UA" dirty="0">
                <a:solidFill>
                  <a:srgbClr val="FFFF00"/>
                </a:solidFill>
              </a:rPr>
              <a:t>є</a:t>
            </a:r>
            <a:r>
              <a:rPr lang="ru-RU" dirty="0">
                <a:solidFill>
                  <a:srgbClr val="FFFF00"/>
                </a:solidFill>
              </a:rPr>
              <a:t> разом </a:t>
            </a:r>
            <a:r>
              <a:rPr lang="ru-RU" dirty="0" err="1">
                <a:solidFill>
                  <a:srgbClr val="FFFF00"/>
                </a:solidFill>
              </a:rPr>
              <a:t>із</a:t>
            </a:r>
            <a:r>
              <a:rPr lang="ru-RU" dirty="0">
                <a:solidFill>
                  <a:srgbClr val="FFFF00"/>
                </a:solidFill>
              </a:rPr>
              <a:t> ними </a:t>
            </a:r>
            <a:r>
              <a:rPr lang="ru-RU" dirty="0" err="1">
                <a:solidFill>
                  <a:srgbClr val="FFFF00"/>
                </a:solidFill>
              </a:rPr>
              <a:t>особливу</a:t>
            </a:r>
            <a:r>
              <a:rPr lang="ru-RU" dirty="0">
                <a:solidFill>
                  <a:srgbClr val="FFFF00"/>
                </a:solidFill>
              </a:rPr>
              <a:t> систему – </a:t>
            </a:r>
            <a:r>
              <a:rPr lang="ru-RU" b="1" dirty="0" err="1">
                <a:solidFill>
                  <a:srgbClr val="FFFF00"/>
                </a:solidFill>
              </a:rPr>
              <a:t>термінологію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b="1" dirty="0" err="1"/>
              <a:t>О</a:t>
            </a:r>
            <a:r>
              <a:rPr lang="ru-RU" b="1" dirty="0" err="1" smtClean="0"/>
              <a:t>знаки</a:t>
            </a:r>
            <a:r>
              <a:rPr lang="ru-RU" b="1" dirty="0" smtClean="0"/>
              <a:t> </a:t>
            </a:r>
            <a:r>
              <a:rPr lang="ru-RU" b="1" dirty="0" err="1"/>
              <a:t>терміна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зафіксоване</a:t>
            </a:r>
            <a:r>
              <a:rPr lang="ru-RU" dirty="0"/>
              <a:t> у словнику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dirty="0" err="1"/>
              <a:t>однозначний</a:t>
            </a:r>
            <a:r>
              <a:rPr lang="ru-RU" dirty="0"/>
              <a:t> у межах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термінологічної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або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тенденцію</a:t>
            </a:r>
            <a:r>
              <a:rPr lang="ru-RU" dirty="0"/>
              <a:t> до </a:t>
            </a:r>
            <a:r>
              <a:rPr lang="ru-RU" dirty="0" err="1"/>
              <a:t>однозначності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dirty="0" err="1"/>
              <a:t>точний</a:t>
            </a:r>
            <a:r>
              <a:rPr lang="ru-RU" dirty="0"/>
              <a:t> і не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контексту;</a:t>
            </a:r>
          </a:p>
          <a:p>
            <a:pPr marL="0" indent="0">
              <a:buNone/>
            </a:pPr>
            <a:r>
              <a:rPr lang="ru-RU" dirty="0"/>
              <a:t>4) </a:t>
            </a:r>
            <a:r>
              <a:rPr lang="ru-RU" dirty="0" err="1"/>
              <a:t>стилістично</a:t>
            </a:r>
            <a:r>
              <a:rPr lang="ru-RU" dirty="0"/>
              <a:t> </a:t>
            </a:r>
            <a:r>
              <a:rPr lang="ru-RU" dirty="0" err="1"/>
              <a:t>нейтральний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5) </a:t>
            </a:r>
            <a:r>
              <a:rPr lang="ru-RU" dirty="0" err="1"/>
              <a:t>системний</a:t>
            </a:r>
            <a:r>
              <a:rPr lang="ru-RU" dirty="0"/>
              <a:t> (</a:t>
            </a:r>
            <a:r>
              <a:rPr lang="ru-RU" dirty="0" err="1"/>
              <a:t>класифікаційна</a:t>
            </a:r>
            <a:r>
              <a:rPr lang="ru-RU" dirty="0"/>
              <a:t> </a:t>
            </a:r>
            <a:r>
              <a:rPr lang="ru-RU" dirty="0" err="1"/>
              <a:t>системність</a:t>
            </a:r>
            <a:r>
              <a:rPr lang="ru-RU" dirty="0"/>
              <a:t>, </a:t>
            </a:r>
            <a:r>
              <a:rPr lang="ru-RU" dirty="0" err="1"/>
              <a:t>словотвірна</a:t>
            </a:r>
            <a:r>
              <a:rPr lang="ru-RU" dirty="0"/>
              <a:t> систем-</a:t>
            </a:r>
          </a:p>
          <a:p>
            <a:pPr marL="0" indent="0">
              <a:buNone/>
            </a:pPr>
            <a:r>
              <a:rPr lang="ru-RU" dirty="0" err="1"/>
              <a:t>ність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6)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синонімів</a:t>
            </a:r>
            <a:r>
              <a:rPr lang="ru-RU" dirty="0"/>
              <a:t> у межах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терміносистеми</a:t>
            </a:r>
            <a:r>
              <a:rPr lang="uk-UA" dirty="0"/>
              <a:t>;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7) </a:t>
            </a:r>
            <a:r>
              <a:rPr lang="ru-RU" dirty="0"/>
              <a:t>короткий (</a:t>
            </a:r>
            <a:r>
              <a:rPr lang="ru-RU" dirty="0" err="1"/>
              <a:t>стислий</a:t>
            </a:r>
            <a:r>
              <a:rPr lang="ru-RU" dirty="0"/>
              <a:t>) у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.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2851157"/>
              </p:ext>
            </p:extLst>
          </p:nvPr>
        </p:nvGraphicFramePr>
        <p:xfrm>
          <a:off x="6172199" y="1071155"/>
          <a:ext cx="5728063" cy="514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913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863" y="424739"/>
            <a:ext cx="1072896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3.Головні поняття </a:t>
            </a:r>
            <a:r>
              <a:rPr lang="uk-UA" b="1" dirty="0" smtClean="0"/>
              <a:t>термінознавства: </a:t>
            </a:r>
            <a:r>
              <a:rPr lang="uk-UA" b="1" dirty="0" smtClean="0">
                <a:solidFill>
                  <a:srgbClr val="FFFF00"/>
                </a:solidFill>
              </a:rPr>
              <a:t>термінологічне поле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172" y="1006770"/>
            <a:ext cx="7968342" cy="58512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486" y="5710535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триядерного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типу центру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 туристичної термінології</a:t>
            </a:r>
            <a:endParaRPr lang="ru-RU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2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05" y="0"/>
            <a:ext cx="11486605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3.Головні поняття термінознавства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Номенклатура </a:t>
            </a:r>
            <a:r>
              <a:rPr lang="ru-RU" dirty="0"/>
              <a:t>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сукупність</a:t>
            </a:r>
            <a:r>
              <a:rPr lang="ru-RU" i="1" dirty="0"/>
              <a:t> </a:t>
            </a:r>
            <a:r>
              <a:rPr lang="ru-RU" i="1" dirty="0" err="1"/>
              <a:t>умовних</a:t>
            </a:r>
            <a:r>
              <a:rPr lang="ru-RU" i="1" dirty="0"/>
              <a:t> </a:t>
            </a:r>
            <a:r>
              <a:rPr lang="ru-RU" i="1" dirty="0" err="1"/>
              <a:t>символів</a:t>
            </a:r>
            <a:r>
              <a:rPr lang="ru-RU" i="1" dirty="0"/>
              <a:t>, </a:t>
            </a:r>
            <a:r>
              <a:rPr lang="ru-RU" i="1" dirty="0" err="1"/>
              <a:t>графічних</a:t>
            </a:r>
            <a:r>
              <a:rPr lang="ru-RU" i="1" dirty="0"/>
              <a:t> </a:t>
            </a:r>
            <a:r>
              <a:rPr lang="ru-RU" i="1" dirty="0" err="1"/>
              <a:t>позначок</a:t>
            </a:r>
            <a:r>
              <a:rPr lang="ru-RU" i="1" dirty="0"/>
              <a:t>, греко-</a:t>
            </a:r>
            <a:r>
              <a:rPr lang="ru-RU" i="1" dirty="0" err="1"/>
              <a:t>латинських</a:t>
            </a:r>
            <a:r>
              <a:rPr lang="ru-RU" i="1" dirty="0"/>
              <a:t> </a:t>
            </a:r>
            <a:r>
              <a:rPr lang="ru-RU" i="1" dirty="0" err="1"/>
              <a:t>назв</a:t>
            </a:r>
            <a:r>
              <a:rPr lang="ru-RU" i="1" dirty="0"/>
              <a:t> на </a:t>
            </a:r>
            <a:r>
              <a:rPr lang="ru-RU" i="1" dirty="0" err="1"/>
              <a:t>позначення</a:t>
            </a:r>
            <a:r>
              <a:rPr lang="ru-RU" i="1" dirty="0"/>
              <a:t> </a:t>
            </a:r>
            <a:r>
              <a:rPr lang="ru-RU" i="1" dirty="0" err="1"/>
              <a:t>певного</a:t>
            </a:r>
            <a:r>
              <a:rPr lang="ru-RU" i="1" dirty="0"/>
              <a:t> </a:t>
            </a:r>
            <a:r>
              <a:rPr lang="ru-RU" i="1" dirty="0" err="1"/>
              <a:t>маркування</a:t>
            </a:r>
            <a:r>
              <a:rPr lang="ru-RU" dirty="0"/>
              <a:t>.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42387508"/>
              </p:ext>
            </p:extLst>
          </p:nvPr>
        </p:nvGraphicFramePr>
        <p:xfrm>
          <a:off x="1914434" y="2091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96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96" y="281047"/>
            <a:ext cx="11904617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3.Головні поняття термінознавства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Професіоналізм</a:t>
            </a:r>
            <a:r>
              <a:rPr lang="ru-RU" b="1" dirty="0" smtClean="0"/>
              <a:t> </a:t>
            </a:r>
            <a:r>
              <a:rPr lang="ru-RU" dirty="0"/>
              <a:t>– </a:t>
            </a:r>
            <a:r>
              <a:rPr lang="ru-RU" i="1" dirty="0" err="1"/>
              <a:t>напівофіційне</a:t>
            </a:r>
            <a:r>
              <a:rPr lang="ru-RU" i="1" dirty="0"/>
              <a:t> слово, сферою </a:t>
            </a:r>
            <a:r>
              <a:rPr lang="ru-RU" i="1" dirty="0" err="1"/>
              <a:t>вживання</a:t>
            </a:r>
            <a:r>
              <a:rPr lang="ru-RU" i="1" dirty="0"/>
              <a:t> якого є</a:t>
            </a:r>
            <a:r>
              <a:rPr lang="ru-RU" dirty="0"/>
              <a:t> </a:t>
            </a:r>
            <a:r>
              <a:rPr lang="ru-RU" i="1" dirty="0" err="1"/>
              <a:t>усне</a:t>
            </a:r>
            <a:r>
              <a:rPr lang="ru-RU" i="1" dirty="0"/>
              <a:t> </a:t>
            </a:r>
            <a:r>
              <a:rPr lang="ru-RU" i="1" dirty="0" err="1"/>
              <a:t>мовлення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uk-UA" i="1" dirty="0">
                <a:solidFill>
                  <a:srgbClr val="FFFF00"/>
                </a:solidFill>
              </a:rPr>
              <a:t>пара </a:t>
            </a:r>
            <a:r>
              <a:rPr lang="ru-RU" dirty="0" err="1">
                <a:solidFill>
                  <a:srgbClr val="FFFF00"/>
                </a:solidFill>
              </a:rPr>
              <a:t>замість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uk-UA" i="1" dirty="0">
                <a:solidFill>
                  <a:srgbClr val="FFFF00"/>
                </a:solidFill>
              </a:rPr>
              <a:t>заняття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uk-UA" i="1" dirty="0">
                <a:solidFill>
                  <a:srgbClr val="FFFF00"/>
                </a:solidFill>
              </a:rPr>
              <a:t>хвіст </a:t>
            </a:r>
            <a:r>
              <a:rPr lang="uk-UA" dirty="0">
                <a:solidFill>
                  <a:srgbClr val="FFFF00"/>
                </a:solidFill>
              </a:rPr>
              <a:t>замість </a:t>
            </a:r>
            <a:r>
              <a:rPr lang="uk-UA" i="1" dirty="0" err="1">
                <a:solidFill>
                  <a:srgbClr val="FFFF00"/>
                </a:solidFill>
              </a:rPr>
              <a:t>академзаборгованість</a:t>
            </a:r>
            <a:r>
              <a:rPr lang="uk-UA" dirty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37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23" y="241859"/>
            <a:ext cx="11225348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4. Проблеми й хвороби термінознавства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різні періоди розвитку української мови та її наукового стилю очікувано різні проблеми й  термінознавства й термінології:</a:t>
            </a:r>
            <a:endParaRPr lang="ru-RU" dirty="0"/>
          </a:p>
          <a:p>
            <a:r>
              <a:rPr lang="uk-UA" dirty="0"/>
              <a:t>1) брак термінів і системи термінології (до </a:t>
            </a:r>
            <a:r>
              <a:rPr lang="uk-UA" dirty="0" err="1"/>
              <a:t>поч</a:t>
            </a:r>
            <a:r>
              <a:rPr lang="uk-UA" dirty="0"/>
              <a:t>-І </a:t>
            </a:r>
            <a:r>
              <a:rPr lang="uk-UA" dirty="0" err="1"/>
              <a:t>пол.ХХ</a:t>
            </a:r>
            <a:r>
              <a:rPr lang="uk-UA" dirty="0"/>
              <a:t> століття);</a:t>
            </a:r>
            <a:endParaRPr lang="ru-RU" dirty="0"/>
          </a:p>
          <a:p>
            <a:r>
              <a:rPr lang="uk-UA" i="1" dirty="0">
                <a:solidFill>
                  <a:srgbClr val="FFFF00"/>
                </a:solidFill>
              </a:rPr>
              <a:t>Ця </a:t>
            </a:r>
            <a:r>
              <a:rPr lang="uk-UA" i="1" dirty="0" err="1">
                <a:solidFill>
                  <a:srgbClr val="FFFF00"/>
                </a:solidFill>
              </a:rPr>
              <a:t>усякова</a:t>
            </a:r>
            <a:r>
              <a:rPr lang="uk-UA" i="1" dirty="0">
                <a:solidFill>
                  <a:srgbClr val="FFFF00"/>
                </a:solidFill>
              </a:rPr>
              <a:t> зміна зветься </a:t>
            </a:r>
            <a:r>
              <a:rPr lang="uk-UA" b="1" i="1" dirty="0" err="1">
                <a:solidFill>
                  <a:srgbClr val="FFFF00"/>
                </a:solidFill>
              </a:rPr>
              <a:t>спряжінням</a:t>
            </a:r>
            <a:r>
              <a:rPr lang="uk-UA" b="1" i="1" dirty="0">
                <a:solidFill>
                  <a:srgbClr val="FFFF00"/>
                </a:solidFill>
              </a:rPr>
              <a:t> </a:t>
            </a:r>
            <a:r>
              <a:rPr lang="uk-UA" i="1" dirty="0" err="1">
                <a:solidFill>
                  <a:srgbClr val="FFFF00"/>
                </a:solidFill>
              </a:rPr>
              <a:t>дієсловів</a:t>
            </a:r>
            <a:r>
              <a:rPr lang="uk-UA" i="1" dirty="0">
                <a:solidFill>
                  <a:srgbClr val="FFFF00"/>
                </a:solidFill>
              </a:rPr>
              <a:t> і буває в мові тоді, як ймення предметів злучаються з дієсловами, </a:t>
            </a:r>
            <a:r>
              <a:rPr lang="uk-UA" i="1" dirty="0" err="1">
                <a:solidFill>
                  <a:srgbClr val="FFFF00"/>
                </a:solidFill>
              </a:rPr>
              <a:t>цеб</a:t>
            </a:r>
            <a:r>
              <a:rPr lang="uk-UA" i="1" dirty="0">
                <a:solidFill>
                  <a:srgbClr val="FFFF00"/>
                </a:solidFill>
              </a:rPr>
              <a:t>-то спрягаються докупи так, як от, приміром, супряжичі </a:t>
            </a:r>
            <a:r>
              <a:rPr lang="uk-UA" i="1" dirty="0" err="1">
                <a:solidFill>
                  <a:srgbClr val="FFFF00"/>
                </a:solidFill>
              </a:rPr>
              <a:t>хазяіни</a:t>
            </a:r>
            <a:r>
              <a:rPr lang="uk-UA" i="1" dirty="0">
                <a:solidFill>
                  <a:srgbClr val="FFFF00"/>
                </a:solidFill>
              </a:rPr>
              <a:t> спрягаються волами або кіньми для оранки плугом, в кого нема двох пар худоби, або часом спрягаються докупи воли налигачами за роги, щоб у дорозі не розбіглись</a:t>
            </a:r>
            <a:r>
              <a:rPr lang="uk-UA" dirty="0">
                <a:solidFill>
                  <a:srgbClr val="FFFF00"/>
                </a:solidFill>
              </a:rPr>
              <a:t> (Нечуй-Левицький, 13, с.68).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94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67" y="0"/>
            <a:ext cx="11107783" cy="129302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Термінологія в граматиках </a:t>
            </a:r>
            <a:r>
              <a:rPr lang="uk-UA" dirty="0" err="1" smtClean="0">
                <a:solidFill>
                  <a:srgbClr val="FFFF00"/>
                </a:solidFill>
              </a:rPr>
              <a:t>поч.ХХ</a:t>
            </a:r>
            <a:r>
              <a:rPr lang="uk-UA" dirty="0" smtClean="0">
                <a:solidFill>
                  <a:srgbClr val="FFFF00"/>
                </a:solidFill>
              </a:rPr>
              <a:t> століття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612" y="1175658"/>
            <a:ext cx="10820400" cy="5525588"/>
          </a:xfrm>
        </p:spPr>
        <p:txBody>
          <a:bodyPr>
            <a:normAutofit/>
          </a:bodyPr>
          <a:lstStyle/>
          <a:p>
            <a:r>
              <a:rPr lang="uk-UA" i="1" dirty="0"/>
              <a:t>Таких степенів порівняння три: звичайна або проста, </a:t>
            </a:r>
            <a:r>
              <a:rPr lang="uk-UA" b="1" i="1" dirty="0"/>
              <a:t>порівняльна </a:t>
            </a:r>
            <a:r>
              <a:rPr lang="uk-UA" i="1" dirty="0"/>
              <a:t>й надмірна</a:t>
            </a:r>
            <a:r>
              <a:rPr lang="uk-UA" dirty="0"/>
              <a:t> (Нечуй-Левицький, 13, с. 38);  </a:t>
            </a:r>
            <a:endParaRPr lang="uk-UA" dirty="0" smtClean="0"/>
          </a:p>
          <a:p>
            <a:r>
              <a:rPr lang="uk-UA" i="1" dirty="0" smtClean="0"/>
              <a:t>Як </a:t>
            </a:r>
            <a:r>
              <a:rPr lang="uk-UA" i="1" dirty="0"/>
              <a:t>і ймення предметні, ймення прикметні </a:t>
            </a:r>
            <a:r>
              <a:rPr lang="uk-UA" i="1" dirty="0" err="1"/>
              <a:t>таксамо</a:t>
            </a:r>
            <a:r>
              <a:rPr lang="uk-UA" i="1" dirty="0"/>
              <a:t> бувають </a:t>
            </a:r>
            <a:r>
              <a:rPr lang="uk-UA" b="1" i="1" dirty="0" err="1"/>
              <a:t>поменчені</a:t>
            </a:r>
            <a:r>
              <a:rPr lang="uk-UA" b="1" i="1" dirty="0"/>
              <a:t>, </a:t>
            </a:r>
            <a:r>
              <a:rPr lang="uk-UA" b="1" i="1" dirty="0" err="1"/>
              <a:t>побілшені</a:t>
            </a:r>
            <a:r>
              <a:rPr lang="uk-UA" b="1" i="1" dirty="0"/>
              <a:t>, </a:t>
            </a:r>
            <a:r>
              <a:rPr lang="uk-UA" b="1" i="1" dirty="0" err="1"/>
              <a:t>ласкавні</a:t>
            </a:r>
            <a:r>
              <a:rPr lang="uk-UA" i="1" dirty="0"/>
              <a:t> й навіть </a:t>
            </a:r>
            <a:r>
              <a:rPr lang="uk-UA" b="1" i="1" dirty="0" err="1"/>
              <a:t>нехтувальні</a:t>
            </a:r>
            <a:r>
              <a:rPr lang="uk-UA" i="1" dirty="0"/>
              <a:t> </a:t>
            </a:r>
            <a:r>
              <a:rPr lang="uk-UA" dirty="0"/>
              <a:t>(Нечуй-Левицький, 13, с. 39); </a:t>
            </a:r>
            <a:endParaRPr lang="uk-UA" dirty="0" smtClean="0"/>
          </a:p>
          <a:p>
            <a:r>
              <a:rPr lang="uk-UA" i="1" dirty="0" err="1" smtClean="0"/>
              <a:t>Залогів</a:t>
            </a:r>
            <a:r>
              <a:rPr lang="uk-UA" i="1" dirty="0" smtClean="0"/>
              <a:t> </a:t>
            </a:r>
            <a:r>
              <a:rPr lang="uk-UA" i="1" dirty="0" err="1"/>
              <a:t>пять</a:t>
            </a:r>
            <a:r>
              <a:rPr lang="uk-UA" i="1" dirty="0"/>
              <a:t>: </a:t>
            </a:r>
            <a:r>
              <a:rPr lang="uk-UA" b="1" i="1" dirty="0"/>
              <a:t>діяльний, страждальний, </a:t>
            </a:r>
            <a:r>
              <a:rPr lang="uk-UA" i="1" dirty="0"/>
              <a:t>середній,</a:t>
            </a:r>
            <a:r>
              <a:rPr lang="uk-UA" b="1" i="1" dirty="0"/>
              <a:t> </a:t>
            </a:r>
            <a:r>
              <a:rPr lang="uk-UA" i="1" dirty="0"/>
              <a:t>обопільний, загальний і</a:t>
            </a:r>
            <a:r>
              <a:rPr lang="uk-UA" b="1" i="1" dirty="0"/>
              <a:t> </a:t>
            </a:r>
            <a:r>
              <a:rPr lang="uk-UA" b="1" i="1" dirty="0" err="1"/>
              <a:t>вертальний</a:t>
            </a:r>
            <a:r>
              <a:rPr lang="uk-UA" dirty="0"/>
              <a:t> (Нечуй-Левицький, 13, с. 63)</a:t>
            </a:r>
            <a:r>
              <a:rPr lang="uk-UA" i="1" dirty="0"/>
              <a:t>; </a:t>
            </a:r>
            <a:endParaRPr lang="uk-UA" i="1" dirty="0" smtClean="0"/>
          </a:p>
          <a:p>
            <a:r>
              <a:rPr lang="uk-UA" i="1" dirty="0" smtClean="0"/>
              <a:t>Ниньки </a:t>
            </a:r>
            <a:r>
              <a:rPr lang="uk-UA" i="1" dirty="0"/>
              <a:t>багато суфіксів утратило свою словотворчу </a:t>
            </a:r>
            <a:r>
              <a:rPr lang="uk-UA" b="1" i="1" dirty="0"/>
              <a:t>силу</a:t>
            </a:r>
            <a:r>
              <a:rPr lang="uk-UA" b="1" dirty="0"/>
              <a:t> </a:t>
            </a:r>
            <a:r>
              <a:rPr lang="uk-UA" dirty="0"/>
              <a:t>(Тимченко, 1907, с.37); </a:t>
            </a:r>
            <a:endParaRPr lang="uk-UA" dirty="0" smtClean="0"/>
          </a:p>
          <a:p>
            <a:r>
              <a:rPr lang="uk-UA" i="1" dirty="0" smtClean="0"/>
              <a:t>Чужоземні </a:t>
            </a:r>
            <a:r>
              <a:rPr lang="uk-UA" i="1" dirty="0"/>
              <a:t>слова </a:t>
            </a:r>
            <a:r>
              <a:rPr lang="uk-UA" b="1" i="1" dirty="0" err="1"/>
              <a:t>неживітні</a:t>
            </a:r>
            <a:r>
              <a:rPr lang="uk-UA" dirty="0"/>
              <a:t> (Тимченко, 1907, с.96); </a:t>
            </a:r>
            <a:endParaRPr lang="uk-UA" dirty="0" smtClean="0"/>
          </a:p>
          <a:p>
            <a:r>
              <a:rPr lang="uk-UA" i="1" dirty="0" err="1" smtClean="0"/>
              <a:t>Акузатив</a:t>
            </a:r>
            <a:r>
              <a:rPr lang="uk-UA" i="1" dirty="0" smtClean="0"/>
              <a:t> </a:t>
            </a:r>
            <a:r>
              <a:rPr lang="uk-UA" i="1" dirty="0" err="1"/>
              <a:t>йменнів</a:t>
            </a:r>
            <a:r>
              <a:rPr lang="uk-UA" i="1" dirty="0"/>
              <a:t> </a:t>
            </a:r>
            <a:r>
              <a:rPr lang="uk-UA" i="1" dirty="0" err="1"/>
              <a:t>живітніх</a:t>
            </a:r>
            <a:r>
              <a:rPr lang="uk-UA" i="1" dirty="0"/>
              <a:t> подібний до ґенітиву і кінчає ся на –а, а </a:t>
            </a:r>
            <a:r>
              <a:rPr lang="uk-UA" b="1" i="1" dirty="0" err="1"/>
              <a:t>неживотних</a:t>
            </a:r>
            <a:r>
              <a:rPr lang="uk-UA" i="1" dirty="0"/>
              <a:t> подібний почасти до номінативу, почасти до  ґенітиву </a:t>
            </a:r>
            <a:r>
              <a:rPr lang="uk-UA" dirty="0"/>
              <a:t>(Тимченко, 1907, с.96); (</a:t>
            </a:r>
            <a:r>
              <a:rPr lang="uk-UA" i="1" dirty="0"/>
              <a:t>Союзи) </a:t>
            </a:r>
            <a:r>
              <a:rPr lang="uk-UA" b="1" i="1" dirty="0" err="1"/>
              <a:t>Звязувальні</a:t>
            </a:r>
            <a:r>
              <a:rPr lang="uk-UA" i="1" dirty="0"/>
              <a:t> (або </a:t>
            </a:r>
            <a:r>
              <a:rPr lang="uk-UA" b="1" i="1" dirty="0" err="1"/>
              <a:t>злучувальні</a:t>
            </a:r>
            <a:r>
              <a:rPr lang="uk-UA" dirty="0"/>
              <a:t>) (Нечуй-Левицький, 13,  с. 120); </a:t>
            </a:r>
            <a:endParaRPr lang="uk-UA" dirty="0" smtClean="0"/>
          </a:p>
          <a:p>
            <a:r>
              <a:rPr lang="uk-UA" i="1" dirty="0" smtClean="0"/>
              <a:t>Речення </a:t>
            </a:r>
            <a:r>
              <a:rPr lang="uk-UA" b="1" i="1" dirty="0"/>
              <a:t>сукупні</a:t>
            </a:r>
            <a:r>
              <a:rPr lang="uk-UA" b="1" dirty="0"/>
              <a:t> </a:t>
            </a:r>
            <a:r>
              <a:rPr lang="uk-UA" dirty="0"/>
              <a:t>(Нечуй-Левицький, 13, с. 5); </a:t>
            </a:r>
            <a:r>
              <a:rPr lang="uk-UA" i="1" dirty="0" err="1"/>
              <a:t>Спряжіння</a:t>
            </a:r>
            <a:r>
              <a:rPr lang="uk-UA" i="1" dirty="0"/>
              <a:t> </a:t>
            </a:r>
            <a:r>
              <a:rPr lang="uk-UA" b="1" i="1" dirty="0" err="1"/>
              <a:t>спомагального</a:t>
            </a:r>
            <a:r>
              <a:rPr lang="uk-UA" i="1" dirty="0"/>
              <a:t> дієслова буть(бути)</a:t>
            </a:r>
            <a:r>
              <a:rPr lang="uk-UA" dirty="0"/>
              <a:t> (Нечуй-Левицький, 13, с.69). 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87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0"/>
            <a:ext cx="11506200" cy="129302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2) перенасичення термінами наукових текстів (сучасний період):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5564972"/>
          </a:xfrm>
        </p:spPr>
        <p:txBody>
          <a:bodyPr>
            <a:normAutofit/>
          </a:bodyPr>
          <a:lstStyle/>
          <a:p>
            <a:r>
              <a:rPr lang="uk-UA" dirty="0" smtClean="0"/>
              <a:t>Пилип </a:t>
            </a:r>
            <a:r>
              <a:rPr lang="uk-UA" dirty="0" err="1"/>
              <a:t>Селегій</a:t>
            </a:r>
            <a:r>
              <a:rPr lang="uk-UA" dirty="0"/>
              <a:t>: </a:t>
            </a:r>
            <a:r>
              <a:rPr lang="ru-RU" dirty="0"/>
              <a:t>Часто доходить до абсурду: </a:t>
            </a:r>
            <a:r>
              <a:rPr lang="ru-RU" dirty="0" err="1"/>
              <a:t>автори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шукають</a:t>
            </a:r>
            <a:r>
              <a:rPr lang="ru-RU" dirty="0"/>
              <a:t> </a:t>
            </a:r>
            <a:r>
              <a:rPr lang="ru-RU" dirty="0" err="1"/>
              <a:t>привід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удатися</a:t>
            </a:r>
            <a:r>
              <a:rPr lang="ru-RU" dirty="0"/>
              <a:t> до </a:t>
            </a:r>
            <a:r>
              <a:rPr lang="ru-RU" dirty="0" err="1"/>
              <a:t>якогось</a:t>
            </a:r>
            <a:r>
              <a:rPr lang="ru-RU" dirty="0"/>
              <a:t> </a:t>
            </a:r>
            <a:r>
              <a:rPr lang="ru-RU" dirty="0" err="1"/>
              <a:t>терміна</a:t>
            </a:r>
            <a:r>
              <a:rPr lang="ru-RU" dirty="0"/>
              <a:t>,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доконечної</a:t>
            </a:r>
            <a:r>
              <a:rPr lang="ru-RU" dirty="0"/>
              <a:t> потреби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текст, </a:t>
            </a:r>
            <a:r>
              <a:rPr lang="ru-RU" dirty="0" err="1"/>
              <a:t>який</a:t>
            </a:r>
            <a:r>
              <a:rPr lang="ru-RU" dirty="0"/>
              <a:t> густо </a:t>
            </a:r>
            <a:r>
              <a:rPr lang="ru-RU" dirty="0" err="1"/>
              <a:t>рясніє</a:t>
            </a:r>
            <a:r>
              <a:rPr lang="ru-RU" dirty="0"/>
              <a:t> </a:t>
            </a:r>
            <a:r>
              <a:rPr lang="ru-RU" dirty="0" err="1"/>
              <a:t>незвичними</a:t>
            </a:r>
            <a:r>
              <a:rPr lang="ru-RU" dirty="0"/>
              <a:t> </a:t>
            </a:r>
            <a:r>
              <a:rPr lang="ru-RU" dirty="0" err="1"/>
              <a:t>висловами</a:t>
            </a:r>
            <a:r>
              <a:rPr lang="ru-RU" dirty="0"/>
              <a:t> на </a:t>
            </a:r>
            <a:r>
              <a:rPr lang="ru-RU" dirty="0" err="1"/>
              <a:t>зразок</a:t>
            </a:r>
            <a:r>
              <a:rPr lang="ru-RU" dirty="0"/>
              <a:t>:</a:t>
            </a:r>
            <a:r>
              <a:rPr lang="ru-RU" i="1" dirty="0"/>
              <a:t> </a:t>
            </a:r>
            <a:r>
              <a:rPr lang="ru-RU" i="1" dirty="0" err="1">
                <a:solidFill>
                  <a:srgbClr val="FFFF00"/>
                </a:solidFill>
              </a:rPr>
              <a:t>багатовимірні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маніфестації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інтерпарадигматичний</a:t>
            </a:r>
            <a:r>
              <a:rPr lang="ru-RU" i="1" dirty="0">
                <a:solidFill>
                  <a:srgbClr val="FFFF00"/>
                </a:solidFill>
              </a:rPr>
              <a:t> характер, </a:t>
            </a:r>
            <a:r>
              <a:rPr lang="ru-RU" i="1" dirty="0" err="1">
                <a:solidFill>
                  <a:srgbClr val="FFFF00"/>
                </a:solidFill>
              </a:rPr>
              <a:t>динаміка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глибинних</a:t>
            </a:r>
            <a:r>
              <a:rPr lang="ru-RU" i="1" dirty="0">
                <a:solidFill>
                  <a:srgbClr val="FFFF00"/>
                </a:solidFill>
              </a:rPr>
              <a:t> форм, </a:t>
            </a:r>
            <a:r>
              <a:rPr lang="ru-RU" i="1" dirty="0" err="1">
                <a:solidFill>
                  <a:srgbClr val="FFFF00"/>
                </a:solidFill>
              </a:rPr>
              <a:t>реляційний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вияв</a:t>
            </a:r>
            <a:r>
              <a:rPr lang="ru-RU" i="1" dirty="0">
                <a:solidFill>
                  <a:srgbClr val="FFFF00"/>
                </a:solidFill>
              </a:rPr>
              <a:t> предмета, </a:t>
            </a:r>
            <a:r>
              <a:rPr lang="ru-RU" i="1" dirty="0" err="1">
                <a:solidFill>
                  <a:srgbClr val="FFFF00"/>
                </a:solidFill>
              </a:rPr>
              <a:t>амбівалентний</a:t>
            </a:r>
            <a:r>
              <a:rPr lang="ru-RU" i="1" dirty="0">
                <a:solidFill>
                  <a:srgbClr val="FFFF00"/>
                </a:solidFill>
              </a:rPr>
              <a:t> архетип, креативно-</a:t>
            </a:r>
            <a:r>
              <a:rPr lang="ru-RU" i="1" dirty="0" err="1">
                <a:solidFill>
                  <a:srgbClr val="FFFF00"/>
                </a:solidFill>
              </a:rPr>
              <a:t>генеративна</a:t>
            </a:r>
            <a:r>
              <a:rPr lang="ru-RU" i="1" dirty="0">
                <a:solidFill>
                  <a:srgbClr val="FFFF00"/>
                </a:solidFill>
              </a:rPr>
              <a:t> величина, </a:t>
            </a:r>
            <a:r>
              <a:rPr lang="ru-RU" i="1" dirty="0" err="1">
                <a:solidFill>
                  <a:srgbClr val="FFFF00"/>
                </a:solidFill>
              </a:rPr>
              <a:t>динамічно-конструктивний</a:t>
            </a:r>
            <a:r>
              <a:rPr lang="ru-RU" i="1" dirty="0">
                <a:solidFill>
                  <a:srgbClr val="FFFF00"/>
                </a:solidFill>
              </a:rPr>
              <a:t> феномен, </a:t>
            </a:r>
            <a:r>
              <a:rPr lang="ru-RU" i="1" dirty="0" err="1">
                <a:solidFill>
                  <a:srgbClr val="FFFF00"/>
                </a:solidFill>
              </a:rPr>
              <a:t>лінгвально-мислительні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упорядкованості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векторне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розгортання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дефініцій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віртуальна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спектральність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когнітивних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смислів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іманентно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зумовлена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конструктивність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асиметрична</a:t>
            </a:r>
            <a:r>
              <a:rPr lang="ru-RU" i="1" dirty="0">
                <a:solidFill>
                  <a:srgbClr val="FFFF00"/>
                </a:solidFill>
              </a:rPr>
              <a:t> структурно-</a:t>
            </a:r>
            <a:r>
              <a:rPr lang="ru-RU" i="1" dirty="0" err="1">
                <a:solidFill>
                  <a:srgbClr val="FFFF00"/>
                </a:solidFill>
              </a:rPr>
              <a:t>акумулятивна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взаємодія</a:t>
            </a:r>
            <a:r>
              <a:rPr lang="ru-RU" i="1" dirty="0">
                <a:solidFill>
                  <a:srgbClr val="FFFF00"/>
                </a:solidFill>
              </a:rPr>
              <a:t>, парадигма </a:t>
            </a:r>
            <a:r>
              <a:rPr lang="ru-RU" i="1" dirty="0" err="1">
                <a:solidFill>
                  <a:srgbClr val="FFFF00"/>
                </a:solidFill>
              </a:rPr>
              <a:t>ранжування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есхатологічна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уява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конвенціональні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тплікатури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соціокультурний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гомоморфізм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евентуально-віртуальні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парадигми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локація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інстанціацій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криптування</a:t>
            </a:r>
            <a:r>
              <a:rPr lang="ru-RU" i="1" dirty="0">
                <a:solidFill>
                  <a:srgbClr val="FFFF00"/>
                </a:solidFill>
              </a:rPr>
              <a:t> в </a:t>
            </a:r>
            <a:r>
              <a:rPr lang="ru-RU" i="1" dirty="0" err="1">
                <a:solidFill>
                  <a:srgbClr val="FFFF00"/>
                </a:solidFill>
              </a:rPr>
              <a:t>кустомізованих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аплікаціях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презумпція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дискурсивної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компетенції</a:t>
            </a:r>
            <a:r>
              <a:rPr lang="ru-RU" i="1" dirty="0">
                <a:solidFill>
                  <a:srgbClr val="FFFF00"/>
                </a:solidFill>
              </a:rPr>
              <a:t> в </a:t>
            </a:r>
            <a:r>
              <a:rPr lang="ru-RU" i="1" dirty="0" err="1">
                <a:solidFill>
                  <a:srgbClr val="FFFF00"/>
                </a:solidFill>
              </a:rPr>
              <a:t>концепції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семіотико-наративних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аспектів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мовленнєвої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діяльності</a:t>
            </a:r>
            <a:r>
              <a:rPr lang="ru-RU" i="1" dirty="0">
                <a:solidFill>
                  <a:srgbClr val="FFFF00"/>
                </a:solidFill>
              </a:rPr>
              <a:t>.</a:t>
            </a:r>
            <a:r>
              <a:rPr lang="ru-RU" i="1" dirty="0"/>
              <a:t> Лавина </a:t>
            </a:r>
            <a:r>
              <a:rPr lang="ru-RU" i="1" dirty="0" err="1"/>
              <a:t>неоковирних</a:t>
            </a:r>
            <a:r>
              <a:rPr lang="ru-RU" i="1" dirty="0"/>
              <a:t> </a:t>
            </a:r>
            <a:r>
              <a:rPr lang="ru-RU" i="1" dirty="0" err="1"/>
              <a:t>утворень</a:t>
            </a:r>
            <a:r>
              <a:rPr lang="ru-RU" i="1" dirty="0"/>
              <a:t> такого </a:t>
            </a:r>
            <a:r>
              <a:rPr lang="ru-RU" i="1" dirty="0" err="1"/>
              <a:t>штибу</a:t>
            </a:r>
            <a:r>
              <a:rPr lang="ru-RU" i="1" dirty="0"/>
              <a:t> </a:t>
            </a:r>
            <a:r>
              <a:rPr lang="ru-RU" i="1" dirty="0" err="1"/>
              <a:t>накрила</a:t>
            </a:r>
            <a:r>
              <a:rPr lang="ru-RU" i="1" dirty="0"/>
              <a:t> </a:t>
            </a:r>
            <a:r>
              <a:rPr lang="ru-RU" i="1" dirty="0" err="1"/>
              <a:t>сучасні</a:t>
            </a:r>
            <a:r>
              <a:rPr lang="ru-RU" i="1" dirty="0"/>
              <a:t> </a:t>
            </a:r>
            <a:r>
              <a:rPr lang="ru-RU" i="1" dirty="0" err="1"/>
              <a:t>наукові</a:t>
            </a:r>
            <a:r>
              <a:rPr lang="ru-RU" i="1" dirty="0"/>
              <a:t> </a:t>
            </a:r>
            <a:r>
              <a:rPr lang="ru-RU" i="1" dirty="0" err="1"/>
              <a:t>видання</a:t>
            </a:r>
            <a:r>
              <a:rPr lang="ru-RU" i="1" dirty="0"/>
              <a:t>.</a:t>
            </a:r>
            <a:r>
              <a:rPr lang="ru-RU" dirty="0"/>
              <a:t> Картина </a:t>
            </a:r>
            <a:r>
              <a:rPr lang="ru-RU" dirty="0" err="1"/>
              <a:t>ця</a:t>
            </a:r>
            <a:r>
              <a:rPr lang="ru-RU" dirty="0"/>
              <a:t>, </a:t>
            </a:r>
            <a:r>
              <a:rPr lang="ru-RU" dirty="0" err="1"/>
              <a:t>либонь</a:t>
            </a:r>
            <a:r>
              <a:rPr lang="ru-RU" dirty="0"/>
              <a:t>, </a:t>
            </a:r>
            <a:r>
              <a:rPr lang="ru-RU" dirty="0" err="1"/>
              <a:t>властива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лінгвістиці</a:t>
            </a:r>
            <a:r>
              <a:rPr lang="ru-RU" dirty="0"/>
              <a:t>. У </a:t>
            </a:r>
            <a:r>
              <a:rPr lang="ru-RU" dirty="0" err="1"/>
              <a:t>багатьох</a:t>
            </a:r>
            <a:r>
              <a:rPr lang="ru-RU" dirty="0"/>
              <a:t> науках 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небезпечне</a:t>
            </a:r>
            <a:r>
              <a:rPr lang="ru-RU" dirty="0"/>
              <a:t> становище, коли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побутує</a:t>
            </a:r>
            <a:r>
              <a:rPr lang="ru-RU" dirty="0"/>
              <a:t> далеко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реально </a:t>
            </a:r>
            <a:r>
              <a:rPr lang="ru-RU" dirty="0" err="1"/>
              <a:t>існує</a:t>
            </a:r>
            <a:r>
              <a:rPr lang="ru-RU" dirty="0"/>
              <a:t> понять </a:t>
            </a:r>
            <a:r>
              <a:rPr lang="uk-UA" dirty="0"/>
              <a:t>(</a:t>
            </a:r>
            <a:r>
              <a:rPr lang="ru-RU" i="1" dirty="0" err="1"/>
              <a:t>Селігей</a:t>
            </a:r>
            <a:r>
              <a:rPr lang="ru-RU" i="1" dirty="0"/>
              <a:t> П.</a:t>
            </a:r>
            <a:r>
              <a:rPr lang="uk-UA" i="1" dirty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96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932" y="281047"/>
            <a:ext cx="8610600" cy="35903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література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96834"/>
            <a:ext cx="10820400" cy="61656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1. </a:t>
            </a:r>
            <a:r>
              <a:rPr lang="uk-UA" dirty="0" err="1"/>
              <a:t>Т.І.Панько</a:t>
            </a:r>
            <a:r>
              <a:rPr lang="uk-UA" dirty="0"/>
              <a:t>, </a:t>
            </a:r>
            <a:r>
              <a:rPr lang="uk-UA" dirty="0" err="1"/>
              <a:t>І.М.Кочан</a:t>
            </a:r>
            <a:r>
              <a:rPr lang="uk-UA" dirty="0"/>
              <a:t>, </a:t>
            </a:r>
            <a:r>
              <a:rPr lang="uk-UA" dirty="0" err="1"/>
              <a:t>Г.П.Мацюк</a:t>
            </a:r>
            <a:r>
              <a:rPr lang="uk-UA" dirty="0"/>
              <a:t>. Українське </a:t>
            </a:r>
            <a:r>
              <a:rPr lang="uk-UA" dirty="0" smtClean="0"/>
              <a:t>термінознавство. Львів</a:t>
            </a:r>
            <a:r>
              <a:rPr lang="uk-UA" dirty="0"/>
              <a:t>,  </a:t>
            </a:r>
            <a:r>
              <a:rPr lang="uk-UA" dirty="0" smtClean="0"/>
              <a:t> </a:t>
            </a:r>
            <a:r>
              <a:rPr lang="uk-UA" dirty="0"/>
              <a:t>1994.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2. </a:t>
            </a:r>
            <a:r>
              <a:rPr lang="ru-RU" dirty="0" err="1"/>
              <a:t>Зарицький</a:t>
            </a:r>
            <a:r>
              <a:rPr lang="ru-RU" dirty="0"/>
              <a:t> М.С. </a:t>
            </a:r>
            <a:r>
              <a:rPr lang="ru-RU" dirty="0" err="1"/>
              <a:t>Актуальні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термінознавства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err="1"/>
              <a:t>підручник</a:t>
            </a:r>
            <a:r>
              <a:rPr lang="ru-RU" dirty="0"/>
              <a:t> для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: </a:t>
            </a:r>
            <a:r>
              <a:rPr lang="ru-RU" dirty="0" err="1" smtClean="0"/>
              <a:t>Політехніка</a:t>
            </a:r>
            <a:r>
              <a:rPr lang="ru-RU" dirty="0" smtClean="0"/>
              <a:t>, 2004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dirty="0"/>
              <a:t>3. </a:t>
            </a:r>
            <a:r>
              <a:rPr lang="uk-UA" dirty="0" err="1"/>
              <a:t>Дяков</a:t>
            </a:r>
            <a:r>
              <a:rPr lang="uk-UA" dirty="0"/>
              <a:t> А.С.,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uk-UA" dirty="0"/>
              <a:t>Основи термінотворення: семантичні та соціолінгвістичні аспекти</a:t>
            </a:r>
            <a:r>
              <a:rPr lang="ru-RU" dirty="0"/>
              <a:t>/ А.С. </a:t>
            </a:r>
            <a:r>
              <a:rPr lang="ru-RU" dirty="0" err="1"/>
              <a:t>Дяков</a:t>
            </a:r>
            <a:r>
              <a:rPr lang="ru-RU" dirty="0"/>
              <a:t>, Т.Р. </a:t>
            </a:r>
            <a:r>
              <a:rPr lang="ru-RU" dirty="0" err="1"/>
              <a:t>Кияк</a:t>
            </a:r>
            <a:r>
              <a:rPr lang="ru-RU" dirty="0"/>
              <a:t>, З.Б. </a:t>
            </a:r>
            <a:r>
              <a:rPr lang="uk-UA" dirty="0"/>
              <a:t>К</a:t>
            </a:r>
            <a:r>
              <a:rPr lang="ru-RU" dirty="0" err="1"/>
              <a:t>уделько</a:t>
            </a:r>
            <a:r>
              <a:rPr lang="uk-UA" dirty="0"/>
              <a:t>. –К.,2000.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4.Регушевський Є.С. Нариси з історії української наукової термінології(ХУІ-</a:t>
            </a:r>
            <a:r>
              <a:rPr lang="uk-UA" dirty="0" err="1"/>
              <a:t>ХУІІст</a:t>
            </a:r>
            <a:r>
              <a:rPr lang="uk-UA" dirty="0"/>
              <a:t>.).-</a:t>
            </a:r>
            <a:r>
              <a:rPr lang="uk-UA" dirty="0" err="1"/>
              <a:t>Симферополь</a:t>
            </a:r>
            <a:r>
              <a:rPr lang="uk-UA" dirty="0"/>
              <a:t>, 2004.-43с.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5. </a:t>
            </a:r>
            <a:r>
              <a:rPr lang="uk-UA" dirty="0" err="1"/>
              <a:t>Кочан</a:t>
            </a:r>
            <a:r>
              <a:rPr lang="uk-UA" dirty="0"/>
              <a:t> І.М. Системність, динаміка, кодифікація  слів  з міжнародними 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    кореневими компонентами в сучасній українській мові. Київ.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6. </a:t>
            </a:r>
            <a:r>
              <a:rPr lang="ru-RU" dirty="0" err="1"/>
              <a:t>Покровська</a:t>
            </a:r>
            <a:r>
              <a:rPr lang="ru-RU" dirty="0"/>
              <a:t> О.А., </a:t>
            </a:r>
            <a:r>
              <a:rPr lang="ru-RU" dirty="0" err="1"/>
              <a:t>Сапожнікова</a:t>
            </a:r>
            <a:r>
              <a:rPr lang="ru-RU" dirty="0"/>
              <a:t> Л.Я., Руденко С.М.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термінографія</a:t>
            </a:r>
            <a:r>
              <a:rPr lang="ru-RU" dirty="0"/>
              <a:t>: </a:t>
            </a:r>
            <a:r>
              <a:rPr lang="ru-RU" dirty="0" err="1"/>
              <a:t>історія</a:t>
            </a:r>
            <a:r>
              <a:rPr lang="ru-RU" dirty="0"/>
              <a:t>, </a:t>
            </a:r>
            <a:r>
              <a:rPr lang="ru-RU" dirty="0" err="1"/>
              <a:t>теорія</a:t>
            </a:r>
            <a:r>
              <a:rPr lang="ru-RU" dirty="0"/>
              <a:t>, практика. </a:t>
            </a:r>
            <a:r>
              <a:rPr lang="ru-RU" dirty="0" err="1"/>
              <a:t>Харків</a:t>
            </a:r>
            <a:r>
              <a:rPr lang="ru-RU" dirty="0"/>
              <a:t>: ХДУХТ, 2015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7. </a:t>
            </a:r>
            <a:r>
              <a:rPr lang="ru-RU" dirty="0" err="1" smtClean="0"/>
              <a:t>Селігей</a:t>
            </a:r>
            <a:r>
              <a:rPr lang="ru-RU" dirty="0" smtClean="0"/>
              <a:t> </a:t>
            </a:r>
            <a:r>
              <a:rPr lang="ru-RU" dirty="0"/>
              <a:t>П. 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термінотворення</a:t>
            </a:r>
            <a:r>
              <a:rPr lang="ru-RU" dirty="0"/>
              <a:t>: </a:t>
            </a:r>
            <a:r>
              <a:rPr lang="ru-RU" dirty="0" err="1"/>
              <a:t>симптоми</a:t>
            </a:r>
            <a:r>
              <a:rPr lang="ru-RU" dirty="0"/>
              <a:t> та </a:t>
            </a:r>
            <a:r>
              <a:rPr lang="ru-RU" dirty="0" err="1" smtClean="0"/>
              <a:t>синдроми</a:t>
            </a:r>
            <a:r>
              <a:rPr lang="ru-RU" dirty="0" smtClean="0"/>
              <a:t>. </a:t>
            </a:r>
            <a:r>
              <a:rPr lang="ru-RU" i="1" dirty="0" err="1" smtClean="0"/>
              <a:t>Мовознавство</a:t>
            </a:r>
            <a:r>
              <a:rPr lang="ru-RU" dirty="0"/>
              <a:t>. 2007. № 3. С. 48–61</a:t>
            </a:r>
            <a:r>
              <a:rPr lang="ru-RU" dirty="0" smtClean="0"/>
              <a:t>.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8</a:t>
            </a:r>
            <a:r>
              <a:rPr lang="uk-UA" dirty="0"/>
              <a:t>. </a:t>
            </a:r>
            <a:r>
              <a:rPr lang="ru-RU" dirty="0" err="1"/>
              <a:t>Томіленко</a:t>
            </a:r>
            <a:r>
              <a:rPr lang="ru-RU" dirty="0"/>
              <a:t> JI. М. </a:t>
            </a:r>
            <a:r>
              <a:rPr lang="ru-RU" dirty="0" err="1"/>
              <a:t>Термінологічна</a:t>
            </a:r>
            <a:r>
              <a:rPr lang="ru-RU" dirty="0"/>
              <a:t> лексика в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тлумачній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лексикографії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Івано-Франківськ</a:t>
            </a:r>
            <a:r>
              <a:rPr lang="ru-RU" dirty="0"/>
              <a:t>: </a:t>
            </a:r>
            <a:r>
              <a:rPr lang="ru-RU" dirty="0" err="1"/>
              <a:t>Фоліант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2015. 160 с.</a:t>
            </a:r>
          </a:p>
          <a:p>
            <a:pPr marL="0" indent="0">
              <a:buNone/>
            </a:pPr>
            <a:r>
              <a:rPr lang="uk-UA" dirty="0"/>
              <a:t>9. </a:t>
            </a:r>
            <a:r>
              <a:rPr lang="ru-RU" dirty="0" err="1"/>
              <a:t>Філіппова</a:t>
            </a:r>
            <a:r>
              <a:rPr lang="ru-RU" dirty="0"/>
              <a:t> Н. М.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термінознавство</a:t>
            </a:r>
            <a:r>
              <a:rPr lang="ru-RU" dirty="0"/>
              <a:t> 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</a:t>
            </a:r>
            <a:r>
              <a:rPr lang="ru-RU" dirty="0" err="1"/>
              <a:t>Миколаїв</a:t>
            </a:r>
            <a:r>
              <a:rPr lang="ru-RU" dirty="0"/>
              <a:t> : НУК, 2020. 219 с.</a:t>
            </a:r>
          </a:p>
          <a:p>
            <a:pPr marL="0" indent="0">
              <a:buNone/>
            </a:pPr>
            <a:r>
              <a:rPr lang="uk-UA" dirty="0"/>
              <a:t>10. </a:t>
            </a:r>
            <a:r>
              <a:rPr lang="ru-RU" dirty="0"/>
              <a:t> </a:t>
            </a:r>
            <a:r>
              <a:rPr lang="ru-RU" dirty="0" err="1"/>
              <a:t>Фурт</a:t>
            </a:r>
            <a:r>
              <a:rPr lang="ru-RU" dirty="0"/>
              <a:t> Д. В., Дмитрук Л. А. </a:t>
            </a:r>
            <a:r>
              <a:rPr lang="ru-RU" dirty="0" err="1"/>
              <a:t>Термінологія</a:t>
            </a:r>
            <a:r>
              <a:rPr lang="ru-RU" dirty="0"/>
              <a:t>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Кривий</a:t>
            </a:r>
            <a:r>
              <a:rPr lang="ru-RU" dirty="0"/>
              <a:t> </a:t>
            </a:r>
            <a:r>
              <a:rPr lang="ru-RU" dirty="0" err="1"/>
              <a:t>Ріг</a:t>
            </a:r>
            <a:r>
              <a:rPr lang="ru-RU" dirty="0"/>
              <a:t> :[</a:t>
            </a:r>
            <a:r>
              <a:rPr lang="ru-RU" dirty="0" err="1"/>
              <a:t>ДонНУЕТ</a:t>
            </a:r>
            <a:r>
              <a:rPr lang="ru-RU" dirty="0"/>
              <a:t>], 2020. 172 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41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0"/>
            <a:ext cx="11349446" cy="1293028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евиправдане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залучення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термінів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інших</a:t>
            </a:r>
            <a:r>
              <a:rPr lang="ru-RU" dirty="0">
                <a:solidFill>
                  <a:srgbClr val="FFFF00"/>
                </a:solidFill>
              </a:rPr>
              <a:t> наук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</a:t>
            </a:r>
            <a:r>
              <a:rPr lang="uk-UA" sz="2800" dirty="0"/>
              <a:t>У лінгвістичній термінології з філософії: </a:t>
            </a:r>
            <a:r>
              <a:rPr lang="ru-RU" sz="2800" i="1" dirty="0">
                <a:solidFill>
                  <a:srgbClr val="FFFF00"/>
                </a:solidFill>
              </a:rPr>
              <a:t>структурно-</a:t>
            </a:r>
            <a:r>
              <a:rPr lang="ru-RU" sz="2800" i="1" dirty="0" err="1">
                <a:solidFill>
                  <a:srgbClr val="FFFF00"/>
                </a:solidFill>
              </a:rPr>
              <a:t>семантична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трансценденція</a:t>
            </a:r>
            <a:r>
              <a:rPr lang="ru-RU" sz="2800" i="1" dirty="0">
                <a:solidFill>
                  <a:srgbClr val="FFFF00"/>
                </a:solidFill>
              </a:rPr>
              <a:t>, </a:t>
            </a:r>
            <a:r>
              <a:rPr lang="ru-RU" sz="2800" i="1" dirty="0" err="1">
                <a:solidFill>
                  <a:srgbClr val="FFFF00"/>
                </a:solidFill>
              </a:rPr>
              <a:t>буттєвий</a:t>
            </a:r>
            <a:r>
              <a:rPr lang="ru-RU" sz="2800" i="1" dirty="0">
                <a:solidFill>
                  <a:srgbClr val="FFFF00"/>
                </a:solidFill>
              </a:rPr>
              <a:t> шар; </a:t>
            </a:r>
            <a:r>
              <a:rPr lang="ru-RU" sz="2800" i="1" dirty="0" err="1">
                <a:solidFill>
                  <a:srgbClr val="FFFF00"/>
                </a:solidFill>
              </a:rPr>
              <a:t>логіки</a:t>
            </a:r>
            <a:r>
              <a:rPr lang="ru-RU" sz="2800" i="1" dirty="0">
                <a:solidFill>
                  <a:srgbClr val="FFFF00"/>
                </a:solidFill>
              </a:rPr>
              <a:t>: </a:t>
            </a:r>
            <a:r>
              <a:rPr lang="ru-RU" sz="2800" i="1" dirty="0" err="1">
                <a:solidFill>
                  <a:srgbClr val="FFFF00"/>
                </a:solidFill>
              </a:rPr>
              <a:t>імпліцитні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дескрипції</a:t>
            </a:r>
            <a:r>
              <a:rPr lang="ru-RU" sz="2800" i="1" dirty="0">
                <a:solidFill>
                  <a:srgbClr val="FFFF00"/>
                </a:solidFill>
              </a:rPr>
              <a:t>', математики: вектор, </a:t>
            </a:r>
            <a:r>
              <a:rPr lang="ru-RU" sz="2800" i="1" dirty="0" err="1">
                <a:solidFill>
                  <a:srgbClr val="FFFF00"/>
                </a:solidFill>
              </a:rPr>
              <a:t>девіація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траєкторії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ціннісної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оцінки</a:t>
            </a:r>
            <a:r>
              <a:rPr lang="ru-RU" sz="2800" i="1" dirty="0">
                <a:solidFill>
                  <a:srgbClr val="FFFF00"/>
                </a:solidFill>
              </a:rPr>
              <a:t>, </a:t>
            </a:r>
            <a:r>
              <a:rPr lang="ru-RU" sz="2800" i="1" dirty="0" err="1">
                <a:solidFill>
                  <a:srgbClr val="FFFF00"/>
                </a:solidFill>
              </a:rPr>
              <a:t>асоціативні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осі</a:t>
            </a:r>
            <a:r>
              <a:rPr lang="ru-RU" sz="2800" i="1" dirty="0">
                <a:solidFill>
                  <a:srgbClr val="FFFF00"/>
                </a:solidFill>
              </a:rPr>
              <a:t>, </a:t>
            </a:r>
            <a:r>
              <a:rPr lang="ru-RU" sz="2800" i="1" dirty="0" err="1">
                <a:solidFill>
                  <a:srgbClr val="FFFF00"/>
                </a:solidFill>
              </a:rPr>
              <a:t>диференційна</a:t>
            </a:r>
            <a:r>
              <a:rPr lang="ru-RU" sz="2800" i="1" dirty="0">
                <a:solidFill>
                  <a:srgbClr val="FFFF00"/>
                </a:solidFill>
              </a:rPr>
              <a:t> точка, точка </a:t>
            </a:r>
            <a:r>
              <a:rPr lang="ru-RU" sz="2800" i="1" dirty="0" err="1">
                <a:solidFill>
                  <a:srgbClr val="FFFF00"/>
                </a:solidFill>
              </a:rPr>
              <a:t>відбиття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комунікативних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аспектів</a:t>
            </a:r>
            <a:r>
              <a:rPr lang="ru-RU" sz="2800" i="1" dirty="0">
                <a:solidFill>
                  <a:srgbClr val="FFFF00"/>
                </a:solidFill>
              </a:rPr>
              <a:t>, </a:t>
            </a:r>
            <a:r>
              <a:rPr lang="ru-RU" sz="2800" i="1" dirty="0" err="1">
                <a:solidFill>
                  <a:srgbClr val="FFFF00"/>
                </a:solidFill>
              </a:rPr>
              <a:t>вхід</a:t>
            </a:r>
            <a:r>
              <a:rPr lang="ru-RU" sz="2800" i="1" dirty="0">
                <a:solidFill>
                  <a:srgbClr val="FFFF00"/>
                </a:solidFill>
              </a:rPr>
              <a:t> у </a:t>
            </a:r>
            <a:r>
              <a:rPr lang="ru-RU" sz="2800" i="1" dirty="0" err="1">
                <a:solidFill>
                  <a:srgbClr val="FFFF00"/>
                </a:solidFill>
              </a:rPr>
              <a:t>площину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комунікативно</a:t>
            </a:r>
            <a:r>
              <a:rPr lang="ru-RU" sz="2800" i="1" dirty="0">
                <a:solidFill>
                  <a:srgbClr val="FFFF00"/>
                </a:solidFill>
              </a:rPr>
              <a:t>-прагматичного </a:t>
            </a:r>
            <a:r>
              <a:rPr lang="ru-RU" sz="2800" i="1" dirty="0" err="1">
                <a:solidFill>
                  <a:srgbClr val="FFFF00"/>
                </a:solidFill>
              </a:rPr>
              <a:t>бачення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об’єкта</a:t>
            </a:r>
            <a:r>
              <a:rPr lang="ru-RU" sz="2800" i="1" dirty="0">
                <a:solidFill>
                  <a:srgbClr val="FFFF00"/>
                </a:solidFill>
              </a:rPr>
              <a:t>', </a:t>
            </a:r>
            <a:r>
              <a:rPr lang="ru-RU" sz="2800" i="1" dirty="0" err="1">
                <a:solidFill>
                  <a:srgbClr val="FFFF00"/>
                </a:solidFill>
              </a:rPr>
              <a:t>інформатики</a:t>
            </a:r>
            <a:r>
              <a:rPr lang="ru-RU" sz="2800" i="1" dirty="0">
                <a:solidFill>
                  <a:srgbClr val="FFFF00"/>
                </a:solidFill>
              </a:rPr>
              <a:t>: квант </a:t>
            </a:r>
            <a:r>
              <a:rPr lang="ru-RU" sz="2800" i="1" dirty="0" err="1">
                <a:solidFill>
                  <a:srgbClr val="FFFF00"/>
                </a:solidFill>
              </a:rPr>
              <a:t>інформації</a:t>
            </a:r>
            <a:r>
              <a:rPr lang="ru-RU" sz="2800" i="1" dirty="0">
                <a:solidFill>
                  <a:srgbClr val="FFFF00"/>
                </a:solidFill>
              </a:rPr>
              <a:t>', </a:t>
            </a:r>
            <a:r>
              <a:rPr lang="ru-RU" sz="2800" i="1" dirty="0" err="1">
                <a:solidFill>
                  <a:srgbClr val="FFFF00"/>
                </a:solidFill>
              </a:rPr>
              <a:t>фізики</a:t>
            </a:r>
            <a:r>
              <a:rPr lang="ru-RU" sz="2800" i="1" dirty="0">
                <a:solidFill>
                  <a:srgbClr val="FFFF00"/>
                </a:solidFill>
              </a:rPr>
              <a:t>: поле </a:t>
            </a:r>
            <a:r>
              <a:rPr lang="ru-RU" sz="2800" i="1" dirty="0" err="1">
                <a:solidFill>
                  <a:srgbClr val="FFFF00"/>
                </a:solidFill>
              </a:rPr>
              <a:t>резонації</a:t>
            </a:r>
            <a:r>
              <a:rPr lang="ru-RU" sz="2800" i="1" dirty="0">
                <a:solidFill>
                  <a:srgbClr val="FFFF00"/>
                </a:solidFill>
              </a:rPr>
              <a:t>, центр </a:t>
            </a:r>
            <a:r>
              <a:rPr lang="ru-RU" sz="2800" i="1" dirty="0" err="1">
                <a:solidFill>
                  <a:srgbClr val="FFFF00"/>
                </a:solidFill>
              </a:rPr>
              <a:t>перетину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семантичної</a:t>
            </a:r>
            <a:r>
              <a:rPr lang="ru-RU" sz="2800" i="1" dirty="0">
                <a:solidFill>
                  <a:srgbClr val="FFFF00"/>
                </a:solidFill>
              </a:rPr>
              <a:t> і </a:t>
            </a:r>
            <a:r>
              <a:rPr lang="ru-RU" sz="2800" i="1" dirty="0" err="1">
                <a:solidFill>
                  <a:srgbClr val="FFFF00"/>
                </a:solidFill>
              </a:rPr>
              <a:t>формальної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площин</a:t>
            </a:r>
            <a:r>
              <a:rPr lang="ru-RU" sz="2800" i="1" dirty="0">
                <a:solidFill>
                  <a:srgbClr val="FFFF00"/>
                </a:solidFill>
              </a:rPr>
              <a:t> слова, </a:t>
            </a:r>
            <a:r>
              <a:rPr lang="ru-RU" sz="2800" i="1" dirty="0" err="1">
                <a:solidFill>
                  <a:srgbClr val="FFFF00"/>
                </a:solidFill>
              </a:rPr>
              <a:t>які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мають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широку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амплітуду</a:t>
            </a:r>
            <a:r>
              <a:rPr lang="ru-RU" sz="2800" i="1" dirty="0">
                <a:solidFill>
                  <a:srgbClr val="FFFF00"/>
                </a:solidFill>
              </a:rPr>
              <a:t>', </a:t>
            </a:r>
            <a:r>
              <a:rPr lang="ru-RU" sz="2800" i="1" dirty="0" err="1">
                <a:solidFill>
                  <a:srgbClr val="FFFF00"/>
                </a:solidFill>
              </a:rPr>
              <a:t>механіки</a:t>
            </a:r>
            <a:r>
              <a:rPr lang="ru-RU" sz="2800" i="1" dirty="0">
                <a:solidFill>
                  <a:srgbClr val="FFFF00"/>
                </a:solidFill>
              </a:rPr>
              <a:t>: </a:t>
            </a:r>
            <a:r>
              <a:rPr lang="ru-RU" sz="2800" i="1" dirty="0" err="1">
                <a:solidFill>
                  <a:srgbClr val="FFFF00"/>
                </a:solidFill>
              </a:rPr>
              <a:t>сигналізатор</a:t>
            </a:r>
            <a:r>
              <a:rPr lang="ru-RU" sz="2800" i="1" dirty="0">
                <a:solidFill>
                  <a:srgbClr val="FFFF00"/>
                </a:solidFill>
              </a:rPr>
              <a:t>, регулятор', </a:t>
            </a:r>
            <a:r>
              <a:rPr lang="ru-RU" sz="2800" i="1" dirty="0" err="1">
                <a:solidFill>
                  <a:srgbClr val="FFFF00"/>
                </a:solidFill>
              </a:rPr>
              <a:t>медицини</a:t>
            </a:r>
            <a:r>
              <a:rPr lang="ru-RU" sz="2800" i="1" dirty="0">
                <a:solidFill>
                  <a:srgbClr val="FFFF00"/>
                </a:solidFill>
              </a:rPr>
              <a:t>: </a:t>
            </a:r>
            <a:r>
              <a:rPr lang="ru-RU" sz="2800" i="1" dirty="0" err="1">
                <a:solidFill>
                  <a:srgbClr val="FFFF00"/>
                </a:solidFill>
              </a:rPr>
              <a:t>трансплантація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духовних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пріоритетів</a:t>
            </a:r>
            <a:r>
              <a:rPr lang="ru-RU" sz="2800" i="1" dirty="0">
                <a:solidFill>
                  <a:srgbClr val="FFFF00"/>
                </a:solidFill>
              </a:rPr>
              <a:t>, і </a:t>
            </a:r>
            <a:r>
              <a:rPr lang="ru-RU" sz="2800" i="1" dirty="0" err="1">
                <a:solidFill>
                  <a:srgbClr val="FFFF00"/>
                </a:solidFill>
              </a:rPr>
              <a:t>навіть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геології</a:t>
            </a:r>
            <a:r>
              <a:rPr lang="ru-RU" sz="2800" i="1" dirty="0">
                <a:solidFill>
                  <a:srgbClr val="FFFF00"/>
                </a:solidFill>
              </a:rPr>
              <a:t>: </a:t>
            </a:r>
            <a:r>
              <a:rPr lang="ru-RU" sz="2800" i="1" dirty="0" err="1">
                <a:solidFill>
                  <a:srgbClr val="FFFF00"/>
                </a:solidFill>
              </a:rPr>
              <a:t>мовний</a:t>
            </a:r>
            <a:r>
              <a:rPr lang="ru-RU" sz="2800" i="1" dirty="0">
                <a:solidFill>
                  <a:srgbClr val="FFFF00"/>
                </a:solidFill>
              </a:rPr>
              <a:t> ландшафт, </a:t>
            </a:r>
            <a:r>
              <a:rPr lang="ru-RU" sz="2800" i="1" dirty="0" err="1">
                <a:solidFill>
                  <a:srgbClr val="FFFF00"/>
                </a:solidFill>
              </a:rPr>
              <a:t>рельєф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внутрішньоформної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прогресії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uk-UA" sz="2800" dirty="0"/>
              <a:t>(</a:t>
            </a:r>
            <a:r>
              <a:rPr lang="ru-RU" sz="2800" i="1" dirty="0" err="1"/>
              <a:t>Селігей</a:t>
            </a:r>
            <a:r>
              <a:rPr lang="ru-RU" sz="2800" i="1" dirty="0"/>
              <a:t> П.</a:t>
            </a:r>
            <a:r>
              <a:rPr lang="uk-UA" sz="2800" i="1" dirty="0"/>
              <a:t>).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094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54922"/>
            <a:ext cx="11926389" cy="1293028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Невиправдана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заміна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узвичаєних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термінів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- концептуальна модель, </a:t>
            </a:r>
            <a:r>
              <a:rPr lang="ru-RU" i="1" dirty="0" err="1"/>
              <a:t>відмінність</a:t>
            </a:r>
            <a:r>
              <a:rPr lang="ru-RU" i="1" dirty="0"/>
              <a:t> -&gt; </a:t>
            </a:r>
            <a:r>
              <a:rPr lang="ru-RU" i="1" dirty="0" err="1"/>
              <a:t>диференційна</a:t>
            </a:r>
            <a:r>
              <a:rPr lang="ru-RU" i="1" dirty="0"/>
              <a:t> характеристика, </a:t>
            </a:r>
            <a:r>
              <a:rPr lang="ru-RU" i="1" dirty="0" err="1"/>
              <a:t>мовлення</a:t>
            </a:r>
            <a:r>
              <a:rPr lang="ru-RU" i="1" dirty="0"/>
              <a:t> -&gt; вербально-</a:t>
            </a:r>
            <a:r>
              <a:rPr lang="ru-RU" i="1" dirty="0" err="1"/>
              <a:t>комунікативна</a:t>
            </a:r>
            <a:r>
              <a:rPr lang="ru-RU" i="1" dirty="0"/>
              <a:t> практика, </a:t>
            </a:r>
            <a:r>
              <a:rPr lang="ru-RU" i="1" dirty="0" err="1"/>
              <a:t>уявлення</a:t>
            </a:r>
            <a:r>
              <a:rPr lang="ru-RU" i="1" dirty="0"/>
              <a:t> -&gt; </a:t>
            </a:r>
            <a:r>
              <a:rPr lang="ru-RU" i="1" dirty="0" err="1"/>
              <a:t>ментальний</a:t>
            </a:r>
            <a:r>
              <a:rPr lang="ru-RU" i="1" dirty="0"/>
              <a:t> прообраз, </a:t>
            </a:r>
            <a:r>
              <a:rPr lang="ru-RU" i="1" dirty="0" err="1"/>
              <a:t>перевірка</a:t>
            </a:r>
            <a:r>
              <a:rPr lang="ru-RU" i="1" dirty="0"/>
              <a:t> на </a:t>
            </a:r>
            <a:r>
              <a:rPr lang="ru-RU" i="1" dirty="0" err="1"/>
              <a:t>практиці</a:t>
            </a:r>
            <a:r>
              <a:rPr lang="ru-RU" i="1" dirty="0"/>
              <a:t> -&gt; </a:t>
            </a:r>
            <a:r>
              <a:rPr lang="ru-RU" i="1" dirty="0" err="1"/>
              <a:t>фактологічна</a:t>
            </a:r>
            <a:r>
              <a:rPr lang="ru-RU" i="1" dirty="0"/>
              <a:t> </a:t>
            </a:r>
            <a:r>
              <a:rPr lang="ru-RU" i="1" dirty="0" err="1"/>
              <a:t>апробація</a:t>
            </a:r>
            <a:r>
              <a:rPr lang="ru-RU" i="1" dirty="0"/>
              <a:t> </a:t>
            </a:r>
            <a:r>
              <a:rPr lang="uk-UA" dirty="0"/>
              <a:t>(</a:t>
            </a:r>
            <a:r>
              <a:rPr lang="ru-RU" i="1" dirty="0" err="1"/>
              <a:t>Селігей</a:t>
            </a:r>
            <a:r>
              <a:rPr lang="ru-RU" i="1" dirty="0"/>
              <a:t> П.</a:t>
            </a:r>
            <a:r>
              <a:rPr lang="uk-UA" i="1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63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77" y="764373"/>
            <a:ext cx="10970623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Завдання</a:t>
            </a:r>
            <a:r>
              <a:rPr lang="ru-RU" b="1" dirty="0"/>
              <a:t> 1.</a:t>
            </a:r>
            <a:r>
              <a:rPr lang="ru-RU" i="1" dirty="0"/>
              <a:t> </a:t>
            </a:r>
            <a:r>
              <a:rPr lang="uk-UA" i="1" dirty="0" smtClean="0"/>
              <a:t>розподіліть </a:t>
            </a:r>
            <a:r>
              <a:rPr lang="ru-RU" i="1" dirty="0" err="1" smtClean="0"/>
              <a:t>терміни</a:t>
            </a:r>
            <a:r>
              <a:rPr lang="ru-RU" i="1" dirty="0" smtClean="0"/>
              <a:t> </a:t>
            </a:r>
            <a:r>
              <a:rPr lang="ru-RU" i="1" dirty="0"/>
              <a:t>(</a:t>
            </a:r>
            <a:r>
              <a:rPr lang="ru-RU" i="1" dirty="0" err="1"/>
              <a:t>загальнонаукові</a:t>
            </a:r>
            <a:r>
              <a:rPr lang="ru-RU" i="1" dirty="0"/>
              <a:t>, </a:t>
            </a:r>
            <a:r>
              <a:rPr lang="ru-RU" i="1" dirty="0" err="1"/>
              <a:t>технічні</a:t>
            </a:r>
            <a:r>
              <a:rPr lang="ru-RU" i="1" dirty="0"/>
              <a:t>, </a:t>
            </a:r>
            <a:r>
              <a:rPr lang="ru-RU" i="1" dirty="0" err="1"/>
              <a:t>мовознавчі</a:t>
            </a:r>
            <a:r>
              <a:rPr lang="ru-RU" i="1" dirty="0"/>
              <a:t>, </a:t>
            </a:r>
            <a:r>
              <a:rPr lang="ru-RU" i="1" dirty="0" err="1"/>
              <a:t>психологічні</a:t>
            </a:r>
            <a:r>
              <a:rPr lang="ru-RU" i="1" dirty="0"/>
              <a:t>, </a:t>
            </a:r>
            <a:r>
              <a:rPr lang="ru-RU" i="1" dirty="0" err="1"/>
              <a:t>юридичні</a:t>
            </a:r>
            <a:r>
              <a:rPr lang="ru-RU" i="1" dirty="0" smtClean="0"/>
              <a:t>)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err="1" smtClean="0">
                <a:solidFill>
                  <a:srgbClr val="FFFF00"/>
                </a:solidFill>
              </a:rPr>
              <a:t>навіювання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оскарження</a:t>
            </a:r>
            <a:r>
              <a:rPr lang="ru-RU" sz="3200" dirty="0">
                <a:solidFill>
                  <a:srgbClr val="FFFF00"/>
                </a:solidFill>
              </a:rPr>
              <a:t>, синтез, </a:t>
            </a:r>
            <a:r>
              <a:rPr lang="ru-RU" sz="3200" dirty="0" err="1">
                <a:solidFill>
                  <a:srgbClr val="FFFF00"/>
                </a:solidFill>
              </a:rPr>
              <a:t>суфікс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доказ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прилад</a:t>
            </a:r>
            <a:r>
              <a:rPr lang="ru-RU" sz="3200" dirty="0">
                <a:solidFill>
                  <a:srgbClr val="FFFF00"/>
                </a:solidFill>
              </a:rPr>
              <a:t>, сайт, </a:t>
            </a:r>
            <a:r>
              <a:rPr lang="ru-RU" sz="3200" dirty="0" err="1">
                <a:solidFill>
                  <a:srgbClr val="FFFF00"/>
                </a:solidFill>
              </a:rPr>
              <a:t>акумулювати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апеляція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напівпровідність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іменник</a:t>
            </a:r>
            <a:r>
              <a:rPr lang="ru-RU" sz="3200" dirty="0">
                <a:solidFill>
                  <a:srgbClr val="FFFF00"/>
                </a:solidFill>
              </a:rPr>
              <a:t>, самоконтроль, </a:t>
            </a:r>
            <a:r>
              <a:rPr lang="ru-RU" sz="3200" dirty="0" err="1">
                <a:solidFill>
                  <a:srgbClr val="FFFF00"/>
                </a:solidFill>
              </a:rPr>
              <a:t>міжнародні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відносини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аналітична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деривація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пропорція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альтруїзм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активність</a:t>
            </a:r>
            <a:r>
              <a:rPr lang="ru-RU" sz="3200" dirty="0">
                <a:solidFill>
                  <a:srgbClr val="FFFF00"/>
                </a:solidFill>
              </a:rPr>
              <a:t> характеру, </a:t>
            </a:r>
            <a:r>
              <a:rPr lang="ru-RU" sz="3200" dirty="0" err="1">
                <a:solidFill>
                  <a:srgbClr val="FFFF00"/>
                </a:solidFill>
              </a:rPr>
              <a:t>реакція</a:t>
            </a:r>
            <a:r>
              <a:rPr lang="ru-RU" sz="3200" dirty="0">
                <a:solidFill>
                  <a:srgbClr val="FFFF00"/>
                </a:solidFill>
              </a:rPr>
              <a:t>, проблема, метод, </a:t>
            </a:r>
            <a:r>
              <a:rPr lang="ru-RU" sz="3200" dirty="0" err="1">
                <a:solidFill>
                  <a:srgbClr val="FFFF00"/>
                </a:solidFill>
              </a:rPr>
              <a:t>лінгвоцид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моральне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виховання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нульова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напруга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правові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обов’язки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9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solidFill>
                  <a:srgbClr val="FFFF00"/>
                </a:solidFill>
              </a:rPr>
              <a:t>Розподіліть</a:t>
            </a:r>
            <a:r>
              <a:rPr lang="ru-RU" i="1" dirty="0" smtClean="0">
                <a:solidFill>
                  <a:srgbClr val="FFFF00"/>
                </a:solidFill>
              </a:rPr>
              <a:t>: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1</a:t>
            </a:r>
            <a:r>
              <a:rPr lang="ru-RU" i="1" dirty="0">
                <a:solidFill>
                  <a:srgbClr val="FFFF00"/>
                </a:solidFill>
              </a:rPr>
              <a:t>) </a:t>
            </a:r>
            <a:r>
              <a:rPr lang="ru-RU" i="1" dirty="0" err="1">
                <a:solidFill>
                  <a:srgbClr val="FFFF00"/>
                </a:solidFill>
              </a:rPr>
              <a:t>терміни</a:t>
            </a:r>
            <a:r>
              <a:rPr lang="ru-RU" i="1" dirty="0">
                <a:solidFill>
                  <a:srgbClr val="FFFF00"/>
                </a:solidFill>
              </a:rPr>
              <a:t>, 2) </a:t>
            </a:r>
            <a:r>
              <a:rPr lang="ru-RU" i="1" dirty="0" err="1" smtClean="0">
                <a:solidFill>
                  <a:srgbClr val="FFFF00"/>
                </a:solidFill>
              </a:rPr>
              <a:t>професіоналізми</a:t>
            </a:r>
            <a:r>
              <a:rPr lang="ru-RU" i="1" dirty="0">
                <a:solidFill>
                  <a:srgbClr val="FFFF00"/>
                </a:solidFill>
              </a:rPr>
              <a:t>. </a:t>
            </a: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err="1" smtClean="0">
                <a:solidFill>
                  <a:srgbClr val="FFFF00"/>
                </a:solidFill>
              </a:rPr>
              <a:t>З’ясуйте</a:t>
            </a:r>
            <a:r>
              <a:rPr lang="ru-RU" i="1" dirty="0">
                <a:solidFill>
                  <a:srgbClr val="FFFF00"/>
                </a:solidFill>
              </a:rPr>
              <a:t>, до </a:t>
            </a:r>
            <a:r>
              <a:rPr lang="ru-RU" i="1" dirty="0" err="1">
                <a:solidFill>
                  <a:srgbClr val="FFFF00"/>
                </a:solidFill>
              </a:rPr>
              <a:t>яких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галузевих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терміносистем</a:t>
            </a:r>
            <a:r>
              <a:rPr lang="ru-RU" i="1" dirty="0">
                <a:solidFill>
                  <a:srgbClr val="FFFF00"/>
                </a:solidFill>
              </a:rPr>
              <a:t> вони належать.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Радіус</a:t>
            </a:r>
            <a:r>
              <a:rPr lang="ru-RU" dirty="0"/>
              <a:t>, пара</a:t>
            </a:r>
            <a:r>
              <a:rPr lang="uk-UA" dirty="0"/>
              <a:t>, </a:t>
            </a:r>
            <a:r>
              <a:rPr lang="ru-RU" dirty="0"/>
              <a:t>кок, депозит, тверда валюта, глюк, </a:t>
            </a:r>
            <a:r>
              <a:rPr lang="ru-RU" dirty="0" err="1"/>
              <a:t>галюцинація</a:t>
            </a:r>
            <a:r>
              <a:rPr lang="ru-RU" dirty="0"/>
              <a:t>, кубрик, </a:t>
            </a:r>
            <a:r>
              <a:rPr lang="ru-RU" dirty="0" err="1"/>
              <a:t>зависнути</a:t>
            </a:r>
            <a:r>
              <a:rPr lang="ru-RU" dirty="0"/>
              <a:t> (</a:t>
            </a:r>
            <a:r>
              <a:rPr lang="ru-RU" dirty="0" err="1"/>
              <a:t>зупинка</a:t>
            </a:r>
            <a:r>
              <a:rPr lang="ru-RU" dirty="0"/>
              <a:t> </a:t>
            </a:r>
            <a:r>
              <a:rPr lang="ru-RU" dirty="0" err="1"/>
              <a:t>комп’ютерної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), </a:t>
            </a:r>
            <a:r>
              <a:rPr lang="ru-RU" dirty="0" err="1"/>
              <a:t>відмивання</a:t>
            </a:r>
            <a:r>
              <a:rPr lang="ru-RU" dirty="0"/>
              <a:t> грошей, дефолт, фанера, реклама, рейтинг, УЗД, </a:t>
            </a:r>
            <a:r>
              <a:rPr lang="ru-RU" dirty="0" err="1"/>
              <a:t>заморозити</a:t>
            </a:r>
            <a:r>
              <a:rPr lang="ru-RU" dirty="0"/>
              <a:t> (</a:t>
            </a:r>
            <a:r>
              <a:rPr lang="ru-RU" dirty="0" err="1"/>
              <a:t>рахунок</a:t>
            </a:r>
            <a:r>
              <a:rPr lang="ru-RU" dirty="0"/>
              <a:t>), </a:t>
            </a:r>
            <a:r>
              <a:rPr lang="ru-RU" dirty="0" err="1"/>
              <a:t>індексація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плати, </a:t>
            </a:r>
            <a:r>
              <a:rPr lang="ru-RU" dirty="0" err="1"/>
              <a:t>споживчий</a:t>
            </a:r>
            <a:r>
              <a:rPr lang="ru-RU" dirty="0"/>
              <a:t> </a:t>
            </a:r>
            <a:r>
              <a:rPr lang="ru-RU" dirty="0" err="1"/>
              <a:t>кошик</a:t>
            </a:r>
            <a:r>
              <a:rPr lang="ru-RU" dirty="0"/>
              <a:t>,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, </a:t>
            </a:r>
            <a:r>
              <a:rPr lang="ru-RU" dirty="0" err="1"/>
              <a:t>мовна</a:t>
            </a:r>
            <a:r>
              <a:rPr lang="ru-RU" dirty="0"/>
              <a:t> </a:t>
            </a:r>
            <a:r>
              <a:rPr lang="ru-RU" dirty="0" err="1"/>
              <a:t>свідомість</a:t>
            </a:r>
            <a:r>
              <a:rPr lang="ru-RU" dirty="0"/>
              <a:t>, </a:t>
            </a:r>
            <a:r>
              <a:rPr lang="ru-RU" dirty="0" err="1"/>
              <a:t>архівування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гостре</a:t>
            </a:r>
            <a:r>
              <a:rPr lang="ru-RU" dirty="0"/>
              <a:t> </a:t>
            </a:r>
            <a:r>
              <a:rPr lang="ru-RU" dirty="0" err="1"/>
              <a:t>респіраторне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дембель, мертва петля, абордаж.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58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764373"/>
            <a:ext cx="11388634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1. Предмет, завдання  і спрямування курсу „Основи  українського  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    термінознавства”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356102"/>
              </p:ext>
            </p:extLst>
          </p:nvPr>
        </p:nvGraphicFramePr>
        <p:xfrm>
          <a:off x="685800" y="2193925"/>
          <a:ext cx="10820400" cy="455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34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764373"/>
            <a:ext cx="11192691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Предмет, завдання  і спрямування курсу „Основи  українського  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    термінознавства”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uk-UA" sz="2800" i="1" dirty="0"/>
              <a:t>Взаємодія між загальною мовою і мовою спеціальною "(науковою) постійно зростає — звідси актуальність дослідження тер-</a:t>
            </a:r>
            <a:r>
              <a:rPr lang="uk-UA" sz="2800" i="1" dirty="0" err="1"/>
              <a:t>мінолексики</a:t>
            </a:r>
            <a:r>
              <a:rPr lang="uk-UA" sz="2800" i="1" dirty="0"/>
              <a:t> як каркасного словника мови спеціальностей, з'ясування питань загальної теорії термінології й окремих питань національного термінознавства». Сучасне а</a:t>
            </a:r>
            <a:r>
              <a:rPr lang="ru-RU" sz="2800" i="1" dirty="0" err="1"/>
              <a:t>ктивне</a:t>
            </a:r>
            <a:r>
              <a:rPr lang="ru-RU" sz="2800" i="1" dirty="0"/>
              <a:t> </a:t>
            </a:r>
            <a:r>
              <a:rPr lang="ru-RU" sz="2800" i="1" dirty="0" err="1"/>
              <a:t>збагачення</a:t>
            </a:r>
            <a:r>
              <a:rPr lang="ru-RU" sz="2800" i="1" dirty="0"/>
              <a:t> </a:t>
            </a:r>
            <a:r>
              <a:rPr lang="ru-RU" sz="2800" i="1" dirty="0" err="1"/>
              <a:t>української</a:t>
            </a:r>
            <a:r>
              <a:rPr lang="ru-RU" sz="2800" i="1" dirty="0"/>
              <a:t> </a:t>
            </a:r>
            <a:r>
              <a:rPr lang="ru-RU" sz="2800" i="1" dirty="0" err="1"/>
              <a:t>літературної</a:t>
            </a:r>
            <a:r>
              <a:rPr lang="ru-RU" sz="2800" i="1" dirty="0"/>
              <a:t> </a:t>
            </a:r>
            <a:r>
              <a:rPr lang="ru-RU" sz="2800" i="1" dirty="0" err="1"/>
              <a:t>мови</a:t>
            </a:r>
            <a:r>
              <a:rPr lang="ru-RU" sz="2800" i="1" dirty="0"/>
              <a:t> </a:t>
            </a:r>
            <a:r>
              <a:rPr lang="ru-RU" sz="2800" i="1" dirty="0" err="1"/>
              <a:t>термінами</a:t>
            </a:r>
            <a:r>
              <a:rPr lang="ru-RU" sz="2800" i="1" dirty="0"/>
              <a:t> </a:t>
            </a:r>
            <a:r>
              <a:rPr lang="ru-RU" sz="2800" i="1" dirty="0" err="1"/>
              <a:t>очевидне</a:t>
            </a:r>
            <a:r>
              <a:rPr lang="uk-UA" sz="2800" i="1" dirty="0"/>
              <a:t>: в</a:t>
            </a:r>
            <a:r>
              <a:rPr lang="ru-RU" sz="2800" i="1" dirty="0"/>
              <a:t>они </a:t>
            </a:r>
            <a:r>
              <a:rPr lang="ru-RU" sz="2800" i="1" dirty="0" err="1"/>
              <a:t>становлять</a:t>
            </a:r>
            <a:r>
              <a:rPr lang="ru-RU" sz="2800" i="1" dirty="0"/>
              <a:t> </a:t>
            </a:r>
            <a:r>
              <a:rPr lang="ru-RU" sz="2800" i="1" dirty="0" err="1"/>
              <a:t>близько</a:t>
            </a:r>
            <a:r>
              <a:rPr lang="ru-RU" sz="2800" i="1" dirty="0"/>
              <a:t> 90 % </a:t>
            </a:r>
            <a:r>
              <a:rPr lang="ru-RU" sz="2800" i="1" dirty="0" err="1"/>
              <a:t>нових</a:t>
            </a:r>
            <a:r>
              <a:rPr lang="ru-RU" sz="2800" i="1" dirty="0"/>
              <a:t> </a:t>
            </a:r>
            <a:r>
              <a:rPr lang="ru-RU" sz="2800" i="1" dirty="0" err="1"/>
              <a:t>слів</a:t>
            </a:r>
            <a:r>
              <a:rPr lang="uk-UA" sz="2800" i="1" dirty="0"/>
              <a:t> </a:t>
            </a:r>
            <a:r>
              <a:rPr lang="uk-UA" sz="2800" i="1" dirty="0">
                <a:solidFill>
                  <a:srgbClr val="FFFF00"/>
                </a:solidFill>
              </a:rPr>
              <a:t>(</a:t>
            </a:r>
            <a:r>
              <a:rPr lang="uk-UA" sz="2800" i="1" dirty="0" err="1">
                <a:solidFill>
                  <a:srgbClr val="FFFF00"/>
                </a:solidFill>
              </a:rPr>
              <a:t>М.Баган</a:t>
            </a:r>
            <a:r>
              <a:rPr lang="uk-UA" sz="2800" i="1" dirty="0">
                <a:solidFill>
                  <a:srgbClr val="FFFF00"/>
                </a:solidFill>
              </a:rPr>
              <a:t>)</a:t>
            </a:r>
            <a:r>
              <a:rPr lang="ru-RU" sz="2800" i="1" dirty="0">
                <a:solidFill>
                  <a:srgbClr val="FFFF00"/>
                </a:solidFill>
              </a:rPr>
              <a:t>. </a:t>
            </a:r>
            <a:endParaRPr lang="ru-RU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7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440" y="29411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Структура й складові курсу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29260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49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736" y="215733"/>
            <a:ext cx="10452463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навіщо історія термінології?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409" y="1236457"/>
            <a:ext cx="3672705" cy="5203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53" y="1236456"/>
            <a:ext cx="3571427" cy="5203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820" y="1236455"/>
            <a:ext cx="3440518" cy="52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7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50419"/>
            <a:ext cx="8610600" cy="1293028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навіщо історія термінології?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679" y="1824286"/>
            <a:ext cx="3489824" cy="453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26" y="1715981"/>
            <a:ext cx="5402307" cy="46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3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554" y="398613"/>
            <a:ext cx="8610600" cy="1293028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навіщо історія термінології?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" y="2359180"/>
            <a:ext cx="2705509" cy="4243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621" y="2368299"/>
            <a:ext cx="2932613" cy="4234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209" y="2369106"/>
            <a:ext cx="3063242" cy="4234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310" y="4088516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0"/>
            <a:ext cx="11388634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Навіщо теорія термінознавства?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58092"/>
            <a:ext cx="10820400" cy="516059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b="1" dirty="0"/>
              <a:t>«</a:t>
            </a:r>
            <a:r>
              <a:rPr lang="uk-UA" b="1" i="1" dirty="0"/>
              <a:t>Н</a:t>
            </a:r>
            <a:r>
              <a:rPr lang="ru-RU" b="1" i="1" dirty="0" err="1"/>
              <a:t>изька</a:t>
            </a:r>
            <a:r>
              <a:rPr lang="ru-RU" b="1" i="1" dirty="0"/>
              <a:t> </a:t>
            </a:r>
            <a:r>
              <a:rPr lang="ru-RU" b="1" i="1" dirty="0" err="1"/>
              <a:t>термінологічна</a:t>
            </a:r>
            <a:r>
              <a:rPr lang="ru-RU" b="1" i="1" dirty="0"/>
              <a:t> культура в </a:t>
            </a:r>
            <a:r>
              <a:rPr lang="ru-RU" b="1" i="1" dirty="0" err="1"/>
              <a:t>усіх</a:t>
            </a:r>
            <a:r>
              <a:rPr lang="ru-RU" b="1" i="1" dirty="0"/>
              <a:t> </a:t>
            </a:r>
            <a:r>
              <a:rPr lang="ru-RU" b="1" i="1" dirty="0" err="1"/>
              <a:t>своїх</a:t>
            </a:r>
            <a:r>
              <a:rPr lang="ru-RU" b="1" i="1" dirty="0"/>
              <a:t> </a:t>
            </a:r>
            <a:r>
              <a:rPr lang="ru-RU" b="1" i="1" dirty="0" err="1"/>
              <a:t>виявах</a:t>
            </a:r>
            <a:r>
              <a:rPr lang="ru-RU" b="1" i="1" dirty="0"/>
              <a:t> </a:t>
            </a:r>
            <a:r>
              <a:rPr lang="ru-RU" b="1" i="1" dirty="0" err="1"/>
              <a:t>істотно</a:t>
            </a:r>
            <a:r>
              <a:rPr lang="ru-RU" b="1" i="1" dirty="0"/>
              <a:t> </a:t>
            </a:r>
            <a:r>
              <a:rPr lang="ru-RU" b="1" i="1" dirty="0" err="1"/>
              <a:t>утруднює</a:t>
            </a:r>
            <a:r>
              <a:rPr lang="ru-RU" b="1" i="1" dirty="0"/>
              <a:t> </a:t>
            </a:r>
            <a:r>
              <a:rPr lang="ru-RU" b="1" i="1" dirty="0" err="1"/>
              <a:t>сприйняття</a:t>
            </a:r>
            <a:r>
              <a:rPr lang="ru-RU" b="1" i="1" dirty="0"/>
              <a:t> й </a:t>
            </a:r>
            <a:r>
              <a:rPr lang="ru-RU" b="1" i="1" dirty="0" err="1"/>
              <a:t>розуміння</a:t>
            </a:r>
            <a:r>
              <a:rPr lang="ru-RU" b="1" i="1" dirty="0"/>
              <a:t> </a:t>
            </a:r>
            <a:r>
              <a:rPr lang="ru-RU" b="1" i="1" dirty="0" err="1"/>
              <a:t>наукового</a:t>
            </a:r>
            <a:r>
              <a:rPr lang="ru-RU" b="1" i="1" dirty="0"/>
              <a:t> тексту. </a:t>
            </a:r>
            <a:r>
              <a:rPr lang="ru-RU" b="1" i="1" dirty="0" err="1"/>
              <a:t>Засміченість</a:t>
            </a:r>
            <a:r>
              <a:rPr lang="ru-RU" b="1" i="1" dirty="0"/>
              <a:t> </a:t>
            </a:r>
            <a:r>
              <a:rPr lang="ru-RU" b="1" i="1" dirty="0" err="1"/>
              <a:t>незвичними</a:t>
            </a:r>
            <a:r>
              <a:rPr lang="ru-RU" b="1" i="1" dirty="0"/>
              <a:t> словами, </a:t>
            </a:r>
            <a:r>
              <a:rPr lang="ru-RU" b="1" i="1" dirty="0" err="1"/>
              <a:t>термінологічна</a:t>
            </a:r>
            <a:r>
              <a:rPr lang="ru-RU" b="1" i="1" dirty="0"/>
              <a:t> </a:t>
            </a:r>
            <a:r>
              <a:rPr lang="ru-RU" b="1" i="1" dirty="0" err="1"/>
              <a:t>мішура</a:t>
            </a:r>
            <a:r>
              <a:rPr lang="ru-RU" b="1" i="1" dirty="0"/>
              <a:t> </a:t>
            </a:r>
            <a:r>
              <a:rPr lang="ru-RU" b="1" i="1" dirty="0" err="1"/>
              <a:t>призводять</a:t>
            </a:r>
            <a:r>
              <a:rPr lang="ru-RU" b="1" i="1" dirty="0"/>
              <a:t> до того,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фонові</a:t>
            </a:r>
            <a:r>
              <a:rPr lang="ru-RU" b="1" i="1" dirty="0"/>
              <a:t> </a:t>
            </a:r>
            <a:r>
              <a:rPr lang="ru-RU" b="1" i="1" dirty="0" err="1"/>
              <a:t>знання</a:t>
            </a:r>
            <a:r>
              <a:rPr lang="ru-RU" b="1" i="1" dirty="0"/>
              <a:t> </a:t>
            </a:r>
            <a:r>
              <a:rPr lang="ru-RU" b="1" i="1" dirty="0" err="1"/>
              <a:t>читача</a:t>
            </a:r>
            <a:r>
              <a:rPr lang="ru-RU" b="1" i="1" dirty="0"/>
              <a:t> (</a:t>
            </a:r>
            <a:r>
              <a:rPr lang="ru-RU" b="1" i="1" dirty="0" err="1"/>
              <a:t>навіть</a:t>
            </a:r>
            <a:r>
              <a:rPr lang="ru-RU" b="1" i="1" dirty="0"/>
              <a:t> </a:t>
            </a:r>
            <a:r>
              <a:rPr lang="ru-RU" b="1" i="1" dirty="0" err="1"/>
              <a:t>якщо</a:t>
            </a:r>
            <a:r>
              <a:rPr lang="ru-RU" b="1" i="1" dirty="0"/>
              <a:t> </a:t>
            </a:r>
            <a:r>
              <a:rPr lang="ru-RU" b="1" i="1" dirty="0" err="1"/>
              <a:t>він</a:t>
            </a:r>
            <a:r>
              <a:rPr lang="ru-RU" b="1" i="1" dirty="0"/>
              <a:t> і </a:t>
            </a:r>
            <a:r>
              <a:rPr lang="ru-RU" b="1" i="1" dirty="0" err="1"/>
              <a:t>фахівець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цієї</a:t>
            </a:r>
            <a:r>
              <a:rPr lang="ru-RU" b="1" i="1" dirty="0"/>
              <a:t> </a:t>
            </a:r>
            <a:r>
              <a:rPr lang="ru-RU" b="1" i="1" dirty="0" err="1"/>
              <a:t>галузі</a:t>
            </a:r>
            <a:r>
              <a:rPr lang="ru-RU" b="1" i="1" dirty="0"/>
              <a:t>) </a:t>
            </a:r>
            <a:r>
              <a:rPr lang="ru-RU" b="1" i="1" dirty="0" err="1"/>
              <a:t>виявляються</a:t>
            </a:r>
            <a:r>
              <a:rPr lang="ru-RU" b="1" i="1" dirty="0"/>
              <a:t> </a:t>
            </a:r>
            <a:r>
              <a:rPr lang="ru-RU" b="1" i="1" dirty="0" err="1"/>
              <a:t>недостатніми</a:t>
            </a:r>
            <a:r>
              <a:rPr lang="ru-RU" b="1" i="1" dirty="0"/>
              <a:t> для </a:t>
            </a:r>
            <a:r>
              <a:rPr lang="ru-RU" b="1" i="1" dirty="0" err="1"/>
              <a:t>повноцінного</a:t>
            </a:r>
            <a:r>
              <a:rPr lang="ru-RU" b="1" i="1" dirty="0"/>
              <a:t> </a:t>
            </a:r>
            <a:r>
              <a:rPr lang="ru-RU" b="1" i="1" dirty="0" err="1"/>
              <a:t>розуміння</a:t>
            </a:r>
            <a:r>
              <a:rPr lang="ru-RU" b="1" i="1" dirty="0"/>
              <a:t> </a:t>
            </a:r>
            <a:r>
              <a:rPr lang="ru-RU" b="1" i="1" dirty="0" err="1"/>
              <a:t>написаного</a:t>
            </a:r>
            <a:r>
              <a:rPr lang="uk-UA" b="1" dirty="0"/>
              <a:t>» (</a:t>
            </a:r>
            <a:r>
              <a:rPr lang="uk-UA" b="1" dirty="0" err="1"/>
              <a:t>П.Селегій</a:t>
            </a:r>
            <a:r>
              <a:rPr lang="uk-UA" b="1" dirty="0"/>
              <a:t>)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46" y="4519749"/>
            <a:ext cx="1627354" cy="23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7420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60</TotalTime>
  <Words>1195</Words>
  <Application>Microsoft Office PowerPoint</Application>
  <PresentationFormat>Широкоэкранный</PresentationFormat>
  <Paragraphs>103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След самолета</vt:lpstr>
      <vt:lpstr>Основи  українського  термінознавства </vt:lpstr>
      <vt:lpstr>література</vt:lpstr>
      <vt:lpstr>1. Предмет, завдання  і спрямування курсу „Основи  українського        термінознавства”  </vt:lpstr>
      <vt:lpstr>Предмет, завдання  і спрямування курсу „Основи  українського        термінознавства”  </vt:lpstr>
      <vt:lpstr>Структура й складові курсу</vt:lpstr>
      <vt:lpstr>навіщо історія термінології?</vt:lpstr>
      <vt:lpstr>навіщо історія термінології?</vt:lpstr>
      <vt:lpstr>навіщо історія термінології?</vt:lpstr>
      <vt:lpstr>Навіщо теорія термінознавства?</vt:lpstr>
      <vt:lpstr>2. Термінознавство: його предмет і специфіка </vt:lpstr>
      <vt:lpstr>напрями термінологічної роботи в Україні</vt:lpstr>
      <vt:lpstr>3.Головні поняття термінознавства </vt:lpstr>
      <vt:lpstr>3.Головні поняття термінознавства </vt:lpstr>
      <vt:lpstr>3.Головні поняття термінознавства: термінологічне поле </vt:lpstr>
      <vt:lpstr>3.Головні поняття термінознавства </vt:lpstr>
      <vt:lpstr>3.Головні поняття термінознавства</vt:lpstr>
      <vt:lpstr>4. Проблеми й хвороби термінознавства </vt:lpstr>
      <vt:lpstr>Термінологія в граматиках поч.ХХ століття</vt:lpstr>
      <vt:lpstr>2) перенасичення термінами наукових текстів (сучасний період): </vt:lpstr>
      <vt:lpstr>евиправдане залучення термінів з інших наук</vt:lpstr>
      <vt:lpstr>Невиправдана заміна узвичаєних термінів</vt:lpstr>
      <vt:lpstr>Завдання 1. розподіліть терміни (загальнонаукові, технічні, мовознавчі, психологічні, юридичні)  </vt:lpstr>
      <vt:lpstr>Розподіліть: 1) терміни, 2) професіоналізми.  З’ясуйте, до яких галузевих терміносистем вони належать.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 українського  термінознавства</dc:title>
  <dc:creator>admin</dc:creator>
  <cp:lastModifiedBy>admin</cp:lastModifiedBy>
  <cp:revision>8</cp:revision>
  <dcterms:created xsi:type="dcterms:W3CDTF">2025-02-12T09:57:46Z</dcterms:created>
  <dcterms:modified xsi:type="dcterms:W3CDTF">2025-02-12T10:58:15Z</dcterms:modified>
</cp:coreProperties>
</file>