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3E379-FB11-4CC6-B790-2653FAE85E88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CD74B-3D33-4E16-BFC7-81F3D4BF60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31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c2d7aa7a0c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c2d7aa7a0c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2d7aa7a0c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c2d7aa7a0c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c2d7aa7a0c_0_5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c2d7aa7a0c_0_5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c2d7aa7a0c_0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c2d7aa7a0c_0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c2d7aa7a0c_0_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c2d7aa7a0c_0_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2d7aa7a0c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c2d7aa7a0c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5770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2d7aa7a0c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c2d7aa7a0c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502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2d7aa7a0c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c2d7aa7a0c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7364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c2d7aa7a0c_0_5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c2d7aa7a0c_0_5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622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dirty="0">
                <a:latin typeface="Times New Roman"/>
                <a:ea typeface="Times New Roman"/>
                <a:cs typeface="Times New Roman"/>
                <a:sym typeface="Times New Roman"/>
              </a:rPr>
              <a:t>6</a:t>
            </a:r>
            <a: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ru-RU" sz="25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Криміналістична</a:t>
            </a:r>
            <a:r>
              <a:rPr lang="ru-RU" sz="2500" dirty="0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експертиза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документів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.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Вилучення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документів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та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особливості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цих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дій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42159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Результати документальних перевірок оформлюються у формі </a:t>
            </a:r>
            <a:r>
              <a:rPr lang="uk" b="1">
                <a:solidFill>
                  <a:srgbClr val="333333"/>
                </a:solidFill>
                <a:highlight>
                  <a:srgbClr val="FFFFFF"/>
                </a:highlight>
              </a:rPr>
              <a:t>акта</a:t>
            </a: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 або </a:t>
            </a:r>
            <a:r>
              <a:rPr lang="uk" b="1">
                <a:solidFill>
                  <a:srgbClr val="333333"/>
                </a:solidFill>
                <a:highlight>
                  <a:srgbClr val="FFFFFF"/>
                </a:highlight>
              </a:rPr>
              <a:t>довідки </a:t>
            </a: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документальної перевірки. 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У разі встановлення під час перевірки порушень складається акт документальної перевірки, а у разі відсутності порушень - довідка документальної перевірки.</a:t>
            </a:r>
            <a:endParaRPr sz="1400"/>
          </a:p>
        </p:txBody>
      </p:sp>
      <p:pic>
        <p:nvPicPr>
          <p:cNvPr id="212" name="Google Shape;21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9701" y="2452867"/>
            <a:ext cx="3259675" cy="2584467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40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" sz="18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Основні вимоги до оформлення документальних перевірок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5"/>
          <p:cNvSpPr txBox="1">
            <a:spLocks noGrp="1"/>
          </p:cNvSpPr>
          <p:nvPr>
            <p:ph type="body" idx="1"/>
          </p:nvPr>
        </p:nvSpPr>
        <p:spPr>
          <a:xfrm>
            <a:off x="128075" y="25643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Акт документальної перевірки повинен містити систематизований виклад виявлених під час перевірки </a:t>
            </a:r>
            <a:r>
              <a:rPr lang="uk" i="1">
                <a:solidFill>
                  <a:srgbClr val="333333"/>
                </a:solidFill>
                <a:highlight>
                  <a:srgbClr val="FFFFFF"/>
                </a:highlight>
              </a:rPr>
              <a:t>фактів порушень норм</a:t>
            </a: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.</a:t>
            </a: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В акті документальної перевірки викладаються </a:t>
            </a:r>
            <a:r>
              <a:rPr lang="uk" i="1">
                <a:solidFill>
                  <a:srgbClr val="333333"/>
                </a:solidFill>
                <a:highlight>
                  <a:srgbClr val="FFFFFF"/>
                </a:highlight>
              </a:rPr>
              <a:t>всі суттєві обставини фінансово-господарської діяльності</a:t>
            </a:r>
            <a:r>
              <a:rPr lang="uk">
                <a:solidFill>
                  <a:srgbClr val="333333"/>
                </a:solidFill>
                <a:highlight>
                  <a:srgbClr val="FFFFFF"/>
                </a:highlight>
              </a:rPr>
              <a:t> платника податків, які стосуються фактів виявлених порушень законодавства.</a:t>
            </a:r>
            <a:endParaRPr sz="14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219" name="Google Shape;219;p35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40">
                <a:latin typeface="Open Sans"/>
                <a:ea typeface="Open Sans"/>
                <a:cs typeface="Open Sans"/>
                <a:sym typeface="Open Sans"/>
              </a:rPr>
              <a:t>Акт</a:t>
            </a:r>
            <a:endParaRPr sz="184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6"/>
          <p:cNvSpPr txBox="1">
            <a:spLocks noGrp="1"/>
          </p:cNvSpPr>
          <p:nvPr>
            <p:ph type="body" idx="1"/>
          </p:nvPr>
        </p:nvSpPr>
        <p:spPr>
          <a:xfrm>
            <a:off x="727650" y="1970000"/>
            <a:ext cx="7688700" cy="37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Акт (довідка) документальної перевірки складається з </a:t>
            </a:r>
            <a:r>
              <a:rPr lang="uk" sz="1200" i="1">
                <a:solidFill>
                  <a:srgbClr val="333333"/>
                </a:solidFill>
                <a:highlight>
                  <a:srgbClr val="FFFFFF"/>
                </a:highlight>
              </a:rPr>
              <a:t>чотирьох частин</a:t>
            </a: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: вступної, загальних положень, описової частини та висновку. До акта (довідки) документальної перевірки додаються інформативні додатки.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292100" algn="ctr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uk" sz="1200" b="1">
                <a:solidFill>
                  <a:srgbClr val="333333"/>
                </a:solidFill>
                <a:highlight>
                  <a:srgbClr val="FFFFFF"/>
                </a:highlight>
              </a:rPr>
              <a:t>У разі встановлення перевіркою порушень законодавства з питань державної митної справи необхідно:</a:t>
            </a:r>
            <a:endParaRPr sz="1200" b="1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04800" algn="ctr" rtl="0">
              <a:lnSpc>
                <a:spcPct val="95000"/>
              </a:lnSpc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ts val="1200"/>
              <a:buAutoNum type="arabicPeriod"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чітко викласти зміст порушення з посиланням на конкретні пункти і статті законодавчих актів, що порушені платником податків;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0480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AutoNum type="arabicPeriod"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зазначити невідповідність даних, які містяться в документах, поданих платником податків для здійснення митного оформлення, фактичним даним, виявленим під час перевірки, на підставі первинних документів платника податків;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457200" lvl="0" indent="-30480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200"/>
              <a:buAutoNum type="arabicPeriod"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вказати первинні документи та інші матеріали, що свідчать про наявність порушень.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225" name="Google Shape;225;p36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Зміст акта (довідки) документальної перевірки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Акт (довідка) документальної перевірки складається у </a:t>
            </a:r>
            <a:r>
              <a:rPr lang="uk" sz="1200" i="1">
                <a:solidFill>
                  <a:srgbClr val="333333"/>
                </a:solidFill>
                <a:highlight>
                  <a:srgbClr val="FFFFFF"/>
                </a:highlight>
              </a:rPr>
              <a:t>двох примірниках</a:t>
            </a: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, підписується посадовими особами контролюючого органу, які проводили перевірку, та </a:t>
            </a:r>
            <a:r>
              <a:rPr lang="uk" sz="1200" b="1">
                <a:solidFill>
                  <a:srgbClr val="333333"/>
                </a:solidFill>
                <a:highlight>
                  <a:srgbClr val="FFFFFF"/>
                </a:highlight>
              </a:rPr>
              <a:t>реєструється </a:t>
            </a: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в контролюючому органі </a:t>
            </a:r>
            <a:r>
              <a:rPr lang="uk" sz="1200" b="1">
                <a:solidFill>
                  <a:srgbClr val="333333"/>
                </a:solidFill>
                <a:highlight>
                  <a:srgbClr val="FFFFFF"/>
                </a:highlight>
              </a:rPr>
              <a:t>протягом 5 робочих днів </a:t>
            </a: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з дня, що настає за днем закінчення встановленого для проведення перевірки строку.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Строк зберігання актів (довідок) та інших матеріалів документальних перевірок у контролюючих органах становить </a:t>
            </a:r>
            <a:r>
              <a:rPr lang="uk" sz="1200" b="1">
                <a:solidFill>
                  <a:srgbClr val="333333"/>
                </a:solidFill>
                <a:highlight>
                  <a:srgbClr val="FFFFFF"/>
                </a:highlight>
              </a:rPr>
              <a:t>5 років (</a:t>
            </a:r>
            <a:r>
              <a:rPr lang="uk" sz="1200">
                <a:solidFill>
                  <a:srgbClr val="333333"/>
                </a:solidFill>
                <a:highlight>
                  <a:srgbClr val="FFFFFF"/>
                </a:highlight>
              </a:rPr>
              <a:t>у разі оскарження результатів перевірки строк збільшується (за потреби)).</a:t>
            </a:r>
            <a:endParaRPr sz="120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231" name="Google Shape;231;p37"/>
          <p:cNvSpPr txBox="1">
            <a:spLocks noGrp="1"/>
          </p:cNvSpPr>
          <p:nvPr>
            <p:ph type="title"/>
          </p:nvPr>
        </p:nvSpPr>
        <p:spPr>
          <a:xfrm>
            <a:off x="801250" y="824300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8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Підписання акта, порядок реєстрації та зберігання</a:t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18314" y="3822228"/>
            <a:ext cx="2838195" cy="18976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5671931" y="1556768"/>
            <a:ext cx="2838195" cy="18976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461226" y="2208527"/>
            <a:ext cx="4708182" cy="38281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rgbClr val="333333"/>
                </a:solidFill>
                <a:highlight>
                  <a:srgbClr val="FFFFFF"/>
                </a:highlight>
              </a:rPr>
              <a:t>Вона може бути призначена слідчими органами і судом, здійснюється у спеціальних лабораторіях шляхом дослідження доказів з метою встановлення злочинів і запобігання їх у майбутньому.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dirty="0" smtClean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>
                <a:solidFill>
                  <a:srgbClr val="333333"/>
                </a:solidFill>
                <a:highlight>
                  <a:srgbClr val="FFFFFF"/>
                </a:highlight>
              </a:rPr>
              <a:t>За допомогою цього способу можна виявити підроблений (фальшивий) документ. Підробка документів виражається у дописках, закреслюваннях, частковому або повному знищенні текстів шляхом підчищення, вимивання, витравлення, вирізання і вклеювання, у підроблюванні почерків осіб</a:t>
            </a:r>
            <a:endParaRPr dirty="0">
              <a:solidFill>
                <a:srgbClr val="333333"/>
              </a:solidFill>
              <a:highlight>
                <a:srgbClr val="FFFFFF"/>
              </a:highlight>
            </a:endParaRPr>
          </a:p>
        </p:txBody>
      </p:sp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461226" y="947057"/>
            <a:ext cx="91440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ru-RU" sz="1800" dirty="0" err="1" smtClean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Криміналістична</a:t>
            </a:r>
            <a:r>
              <a:rPr lang="ru-RU" sz="1800" dirty="0" smtClean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експертиза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документів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. 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79008" y="1764548"/>
            <a:ext cx="26151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Підчищення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механічне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вилучення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штрихів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тексту шляхом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витирання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зішкрябування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гострим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предметом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38962" y="3990089"/>
            <a:ext cx="2596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Витравлення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вилучення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виведення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штрихів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документа шляхом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хімічного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руйнування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знебарвлення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чорнила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8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729450" y="2261705"/>
            <a:ext cx="8069993" cy="35249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dirty="0" err="1"/>
              <a:t>Перевірку</a:t>
            </a:r>
            <a:r>
              <a:rPr lang="ru-RU" dirty="0"/>
              <a:t> </a:t>
            </a:r>
            <a:r>
              <a:rPr lang="ru-RU" dirty="0" err="1"/>
              <a:t>бухгалтерських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і </a:t>
            </a:r>
            <a:r>
              <a:rPr lang="ru-RU" dirty="0" err="1"/>
              <a:t>основаних</a:t>
            </a:r>
            <a:r>
              <a:rPr lang="ru-RU" dirty="0"/>
              <a:t> на них </a:t>
            </a:r>
            <a:r>
              <a:rPr lang="ru-RU" dirty="0" err="1"/>
              <a:t>записів</a:t>
            </a:r>
            <a:r>
              <a:rPr lang="ru-RU" dirty="0"/>
              <a:t> у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регістрах</a:t>
            </a:r>
            <a:r>
              <a:rPr lang="ru-RU" dirty="0"/>
              <a:t> </a:t>
            </a:r>
            <a:r>
              <a:rPr lang="ru-RU" dirty="0" err="1"/>
              <a:t>аналітичного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способами: </a:t>
            </a:r>
            <a:r>
              <a:rPr lang="ru-RU" i="1" dirty="0"/>
              <a:t>1)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запису</a:t>
            </a:r>
            <a:r>
              <a:rPr lang="ru-RU" i="1" dirty="0"/>
              <a:t> до документа; 2) </a:t>
            </a:r>
            <a:r>
              <a:rPr lang="ru-RU" i="1" dirty="0" err="1"/>
              <a:t>від</a:t>
            </a:r>
            <a:r>
              <a:rPr lang="ru-RU" i="1" dirty="0"/>
              <a:t> документа до </a:t>
            </a:r>
            <a:r>
              <a:rPr lang="ru-RU" i="1" dirty="0" err="1"/>
              <a:t>запису</a:t>
            </a:r>
            <a:r>
              <a:rPr lang="ru-RU" i="1" dirty="0" smtClean="0"/>
              <a:t>.</a:t>
            </a:r>
          </a:p>
          <a:p>
            <a:endParaRPr lang="ru-RU" i="1" dirty="0"/>
          </a:p>
          <a:p>
            <a:r>
              <a:rPr lang="ru-RU" dirty="0"/>
              <a:t>При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способі</a:t>
            </a:r>
            <a:r>
              <a:rPr lang="ru-RU" dirty="0"/>
              <a:t> за основу </a:t>
            </a:r>
            <a:r>
              <a:rPr lang="ru-RU" dirty="0" err="1"/>
              <a:t>беруться</a:t>
            </a:r>
            <a:r>
              <a:rPr lang="ru-RU" dirty="0"/>
              <a:t> </a:t>
            </a:r>
            <a:r>
              <a:rPr lang="ru-RU" dirty="0" err="1"/>
              <a:t>облікові</a:t>
            </a:r>
            <a:r>
              <a:rPr lang="ru-RU" dirty="0"/>
              <a:t> </a:t>
            </a:r>
            <a:r>
              <a:rPr lang="ru-RU" dirty="0" err="1"/>
              <a:t>регістри</a:t>
            </a:r>
            <a:r>
              <a:rPr lang="ru-RU" dirty="0"/>
              <a:t>.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у них,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господарську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, </a:t>
            </a:r>
            <a:r>
              <a:rPr lang="ru-RU" dirty="0" err="1"/>
              <a:t>перевіряють</a:t>
            </a:r>
            <a:r>
              <a:rPr lang="ru-RU" dirty="0"/>
              <a:t> за </a:t>
            </a:r>
            <a:r>
              <a:rPr lang="ru-RU" dirty="0" err="1"/>
              <a:t>виправдувальними</a:t>
            </a:r>
            <a:r>
              <a:rPr lang="ru-RU" dirty="0"/>
              <a:t> документами.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При другому </a:t>
            </a:r>
            <a:r>
              <a:rPr lang="ru-RU" dirty="0" err="1"/>
              <a:t>способі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за основу </a:t>
            </a:r>
            <a:r>
              <a:rPr lang="ru-RU" dirty="0" err="1"/>
              <a:t>береться</a:t>
            </a:r>
            <a:r>
              <a:rPr lang="ru-RU" dirty="0"/>
              <a:t> папка (справа) з </a:t>
            </a:r>
            <a:r>
              <a:rPr lang="ru-RU" dirty="0" err="1"/>
              <a:t>виправдувальними</a:t>
            </a:r>
            <a:r>
              <a:rPr lang="ru-RU" dirty="0"/>
              <a:t> документами.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документ, </a:t>
            </a:r>
            <a:r>
              <a:rPr lang="ru-RU" dirty="0" err="1"/>
              <a:t>яким</a:t>
            </a:r>
            <a:r>
              <a:rPr lang="ru-RU" dirty="0"/>
              <a:t> оформлена </a:t>
            </a:r>
            <a:r>
              <a:rPr lang="ru-RU" dirty="0" err="1"/>
              <a:t>господарська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, </a:t>
            </a:r>
            <a:r>
              <a:rPr lang="ru-RU" dirty="0" err="1"/>
              <a:t>перевіряють</a:t>
            </a:r>
            <a:r>
              <a:rPr lang="ru-RU" dirty="0"/>
              <a:t> за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записами</a:t>
            </a:r>
            <a:r>
              <a:rPr lang="ru-RU" dirty="0"/>
              <a:t> в </a:t>
            </a:r>
            <a:r>
              <a:rPr lang="ru-RU" dirty="0" err="1"/>
              <a:t>облікових</a:t>
            </a:r>
            <a:r>
              <a:rPr lang="ru-RU" dirty="0"/>
              <a:t> </a:t>
            </a:r>
            <a:r>
              <a:rPr lang="ru-RU" dirty="0" err="1"/>
              <a:t>регістрах</a:t>
            </a:r>
            <a:r>
              <a:rPr lang="ru-RU" dirty="0"/>
              <a:t>. </a:t>
            </a:r>
            <a:r>
              <a:rPr lang="ru-RU" dirty="0" err="1"/>
              <a:t>Масові</a:t>
            </a:r>
            <a:r>
              <a:rPr lang="ru-RU" dirty="0"/>
              <a:t> </a:t>
            </a:r>
            <a:r>
              <a:rPr lang="ru-RU" dirty="0" err="1"/>
              <a:t>господарські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, </a:t>
            </a:r>
            <a:r>
              <a:rPr lang="ru-RU" dirty="0" err="1"/>
              <a:t>записані</a:t>
            </a:r>
            <a:r>
              <a:rPr lang="ru-RU" dirty="0"/>
              <a:t> в журналах, </a:t>
            </a:r>
            <a:r>
              <a:rPr lang="ru-RU" dirty="0" err="1"/>
              <a:t>перевіряють</a:t>
            </a:r>
            <a:r>
              <a:rPr lang="ru-RU" dirty="0"/>
              <a:t> способом «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до документа». </a:t>
            </a:r>
            <a:endParaRPr lang="ru-RU" dirty="0">
              <a:effectLst/>
            </a:endParaRPr>
          </a:p>
        </p:txBody>
      </p:sp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1400" dirty="0">
                <a:solidFill>
                  <a:srgbClr val="333333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uk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Основні </a:t>
            </a:r>
            <a:r>
              <a:rPr lang="uk" sz="1800" dirty="0" smtClean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способи </a:t>
            </a:r>
            <a:r>
              <a:rPr lang="uk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документальних перевірок</a:t>
            </a:r>
            <a:endParaRPr sz="18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3449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185531" y="2261705"/>
            <a:ext cx="8613912" cy="35249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r>
              <a:rPr lang="ru-RU" dirty="0" smtClean="0"/>
              <a:t>Метод </a:t>
            </a:r>
            <a:r>
              <a:rPr lang="ru-RU" i="1" dirty="0" err="1"/>
              <a:t>економічного</a:t>
            </a:r>
            <a:r>
              <a:rPr lang="ru-RU" i="1" dirty="0"/>
              <a:t> </a:t>
            </a:r>
            <a:r>
              <a:rPr lang="ru-RU" i="1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виявляти</a:t>
            </a:r>
            <a:r>
              <a:rPr lang="ru-RU" dirty="0"/>
              <a:t> </a:t>
            </a:r>
            <a:r>
              <a:rPr lang="ru-RU" dirty="0" err="1"/>
              <a:t>деструктивні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в </a:t>
            </a:r>
            <a:r>
              <a:rPr lang="ru-RU" dirty="0" err="1"/>
              <a:t>господарській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зумовлені</a:t>
            </a:r>
            <a:r>
              <a:rPr lang="ru-RU" dirty="0"/>
              <a:t> </a:t>
            </a:r>
            <a:r>
              <a:rPr lang="ru-RU" dirty="0" err="1"/>
              <a:t>правопорушеннями</a:t>
            </a:r>
            <a:r>
              <a:rPr lang="ru-RU" dirty="0"/>
              <a:t> й </a:t>
            </a:r>
            <a:r>
              <a:rPr lang="ru-RU" dirty="0" err="1"/>
              <a:t>економічними</a:t>
            </a:r>
            <a:r>
              <a:rPr lang="ru-RU" dirty="0"/>
              <a:t> </a:t>
            </a:r>
            <a:r>
              <a:rPr lang="ru-RU" dirty="0" err="1"/>
              <a:t>злочинами</a:t>
            </a:r>
            <a:r>
              <a:rPr lang="ru-RU" dirty="0"/>
              <a:t>,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прийомів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метод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зіставлень</a:t>
            </a:r>
            <a:r>
              <a:rPr lang="ru-RU" dirty="0"/>
              <a:t>, в основу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покладено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 про </a:t>
            </a:r>
            <a:r>
              <a:rPr lang="ru-RU" dirty="0" err="1"/>
              <a:t>неминучість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збалансованості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сполученими</a:t>
            </a:r>
            <a:r>
              <a:rPr lang="ru-RU" dirty="0"/>
              <a:t> (</a:t>
            </a:r>
            <a:r>
              <a:rPr lang="ru-RU" dirty="0" err="1"/>
              <a:t>взаємозалежними</a:t>
            </a:r>
            <a:r>
              <a:rPr lang="ru-RU" dirty="0"/>
              <a:t>) </a:t>
            </a:r>
            <a:r>
              <a:rPr lang="ru-RU" dirty="0" err="1"/>
              <a:t>показниками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взаємозв’язку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 з </a:t>
            </a:r>
            <a:r>
              <a:rPr lang="ru-RU" dirty="0" err="1"/>
              <a:t>матеріальними</a:t>
            </a:r>
            <a:r>
              <a:rPr lang="ru-RU" dirty="0"/>
              <a:t> </a:t>
            </a:r>
            <a:r>
              <a:rPr lang="ru-RU" dirty="0" err="1"/>
              <a:t>процесами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algn="ctr"/>
            <a:r>
              <a:rPr lang="ru-RU" i="1" dirty="0"/>
              <a:t>Суть методу </a:t>
            </a:r>
            <a:r>
              <a:rPr lang="ru-RU" i="1" dirty="0" err="1"/>
              <a:t>полягає</a:t>
            </a:r>
            <a:r>
              <a:rPr lang="ru-RU" i="1" dirty="0"/>
              <a:t> в тому,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спочатку</a:t>
            </a:r>
            <a:r>
              <a:rPr lang="ru-RU" i="1" dirty="0"/>
              <a:t> </a:t>
            </a:r>
            <a:r>
              <a:rPr lang="ru-RU" i="1" dirty="0" err="1"/>
              <a:t>обираються</a:t>
            </a:r>
            <a:r>
              <a:rPr lang="ru-RU" i="1" dirty="0"/>
              <a:t> </a:t>
            </a:r>
            <a:r>
              <a:rPr lang="ru-RU" i="1" dirty="0" err="1"/>
              <a:t>певні</a:t>
            </a:r>
            <a:r>
              <a:rPr lang="ru-RU" i="1" dirty="0"/>
              <a:t> </a:t>
            </a:r>
            <a:r>
              <a:rPr lang="ru-RU" i="1" dirty="0" err="1"/>
              <a:t>показники</a:t>
            </a:r>
            <a:r>
              <a:rPr lang="ru-RU" i="1" dirty="0"/>
              <a:t> й </a:t>
            </a:r>
            <a:r>
              <a:rPr lang="ru-RU" i="1" dirty="0" err="1"/>
              <a:t>конструюються</a:t>
            </a:r>
            <a:r>
              <a:rPr lang="ru-RU" i="1" dirty="0"/>
              <a:t> блоки </a:t>
            </a:r>
            <a:r>
              <a:rPr lang="ru-RU" i="1" dirty="0" err="1"/>
              <a:t>зі</a:t>
            </a:r>
            <a:r>
              <a:rPr lang="ru-RU" i="1" dirty="0"/>
              <a:t> </a:t>
            </a:r>
            <a:r>
              <a:rPr lang="ru-RU" i="1" dirty="0" err="1"/>
              <a:t>сполучених</a:t>
            </a:r>
            <a:r>
              <a:rPr lang="ru-RU" i="1" dirty="0"/>
              <a:t> пар, </a:t>
            </a:r>
            <a:r>
              <a:rPr lang="ru-RU" i="1" dirty="0" err="1"/>
              <a:t>потім</a:t>
            </a:r>
            <a:r>
              <a:rPr lang="ru-RU" i="1" dirty="0"/>
              <a:t> </a:t>
            </a:r>
            <a:r>
              <a:rPr lang="ru-RU" i="1" dirty="0" err="1"/>
              <a:t>робиться</a:t>
            </a:r>
            <a:r>
              <a:rPr lang="ru-RU" i="1" dirty="0"/>
              <a:t> </a:t>
            </a:r>
            <a:r>
              <a:rPr lang="ru-RU" i="1" dirty="0" err="1"/>
              <a:t>розрахунок</a:t>
            </a:r>
            <a:r>
              <a:rPr lang="ru-RU" i="1" dirty="0"/>
              <a:t> </a:t>
            </a:r>
            <a:r>
              <a:rPr lang="ru-RU" i="1" dirty="0" err="1"/>
              <a:t>динамічних</a:t>
            </a:r>
            <a:r>
              <a:rPr lang="ru-RU" i="1" dirty="0"/>
              <a:t> </a:t>
            </a:r>
            <a:r>
              <a:rPr lang="ru-RU" i="1" dirty="0" err="1"/>
              <a:t>рядів</a:t>
            </a:r>
            <a:r>
              <a:rPr lang="ru-RU" i="1" dirty="0"/>
              <a:t> приросту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зменшення</a:t>
            </a:r>
            <a:r>
              <a:rPr lang="ru-RU" i="1" dirty="0"/>
              <a:t> </a:t>
            </a:r>
            <a:r>
              <a:rPr lang="ru-RU" i="1" dirty="0" err="1"/>
              <a:t>показників</a:t>
            </a:r>
            <a:r>
              <a:rPr lang="ru-RU" i="1" dirty="0"/>
              <a:t> за </a:t>
            </a:r>
            <a:r>
              <a:rPr lang="ru-RU" i="1" dirty="0" err="1"/>
              <a:t>періодами</a:t>
            </a:r>
            <a:r>
              <a:rPr lang="ru-RU" i="1" dirty="0"/>
              <a:t> й </a:t>
            </a:r>
            <a:r>
              <a:rPr lang="ru-RU" i="1" dirty="0" err="1"/>
              <a:t>виділяються</a:t>
            </a:r>
            <a:r>
              <a:rPr lang="ru-RU" i="1" dirty="0"/>
              <a:t> </a:t>
            </a:r>
            <a:r>
              <a:rPr lang="ru-RU" i="1" dirty="0" err="1"/>
              <a:t>суперечності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вказують</a:t>
            </a:r>
            <a:r>
              <a:rPr lang="ru-RU" i="1" dirty="0"/>
              <a:t> на </a:t>
            </a:r>
            <a:r>
              <a:rPr lang="ru-RU" i="1" dirty="0" err="1"/>
              <a:t>ознаки</a:t>
            </a:r>
            <a:r>
              <a:rPr lang="ru-RU" i="1" dirty="0"/>
              <a:t> </a:t>
            </a:r>
            <a:r>
              <a:rPr lang="ru-RU" i="1" dirty="0" err="1"/>
              <a:t>злочинів</a:t>
            </a:r>
            <a:r>
              <a:rPr lang="ru-RU" i="1" dirty="0"/>
              <a:t>. </a:t>
            </a:r>
          </a:p>
          <a:p>
            <a:endParaRPr lang="ru-RU" dirty="0"/>
          </a:p>
          <a:p>
            <a:endParaRPr lang="ru-RU" dirty="0">
              <a:effectLst/>
            </a:endParaRPr>
          </a:p>
        </p:txBody>
      </p:sp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463617" y="701811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Засоби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та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прийоми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контролю,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що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використовуються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з метою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виявлення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злочину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.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1531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4"/>
          <p:cNvSpPr txBox="1">
            <a:spLocks noGrp="1"/>
          </p:cNvSpPr>
          <p:nvPr>
            <p:ph type="body" idx="1"/>
          </p:nvPr>
        </p:nvSpPr>
        <p:spPr>
          <a:xfrm>
            <a:off x="185531" y="2261705"/>
            <a:ext cx="8613912" cy="35249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dirty="0" err="1"/>
              <a:t>Об’єктивність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невідповідностей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виявлення</a:t>
            </a:r>
            <a:r>
              <a:rPr lang="ru-RU" dirty="0"/>
              <a:t>, а й </a:t>
            </a:r>
            <a:r>
              <a:rPr lang="ru-RU" dirty="0" err="1"/>
              <a:t>доведення</a:t>
            </a:r>
            <a:r>
              <a:rPr lang="ru-RU" dirty="0"/>
              <a:t>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злочинів</a:t>
            </a:r>
            <a:r>
              <a:rPr lang="ru-RU" dirty="0"/>
              <a:t>. </a:t>
            </a:r>
            <a:r>
              <a:rPr lang="ru-RU" dirty="0" err="1"/>
              <a:t>Особливість</a:t>
            </a:r>
            <a:r>
              <a:rPr lang="ru-RU" dirty="0"/>
              <a:t> у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спершу</a:t>
            </a:r>
            <a:r>
              <a:rPr lang="ru-RU" dirty="0"/>
              <a:t> </a:t>
            </a:r>
            <a:r>
              <a:rPr lang="ru-RU" dirty="0" err="1"/>
              <a:t>висувається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про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злочинних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на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методика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злочину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аналізуються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«</a:t>
            </a:r>
            <a:r>
              <a:rPr lang="ru-RU" dirty="0" err="1"/>
              <a:t>звичайні</a:t>
            </a:r>
            <a:r>
              <a:rPr lang="ru-RU" dirty="0"/>
              <a:t>» </a:t>
            </a:r>
            <a:r>
              <a:rPr lang="ru-RU" dirty="0" err="1"/>
              <a:t>показники</a:t>
            </a:r>
            <a:r>
              <a:rPr lang="ru-RU" dirty="0"/>
              <a:t> </a:t>
            </a:r>
            <a:r>
              <a:rPr lang="ru-RU" dirty="0" err="1"/>
              <a:t>господарської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а й «</a:t>
            </a:r>
            <a:r>
              <a:rPr lang="ru-RU" dirty="0" err="1"/>
              <a:t>нетрадиційні</a:t>
            </a:r>
            <a:r>
              <a:rPr lang="ru-RU" dirty="0"/>
              <a:t>». 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i="1" dirty="0" err="1"/>
              <a:t>Наприклад</a:t>
            </a:r>
            <a:r>
              <a:rPr lang="ru-RU" i="1" dirty="0"/>
              <a:t>, при </a:t>
            </a:r>
            <a:r>
              <a:rPr lang="ru-RU" i="1" dirty="0" err="1"/>
              <a:t>перевірці</a:t>
            </a:r>
            <a:r>
              <a:rPr lang="ru-RU" i="1" dirty="0"/>
              <a:t> </a:t>
            </a:r>
            <a:r>
              <a:rPr lang="ru-RU" i="1" dirty="0" err="1"/>
              <a:t>продуктів</a:t>
            </a:r>
            <a:r>
              <a:rPr lang="ru-RU" i="1" dirty="0"/>
              <a:t> </a:t>
            </a:r>
            <a:r>
              <a:rPr lang="ru-RU" i="1" dirty="0" err="1"/>
              <a:t>харчування</a:t>
            </a:r>
            <a:r>
              <a:rPr lang="ru-RU" i="1" dirty="0"/>
              <a:t> у </a:t>
            </a:r>
            <a:r>
              <a:rPr lang="ru-RU" i="1" dirty="0" err="1"/>
              <a:t>дитячих</a:t>
            </a:r>
            <a:r>
              <a:rPr lang="ru-RU" i="1" dirty="0"/>
              <a:t> </a:t>
            </a:r>
            <a:r>
              <a:rPr lang="ru-RU" i="1" dirty="0" err="1"/>
              <a:t>садочках</a:t>
            </a:r>
            <a:r>
              <a:rPr lang="ru-RU" i="1" dirty="0"/>
              <a:t>, </a:t>
            </a:r>
            <a:r>
              <a:rPr lang="ru-RU" i="1" dirty="0" err="1"/>
              <a:t>лікарнях</a:t>
            </a:r>
            <a:r>
              <a:rPr lang="ru-RU" i="1" dirty="0"/>
              <a:t>, школах при </a:t>
            </a:r>
            <a:r>
              <a:rPr lang="ru-RU" i="1" dirty="0" err="1"/>
              <a:t>видачі</a:t>
            </a:r>
            <a:r>
              <a:rPr lang="ru-RU" i="1" dirty="0"/>
              <a:t> </a:t>
            </a:r>
            <a:r>
              <a:rPr lang="ru-RU" i="1" dirty="0" err="1"/>
              <a:t>безоплатних</a:t>
            </a:r>
            <a:r>
              <a:rPr lang="ru-RU" i="1" dirty="0"/>
              <a:t> </a:t>
            </a:r>
            <a:r>
              <a:rPr lang="ru-RU" i="1" dirty="0" err="1"/>
              <a:t>обідів</a:t>
            </a:r>
            <a:r>
              <a:rPr lang="ru-RU" i="1" dirty="0"/>
              <a:t>, на перший </a:t>
            </a:r>
            <a:r>
              <a:rPr lang="ru-RU" i="1" dirty="0" err="1"/>
              <a:t>погляд</a:t>
            </a:r>
            <a:r>
              <a:rPr lang="ru-RU" i="1" dirty="0"/>
              <a:t> </a:t>
            </a:r>
            <a:r>
              <a:rPr lang="ru-RU" i="1" dirty="0" err="1"/>
              <a:t>ніяких</a:t>
            </a:r>
            <a:r>
              <a:rPr lang="ru-RU" i="1" dirty="0"/>
              <a:t> </a:t>
            </a:r>
            <a:r>
              <a:rPr lang="ru-RU" i="1" dirty="0" err="1"/>
              <a:t>суперечностей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показниками</a:t>
            </a:r>
            <a:r>
              <a:rPr lang="ru-RU" i="1" dirty="0"/>
              <a:t> </a:t>
            </a:r>
            <a:r>
              <a:rPr lang="ru-RU" i="1" dirty="0" err="1"/>
              <a:t>первинних</a:t>
            </a:r>
            <a:r>
              <a:rPr lang="ru-RU" i="1" dirty="0"/>
              <a:t> </a:t>
            </a:r>
            <a:r>
              <a:rPr lang="ru-RU" i="1" dirty="0" err="1"/>
              <a:t>документів</a:t>
            </a:r>
            <a:r>
              <a:rPr lang="ru-RU" i="1" dirty="0"/>
              <a:t> не </a:t>
            </a:r>
            <a:r>
              <a:rPr lang="ru-RU" i="1" dirty="0" err="1"/>
              <a:t>виникає</a:t>
            </a:r>
            <a:r>
              <a:rPr lang="ru-RU" i="1" dirty="0"/>
              <a:t>, </a:t>
            </a:r>
            <a:r>
              <a:rPr lang="ru-RU" i="1" dirty="0" err="1"/>
              <a:t>однак</a:t>
            </a:r>
            <a:r>
              <a:rPr lang="ru-RU" i="1" dirty="0"/>
              <a:t> на </a:t>
            </a:r>
            <a:r>
              <a:rPr lang="ru-RU" i="1" dirty="0" err="1"/>
              <a:t>наявність</a:t>
            </a:r>
            <a:r>
              <a:rPr lang="ru-RU" i="1" dirty="0"/>
              <a:t> </a:t>
            </a:r>
            <a:r>
              <a:rPr lang="ru-RU" i="1" dirty="0" err="1"/>
              <a:t>злочину</a:t>
            </a:r>
            <a:r>
              <a:rPr lang="ru-RU" i="1" dirty="0"/>
              <a:t> </a:t>
            </a:r>
            <a:r>
              <a:rPr lang="ru-RU" i="1" dirty="0" err="1"/>
              <a:t>вказують</a:t>
            </a:r>
            <a:r>
              <a:rPr lang="ru-RU" i="1" dirty="0"/>
              <a:t> </a:t>
            </a:r>
            <a:r>
              <a:rPr lang="ru-RU" i="1" dirty="0" err="1"/>
              <a:t>досліджувані</a:t>
            </a:r>
            <a:r>
              <a:rPr lang="ru-RU" i="1" dirty="0"/>
              <a:t> </a:t>
            </a:r>
            <a:r>
              <a:rPr lang="ru-RU" i="1" dirty="0" err="1"/>
              <a:t>середньоденні</a:t>
            </a:r>
            <a:r>
              <a:rPr lang="ru-RU" i="1" dirty="0"/>
              <a:t> </a:t>
            </a:r>
            <a:r>
              <a:rPr lang="ru-RU" i="1" dirty="0" err="1"/>
              <a:t>показники</a:t>
            </a:r>
            <a:r>
              <a:rPr lang="ru-RU" i="1" dirty="0"/>
              <a:t> </a:t>
            </a:r>
            <a:r>
              <a:rPr lang="ru-RU" i="1" dirty="0" err="1"/>
              <a:t>споживання</a:t>
            </a:r>
            <a:r>
              <a:rPr lang="ru-RU" i="1" dirty="0"/>
              <a:t> </a:t>
            </a:r>
            <a:r>
              <a:rPr lang="ru-RU" i="1" dirty="0" err="1"/>
              <a:t>продуктів</a:t>
            </a:r>
            <a:r>
              <a:rPr lang="ru-RU" i="1" dirty="0"/>
              <a:t> </a:t>
            </a:r>
            <a:r>
              <a:rPr lang="ru-RU" i="1" dirty="0" err="1"/>
              <a:t>однією</a:t>
            </a:r>
            <a:r>
              <a:rPr lang="ru-RU" i="1" dirty="0"/>
              <a:t> особою при </a:t>
            </a:r>
            <a:r>
              <a:rPr lang="ru-RU" i="1" dirty="0" err="1"/>
              <a:t>диференціації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показника</a:t>
            </a:r>
            <a:r>
              <a:rPr lang="ru-RU" i="1" dirty="0"/>
              <a:t> </a:t>
            </a:r>
            <a:r>
              <a:rPr lang="ru-RU" i="1" dirty="0" err="1"/>
              <a:t>усередині</a:t>
            </a:r>
            <a:r>
              <a:rPr lang="ru-RU" i="1" dirty="0"/>
              <a:t> </a:t>
            </a:r>
            <a:r>
              <a:rPr lang="ru-RU" i="1" dirty="0" err="1"/>
              <a:t>місяця</a:t>
            </a:r>
            <a:r>
              <a:rPr lang="ru-RU" i="1" dirty="0"/>
              <a:t>, за декадами, </a:t>
            </a:r>
            <a:r>
              <a:rPr lang="ru-RU" i="1" dirty="0" err="1"/>
              <a:t>наприкінці</a:t>
            </a:r>
            <a:r>
              <a:rPr lang="ru-RU" i="1" dirty="0"/>
              <a:t> </a:t>
            </a:r>
            <a:r>
              <a:rPr lang="ru-RU" i="1" dirty="0" err="1"/>
              <a:t>місяця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іншими</a:t>
            </a:r>
            <a:r>
              <a:rPr lang="ru-RU" i="1" dirty="0"/>
              <a:t> </a:t>
            </a:r>
            <a:r>
              <a:rPr lang="ru-RU" i="1" dirty="0" err="1"/>
              <a:t>періодами</a:t>
            </a:r>
            <a:r>
              <a:rPr lang="ru-RU" i="1" dirty="0"/>
              <a:t>. </a:t>
            </a:r>
          </a:p>
          <a:p>
            <a:pPr algn="ctr"/>
            <a:endParaRPr lang="ru-RU" i="1" dirty="0"/>
          </a:p>
          <a:p>
            <a:pPr algn="ctr"/>
            <a:endParaRPr lang="ru-RU" i="1" dirty="0">
              <a:effectLst/>
            </a:endParaRPr>
          </a:p>
        </p:txBody>
      </p:sp>
      <p:sp>
        <p:nvSpPr>
          <p:cNvPr id="213" name="Google Shape;213;p34"/>
          <p:cNvSpPr txBox="1">
            <a:spLocks noGrp="1"/>
          </p:cNvSpPr>
          <p:nvPr>
            <p:ph type="title"/>
          </p:nvPr>
        </p:nvSpPr>
        <p:spPr>
          <a:xfrm>
            <a:off x="1" y="542785"/>
            <a:ext cx="8680383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SzPts val="990"/>
            </a:pPr>
            <a:r>
              <a:rPr lang="ru-RU" dirty="0"/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Спеціальна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методика для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виявлення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окремих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способів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учинення</a:t>
            </a:r>
            <a:r>
              <a:rPr lang="ru-RU" sz="1800" dirty="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 </a:t>
            </a:r>
            <a:r>
              <a:rPr lang="ru-RU" sz="1800" dirty="0" err="1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</a:rPr>
              <a:t>злочинів</a:t>
            </a:r>
            <a:endParaRPr sz="1800" dirty="0">
              <a:solidFill>
                <a:srgbClr val="333333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4506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739</Words>
  <Application>Microsoft Office PowerPoint</Application>
  <PresentationFormat>Экран (4:3)</PresentationFormat>
  <Paragraphs>41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6   Криміналістична експертиза документів. Вилучення документів та особливості цих дій</vt:lpstr>
      <vt:lpstr> Основні вимоги до оформлення документальних перевірок</vt:lpstr>
      <vt:lpstr>Акт</vt:lpstr>
      <vt:lpstr>Зміст акта (довідки) документальної перевірки</vt:lpstr>
      <vt:lpstr>Підписання акта, порядок реєстрації та зберігання</vt:lpstr>
      <vt:lpstr>Криміналістична експертиза документів. </vt:lpstr>
      <vt:lpstr> Основні способи документальних перевірок</vt:lpstr>
      <vt:lpstr>Засоби та прийоми контролю, що використовуються з метою виявлення злочину.</vt:lpstr>
      <vt:lpstr> Спеціальна методика для виявлення окремих способів учинення злочинів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   Криміналістична експертиза документів. Вилучення документів та особливості цих дій</dc:title>
  <dc:creator>Татьяна</dc:creator>
  <cp:lastModifiedBy>Татьяна</cp:lastModifiedBy>
  <cp:revision>1</cp:revision>
  <dcterms:created xsi:type="dcterms:W3CDTF">2021-05-29T14:39:12Z</dcterms:created>
  <dcterms:modified xsi:type="dcterms:W3CDTF">2021-05-29T14:39:56Z</dcterms:modified>
</cp:coreProperties>
</file>