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9" r:id="rId1"/>
  </p:sldMasterIdLst>
  <p:sldIdLst>
    <p:sldId id="276" r:id="rId2"/>
    <p:sldId id="257" r:id="rId3"/>
    <p:sldId id="267" r:id="rId4"/>
    <p:sldId id="275" r:id="rId5"/>
    <p:sldId id="268" r:id="rId6"/>
    <p:sldId id="269" r:id="rId7"/>
    <p:sldId id="270" r:id="rId8"/>
    <p:sldId id="271" r:id="rId9"/>
    <p:sldId id="27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25" d="100"/>
          <a:sy n="25" d="100"/>
        </p:scale>
        <p:origin x="1550" y="1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40BFB-955B-4C9E-AA1B-9FE1EDF5419E}" type="datetimeFigureOut">
              <a:rPr lang="LID4096" smtClean="0"/>
              <a:t>09/06/2020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E3E172AF-47F3-4FBA-8E7F-DEEEDC0E251E}" type="slidenum">
              <a:rPr lang="LID4096" smtClean="0"/>
              <a:t>‹#›</a:t>
            </a:fld>
            <a:endParaRPr lang="LID4096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793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40BFB-955B-4C9E-AA1B-9FE1EDF5419E}" type="datetimeFigureOut">
              <a:rPr lang="LID4096" smtClean="0"/>
              <a:t>09/06/2020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172AF-47F3-4FBA-8E7F-DEEEDC0E251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91082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40BFB-955B-4C9E-AA1B-9FE1EDF5419E}" type="datetimeFigureOut">
              <a:rPr lang="LID4096" smtClean="0"/>
              <a:t>09/06/2020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172AF-47F3-4FBA-8E7F-DEEEDC0E251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51804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A24F890-6633-4AD3-9C24-3D0B92AF4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BC0BA3-1E1F-4BDD-8E19-DB8F68551C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294063"/>
            <a:ext cx="10515600" cy="29702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4560B685-5836-4067-85B7-2D3D4F5E09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989138"/>
            <a:ext cx="10515600" cy="8096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842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40BFB-955B-4C9E-AA1B-9FE1EDF5419E}" type="datetimeFigureOut">
              <a:rPr lang="LID4096" smtClean="0"/>
              <a:t>09/06/2020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172AF-47F3-4FBA-8E7F-DEEEDC0E251E}" type="slidenum">
              <a:rPr lang="LID4096" smtClean="0"/>
              <a:t>‹#›</a:t>
            </a:fld>
            <a:endParaRPr lang="LID4096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954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40BFB-955B-4C9E-AA1B-9FE1EDF5419E}" type="datetimeFigureOut">
              <a:rPr lang="LID4096" smtClean="0"/>
              <a:t>09/06/2020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172AF-47F3-4FBA-8E7F-DEEEDC0E251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43087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40BFB-955B-4C9E-AA1B-9FE1EDF5419E}" type="datetimeFigureOut">
              <a:rPr lang="LID4096" smtClean="0"/>
              <a:t>09/06/2020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172AF-47F3-4FBA-8E7F-DEEEDC0E251E}" type="slidenum">
              <a:rPr lang="LID4096" smtClean="0"/>
              <a:t>‹#›</a:t>
            </a:fld>
            <a:endParaRPr lang="LID4096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414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40BFB-955B-4C9E-AA1B-9FE1EDF5419E}" type="datetimeFigureOut">
              <a:rPr lang="LID4096" smtClean="0"/>
              <a:t>09/06/2020</a:t>
            </a:fld>
            <a:endParaRPr lang="LID4096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172AF-47F3-4FBA-8E7F-DEEEDC0E251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24329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40BFB-955B-4C9E-AA1B-9FE1EDF5419E}" type="datetimeFigureOut">
              <a:rPr lang="LID4096" smtClean="0"/>
              <a:t>09/06/2020</a:t>
            </a:fld>
            <a:endParaRPr lang="LID4096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172AF-47F3-4FBA-8E7F-DEEEDC0E251E}" type="slidenum">
              <a:rPr lang="LID4096" smtClean="0"/>
              <a:t>‹#›</a:t>
            </a:fld>
            <a:endParaRPr lang="LID4096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268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40BFB-955B-4C9E-AA1B-9FE1EDF5419E}" type="datetimeFigureOut">
              <a:rPr lang="LID4096" smtClean="0"/>
              <a:t>09/06/2020</a:t>
            </a:fld>
            <a:endParaRPr lang="LID4096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172AF-47F3-4FBA-8E7F-DEEEDC0E251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49082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40BFB-955B-4C9E-AA1B-9FE1EDF5419E}" type="datetimeFigureOut">
              <a:rPr lang="LID4096" smtClean="0"/>
              <a:t>09/06/2020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172AF-47F3-4FBA-8E7F-DEEEDC0E251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79529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40BFB-955B-4C9E-AA1B-9FE1EDF5419E}" type="datetimeFigureOut">
              <a:rPr lang="LID4096" smtClean="0"/>
              <a:t>09/06/2020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172AF-47F3-4FBA-8E7F-DEEEDC0E251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21042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B940BFB-955B-4C9E-AA1B-9FE1EDF5419E}" type="datetimeFigureOut">
              <a:rPr lang="LID4096" smtClean="0"/>
              <a:t>09/06/2020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172AF-47F3-4FBA-8E7F-DEEEDC0E251E}" type="slidenum">
              <a:rPr lang="LID4096" smtClean="0"/>
              <a:t>‹#›</a:t>
            </a:fld>
            <a:endParaRPr lang="LID4096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27900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  <p:sldLayoutId id="2147484031" r:id="rId1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8D0167-11FC-4BE4-8C02-C35506B1C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871" y="4019935"/>
            <a:ext cx="8652253" cy="190630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6CE8DF1-EDF2-4499-B287-2C0320A21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345" y="0"/>
            <a:ext cx="3963303" cy="397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456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D3D6AEA-CB85-4BF1-8FA5-CE534B99A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353" y="0"/>
            <a:ext cx="13062857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BD8CA4-7112-4159-8DC3-FA17313454CA}"/>
              </a:ext>
            </a:extLst>
          </p:cNvPr>
          <p:cNvSpPr txBox="1"/>
          <p:nvPr/>
        </p:nvSpPr>
        <p:spPr>
          <a:xfrm>
            <a:off x="659758" y="2305615"/>
            <a:ext cx="65975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Метою</a:t>
            </a:r>
            <a:r>
              <a:rPr lang="uk-UA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викладання навчальної дисципліни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«Вступ до спеціальності»</a:t>
            </a:r>
            <a:r>
              <a:rPr lang="uk-UA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є формування у студентів первинного цілісного уявлення про спеціальність «філософія», основні проблемні орієнтації зарубіжної та вітчизняної філософської думки, історичні образи філософії, про філософську освіту та затребуваність філософії в сучасному світі. </a:t>
            </a:r>
            <a:endParaRPr lang="LID4096" sz="20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16CA34-4C8E-4C2E-93F7-56BFE15E7BB4}"/>
              </a:ext>
            </a:extLst>
          </p:cNvPr>
          <p:cNvSpPr txBox="1"/>
          <p:nvPr/>
        </p:nvSpPr>
        <p:spPr>
          <a:xfrm>
            <a:off x="1226916" y="5684205"/>
            <a:ext cx="7222603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i="1" dirty="0"/>
              <a:t>	</a:t>
            </a:r>
            <a:r>
              <a:rPr lang="ru-RU" sz="1200" b="1" i="1" dirty="0" err="1"/>
              <a:t>Арісто́тель</a:t>
            </a:r>
            <a:r>
              <a:rPr lang="ru-RU" sz="1200" i="1" dirty="0"/>
              <a:t> (дав.-гр. </a:t>
            </a:r>
            <a:r>
              <a:rPr lang="el-GR" sz="1200" i="1" dirty="0"/>
              <a:t>Ἀριστοτέλης; 384 </a:t>
            </a:r>
            <a:r>
              <a:rPr lang="ru-RU" sz="1200" i="1" dirty="0"/>
              <a:t>до н. е., </a:t>
            </a:r>
            <a:r>
              <a:rPr lang="ru-RU" sz="1200" i="1" dirty="0" err="1"/>
              <a:t>Стагіра</a:t>
            </a:r>
            <a:r>
              <a:rPr lang="ru-RU" sz="1200" i="1" dirty="0"/>
              <a:t> — 322 до н. е., </a:t>
            </a:r>
            <a:r>
              <a:rPr lang="ru-RU" sz="1200" i="1" dirty="0" err="1"/>
              <a:t>Халкіда</a:t>
            </a:r>
            <a:r>
              <a:rPr lang="ru-RU" sz="1200" i="1" dirty="0"/>
              <a:t>) — </a:t>
            </a:r>
            <a:r>
              <a:rPr lang="ru-RU" sz="1200" i="1" dirty="0" err="1"/>
              <a:t>давньогрецький</a:t>
            </a:r>
            <a:r>
              <a:rPr lang="ru-RU" sz="1200" i="1" dirty="0"/>
              <a:t> </a:t>
            </a:r>
            <a:r>
              <a:rPr lang="ru-RU" sz="1200" i="1" dirty="0" err="1"/>
              <a:t>науковець-енциклопедист</a:t>
            </a:r>
            <a:r>
              <a:rPr lang="ru-RU" sz="1200" i="1" dirty="0"/>
              <a:t>, </a:t>
            </a:r>
            <a:r>
              <a:rPr lang="ru-RU" sz="1200" i="1" dirty="0" err="1"/>
              <a:t>філософ</a:t>
            </a:r>
            <a:r>
              <a:rPr lang="ru-RU" sz="1200" i="1" dirty="0"/>
              <a:t> і </a:t>
            </a:r>
            <a:r>
              <a:rPr lang="ru-RU" sz="1200" i="1" dirty="0" err="1"/>
              <a:t>логік</a:t>
            </a:r>
            <a:r>
              <a:rPr lang="ru-RU" sz="1200" i="1" dirty="0"/>
              <a:t>, </a:t>
            </a:r>
            <a:r>
              <a:rPr lang="ru-RU" sz="1200" i="1" dirty="0" err="1"/>
              <a:t>засновник</a:t>
            </a:r>
            <a:r>
              <a:rPr lang="ru-RU" sz="1200" i="1" dirty="0"/>
              <a:t> </a:t>
            </a:r>
            <a:r>
              <a:rPr lang="ru-RU" sz="1200" i="1" dirty="0" err="1"/>
              <a:t>класичної</a:t>
            </a:r>
            <a:r>
              <a:rPr lang="ru-RU" sz="1200" i="1" dirty="0"/>
              <a:t> (</a:t>
            </a:r>
            <a:r>
              <a:rPr lang="ru-RU" sz="1200" i="1" dirty="0" err="1"/>
              <a:t>формальної</a:t>
            </a:r>
            <a:r>
              <a:rPr lang="ru-RU" sz="1200" i="1" dirty="0"/>
              <a:t>) </a:t>
            </a:r>
            <a:r>
              <a:rPr lang="ru-RU" sz="1200" i="1" dirty="0" err="1"/>
              <a:t>логіки</a:t>
            </a:r>
            <a:r>
              <a:rPr lang="ru-RU" sz="1200" i="1" dirty="0"/>
              <a:t>.</a:t>
            </a:r>
            <a:endParaRPr lang="LID4096" sz="1400" i="1" dirty="0"/>
          </a:p>
        </p:txBody>
      </p:sp>
    </p:spTree>
    <p:extLst>
      <p:ext uri="{BB962C8B-B14F-4D97-AF65-F5344CB8AC3E}">
        <p14:creationId xmlns:p14="http://schemas.microsoft.com/office/powerpoint/2010/main" val="385988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7076-D34B-40C6-BEC2-94CFD55A649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2164" y="0"/>
            <a:ext cx="10910455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BD8CA4-7112-4159-8DC3-FA17313454CA}"/>
              </a:ext>
            </a:extLst>
          </p:cNvPr>
          <p:cNvSpPr txBox="1"/>
          <p:nvPr/>
        </p:nvSpPr>
        <p:spPr>
          <a:xfrm>
            <a:off x="1088020" y="1690062"/>
            <a:ext cx="730362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/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 завдання</a:t>
            </a:r>
            <a:r>
              <a:rPr lang="uk-UA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вивчення дисципліни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«Вступ до спеціальності»:</a:t>
            </a: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540385" algn="l"/>
              </a:tabLst>
            </a:pPr>
            <a:r>
              <a:rPr lang="uk-UA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ознайомлення студентів із першоджерелами філософських знань;</a:t>
            </a: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540385" algn="l"/>
              </a:tabLst>
            </a:pPr>
            <a:r>
              <a:rPr lang="uk-UA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засвоєння студентами теоретичних знань про зміст філософії;</a:t>
            </a: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540385" algn="l"/>
              </a:tabLst>
            </a:pPr>
            <a:r>
              <a:rPr lang="uk-UA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науковий аналіз змісту філософських першоджерел та їх обговорення під керівництвом викладача;</a:t>
            </a: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540385" algn="l"/>
              </a:tabLst>
            </a:pPr>
            <a:r>
              <a:rPr lang="uk-UA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обговорення змісту основних філософських </a:t>
            </a:r>
            <a:r>
              <a:rPr lang="uk-UA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вчень</a:t>
            </a:r>
            <a:r>
              <a:rPr lang="uk-UA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 семінарських заняттях.</a:t>
            </a:r>
          </a:p>
          <a:p>
            <a:pPr lvl="1"/>
            <a:endParaRPr lang="LID4096" sz="2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614E7A-B74E-4DD9-8994-85D90AB01C86}"/>
              </a:ext>
            </a:extLst>
          </p:cNvPr>
          <p:cNvSpPr txBox="1"/>
          <p:nvPr/>
        </p:nvSpPr>
        <p:spPr>
          <a:xfrm>
            <a:off x="1250065" y="5520525"/>
            <a:ext cx="697953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1" dirty="0"/>
              <a:t>	</a:t>
            </a:r>
            <a:r>
              <a:rPr lang="ru-RU" sz="1200" b="1" i="1" dirty="0" err="1"/>
              <a:t>Сокра́т</a:t>
            </a:r>
            <a:r>
              <a:rPr lang="ru-RU" sz="1200" i="1" dirty="0"/>
              <a:t> (</a:t>
            </a:r>
            <a:r>
              <a:rPr lang="ru-RU" sz="1200" i="1" dirty="0" err="1"/>
              <a:t>грец</a:t>
            </a:r>
            <a:r>
              <a:rPr lang="ru-RU" sz="1200" i="1" dirty="0"/>
              <a:t>. </a:t>
            </a:r>
            <a:r>
              <a:rPr lang="el-GR" sz="1200" i="1" dirty="0"/>
              <a:t>Σωκράτης, 469 </a:t>
            </a:r>
            <a:r>
              <a:rPr lang="ru-RU" sz="1200" i="1" dirty="0"/>
              <a:t>до н. е., </a:t>
            </a:r>
            <a:r>
              <a:rPr lang="ru-RU" sz="1200" i="1" dirty="0" err="1"/>
              <a:t>Афіни</a:t>
            </a:r>
            <a:r>
              <a:rPr lang="ru-RU" sz="1200" i="1" dirty="0"/>
              <a:t> — 399 до н. е., </a:t>
            </a:r>
            <a:r>
              <a:rPr lang="ru-RU" sz="1200" i="1" dirty="0" err="1"/>
              <a:t>Афіни</a:t>
            </a:r>
            <a:r>
              <a:rPr lang="ru-RU" sz="1200" i="1" dirty="0"/>
              <a:t>) — </a:t>
            </a:r>
            <a:r>
              <a:rPr lang="ru-RU" sz="1200" i="1" dirty="0" err="1"/>
              <a:t>давньогрецький</a:t>
            </a:r>
            <a:r>
              <a:rPr lang="ru-RU" sz="1200" i="1" dirty="0"/>
              <a:t> </a:t>
            </a:r>
            <a:r>
              <a:rPr lang="ru-RU" sz="1200" i="1" dirty="0" err="1"/>
              <a:t>філософ</a:t>
            </a:r>
            <a:r>
              <a:rPr lang="ru-RU" sz="1200" i="1" dirty="0"/>
              <a:t>, </a:t>
            </a:r>
            <a:r>
              <a:rPr lang="ru-RU" sz="1200" i="1" dirty="0" err="1"/>
              <a:t>вважається</a:t>
            </a:r>
            <a:r>
              <a:rPr lang="ru-RU" sz="1200" i="1" dirty="0"/>
              <a:t> одним </a:t>
            </a:r>
            <a:r>
              <a:rPr lang="ru-RU" sz="1200" i="1" dirty="0" err="1"/>
              <a:t>із</a:t>
            </a:r>
            <a:r>
              <a:rPr lang="ru-RU" sz="1200" i="1" dirty="0"/>
              <a:t> </a:t>
            </a:r>
            <a:r>
              <a:rPr lang="ru-RU" sz="1200" i="1" dirty="0" err="1"/>
              <a:t>засновників</a:t>
            </a:r>
            <a:r>
              <a:rPr lang="ru-RU" sz="1200" i="1" dirty="0"/>
              <a:t> </a:t>
            </a:r>
            <a:r>
              <a:rPr lang="ru-RU" sz="1200" i="1" dirty="0" err="1"/>
              <a:t>Західної</a:t>
            </a:r>
            <a:r>
              <a:rPr lang="ru-RU" sz="1200" i="1" dirty="0"/>
              <a:t> </a:t>
            </a:r>
            <a:r>
              <a:rPr lang="ru-RU" sz="1200" i="1" dirty="0" err="1"/>
              <a:t>філософії</a:t>
            </a:r>
            <a:r>
              <a:rPr lang="ru-RU" sz="1200" i="1" dirty="0"/>
              <a:t>.</a:t>
            </a:r>
            <a:endParaRPr lang="LID4096" sz="1400" i="1" dirty="0"/>
          </a:p>
        </p:txBody>
      </p:sp>
    </p:spTree>
    <p:extLst>
      <p:ext uri="{BB962C8B-B14F-4D97-AF65-F5344CB8AC3E}">
        <p14:creationId xmlns:p14="http://schemas.microsoft.com/office/powerpoint/2010/main" val="140009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ABD8CA4-7112-4159-8DC3-FA17313454CA}"/>
              </a:ext>
            </a:extLst>
          </p:cNvPr>
          <p:cNvSpPr txBox="1"/>
          <p:nvPr/>
        </p:nvSpPr>
        <p:spPr>
          <a:xfrm>
            <a:off x="1215342" y="1690062"/>
            <a:ext cx="774346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  <a:tabLst>
                <a:tab pos="540385" algn="l"/>
              </a:tabLst>
            </a:pP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	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У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результаті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вивчення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навчальної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дисципліни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  <a:tabLst>
                <a:tab pos="540385" algn="l"/>
              </a:tabLs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студент повинен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знати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540385" algn="l"/>
              </a:tabLst>
            </a:pP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сутність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філософії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її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роль у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житті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суспільства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;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540385" algn="l"/>
              </a:tabLst>
            </a:pP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основні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етапи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розвитку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філософських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ідей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вчень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; 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540385" algn="l"/>
              </a:tabLst>
            </a:pP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основні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філософські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ідеї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вчення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школи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та напрямки; 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540385" algn="l"/>
              </a:tabLst>
            </a:pP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взаємозв’язок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філософських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вчень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;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540385" algn="l"/>
              </a:tabLst>
            </a:pP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основні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проблеми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філософських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досліджень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;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540385" algn="l"/>
              </a:tabLs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стан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розвитку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філософської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думки в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сучасній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Україні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;</a:t>
            </a:r>
          </a:p>
          <a:p>
            <a:pPr lvl="1"/>
            <a:endParaRPr lang="LID4096" sz="2000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0BB6CF-183E-4322-84BD-18421D78B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305" y="289526"/>
            <a:ext cx="4876257" cy="659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27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ABD8CA4-7112-4159-8DC3-FA17313454CA}"/>
              </a:ext>
            </a:extLst>
          </p:cNvPr>
          <p:cNvSpPr txBox="1"/>
          <p:nvPr/>
        </p:nvSpPr>
        <p:spPr>
          <a:xfrm>
            <a:off x="4201611" y="2190199"/>
            <a:ext cx="7743463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spcAft>
                <a:spcPts val="600"/>
              </a:spcAft>
              <a:tabLst>
                <a:tab pos="540385" algn="l"/>
              </a:tabLst>
            </a:pP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У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результаті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вивчення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навчальної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дисципліни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студент повинен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вміти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540385" algn="l"/>
              </a:tabLst>
            </a:pP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орієнтуватися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творчості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мислителів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та в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змісті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їхніх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філософських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вчень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;</a:t>
            </a: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540385" algn="l"/>
              </a:tabLst>
            </a:pP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знаходити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інформаційні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ресурси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проведення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філософського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наукового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дослідження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певних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проблем.</a:t>
            </a:r>
          </a:p>
          <a:p>
            <a:pPr lvl="1"/>
            <a:endParaRPr lang="LID4096" sz="2000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EDDC32-05E9-4B97-BB5E-230362514E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0697" y="-678321"/>
            <a:ext cx="7981946" cy="798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03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ABD8CA4-7112-4159-8DC3-FA17313454CA}"/>
              </a:ext>
            </a:extLst>
          </p:cNvPr>
          <p:cNvSpPr txBox="1"/>
          <p:nvPr/>
        </p:nvSpPr>
        <p:spPr>
          <a:xfrm>
            <a:off x="671333" y="2921168"/>
            <a:ext cx="7743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Цей курс орієнтує на 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формування філософського мислення та вміння знаходити і використовувати інформаційні ресурси з філософських проблем. </a:t>
            </a:r>
            <a:endParaRPr lang="LID4096" sz="20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D02870-3C2B-4875-B21D-6A8EA71E7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621" y="0"/>
            <a:ext cx="4150646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09DCB42-9A47-4F06-BBB5-EC6A689F561C}"/>
              </a:ext>
            </a:extLst>
          </p:cNvPr>
          <p:cNvSpPr txBox="1"/>
          <p:nvPr/>
        </p:nvSpPr>
        <p:spPr>
          <a:xfrm>
            <a:off x="1496029" y="5320682"/>
            <a:ext cx="609407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i="1" dirty="0"/>
              <a:t>	</a:t>
            </a:r>
            <a:r>
              <a:rPr lang="ru-RU" sz="1200" b="1" i="1" dirty="0" err="1"/>
              <a:t>Цицеро́н</a:t>
            </a:r>
            <a:r>
              <a:rPr lang="ru-RU" sz="1200" b="1" i="1" dirty="0"/>
              <a:t> </a:t>
            </a:r>
            <a:r>
              <a:rPr lang="ru-RU" sz="1200" i="1" dirty="0"/>
              <a:t>(лат. </a:t>
            </a:r>
            <a:r>
              <a:rPr lang="en-US" sz="1200" i="1" dirty="0"/>
              <a:t>Marcus Tullius Cicero, 3 </a:t>
            </a:r>
            <a:r>
              <a:rPr lang="ru-RU" sz="1200" i="1" dirty="0" err="1"/>
              <a:t>січня</a:t>
            </a:r>
            <a:r>
              <a:rPr lang="ru-RU" sz="1200" i="1" dirty="0"/>
              <a:t> 106 до н. е. — 7 </a:t>
            </a:r>
            <a:r>
              <a:rPr lang="ru-RU" sz="1200" i="1" dirty="0" err="1"/>
              <a:t>грудня</a:t>
            </a:r>
            <a:r>
              <a:rPr lang="ru-RU" sz="1200" i="1" dirty="0"/>
              <a:t> 43 до н. е.) — </a:t>
            </a:r>
            <a:r>
              <a:rPr lang="ru-RU" sz="1200" i="1" dirty="0" err="1"/>
              <a:t>давньоримський</a:t>
            </a:r>
            <a:r>
              <a:rPr lang="ru-RU" sz="1200" i="1" dirty="0"/>
              <a:t> </a:t>
            </a:r>
            <a:r>
              <a:rPr lang="ru-RU" sz="1200" i="1" dirty="0" err="1"/>
              <a:t>політичний</a:t>
            </a:r>
            <a:r>
              <a:rPr lang="ru-RU" sz="1200" i="1" dirty="0"/>
              <a:t> </a:t>
            </a:r>
            <a:r>
              <a:rPr lang="ru-RU" sz="1200" i="1" dirty="0" err="1"/>
              <a:t>діяч</a:t>
            </a:r>
            <a:r>
              <a:rPr lang="ru-RU" sz="1200" i="1" dirty="0"/>
              <a:t>, </a:t>
            </a:r>
            <a:r>
              <a:rPr lang="ru-RU" sz="1200" i="1" dirty="0" err="1"/>
              <a:t>видатний</a:t>
            </a:r>
            <a:r>
              <a:rPr lang="ru-RU" sz="1200" i="1" dirty="0"/>
              <a:t> оратор, </a:t>
            </a:r>
            <a:r>
              <a:rPr lang="ru-RU" sz="1200" i="1" dirty="0" err="1"/>
              <a:t>філософ</a:t>
            </a:r>
            <a:r>
              <a:rPr lang="ru-RU" sz="1200" i="1" dirty="0"/>
              <a:t> та </a:t>
            </a:r>
            <a:r>
              <a:rPr lang="ru-RU" sz="1200" i="1" dirty="0" err="1"/>
              <a:t>літератор</a:t>
            </a:r>
            <a:r>
              <a:rPr lang="ru-RU" sz="1200" i="1" dirty="0"/>
              <a:t>. Один </a:t>
            </a:r>
            <a:r>
              <a:rPr lang="ru-RU" sz="1200" i="1" dirty="0" err="1"/>
              <a:t>із</a:t>
            </a:r>
            <a:r>
              <a:rPr lang="ru-RU" sz="1200" i="1" dirty="0"/>
              <a:t> </a:t>
            </a:r>
            <a:r>
              <a:rPr lang="ru-RU" sz="1200" i="1" dirty="0" err="1"/>
              <a:t>зачинателів</a:t>
            </a:r>
            <a:r>
              <a:rPr lang="ru-RU" sz="1200" i="1" dirty="0"/>
              <a:t> </a:t>
            </a:r>
            <a:r>
              <a:rPr lang="ru-RU" sz="1200" i="1" dirty="0" err="1"/>
              <a:t>римської</a:t>
            </a:r>
            <a:r>
              <a:rPr lang="ru-RU" sz="1200" i="1" dirty="0"/>
              <a:t> </a:t>
            </a:r>
            <a:r>
              <a:rPr lang="ru-RU" sz="1200" i="1" dirty="0" err="1"/>
              <a:t>розповідної</a:t>
            </a:r>
            <a:r>
              <a:rPr lang="ru-RU" sz="1200" i="1" dirty="0"/>
              <a:t> </a:t>
            </a:r>
            <a:r>
              <a:rPr lang="ru-RU" sz="1200" i="1" dirty="0" err="1"/>
              <a:t>прози</a:t>
            </a:r>
            <a:r>
              <a:rPr lang="ru-RU" sz="1200" i="1" dirty="0"/>
              <a:t>.</a:t>
            </a:r>
            <a:endParaRPr lang="LID4096" sz="1400" i="1" dirty="0"/>
          </a:p>
        </p:txBody>
      </p:sp>
    </p:spTree>
    <p:extLst>
      <p:ext uri="{BB962C8B-B14F-4D97-AF65-F5344CB8AC3E}">
        <p14:creationId xmlns:p14="http://schemas.microsoft.com/office/powerpoint/2010/main" val="207851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F098F1-710D-4609-A71D-BA0B38E52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936" y="857009"/>
            <a:ext cx="4715064" cy="60009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A1C2EE-9D50-44C7-9102-AC4B19A95A75}"/>
              </a:ext>
            </a:extLst>
          </p:cNvPr>
          <p:cNvSpPr txBox="1"/>
          <p:nvPr/>
        </p:nvSpPr>
        <p:spPr>
          <a:xfrm>
            <a:off x="1382866" y="5458137"/>
            <a:ext cx="60940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i="1" dirty="0"/>
              <a:t>	</a:t>
            </a:r>
            <a:r>
              <a:rPr lang="ru-RU" sz="1200" b="1" i="1" dirty="0" err="1"/>
              <a:t>Конфу́цій</a:t>
            </a:r>
            <a:r>
              <a:rPr lang="ru-RU" sz="1200" b="1" i="1" dirty="0"/>
              <a:t> (</a:t>
            </a:r>
            <a:r>
              <a:rPr lang="ru-RU" sz="1200" i="1" dirty="0"/>
              <a:t>28 вересня 551 до н. е. — 11 </a:t>
            </a:r>
            <a:r>
              <a:rPr lang="ru-RU" sz="1200" i="1" dirty="0" err="1"/>
              <a:t>травня</a:t>
            </a:r>
            <a:r>
              <a:rPr lang="ru-RU" sz="1200" i="1" dirty="0"/>
              <a:t> 479 до н. е.) — </a:t>
            </a:r>
            <a:r>
              <a:rPr lang="ru-RU" sz="1200" i="1" dirty="0" err="1"/>
              <a:t>давньокитайський</a:t>
            </a:r>
            <a:r>
              <a:rPr lang="ru-RU" sz="1200" i="1" dirty="0"/>
              <a:t> </a:t>
            </a:r>
            <a:r>
              <a:rPr lang="ru-RU" sz="1200" i="1" dirty="0" err="1"/>
              <a:t>філософ</a:t>
            </a:r>
            <a:r>
              <a:rPr lang="ru-RU" sz="1200" i="1" dirty="0"/>
              <a:t> та </a:t>
            </a:r>
            <a:r>
              <a:rPr lang="ru-RU" sz="1200" i="1" dirty="0" err="1"/>
              <a:t>політичний</a:t>
            </a:r>
            <a:r>
              <a:rPr lang="ru-RU" sz="1200" i="1" dirty="0"/>
              <a:t> </a:t>
            </a:r>
            <a:r>
              <a:rPr lang="ru-RU" sz="1200" i="1" dirty="0" err="1"/>
              <a:t>діяч</a:t>
            </a:r>
            <a:r>
              <a:rPr lang="ru-RU" sz="1200" i="1" dirty="0"/>
              <a:t>, </a:t>
            </a:r>
            <a:r>
              <a:rPr lang="ru-RU" sz="1200" i="1" dirty="0" err="1"/>
              <a:t>титульна</a:t>
            </a:r>
            <a:r>
              <a:rPr lang="ru-RU" sz="1200" i="1" dirty="0"/>
              <a:t> </a:t>
            </a:r>
            <a:r>
              <a:rPr lang="ru-RU" sz="1200" i="1" dirty="0" err="1"/>
              <a:t>фігура</a:t>
            </a:r>
            <a:r>
              <a:rPr lang="ru-RU" sz="1200" i="1" dirty="0"/>
              <a:t> у </a:t>
            </a:r>
            <a:r>
              <a:rPr lang="ru-RU" sz="1200" i="1" dirty="0" err="1"/>
              <a:t>конфуціанстві</a:t>
            </a:r>
            <a:r>
              <a:rPr lang="ru-RU" sz="1200" i="1" dirty="0"/>
              <a:t>. </a:t>
            </a:r>
            <a:r>
              <a:rPr lang="ru-RU" sz="1200" i="1" dirty="0" err="1"/>
              <a:t>Національний</a:t>
            </a:r>
            <a:r>
              <a:rPr lang="ru-RU" sz="1200" i="1" dirty="0"/>
              <a:t> герой Китаю.</a:t>
            </a:r>
            <a:endParaRPr lang="LID4096" sz="1200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315BF2-6CCF-4C3B-8C35-FAED5392CED4}"/>
              </a:ext>
            </a:extLst>
          </p:cNvPr>
          <p:cNvSpPr txBox="1"/>
          <p:nvPr/>
        </p:nvSpPr>
        <p:spPr>
          <a:xfrm>
            <a:off x="873270" y="2305615"/>
            <a:ext cx="660366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spcAft>
                <a:spcPts val="600"/>
              </a:spcAft>
            </a:pP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	</a:t>
            </a: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Зміст курсу</a:t>
            </a:r>
          </a:p>
          <a:p>
            <a:pPr marL="457200">
              <a:spcAft>
                <a:spcPts val="600"/>
              </a:spcAft>
            </a:pP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	Курс «Вступ до спеціальності» складається з двох розділів та одинадцяти тем:</a:t>
            </a:r>
          </a:p>
          <a:p>
            <a:pPr marL="457200">
              <a:spcAft>
                <a:spcPts val="600"/>
              </a:spcAft>
            </a:pP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Розділ 1.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Філософія як творчість</a:t>
            </a:r>
          </a:p>
          <a:p>
            <a:pPr marL="457200">
              <a:spcAft>
                <a:spcPts val="600"/>
              </a:spcAft>
            </a:pP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Розділ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2.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Філософія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творчої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свідомості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457200">
              <a:spcAft>
                <a:spcPts val="600"/>
              </a:spcAft>
            </a:pPr>
            <a:endParaRPr lang="uk-UA" sz="20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94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ABD8CA4-7112-4159-8DC3-FA17313454CA}"/>
              </a:ext>
            </a:extLst>
          </p:cNvPr>
          <p:cNvSpPr txBox="1"/>
          <p:nvPr/>
        </p:nvSpPr>
        <p:spPr>
          <a:xfrm>
            <a:off x="451414" y="2244060"/>
            <a:ext cx="7743463" cy="236988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lvl="1"/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uk-UA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Розділ 1.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Філософія як творчість» включає 6 тем:</a:t>
            </a:r>
          </a:p>
          <a:p>
            <a:pPr lvl="1"/>
            <a:endParaRPr lang="uk-UA" sz="20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ru-RU" sz="1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Тема 1. </a:t>
            </a:r>
            <a:r>
              <a:rPr lang="ru-RU" sz="1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Філософія</a:t>
            </a:r>
            <a:r>
              <a:rPr lang="ru-RU" sz="1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коло </a:t>
            </a:r>
            <a:r>
              <a:rPr lang="ru-RU" sz="1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її</a:t>
            </a:r>
            <a:r>
              <a:rPr lang="ru-RU" sz="1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проблем у </a:t>
            </a:r>
            <a:r>
              <a:rPr lang="ru-RU" sz="1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суспільстві</a:t>
            </a:r>
            <a:endParaRPr lang="ru-RU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uk-UA" sz="1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Тема 2. Історія філософської творчості у світі</a:t>
            </a:r>
            <a:endParaRPr lang="uk-UA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uk-UA" sz="1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Тема 3. </a:t>
            </a:r>
            <a:r>
              <a:rPr lang="ru-RU" sz="1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Сучасна</a:t>
            </a:r>
            <a:r>
              <a:rPr lang="ru-RU" sz="1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європейська</a:t>
            </a:r>
            <a:r>
              <a:rPr lang="ru-RU" sz="1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філософська</a:t>
            </a:r>
            <a:r>
              <a:rPr lang="ru-RU" sz="1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творчість</a:t>
            </a:r>
            <a:endParaRPr lang="ru-RU" sz="1800" b="1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ru-RU" sz="1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Тема 4. </a:t>
            </a:r>
            <a:r>
              <a:rPr lang="ru-RU" sz="1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Філософська</a:t>
            </a:r>
            <a:r>
              <a:rPr lang="ru-RU" sz="1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творчість</a:t>
            </a:r>
            <a:r>
              <a:rPr lang="ru-RU" sz="1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 </a:t>
            </a:r>
            <a:r>
              <a:rPr lang="ru-RU" sz="1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Україні</a:t>
            </a:r>
            <a:endParaRPr lang="ru-RU" sz="1800" b="1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uk-UA" sz="1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Тема 5. Онтологія творчості</a:t>
            </a:r>
            <a:endParaRPr lang="uk-UA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ru-RU" sz="1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Тема 6. </a:t>
            </a:r>
            <a:r>
              <a:rPr lang="ru-RU" sz="1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Гносеологія</a:t>
            </a:r>
            <a:r>
              <a:rPr lang="ru-RU" sz="1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творчості</a:t>
            </a:r>
            <a:r>
              <a:rPr lang="ru-RU" sz="1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BA8EA3-5FC6-4E25-B48B-AB6CDBE26C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693" y="0"/>
            <a:ext cx="574507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D1EFB7-0714-48AF-8BF0-53DFF9C5D239}"/>
              </a:ext>
            </a:extLst>
          </p:cNvPr>
          <p:cNvSpPr txBox="1"/>
          <p:nvPr/>
        </p:nvSpPr>
        <p:spPr>
          <a:xfrm>
            <a:off x="1035934" y="5412804"/>
            <a:ext cx="61693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i="1" dirty="0"/>
              <a:t>	</a:t>
            </a:r>
            <a:r>
              <a:rPr lang="ru-RU" sz="1200" b="1" i="1" dirty="0" err="1"/>
              <a:t>Джеремі</a:t>
            </a:r>
            <a:r>
              <a:rPr lang="ru-RU" sz="1200" b="1" i="1" dirty="0"/>
              <a:t> </a:t>
            </a:r>
            <a:r>
              <a:rPr lang="ru-RU" sz="1200" b="1" i="1" dirty="0" err="1"/>
              <a:t>Бе́нтам</a:t>
            </a:r>
            <a:r>
              <a:rPr lang="ru-RU" sz="1200" b="1" i="1" dirty="0"/>
              <a:t> </a:t>
            </a:r>
            <a:r>
              <a:rPr lang="ru-RU" sz="1200" i="1" dirty="0"/>
              <a:t>(англ. </a:t>
            </a:r>
            <a:r>
              <a:rPr lang="en-US" sz="1200" i="1" dirty="0"/>
              <a:t>Jeremy Bentham; * 15 </a:t>
            </a:r>
            <a:r>
              <a:rPr lang="ru-RU" sz="1200" i="1" dirty="0"/>
              <a:t>лютого 1748 — † 6 червня 1832) — </a:t>
            </a:r>
            <a:r>
              <a:rPr lang="ru-RU" sz="1200" i="1" dirty="0" err="1"/>
              <a:t>англійський</a:t>
            </a:r>
            <a:r>
              <a:rPr lang="ru-RU" sz="1200" i="1" dirty="0"/>
              <a:t> </a:t>
            </a:r>
            <a:r>
              <a:rPr lang="ru-RU" sz="1200" i="1" dirty="0" err="1"/>
              <a:t>філософ</a:t>
            </a:r>
            <a:r>
              <a:rPr lang="ru-RU" sz="1200" i="1" dirty="0"/>
              <a:t> і </a:t>
            </a:r>
            <a:r>
              <a:rPr lang="ru-RU" sz="1200" i="1" dirty="0" err="1"/>
              <a:t>правознавець</a:t>
            </a:r>
            <a:r>
              <a:rPr lang="ru-RU" sz="1200" i="1" dirty="0"/>
              <a:t>, </a:t>
            </a:r>
            <a:r>
              <a:rPr lang="ru-RU" sz="1200" i="1" dirty="0" err="1"/>
              <a:t>засновник</a:t>
            </a:r>
            <a:r>
              <a:rPr lang="ru-RU" sz="1200" i="1" dirty="0"/>
              <a:t> і </a:t>
            </a:r>
            <a:r>
              <a:rPr lang="ru-RU" sz="1200" i="1" dirty="0" err="1"/>
              <a:t>очолювач</a:t>
            </a:r>
            <a:r>
              <a:rPr lang="ru-RU" sz="1200" i="1" dirty="0"/>
              <a:t> </a:t>
            </a:r>
            <a:r>
              <a:rPr lang="ru-RU" sz="1200" i="1" dirty="0" err="1"/>
              <a:t>філософської</a:t>
            </a:r>
            <a:r>
              <a:rPr lang="ru-RU" sz="1200" i="1" dirty="0"/>
              <a:t> </a:t>
            </a:r>
            <a:r>
              <a:rPr lang="ru-RU" sz="1200" i="1" dirty="0" err="1"/>
              <a:t>течії</a:t>
            </a:r>
            <a:r>
              <a:rPr lang="ru-RU" sz="1200" i="1" dirty="0"/>
              <a:t> </a:t>
            </a:r>
            <a:r>
              <a:rPr lang="ru-RU" sz="1200" i="1" dirty="0" err="1"/>
              <a:t>утилітаризму</a:t>
            </a:r>
            <a:r>
              <a:rPr lang="ru-RU" sz="1200" i="1" dirty="0"/>
              <a:t>.</a:t>
            </a:r>
            <a:endParaRPr lang="LID4096" sz="1200" i="1" dirty="0"/>
          </a:p>
        </p:txBody>
      </p:sp>
    </p:spTree>
    <p:extLst>
      <p:ext uri="{BB962C8B-B14F-4D97-AF65-F5344CB8AC3E}">
        <p14:creationId xmlns:p14="http://schemas.microsoft.com/office/powerpoint/2010/main" val="224781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ABD8CA4-7112-4159-8DC3-FA17313454CA}"/>
              </a:ext>
            </a:extLst>
          </p:cNvPr>
          <p:cNvSpPr txBox="1"/>
          <p:nvPr/>
        </p:nvSpPr>
        <p:spPr>
          <a:xfrm>
            <a:off x="4687746" y="2036311"/>
            <a:ext cx="7743463" cy="278537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228600" algn="ctr"/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Розділ</a:t>
            </a:r>
            <a:r>
              <a:rPr lang="ru-RU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2. </a:t>
            </a:r>
            <a:r>
              <a:rPr lang="ru-RU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Філософія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творчої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свідомості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включає 5 тем:</a:t>
            </a:r>
          </a:p>
          <a:p>
            <a:pPr marL="228600" algn="ctr"/>
            <a:endParaRPr lang="ru-RU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Тема 1. </a:t>
            </a:r>
            <a:r>
              <a:rPr lang="ru-RU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Діалектика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і </a:t>
            </a:r>
            <a:r>
              <a:rPr lang="ru-RU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творчість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Тема 2.  </a:t>
            </a:r>
            <a:r>
              <a:rPr lang="ru-RU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Пізнання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і </a:t>
            </a:r>
            <a:r>
              <a:rPr lang="ru-RU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творчість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uk-UA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Тема 3. Творчий процес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Тема 4. </a:t>
            </a:r>
            <a:r>
              <a:rPr lang="ru-RU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Етика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та </a:t>
            </a:r>
            <a:r>
              <a:rPr lang="ru-RU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естетика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творчості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Тема 5. </a:t>
            </a:r>
            <a:r>
              <a:rPr lang="ru-RU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Комунікативна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культура </a:t>
            </a:r>
            <a:r>
              <a:rPr lang="ru-RU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творчості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lvl="1"/>
            <a:endParaRPr lang="LID4096" sz="2000" dirty="0">
              <a:solidFill>
                <a:schemeClr val="bg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7CA744-6CE4-4E54-9EA3-208DBC26E98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12" y="122368"/>
            <a:ext cx="5377888" cy="68595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0C3A70-6863-4C81-9210-422FF9E55462}"/>
              </a:ext>
            </a:extLst>
          </p:cNvPr>
          <p:cNvSpPr txBox="1"/>
          <p:nvPr/>
        </p:nvSpPr>
        <p:spPr>
          <a:xfrm>
            <a:off x="5976396" y="5249952"/>
            <a:ext cx="62156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i="1" dirty="0"/>
              <a:t>	</a:t>
            </a:r>
            <a:r>
              <a:rPr lang="ru-RU" sz="1200" b="1" i="1" dirty="0" err="1"/>
              <a:t>Нікко́ло</a:t>
            </a:r>
            <a:r>
              <a:rPr lang="ru-RU" sz="1200" b="1" i="1" dirty="0"/>
              <a:t> </a:t>
            </a:r>
            <a:r>
              <a:rPr lang="ru-RU" sz="1200" b="1" i="1" dirty="0" err="1"/>
              <a:t>Макіавеллі</a:t>
            </a:r>
            <a:r>
              <a:rPr lang="ru-RU" sz="1200" b="1" i="1" dirty="0"/>
              <a:t> </a:t>
            </a:r>
            <a:r>
              <a:rPr lang="ru-RU" sz="1200" i="1" dirty="0"/>
              <a:t>(</a:t>
            </a:r>
            <a:r>
              <a:rPr lang="en-US" sz="1200" i="1" dirty="0"/>
              <a:t>3 </a:t>
            </a:r>
            <a:r>
              <a:rPr lang="ru-RU" sz="1200" i="1" dirty="0" err="1"/>
              <a:t>травня</a:t>
            </a:r>
            <a:r>
              <a:rPr lang="ru-RU" sz="1200" i="1" dirty="0"/>
              <a:t> 1469, </a:t>
            </a:r>
            <a:r>
              <a:rPr lang="ru-RU" sz="1200" i="1" dirty="0" err="1"/>
              <a:t>Флоренція</a:t>
            </a:r>
            <a:r>
              <a:rPr lang="ru-RU" sz="1200" i="1" dirty="0"/>
              <a:t> — 21 червня 1527) — </a:t>
            </a:r>
            <a:r>
              <a:rPr lang="ru-RU" sz="1200" i="1" dirty="0" err="1"/>
              <a:t>державний</a:t>
            </a:r>
            <a:r>
              <a:rPr lang="ru-RU" sz="1200" i="1" dirty="0"/>
              <a:t> </a:t>
            </a:r>
            <a:r>
              <a:rPr lang="ru-RU" sz="1200" i="1" dirty="0" err="1"/>
              <a:t>секретар</a:t>
            </a:r>
            <a:r>
              <a:rPr lang="ru-RU" sz="1200" i="1" dirty="0"/>
              <a:t> </a:t>
            </a:r>
            <a:r>
              <a:rPr lang="ru-RU" sz="1200" i="1" dirty="0" err="1"/>
              <a:t>Флоренції</a:t>
            </a:r>
            <a:r>
              <a:rPr lang="ru-RU" sz="1200" i="1" dirty="0"/>
              <a:t>, </a:t>
            </a:r>
            <a:r>
              <a:rPr lang="ru-RU" sz="1200" i="1" dirty="0" err="1"/>
              <a:t>політичний</a:t>
            </a:r>
            <a:r>
              <a:rPr lang="ru-RU" sz="1200" i="1" dirty="0"/>
              <a:t> </a:t>
            </a:r>
            <a:r>
              <a:rPr lang="ru-RU" sz="1200" i="1" dirty="0" err="1"/>
              <a:t>діяч</a:t>
            </a:r>
            <a:r>
              <a:rPr lang="ru-RU" sz="1200" i="1" dirty="0"/>
              <a:t>, </a:t>
            </a:r>
            <a:r>
              <a:rPr lang="ru-RU" sz="1200" i="1" dirty="0" err="1"/>
              <a:t>мислитель</a:t>
            </a:r>
            <a:r>
              <a:rPr lang="ru-RU" sz="1200" i="1" dirty="0"/>
              <a:t>, </a:t>
            </a:r>
            <a:r>
              <a:rPr lang="ru-RU" sz="1200" i="1" dirty="0" err="1"/>
              <a:t>гуманіст</a:t>
            </a:r>
            <a:r>
              <a:rPr lang="ru-RU" sz="1200" i="1" dirty="0"/>
              <a:t>, поет і драматург </a:t>
            </a:r>
            <a:r>
              <a:rPr lang="ru-RU" sz="1200" i="1" dirty="0" err="1"/>
              <a:t>епохи</a:t>
            </a:r>
            <a:r>
              <a:rPr lang="ru-RU" sz="1200" i="1" dirty="0"/>
              <a:t> </a:t>
            </a:r>
            <a:r>
              <a:rPr lang="ru-RU" sz="1200" i="1" dirty="0" err="1"/>
              <a:t>Відродження</a:t>
            </a:r>
            <a:r>
              <a:rPr lang="ru-RU" sz="1200" i="1" dirty="0"/>
              <a:t>. </a:t>
            </a:r>
            <a:r>
              <a:rPr lang="ru-RU" sz="1200" i="1" dirty="0" err="1"/>
              <a:t>Його</a:t>
            </a:r>
            <a:r>
              <a:rPr lang="ru-RU" sz="1200" i="1" dirty="0"/>
              <a:t> часто </a:t>
            </a:r>
            <a:r>
              <a:rPr lang="ru-RU" sz="1200" i="1" dirty="0" err="1"/>
              <a:t>називають</a:t>
            </a:r>
            <a:r>
              <a:rPr lang="ru-RU" sz="1200" i="1" dirty="0"/>
              <a:t> </a:t>
            </a:r>
            <a:r>
              <a:rPr lang="ru-RU" sz="1200" i="1" dirty="0" err="1"/>
              <a:t>батьком</a:t>
            </a:r>
            <a:r>
              <a:rPr lang="ru-RU" sz="1200" i="1" dirty="0"/>
              <a:t> </a:t>
            </a:r>
            <a:r>
              <a:rPr lang="ru-RU" sz="1200" i="1" dirty="0" err="1"/>
              <a:t>сучасної</a:t>
            </a:r>
            <a:r>
              <a:rPr lang="ru-RU" sz="1200" i="1" dirty="0"/>
              <a:t> </a:t>
            </a:r>
            <a:r>
              <a:rPr lang="ru-RU" sz="1200" i="1" dirty="0" err="1"/>
              <a:t>політичної</a:t>
            </a:r>
            <a:r>
              <a:rPr lang="ru-RU" sz="1200" i="1" dirty="0"/>
              <a:t> </a:t>
            </a:r>
            <a:r>
              <a:rPr lang="ru-RU" sz="1200" i="1" dirty="0" err="1"/>
              <a:t>філософії</a:t>
            </a:r>
            <a:r>
              <a:rPr lang="ru-RU" sz="1200" i="1" dirty="0"/>
              <a:t> та </a:t>
            </a:r>
            <a:r>
              <a:rPr lang="ru-RU" sz="1200" i="1" dirty="0" err="1"/>
              <a:t>політології</a:t>
            </a:r>
            <a:r>
              <a:rPr lang="ru-RU" sz="1200" i="1" dirty="0"/>
              <a:t>.</a:t>
            </a:r>
            <a:endParaRPr lang="LID4096" sz="1200" i="1" dirty="0"/>
          </a:p>
        </p:txBody>
      </p:sp>
    </p:spTree>
    <p:extLst>
      <p:ext uri="{BB962C8B-B14F-4D97-AF65-F5344CB8AC3E}">
        <p14:creationId xmlns:p14="http://schemas.microsoft.com/office/powerpoint/2010/main" val="39414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эдисон">
  <a:themeElements>
    <a:clrScheme name="Мэдисон">
      <a:dk1>
        <a:sysClr val="windowText" lastClr="000000"/>
      </a:dk1>
      <a:lt1>
        <a:sysClr val="window" lastClr="FFFFFF"/>
      </a:lt1>
      <a:dk2>
        <a:srgbClr val="1F282E"/>
      </a:dk2>
      <a:lt2>
        <a:srgbClr val="C2F5FC"/>
      </a:lt2>
      <a:accent1>
        <a:srgbClr val="4091F3"/>
      </a:accent1>
      <a:accent2>
        <a:srgbClr val="8BBCF1"/>
      </a:accent2>
      <a:accent3>
        <a:srgbClr val="CB6A6A"/>
      </a:accent3>
      <a:accent4>
        <a:srgbClr val="C567AF"/>
      </a:accent4>
      <a:accent5>
        <a:srgbClr val="A684F9"/>
      </a:accent5>
      <a:accent6>
        <a:srgbClr val="A9ACEE"/>
      </a:accent6>
      <a:hlink>
        <a:srgbClr val="6D9CC5"/>
      </a:hlink>
      <a:folHlink>
        <a:srgbClr val="6D82A0"/>
      </a:folHlink>
    </a:clrScheme>
    <a:fontScheme name="Мэдисон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эдисон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178B2DAB-5DDE-4060-A857-D2E1CDA925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TM16401375[[fn=Мэдисон]]</Template>
  <TotalTime>141</TotalTime>
  <Words>561</Words>
  <Application>Microsoft Office PowerPoint</Application>
  <PresentationFormat>Широкоэкранный</PresentationFormat>
  <Paragraphs>43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MS Shell Dlg 2</vt:lpstr>
      <vt:lpstr>Times New Roman</vt:lpstr>
      <vt:lpstr>Wingdings</vt:lpstr>
      <vt:lpstr>Wingdings 3</vt:lpstr>
      <vt:lpstr>Мэдисон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tihongoga99@gmail.com</dc:creator>
  <cp:lastModifiedBy>tihongoga99@gmail.com</cp:lastModifiedBy>
  <cp:revision>17</cp:revision>
  <dcterms:created xsi:type="dcterms:W3CDTF">2020-09-06T14:23:11Z</dcterms:created>
  <dcterms:modified xsi:type="dcterms:W3CDTF">2020-09-06T16:45:19Z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