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sldIdLst>
    <p:sldId id="279" r:id="rId2"/>
    <p:sldId id="280" r:id="rId3"/>
    <p:sldId id="273" r:id="rId4"/>
    <p:sldId id="272" r:id="rId5"/>
    <p:sldId id="274" r:id="rId6"/>
    <p:sldId id="271" r:id="rId7"/>
    <p:sldId id="275" r:id="rId8"/>
    <p:sldId id="278" r:id="rId9"/>
    <p:sldId id="27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2102BD-6AE0-4024-93FE-98B4A1FBE0FA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DD831E-1179-4ACD-AB5E-41B85D125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B3CE-EA82-47B3-B768-21F3CD82B570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7EFB-67DF-4EB9-979C-83E9817C5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2C50-5505-4A41-AF78-64DC6083296B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C64FC-13FE-4302-8D97-34E5615AD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2D606-C7A1-49A2-B0C0-88A9B5A86B1D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50C6-F1B1-4F53-AB89-7E2BF2284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5D73-9536-43E2-81DF-AC621D48851A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C993-56B3-431B-A452-E7B495DD7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EAD37-1BFB-4412-9974-3F89FF7911CD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0871-0B7F-4B20-BF85-4B255AEDE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25D15-27B9-40A7-BE7E-E16162A2E5DB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4D7E-4810-4C3E-8681-B81BD5367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3F29-E85D-46F9-BFDE-39EBEA9E1951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B160-FB85-4CB5-9298-E576E9ACD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3D30-BC43-4BED-A980-F173FDFFF2F7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1F634-CCD4-4A3A-A676-6A4CAF08B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CB523-A702-497E-A02C-204F9A052365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AFAE-5C22-4195-8380-EB55BAF29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2AD5-DC66-463C-84B8-7D72ED9F1EED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9FEF-EC37-4D55-B14B-0E694A47C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4EE8-5B5D-465B-AD6E-7F2FA4CE3732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B6B61-400A-45F2-9032-B79CDF939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E377-4285-4EA3-9EB8-A3BE2B2C06F8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FE39-7A0A-4421-B03D-167B52599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0AF74B-D081-4D94-9257-01834866EDA3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270EFF-2672-4236-8E45-F532ADE96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0" y="109538"/>
            <a:ext cx="9272588" cy="777875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uk-UA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Слово «гігієна» походить від грец. «</a:t>
            </a:r>
            <a:r>
              <a:rPr lang="ru-RU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hygieinos</a:t>
            </a:r>
            <a:r>
              <a:rPr lang="uk-UA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», що перекладається як «та, що приносить здоров’я</a:t>
            </a:r>
            <a:r>
              <a:rPr lang="uk-UA" sz="2800" b="1" smtClean="0"/>
              <a:t>».</a:t>
            </a:r>
            <a:endParaRPr lang="ru-RU" sz="2800" b="1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0" y="882650"/>
            <a:ext cx="9253538" cy="5843588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700"/>
              </a:spcBef>
              <a:buFont typeface="Arial" charset="0"/>
              <a:buNone/>
            </a:pPr>
            <a:r>
              <a:rPr lang="uk-UA" sz="2400" b="1" smtClean="0"/>
              <a:t>Історія виникнення цієї назви пов’язана з древньогрецькою легендою про Асклепія (Ескулапа) – сина бога </a:t>
            </a:r>
            <a:r>
              <a:rPr lang="ru-RU" sz="2400" b="1" smtClean="0"/>
              <a:t>C</a:t>
            </a:r>
            <a:r>
              <a:rPr lang="uk-UA" sz="2400" b="1" smtClean="0"/>
              <a:t>онця – Аполлона. </a:t>
            </a:r>
          </a:p>
          <a:p>
            <a:pPr>
              <a:lnSpc>
                <a:spcPct val="75000"/>
              </a:lnSpc>
              <a:spcBef>
                <a:spcPts val="700"/>
              </a:spcBef>
              <a:buFont typeface="Arial" charset="0"/>
              <a:buNone/>
            </a:pPr>
            <a:r>
              <a:rPr lang="uk-UA" sz="2400" b="1" smtClean="0"/>
              <a:t>З дитинства Асклепій був слабкою і хворобливою дитиною. Батько Асклепія, бог Сонця Аполлон, який сам займався лікуванням, вирішив поселити його у Сонячній долині під наглядом кентаврів. Вони вилікували його від усіх недуг. Зміцнившись духом і тілом, Асклепій і сам почав лікувати людей, ставши </a:t>
            </a:r>
            <a:r>
              <a:rPr lang="ru-RU" sz="2400" b="1" smtClean="0"/>
              <a:t>богом лікарського мистецтва. Був народжений смертним, але за високе лікарське мистецтво отримав безсмертя. Обвитий змією жезл Асклепія використовується як медичний символ.</a:t>
            </a:r>
            <a:r>
              <a:rPr lang="ru-RU" sz="2400" smtClean="0"/>
              <a:t> </a:t>
            </a:r>
            <a:endParaRPr lang="ru-RU" sz="2400" b="1" smtClean="0"/>
          </a:p>
          <a:p>
            <a:pPr>
              <a:lnSpc>
                <a:spcPct val="75000"/>
              </a:lnSpc>
              <a:spcBef>
                <a:spcPts val="700"/>
              </a:spcBef>
              <a:buFont typeface="Arial" charset="0"/>
              <a:buNone/>
            </a:pPr>
            <a:r>
              <a:rPr lang="uk-UA" sz="2400" b="1" smtClean="0"/>
              <a:t>У цьому йому допомагали його діти - сини Махаон і Подалірій (лікували травми і захворювання героїв Троянської війни), і дочки - Гігієя («здоров'я»), Іасо («лікування») і Панацея («зцілення»). Панацея допомагала лікувати, а Гігієя, за віруваннями стародавніх греків, була богинею здоров'я і прагнула запобігати виникненню захворювань. </a:t>
            </a:r>
          </a:p>
          <a:p>
            <a:pPr>
              <a:lnSpc>
                <a:spcPct val="75000"/>
              </a:lnSpc>
              <a:spcBef>
                <a:spcPts val="700"/>
              </a:spcBef>
              <a:buFont typeface="Arial" charset="0"/>
              <a:buNone/>
            </a:pPr>
            <a:r>
              <a:rPr lang="uk-UA" sz="2400" b="1" smtClean="0"/>
              <a:t>І ось від імені однієї з дочок Ескулапа (Гігієї) - і виникла назва профілактичної науки – гігієна.</a:t>
            </a:r>
            <a:endParaRPr lang="ru-RU" sz="24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134738880_w640_h640_phpthumb_gener__nailjpg_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0"/>
            <a:ext cx="35560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5" descr="fulls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3550" y="0"/>
            <a:ext cx="3471863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 descr="main-qimg-3835c5b32e169110a8a48b8cbc745be2-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3963" y="2478088"/>
            <a:ext cx="29908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Grp="1"/>
          </p:cNvSpPr>
          <p:nvPr>
            <p:ph type="title" idx="4294967295"/>
          </p:nvPr>
        </p:nvSpPr>
        <p:spPr>
          <a:xfrm>
            <a:off x="3808413" y="128588"/>
            <a:ext cx="1824037" cy="2322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Старша дочка бога лікування Гігієя – богиня здоров'я.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5708650"/>
            <a:ext cx="3729038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</a:pPr>
            <a:r>
              <a:rPr lang="ru-RU">
                <a:solidFill>
                  <a:schemeClr val="tx1"/>
                </a:solidFill>
              </a:rPr>
              <a:t>Символи чаші і змії стали міжнародними атрибутами медицини і фармації. Посудину Гігієї можна зустріти в будь-якій аптеці і лікарні.</a:t>
            </a:r>
          </a:p>
        </p:txBody>
      </p:sp>
      <p:pic>
        <p:nvPicPr>
          <p:cNvPr id="2355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5100" y="4381500"/>
            <a:ext cx="35306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231775" y="365125"/>
            <a:ext cx="8912225" cy="898525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uk-UA" sz="3200" smtClean="0"/>
              <a:t>Основними </a:t>
            </a:r>
            <a:r>
              <a:rPr lang="uk-UA" sz="3200" b="1" smtClean="0"/>
              <a:t>завданнями</a:t>
            </a:r>
            <a:r>
              <a:rPr lang="uk-UA" sz="3200" smtClean="0"/>
              <a:t> вивчення дисципліни «</a:t>
            </a:r>
            <a:r>
              <a:rPr lang="uk-UA" sz="3200" b="1" i="1" smtClean="0"/>
              <a:t>Основи гігієнічних знань</a:t>
            </a:r>
            <a:r>
              <a:rPr lang="uk-UA" sz="3200" smtClean="0"/>
              <a:t>» є:</a:t>
            </a:r>
            <a:r>
              <a:rPr lang="ru-RU" sz="4000" smtClean="0"/>
              <a:t>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263525" y="1414463"/>
            <a:ext cx="8678863" cy="5249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mtClean="0"/>
              <a:t>1. </a:t>
            </a:r>
            <a:r>
              <a:rPr lang="uk-UA" smtClean="0"/>
              <a:t>П</a:t>
            </a:r>
            <a:r>
              <a:rPr lang="ru-RU" smtClean="0"/>
              <a:t>оказати значення впливу факторів зовнішнього середовища на організм людини та необхідність створювати оптимальні умови для</a:t>
            </a:r>
            <a:r>
              <a:rPr lang="uk-UA" smtClean="0"/>
              <a:t> роботи і відпочинку</a:t>
            </a:r>
            <a:r>
              <a:rPr lang="ru-RU" smtClean="0"/>
              <a:t>. </a:t>
            </a:r>
          </a:p>
          <a:p>
            <a:pPr>
              <a:lnSpc>
                <a:spcPct val="80000"/>
              </a:lnSpc>
            </a:pPr>
            <a:r>
              <a:rPr lang="ru-RU" smtClean="0"/>
              <a:t>2. </a:t>
            </a:r>
            <a:r>
              <a:rPr lang="uk-UA" smtClean="0"/>
              <a:t>О</a:t>
            </a:r>
            <a:r>
              <a:rPr lang="ru-RU" smtClean="0"/>
              <a:t>знайомити студента з </a:t>
            </a:r>
            <a:r>
              <a:rPr lang="uk-UA" smtClean="0"/>
              <a:t>науково-обґрунтованими санітарними вимогами до чинників зовнішнього середовища, розміщення, планування та утримання житлових та господарських об’єктів.</a:t>
            </a:r>
          </a:p>
          <a:p>
            <a:pPr>
              <a:lnSpc>
                <a:spcPct val="80000"/>
              </a:lnSpc>
            </a:pPr>
            <a:r>
              <a:rPr lang="uk-UA" smtClean="0"/>
              <a:t>3. Н</a:t>
            </a:r>
            <a:r>
              <a:rPr lang="ru-RU" smtClean="0"/>
              <a:t>авчити студентів практично використовувати </a:t>
            </a:r>
            <a:r>
              <a:rPr lang="uk-UA" smtClean="0"/>
              <a:t>гігієнічні знання, знання основ санітарного законодавства для оптимізації умов праці та побутового середовища, профілактики інфекцій, раціональної організації навчальної і трудової діяльності</a:t>
            </a:r>
            <a:r>
              <a:rPr lang="ru-RU" smtClean="0"/>
              <a:t>.</a:t>
            </a:r>
            <a:endParaRPr lang="uk-UA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182563" y="365125"/>
            <a:ext cx="8961437" cy="671513"/>
          </a:xfrm>
        </p:spPr>
        <p:txBody>
          <a:bodyPr/>
          <a:lstStyle/>
          <a:p>
            <a:r>
              <a:rPr lang="uk-UA" sz="3600" b="1" u="sng" smtClean="0"/>
              <a:t>Курс “Основи гігієнічних знань”</a:t>
            </a:r>
            <a:endParaRPr lang="ru-RU" sz="3600" b="1" u="sng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217488" y="1063625"/>
            <a:ext cx="8926512" cy="5794375"/>
          </a:xfrm>
        </p:spPr>
        <p:txBody>
          <a:bodyPr/>
          <a:lstStyle/>
          <a:p>
            <a:r>
              <a:rPr lang="uk-UA" sz="3200" b="1" i="1" u="sng" smtClean="0"/>
              <a:t>Метою</a:t>
            </a:r>
            <a:r>
              <a:rPr lang="uk-UA" sz="3200" b="1" smtClean="0"/>
              <a:t> вивчення навчальної дисципліни </a:t>
            </a:r>
            <a:r>
              <a:rPr lang="uk-UA" b="1" smtClean="0"/>
              <a:t>«Основи гігієнічних знань» є формування у студентів поглиблених знань про основні закономірності формування суспільного та індивідуального здоров’я та оволодіння практичними навичками його збереження і зміцнення шляхом використання гігієнічних засобів</a:t>
            </a:r>
            <a:r>
              <a:rPr lang="ru-RU" smtClean="0"/>
              <a:t> </a:t>
            </a:r>
            <a:r>
              <a:rPr lang="uk-UA" sz="3200" b="1" smtClean="0"/>
              <a:t>, наукове обґрунтування  заходів щодо збереження, зміцнення, розвитку і управлінням здоров’ям, створити стійку мотивацію щодо дбайливого ставлення до власного здоров’я, сформувати комплекс оздоровчих та гігієнічних умінь і навичок, здоров’язбережувальну компетентність.</a:t>
            </a:r>
            <a:endParaRPr lang="ru-RU" sz="32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187325" y="182563"/>
            <a:ext cx="8956675" cy="6699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uk-UA" sz="2800" smtClean="0"/>
              <a:t>У результаті вивчення навчальної дисципліни студент повинен набути таких результатів навчання: </a:t>
            </a:r>
            <a:endParaRPr lang="ru-RU" sz="2800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0" y="865188"/>
            <a:ext cx="9144000" cy="59928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знати</a:t>
            </a:r>
            <a:r>
              <a:rPr lang="ru-RU" sz="2400" smtClean="0"/>
              <a:t>: </a:t>
            </a:r>
            <a:endParaRPr lang="uk-UA" sz="2400" smtClean="0"/>
          </a:p>
          <a:p>
            <a:pPr>
              <a:lnSpc>
                <a:spcPct val="80000"/>
              </a:lnSpc>
            </a:pPr>
            <a:r>
              <a:rPr lang="uk-UA" sz="2400" smtClean="0"/>
              <a:t>- вплив факторів навколишнього середовища на стан здоров’я;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- методи гігієнічної оцінки впливу факторів навколишнього середовища на здоров’я; 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- закони  гігієнічної науки та загальні закономірності зв’язку здоров’я з факторами і умовами середовища життєдіяльності населення;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- основи профілактики захворювань інфекційного та неінфекційного походження;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- засади здорового способу життя та основи особистої гігієни;</a:t>
            </a:r>
            <a:endParaRPr lang="ru-RU" sz="2400" b="1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/>
              <a:t>вміти: </a:t>
            </a: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- практично використовувати методи та засоби впливу гігієнічних факторів на стан здоров’я людей різного віку;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- забезпечувати оптимальні гігієнічні умови під час трудової, </a:t>
            </a:r>
            <a:r>
              <a:rPr lang="uk-UA" sz="2400" smtClean="0"/>
              <a:t>навчальн</a:t>
            </a:r>
            <a:r>
              <a:rPr lang="ru-RU" sz="2400" smtClean="0"/>
              <a:t>ої та спортивної діяльності;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34963" y="365125"/>
            <a:ext cx="8382000" cy="898525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uk-UA" sz="3200" b="1" u="sng" smtClean="0"/>
              <a:t>Значення курсу “Основи гігієнічних знань” для педагогічних спеціальностей</a:t>
            </a:r>
            <a:endParaRPr lang="ru-RU" sz="3200" b="1" u="sng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293688" y="1308100"/>
            <a:ext cx="8602662" cy="5294313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500"/>
              </a:spcBef>
            </a:pPr>
            <a:r>
              <a:rPr lang="uk-UA" smtClean="0"/>
              <a:t>Педагог безпосередньо впливає на розвиток і соціалізацію дитини, формування стилю життя, сприятливого для збереження і зміцнення здоров’я. Все це робить актуальним формування предметної компетентності майбутніх учителів з гігієни. </a:t>
            </a:r>
            <a:endParaRPr lang="ru-RU" smtClean="0"/>
          </a:p>
          <a:p>
            <a:pPr>
              <a:lnSpc>
                <a:spcPct val="75000"/>
              </a:lnSpc>
              <a:spcBef>
                <a:spcPts val="500"/>
              </a:spcBef>
            </a:pPr>
            <a:r>
              <a:rPr lang="ru-RU" smtClean="0"/>
              <a:t>Знаючи вікові особливості вчитель основі закономірностей вікового розвитку може правильно навчати, бо без знання умов, необхідних для нормального розвитку дитини, </a:t>
            </a:r>
            <a:r>
              <a:rPr lang="uk-UA" smtClean="0"/>
              <a:t>не</a:t>
            </a:r>
            <a:r>
              <a:rPr lang="ru-RU" smtClean="0"/>
              <a:t> можна правильно поставити навчальну і виховну робочу, дозувати розумове і фізичне навантаження дітей, побудувати систему фізичних і спортивних вправ, які повинні виховувати здорову дитину.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201613" y="0"/>
            <a:ext cx="8942387" cy="608013"/>
          </a:xfrm>
        </p:spPr>
        <p:txBody>
          <a:bodyPr/>
          <a:lstStyle/>
          <a:p>
            <a:pPr algn="ctr"/>
            <a:r>
              <a:rPr lang="uk-UA" sz="3200" b="1" i="1" u="sng" smtClean="0"/>
              <a:t>Структура курсу</a:t>
            </a:r>
            <a:endParaRPr lang="ru-RU" sz="3200" b="1" i="1" u="sng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0" y="954088"/>
            <a:ext cx="9144000" cy="5903912"/>
          </a:xfrm>
        </p:spPr>
        <p:txBody>
          <a:bodyPr/>
          <a:lstStyle/>
          <a:p>
            <a:pPr lvl="4" algn="ctr">
              <a:lnSpc>
                <a:spcPct val="75000"/>
              </a:lnSpc>
              <a:buFont typeface="Arial" charset="0"/>
              <a:buNone/>
              <a:defRPr/>
            </a:pPr>
            <a:r>
              <a:rPr lang="uk-UA" sz="32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Змістовий модуль 1.</a:t>
            </a:r>
            <a:r>
              <a:rPr lang="uk-UA" sz="32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Загальні положення анатомії,  фізіології і гігієни.</a:t>
            </a:r>
            <a:r>
              <a:rPr lang="uk-UA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75000"/>
              </a:lnSpc>
              <a:spcBef>
                <a:spcPts val="500"/>
              </a:spcBef>
              <a:defRPr/>
            </a:pPr>
            <a:r>
              <a:rPr lang="uk-UA" sz="3200" smtClean="0"/>
              <a:t>Тема 1. </a:t>
            </a:r>
            <a:r>
              <a:rPr lang="uk-UA" sz="3200" b="1" smtClean="0"/>
              <a:t>Гігієна як основа здорового способу життя та профілактична дисципліна  </a:t>
            </a:r>
            <a:endParaRPr lang="uk-UA" sz="3200" smtClean="0"/>
          </a:p>
          <a:p>
            <a:pPr lvl="4">
              <a:lnSpc>
                <a:spcPct val="75000"/>
              </a:lnSpc>
              <a:buFont typeface="Arial" charset="0"/>
              <a:buNone/>
              <a:defRPr/>
            </a:pPr>
            <a:endParaRPr lang="uk-UA" sz="3200" b="1" i="1" smtClean="0"/>
          </a:p>
          <a:p>
            <a:pPr>
              <a:lnSpc>
                <a:spcPct val="75000"/>
              </a:lnSpc>
              <a:buFont typeface="Arial" charset="0"/>
              <a:buNone/>
              <a:defRPr/>
            </a:pPr>
            <a:r>
              <a:rPr lang="uk-UA" b="1" u="sng" smtClean="0"/>
              <a:t>Гігієна </a:t>
            </a:r>
            <a:r>
              <a:rPr lang="uk-UA" smtClean="0"/>
              <a:t>(</a:t>
            </a:r>
            <a:r>
              <a:rPr lang="uk-UA" i="1" smtClean="0"/>
              <a:t>від грец. </a:t>
            </a:r>
            <a:r>
              <a:rPr lang="en-US" i="1" smtClean="0"/>
              <a:t>hyg</a:t>
            </a:r>
            <a:r>
              <a:rPr lang="uk-UA" i="1" smtClean="0"/>
              <a:t>і</a:t>
            </a:r>
            <a:r>
              <a:rPr lang="en-US" i="1" smtClean="0"/>
              <a:t>en</a:t>
            </a:r>
            <a:r>
              <a:rPr lang="uk-UA" i="1" smtClean="0"/>
              <a:t>о</a:t>
            </a:r>
            <a:r>
              <a:rPr lang="en-US" i="1" smtClean="0"/>
              <a:t>s</a:t>
            </a:r>
            <a:r>
              <a:rPr lang="uk-UA" i="1" smtClean="0"/>
              <a:t> - здоровий</a:t>
            </a:r>
            <a:r>
              <a:rPr lang="uk-UA" smtClean="0"/>
              <a:t>) - наука, що вивчає вплив факторів навколишнього середовища на організм людини та її здоров‘я, розробляє і впроваджує методи запобігання захворюванням як на індивідуальному так і популяційному рівні.</a:t>
            </a:r>
          </a:p>
          <a:p>
            <a:pPr>
              <a:lnSpc>
                <a:spcPct val="75000"/>
              </a:lnSpc>
              <a:buFont typeface="Arial" charset="0"/>
              <a:buNone/>
              <a:defRPr/>
            </a:pPr>
            <a:r>
              <a:rPr lang="uk-UA" sz="3600" smtClean="0"/>
              <a:t>Тема 2. </a:t>
            </a:r>
            <a:r>
              <a:rPr lang="ru-RU" sz="3600" b="1" smtClean="0"/>
              <a:t>Здоров’я та фактори, що його зумовлюють.</a:t>
            </a:r>
            <a:r>
              <a:rPr lang="uk-UA" sz="3600" smtClean="0"/>
              <a:t> </a:t>
            </a:r>
            <a:endParaRPr lang="ru-RU" sz="3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28650" y="384175"/>
            <a:ext cx="7886700" cy="579278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uk-UA" sz="44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Змістовий модуль 2. </a:t>
            </a:r>
            <a:r>
              <a:rPr lang="uk-UA" sz="4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Екогігієна та основи комунальної гігієни</a:t>
            </a:r>
            <a:r>
              <a:rPr lang="uk-UA" sz="4400" b="1" smtClean="0"/>
              <a:t>. </a:t>
            </a:r>
            <a:endParaRPr lang="ru-RU" sz="4400" b="1" smtClean="0"/>
          </a:p>
          <a:p>
            <a:pPr>
              <a:defRPr/>
            </a:pPr>
            <a:r>
              <a:rPr lang="uk-UA" sz="4400" b="1" smtClean="0"/>
              <a:t>Тема 1. Гігієна повітряного середовища, грунту і води. </a:t>
            </a:r>
          </a:p>
          <a:p>
            <a:pPr>
              <a:defRPr/>
            </a:pPr>
            <a:r>
              <a:rPr lang="uk-UA" sz="4400" b="1" smtClean="0"/>
              <a:t>Тема 2. Гігієна населених місць, будівель та приміщень.  </a:t>
            </a:r>
            <a:r>
              <a:rPr lang="ru-RU" sz="4400" b="1" smtClean="0"/>
              <a:t> </a:t>
            </a:r>
          </a:p>
          <a:p>
            <a:pPr>
              <a:buFont typeface="Arial" charset="0"/>
              <a:buNone/>
              <a:defRPr/>
            </a:pPr>
            <a:endParaRPr lang="ru-RU" sz="4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40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Змістовий модуль </a:t>
            </a:r>
            <a:r>
              <a:rPr lang="uk-UA" sz="40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40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uk-UA" sz="40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Гігієна харчування.</a:t>
            </a:r>
          </a:p>
          <a:p>
            <a:pPr>
              <a:defRPr/>
            </a:pPr>
            <a:r>
              <a:rPr lang="uk-UA" sz="4000" b="1" smtClean="0"/>
              <a:t>Тема 1. Гігієна харчування.</a:t>
            </a:r>
            <a:r>
              <a:rPr lang="uk-UA" sz="4000" smtClean="0"/>
              <a:t> </a:t>
            </a:r>
          </a:p>
          <a:p>
            <a:pPr>
              <a:buFont typeface="Arial" charset="0"/>
              <a:buNone/>
              <a:defRPr/>
            </a:pPr>
            <a:r>
              <a:rPr lang="uk-UA" sz="4000" b="1" i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Змістовий модуль</a:t>
            </a:r>
            <a:r>
              <a:rPr lang="uk-UA" sz="40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4. Хроногігієна, гігієна праці та особиста гігієна.</a:t>
            </a:r>
          </a:p>
          <a:p>
            <a:pPr>
              <a:defRPr/>
            </a:pPr>
            <a:r>
              <a:rPr lang="uk-UA" sz="4000" b="1" smtClean="0"/>
              <a:t>Тема 2</a:t>
            </a:r>
            <a:r>
              <a:rPr lang="uk-UA" sz="4000" smtClean="0"/>
              <a:t>. </a:t>
            </a:r>
            <a:r>
              <a:rPr lang="uk-UA" sz="4000" b="1" smtClean="0"/>
              <a:t>Хроногігієна</a:t>
            </a:r>
          </a:p>
          <a:p>
            <a:pPr>
              <a:defRPr/>
            </a:pPr>
            <a:r>
              <a:rPr lang="ru-RU" sz="4000" b="1" smtClean="0"/>
              <a:t>Тема 3. Гігієна праці. Особливості гігієнічних вимог до фахівця (працівника).</a:t>
            </a:r>
            <a:endParaRPr lang="uk-UA" sz="4000" smtClean="0"/>
          </a:p>
          <a:p>
            <a:pPr>
              <a:spcBef>
                <a:spcPts val="400"/>
              </a:spcBef>
              <a:defRPr/>
            </a:pPr>
            <a:r>
              <a:rPr lang="uk-UA" sz="4000" b="1" smtClean="0"/>
              <a:t>Тема 3. Особиста гігієна.</a:t>
            </a:r>
            <a:r>
              <a:rPr lang="uk-UA" sz="4000" smtClean="0"/>
              <a:t> </a:t>
            </a:r>
            <a:endParaRPr lang="ru-RU" sz="4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608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 Light</vt:lpstr>
      <vt:lpstr>Calibri</vt:lpstr>
      <vt:lpstr>Тема Office</vt:lpstr>
      <vt:lpstr>Слово «гігієна» походить від грец. «hygieinos», що перекладається як «та, що приносить здоров’я».</vt:lpstr>
      <vt:lpstr>Старша дочка бога лікування Гігієя – богиня здоров'я.</vt:lpstr>
      <vt:lpstr>Основними завданнями вивчення дисципліни «Основи гігієнічних знань» є: </vt:lpstr>
      <vt:lpstr>Курс “Основи гігієнічних знань”</vt:lpstr>
      <vt:lpstr>У результаті вивчення навчальної дисципліни студент повинен набути таких результатів навчання: </vt:lpstr>
      <vt:lpstr>Значення курсу “Основи гігієнічних знань” для педагогічних спеціальностей</vt:lpstr>
      <vt:lpstr>Структура курсу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1</cp:lastModifiedBy>
  <cp:revision>37</cp:revision>
  <dcterms:created xsi:type="dcterms:W3CDTF">2016-11-12T15:02:45Z</dcterms:created>
  <dcterms:modified xsi:type="dcterms:W3CDTF">2022-01-23T09:35:30Z</dcterms:modified>
</cp:coreProperties>
</file>