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14" r:id="rId4"/>
    <p:sldId id="315" r:id="rId5"/>
    <p:sldId id="316" r:id="rId6"/>
    <p:sldId id="257" r:id="rId7"/>
    <p:sldId id="301" r:id="rId8"/>
    <p:sldId id="302" r:id="rId9"/>
    <p:sldId id="299" r:id="rId10"/>
    <p:sldId id="258" r:id="rId11"/>
    <p:sldId id="310" r:id="rId12"/>
    <p:sldId id="313" r:id="rId13"/>
    <p:sldId id="311" r:id="rId14"/>
    <p:sldId id="281" r:id="rId15"/>
    <p:sldId id="303" r:id="rId16"/>
    <p:sldId id="304" r:id="rId17"/>
    <p:sldId id="305" r:id="rId18"/>
    <p:sldId id="260" r:id="rId19"/>
    <p:sldId id="272" r:id="rId20"/>
    <p:sldId id="306" r:id="rId21"/>
    <p:sldId id="307" r:id="rId22"/>
    <p:sldId id="308" r:id="rId23"/>
    <p:sldId id="289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66"/>
    <a:srgbClr val="BB2805"/>
    <a:srgbClr val="F33407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F1E36-880D-4C93-8E51-80EFF4BC7D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3E62391-ECC1-4DCF-A88A-38561C669179}">
      <dgm:prSet custT="1"/>
      <dgm:spPr/>
      <dgm:t>
        <a:bodyPr/>
        <a:lstStyle/>
        <a:p>
          <a:pPr rtl="0"/>
          <a:r>
            <a:rPr lang="uk-UA" sz="3600" b="1" dirty="0" smtClean="0"/>
            <a:t>Утилітарний</a:t>
          </a:r>
        </a:p>
        <a:p>
          <a:pPr rtl="0"/>
          <a:r>
            <a:rPr lang="uk-UA" sz="3600" b="1" dirty="0" smtClean="0"/>
            <a:t> </a:t>
          </a:r>
          <a:r>
            <a:rPr lang="uk-UA" sz="2800" dirty="0" smtClean="0"/>
            <a:t>Відповідно до цього підходу, суспільству свобода слова потрібна для того, щоб воно могло отримати всю необхідну інформацію про кандидатів та політичні сили на виборах, а також щоб мати можливість належно інформувати громадськість про владу та політику.</a:t>
          </a:r>
          <a:endParaRPr lang="uk-UA" sz="2800" dirty="0"/>
        </a:p>
      </dgm:t>
    </dgm:pt>
    <dgm:pt modelId="{F852D5D8-E30D-4112-A052-B2C44D9C1C44}" type="parTrans" cxnId="{BA8FF652-4558-42B0-9CB4-B6A84F16B62C}">
      <dgm:prSet/>
      <dgm:spPr/>
      <dgm:t>
        <a:bodyPr/>
        <a:lstStyle/>
        <a:p>
          <a:endParaRPr lang="uk-UA"/>
        </a:p>
      </dgm:t>
    </dgm:pt>
    <dgm:pt modelId="{7507852E-4BFE-44DB-BD6E-52991E19B954}" type="sibTrans" cxnId="{BA8FF652-4558-42B0-9CB4-B6A84F16B62C}">
      <dgm:prSet/>
      <dgm:spPr/>
      <dgm:t>
        <a:bodyPr/>
        <a:lstStyle/>
        <a:p>
          <a:endParaRPr lang="uk-UA"/>
        </a:p>
      </dgm:t>
    </dgm:pt>
    <dgm:pt modelId="{8DDE0792-C2ED-4475-9178-565B9F1CD054}">
      <dgm:prSet custT="1"/>
      <dgm:spPr/>
      <dgm:t>
        <a:bodyPr/>
        <a:lstStyle/>
        <a:p>
          <a:pPr rtl="0"/>
          <a:r>
            <a:rPr lang="uk-UA" sz="3600" b="1" dirty="0" smtClean="0"/>
            <a:t>Ліберальний</a:t>
          </a:r>
        </a:p>
        <a:p>
          <a:pPr rtl="0"/>
          <a:r>
            <a:rPr lang="uk-UA" sz="3600" b="1" dirty="0" smtClean="0"/>
            <a:t>(етичний, емоційний)</a:t>
          </a:r>
        </a:p>
        <a:p>
          <a:pPr rtl="0"/>
          <a:r>
            <a:rPr lang="uk-UA" sz="2500" dirty="0" smtClean="0"/>
            <a:t>За основу беруть невід’ємні права людини та її гідність, яка не може бути забезпечена без свободи слова. А обмеження свободи слова можуть накладатися виключно за крайньої необхідності для гарантування безпеки інших людей.</a:t>
          </a:r>
          <a:endParaRPr lang="uk-UA" sz="2500" dirty="0"/>
        </a:p>
      </dgm:t>
    </dgm:pt>
    <dgm:pt modelId="{458DD80E-C6CC-4AAD-A197-FCB349345472}" type="parTrans" cxnId="{1FC2BB95-398F-4DD3-9978-9B06848F7B6B}">
      <dgm:prSet/>
      <dgm:spPr/>
      <dgm:t>
        <a:bodyPr/>
        <a:lstStyle/>
        <a:p>
          <a:endParaRPr lang="uk-UA"/>
        </a:p>
      </dgm:t>
    </dgm:pt>
    <dgm:pt modelId="{5A613982-A677-428F-A389-D28D4C294FA9}" type="sibTrans" cxnId="{1FC2BB95-398F-4DD3-9978-9B06848F7B6B}">
      <dgm:prSet/>
      <dgm:spPr/>
      <dgm:t>
        <a:bodyPr/>
        <a:lstStyle/>
        <a:p>
          <a:endParaRPr lang="uk-UA"/>
        </a:p>
      </dgm:t>
    </dgm:pt>
    <dgm:pt modelId="{4E05DB88-EB5D-4AD6-BCDA-7CB90EC25187}" type="pres">
      <dgm:prSet presAssocID="{741F1E36-880D-4C93-8E51-80EFF4BC7D8F}" presName="diagram" presStyleCnt="0">
        <dgm:presLayoutVars>
          <dgm:dir/>
          <dgm:resizeHandles val="exact"/>
        </dgm:presLayoutVars>
      </dgm:prSet>
      <dgm:spPr/>
    </dgm:pt>
    <dgm:pt modelId="{DA650BF7-C19B-4B9D-816A-3CA1111BDE5C}" type="pres">
      <dgm:prSet presAssocID="{E3E62391-ECC1-4DCF-A88A-38561C669179}" presName="node" presStyleLbl="node1" presStyleIdx="0" presStyleCnt="2" custScaleX="107614" custScaleY="1341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6024C9-B325-4412-9B2B-E699AE081368}" type="pres">
      <dgm:prSet presAssocID="{7507852E-4BFE-44DB-BD6E-52991E19B954}" presName="sibTrans" presStyleCnt="0"/>
      <dgm:spPr/>
    </dgm:pt>
    <dgm:pt modelId="{69C7AF37-BE28-4EA1-A8DC-3D502C417D39}" type="pres">
      <dgm:prSet presAssocID="{8DDE0792-C2ED-4475-9178-565B9F1CD054}" presName="node" presStyleLbl="node1" presStyleIdx="1" presStyleCnt="2" custScaleY="1350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C2BB95-398F-4DD3-9978-9B06848F7B6B}" srcId="{741F1E36-880D-4C93-8E51-80EFF4BC7D8F}" destId="{8DDE0792-C2ED-4475-9178-565B9F1CD054}" srcOrd="1" destOrd="0" parTransId="{458DD80E-C6CC-4AAD-A197-FCB349345472}" sibTransId="{5A613982-A677-428F-A389-D28D4C294FA9}"/>
    <dgm:cxn modelId="{ABB97461-7738-4496-8338-F272EB03F262}" type="presOf" srcId="{E3E62391-ECC1-4DCF-A88A-38561C669179}" destId="{DA650BF7-C19B-4B9D-816A-3CA1111BDE5C}" srcOrd="0" destOrd="0" presId="urn:microsoft.com/office/officeart/2005/8/layout/default"/>
    <dgm:cxn modelId="{BA8FF652-4558-42B0-9CB4-B6A84F16B62C}" srcId="{741F1E36-880D-4C93-8E51-80EFF4BC7D8F}" destId="{E3E62391-ECC1-4DCF-A88A-38561C669179}" srcOrd="0" destOrd="0" parTransId="{F852D5D8-E30D-4112-A052-B2C44D9C1C44}" sibTransId="{7507852E-4BFE-44DB-BD6E-52991E19B954}"/>
    <dgm:cxn modelId="{BBDEC9CA-655E-4882-BBB5-43AF0611D38A}" type="presOf" srcId="{741F1E36-880D-4C93-8E51-80EFF4BC7D8F}" destId="{4E05DB88-EB5D-4AD6-BCDA-7CB90EC25187}" srcOrd="0" destOrd="0" presId="urn:microsoft.com/office/officeart/2005/8/layout/default"/>
    <dgm:cxn modelId="{8962311E-302E-4B48-94CA-1ACEACEE9D1B}" type="presOf" srcId="{8DDE0792-C2ED-4475-9178-565B9F1CD054}" destId="{69C7AF37-BE28-4EA1-A8DC-3D502C417D39}" srcOrd="0" destOrd="0" presId="urn:microsoft.com/office/officeart/2005/8/layout/default"/>
    <dgm:cxn modelId="{7A00D1CB-BA99-4DC5-98A7-5CEBE86B7C38}" type="presParOf" srcId="{4E05DB88-EB5D-4AD6-BCDA-7CB90EC25187}" destId="{DA650BF7-C19B-4B9D-816A-3CA1111BDE5C}" srcOrd="0" destOrd="0" presId="urn:microsoft.com/office/officeart/2005/8/layout/default"/>
    <dgm:cxn modelId="{B6DE7001-9B2B-4611-B2B9-3C21BF272945}" type="presParOf" srcId="{4E05DB88-EB5D-4AD6-BCDA-7CB90EC25187}" destId="{716024C9-B325-4412-9B2B-E699AE081368}" srcOrd="1" destOrd="0" presId="urn:microsoft.com/office/officeart/2005/8/layout/default"/>
    <dgm:cxn modelId="{F929D976-7603-4F19-9163-BF66E45587F6}" type="presParOf" srcId="{4E05DB88-EB5D-4AD6-BCDA-7CB90EC25187}" destId="{69C7AF37-BE28-4EA1-A8DC-3D502C417D3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59FCA-6BEE-4AF6-9AF6-473CCCBC08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81431429-E4D5-4F0C-B93C-83760B1369DC}">
      <dgm:prSet/>
      <dgm:spPr/>
      <dgm:t>
        <a:bodyPr/>
        <a:lstStyle/>
        <a:p>
          <a:pPr rtl="0"/>
          <a:r>
            <a:rPr lang="uk-UA" smtClean="0"/>
            <a:t>Індекс  сприйняття корупції </a:t>
          </a:r>
          <a:endParaRPr lang="uk-UA"/>
        </a:p>
      </dgm:t>
    </dgm:pt>
    <dgm:pt modelId="{38D3A0F9-8A72-4623-92A6-886BF97366B2}" type="parTrans" cxnId="{48E12A6D-2621-4330-A773-365145BB206E}">
      <dgm:prSet/>
      <dgm:spPr/>
      <dgm:t>
        <a:bodyPr/>
        <a:lstStyle/>
        <a:p>
          <a:endParaRPr lang="uk-UA"/>
        </a:p>
      </dgm:t>
    </dgm:pt>
    <dgm:pt modelId="{9A694843-39EF-4CDE-80E9-CDA09BEA2485}" type="sibTrans" cxnId="{48E12A6D-2621-4330-A773-365145BB206E}">
      <dgm:prSet/>
      <dgm:spPr/>
      <dgm:t>
        <a:bodyPr/>
        <a:lstStyle/>
        <a:p>
          <a:endParaRPr lang="uk-UA"/>
        </a:p>
      </dgm:t>
    </dgm:pt>
    <dgm:pt modelId="{3ECD028E-42C6-4BA3-BDC4-8DD5174BE7DD}">
      <dgm:prSet/>
      <dgm:spPr/>
      <dgm:t>
        <a:bodyPr/>
        <a:lstStyle/>
        <a:p>
          <a:pPr rtl="0"/>
          <a:r>
            <a:rPr lang="uk-UA" smtClean="0"/>
            <a:t>Індекс свободи преси</a:t>
          </a:r>
          <a:endParaRPr lang="uk-UA"/>
        </a:p>
      </dgm:t>
    </dgm:pt>
    <dgm:pt modelId="{D143BF5A-C7F8-4B4B-AA29-454A751A3BAC}" type="parTrans" cxnId="{73FB2D04-6786-4810-BD0C-8B6D84544B39}">
      <dgm:prSet/>
      <dgm:spPr/>
      <dgm:t>
        <a:bodyPr/>
        <a:lstStyle/>
        <a:p>
          <a:endParaRPr lang="uk-UA"/>
        </a:p>
      </dgm:t>
    </dgm:pt>
    <dgm:pt modelId="{184623C3-9C07-440C-830B-D594FB2D4E82}" type="sibTrans" cxnId="{73FB2D04-6786-4810-BD0C-8B6D84544B39}">
      <dgm:prSet/>
      <dgm:spPr/>
      <dgm:t>
        <a:bodyPr/>
        <a:lstStyle/>
        <a:p>
          <a:endParaRPr lang="uk-UA"/>
        </a:p>
      </dgm:t>
    </dgm:pt>
    <dgm:pt modelId="{8837D384-5743-4484-8BED-EA981E10ED95}" type="pres">
      <dgm:prSet presAssocID="{48359FCA-6BEE-4AF6-9AF6-473CCCBC0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2609A7-5211-4D42-9503-3EF7FC86BDCA}" type="pres">
      <dgm:prSet presAssocID="{81431429-E4D5-4F0C-B93C-83760B1369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C04F10-7328-412B-97FF-47B01858B425}" type="pres">
      <dgm:prSet presAssocID="{9A694843-39EF-4CDE-80E9-CDA09BEA2485}" presName="spacer" presStyleCnt="0"/>
      <dgm:spPr/>
    </dgm:pt>
    <dgm:pt modelId="{E6985F88-5F98-40B0-8670-46A6E4C5F884}" type="pres">
      <dgm:prSet presAssocID="{3ECD028E-42C6-4BA3-BDC4-8DD5174BE7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E12A6D-2621-4330-A773-365145BB206E}" srcId="{48359FCA-6BEE-4AF6-9AF6-473CCCBC0820}" destId="{81431429-E4D5-4F0C-B93C-83760B1369DC}" srcOrd="0" destOrd="0" parTransId="{38D3A0F9-8A72-4623-92A6-886BF97366B2}" sibTransId="{9A694843-39EF-4CDE-80E9-CDA09BEA2485}"/>
    <dgm:cxn modelId="{73FB2D04-6786-4810-BD0C-8B6D84544B39}" srcId="{48359FCA-6BEE-4AF6-9AF6-473CCCBC0820}" destId="{3ECD028E-42C6-4BA3-BDC4-8DD5174BE7DD}" srcOrd="1" destOrd="0" parTransId="{D143BF5A-C7F8-4B4B-AA29-454A751A3BAC}" sibTransId="{184623C3-9C07-440C-830B-D594FB2D4E82}"/>
    <dgm:cxn modelId="{8D9CCB8C-6560-458E-9D70-444668B81AFF}" type="presOf" srcId="{81431429-E4D5-4F0C-B93C-83760B1369DC}" destId="{F92609A7-5211-4D42-9503-3EF7FC86BDCA}" srcOrd="0" destOrd="0" presId="urn:microsoft.com/office/officeart/2005/8/layout/vList2"/>
    <dgm:cxn modelId="{6271D743-52DC-4CD6-97D2-BAED474060D0}" type="presOf" srcId="{48359FCA-6BEE-4AF6-9AF6-473CCCBC0820}" destId="{8837D384-5743-4484-8BED-EA981E10ED95}" srcOrd="0" destOrd="0" presId="urn:microsoft.com/office/officeart/2005/8/layout/vList2"/>
    <dgm:cxn modelId="{9DE2EF17-4111-4DD7-86D0-CCB31CB7C514}" type="presOf" srcId="{3ECD028E-42C6-4BA3-BDC4-8DD5174BE7DD}" destId="{E6985F88-5F98-40B0-8670-46A6E4C5F884}" srcOrd="0" destOrd="0" presId="urn:microsoft.com/office/officeart/2005/8/layout/vList2"/>
    <dgm:cxn modelId="{3A8B5FD0-305D-4DE4-909C-9F27B4198C75}" type="presParOf" srcId="{8837D384-5743-4484-8BED-EA981E10ED95}" destId="{F92609A7-5211-4D42-9503-3EF7FC86BDCA}" srcOrd="0" destOrd="0" presId="urn:microsoft.com/office/officeart/2005/8/layout/vList2"/>
    <dgm:cxn modelId="{75E23B52-7E4F-496D-A3F2-85A4836806A4}" type="presParOf" srcId="{8837D384-5743-4484-8BED-EA981E10ED95}" destId="{EEC04F10-7328-412B-97FF-47B01858B425}" srcOrd="1" destOrd="0" presId="urn:microsoft.com/office/officeart/2005/8/layout/vList2"/>
    <dgm:cxn modelId="{337D82AA-5003-40EE-92B5-AF8A821D71E7}" type="presParOf" srcId="{8837D384-5743-4484-8BED-EA981E10ED95}" destId="{E6985F88-5F98-40B0-8670-46A6E4C5F8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9BE0A-8287-48AB-8816-C5C4CD908118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3F43A2F-E6FE-4F35-9CB6-E6F1F4CC1EB9}">
      <dgm:prSet phldrT="[Текст]" custT="1"/>
      <dgm:spPr/>
      <dgm:t>
        <a:bodyPr/>
        <a:lstStyle/>
        <a:p>
          <a:r>
            <a:rPr lang="uk-UA" sz="3500" b="1" dirty="0" smtClean="0"/>
            <a:t>У демократичних країнах ЗМІ поділяються </a:t>
          </a:r>
          <a:endParaRPr lang="uk-UA" sz="3500" b="1" dirty="0"/>
        </a:p>
      </dgm:t>
    </dgm:pt>
    <dgm:pt modelId="{00145296-D396-404A-A111-6E207F70A1D9}" type="parTrans" cxnId="{D489FB02-DDDB-451E-860C-BC5FA45B0438}">
      <dgm:prSet/>
      <dgm:spPr/>
      <dgm:t>
        <a:bodyPr/>
        <a:lstStyle/>
        <a:p>
          <a:endParaRPr lang="uk-UA"/>
        </a:p>
      </dgm:t>
    </dgm:pt>
    <dgm:pt modelId="{B68A3D50-A6F0-44F7-9886-B77269525773}" type="sibTrans" cxnId="{D489FB02-DDDB-451E-860C-BC5FA45B0438}">
      <dgm:prSet/>
      <dgm:spPr/>
      <dgm:t>
        <a:bodyPr/>
        <a:lstStyle/>
        <a:p>
          <a:endParaRPr lang="uk-UA"/>
        </a:p>
      </dgm:t>
    </dgm:pt>
    <dgm:pt modelId="{D26D0518-6F08-4107-B9DC-F3424E643509}">
      <dgm:prSet phldrT="[Текст]"/>
      <dgm:spPr/>
      <dgm:t>
        <a:bodyPr/>
        <a:lstStyle/>
        <a:p>
          <a:r>
            <a:rPr lang="uk-UA" dirty="0" smtClean="0"/>
            <a:t>Урядові</a:t>
          </a:r>
          <a:endParaRPr lang="uk-UA" dirty="0"/>
        </a:p>
      </dgm:t>
    </dgm:pt>
    <dgm:pt modelId="{E086A88D-93CA-49BC-B450-A0AA39AB846E}" type="parTrans" cxnId="{D1BB2FA8-B4A2-4506-BFCB-1EF21E527103}">
      <dgm:prSet/>
      <dgm:spPr/>
      <dgm:t>
        <a:bodyPr/>
        <a:lstStyle/>
        <a:p>
          <a:endParaRPr lang="uk-UA"/>
        </a:p>
      </dgm:t>
    </dgm:pt>
    <dgm:pt modelId="{A14A548D-B4BA-48D5-A6D5-505067F3D9C8}" type="sibTrans" cxnId="{D1BB2FA8-B4A2-4506-BFCB-1EF21E527103}">
      <dgm:prSet/>
      <dgm:spPr/>
      <dgm:t>
        <a:bodyPr/>
        <a:lstStyle/>
        <a:p>
          <a:endParaRPr lang="uk-UA"/>
        </a:p>
      </dgm:t>
    </dgm:pt>
    <dgm:pt modelId="{3C101F51-7687-4482-8419-319F23AC762B}">
      <dgm:prSet phldrT="[Текст]"/>
      <dgm:spPr/>
      <dgm:t>
        <a:bodyPr/>
        <a:lstStyle/>
        <a:p>
          <a:r>
            <a:rPr lang="uk-UA" dirty="0" smtClean="0"/>
            <a:t>Незалежні</a:t>
          </a:r>
          <a:endParaRPr lang="uk-UA" dirty="0"/>
        </a:p>
      </dgm:t>
    </dgm:pt>
    <dgm:pt modelId="{6925A0CA-4C1A-4AEC-82D2-306F553C7847}" type="parTrans" cxnId="{E8F7A49C-1CD6-4131-B677-647B46BB97C1}">
      <dgm:prSet/>
      <dgm:spPr/>
      <dgm:t>
        <a:bodyPr/>
        <a:lstStyle/>
        <a:p>
          <a:endParaRPr lang="uk-UA"/>
        </a:p>
      </dgm:t>
    </dgm:pt>
    <dgm:pt modelId="{6E92D0A7-FCB6-442E-B502-B7C5D45775FE}" type="sibTrans" cxnId="{E8F7A49C-1CD6-4131-B677-647B46BB97C1}">
      <dgm:prSet/>
      <dgm:spPr/>
      <dgm:t>
        <a:bodyPr/>
        <a:lstStyle/>
        <a:p>
          <a:endParaRPr lang="uk-UA"/>
        </a:p>
      </dgm:t>
    </dgm:pt>
    <dgm:pt modelId="{2DB76153-3FA2-426D-852B-B3BB097A1BE2}">
      <dgm:prSet phldrT="[Текст]"/>
      <dgm:spPr/>
      <dgm:t>
        <a:bodyPr/>
        <a:lstStyle/>
        <a:p>
          <a:r>
            <a:rPr lang="uk-UA" dirty="0" smtClean="0"/>
            <a:t>Опозиційні</a:t>
          </a:r>
          <a:endParaRPr lang="uk-UA" dirty="0"/>
        </a:p>
      </dgm:t>
    </dgm:pt>
    <dgm:pt modelId="{F0C0555A-B1FA-4D65-829B-93FB13A594A8}" type="parTrans" cxnId="{EE400AC0-D0C2-4614-A123-936A8CBE7BE4}">
      <dgm:prSet/>
      <dgm:spPr/>
      <dgm:t>
        <a:bodyPr/>
        <a:lstStyle/>
        <a:p>
          <a:endParaRPr lang="uk-UA"/>
        </a:p>
      </dgm:t>
    </dgm:pt>
    <dgm:pt modelId="{9EB6D7CE-3627-4C7D-9741-F8EA6DB63AC3}" type="sibTrans" cxnId="{EE400AC0-D0C2-4614-A123-936A8CBE7BE4}">
      <dgm:prSet/>
      <dgm:spPr/>
      <dgm:t>
        <a:bodyPr/>
        <a:lstStyle/>
        <a:p>
          <a:endParaRPr lang="uk-UA"/>
        </a:p>
      </dgm:t>
    </dgm:pt>
    <dgm:pt modelId="{5559C3A8-C57A-4992-A979-6AA65748192A}" type="pres">
      <dgm:prSet presAssocID="{F819BE0A-8287-48AB-8816-C5C4CD9081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A7F29FA-5C3B-496E-8684-5549A84D5C4A}" type="pres">
      <dgm:prSet presAssocID="{33F43A2F-E6FE-4F35-9CB6-E6F1F4CC1EB9}" presName="centerShape" presStyleLbl="node0" presStyleIdx="0" presStyleCnt="1" custScaleX="192265"/>
      <dgm:spPr/>
      <dgm:t>
        <a:bodyPr/>
        <a:lstStyle/>
        <a:p>
          <a:endParaRPr lang="uk-UA"/>
        </a:p>
      </dgm:t>
    </dgm:pt>
    <dgm:pt modelId="{CA4B6F64-314B-438F-8681-25A4B0A3D6B6}" type="pres">
      <dgm:prSet presAssocID="{E086A88D-93CA-49BC-B450-A0AA39AB846E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ADBEC76B-E958-4926-93EC-6FE187D222AD}" type="pres">
      <dgm:prSet presAssocID="{D26D0518-6F08-4107-B9DC-F3424E643509}" presName="node" presStyleLbl="node1" presStyleIdx="0" presStyleCnt="3" custRadScaleRad="133853" custRadScaleInc="104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A56F97-4A79-43A2-A6B3-5E3CAA405D64}" type="pres">
      <dgm:prSet presAssocID="{6925A0CA-4C1A-4AEC-82D2-306F553C7847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A4146174-63BC-4D57-AF61-23E15244355B}" type="pres">
      <dgm:prSet presAssocID="{3C101F51-7687-4482-8419-319F23AC76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855090-40CC-482C-B5CA-DBCC5673996F}" type="pres">
      <dgm:prSet presAssocID="{F0C0555A-B1FA-4D65-829B-93FB13A594A8}" presName="parTrans" presStyleLbl="bgSibTrans2D1" presStyleIdx="2" presStyleCnt="3"/>
      <dgm:spPr/>
      <dgm:t>
        <a:bodyPr/>
        <a:lstStyle/>
        <a:p>
          <a:endParaRPr lang="uk-UA"/>
        </a:p>
      </dgm:t>
    </dgm:pt>
    <dgm:pt modelId="{0C5110C0-86BE-4252-9B2F-646739979E48}" type="pres">
      <dgm:prSet presAssocID="{2DB76153-3FA2-426D-852B-B3BB097A1BE2}" presName="node" presStyleLbl="node1" presStyleIdx="2" presStyleCnt="3" custRadScaleRad="138574" custRadScaleInc="-118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1BB2FA8-B4A2-4506-BFCB-1EF21E527103}" srcId="{33F43A2F-E6FE-4F35-9CB6-E6F1F4CC1EB9}" destId="{D26D0518-6F08-4107-B9DC-F3424E643509}" srcOrd="0" destOrd="0" parTransId="{E086A88D-93CA-49BC-B450-A0AA39AB846E}" sibTransId="{A14A548D-B4BA-48D5-A6D5-505067F3D9C8}"/>
    <dgm:cxn modelId="{E8F7A49C-1CD6-4131-B677-647B46BB97C1}" srcId="{33F43A2F-E6FE-4F35-9CB6-E6F1F4CC1EB9}" destId="{3C101F51-7687-4482-8419-319F23AC762B}" srcOrd="1" destOrd="0" parTransId="{6925A0CA-4C1A-4AEC-82D2-306F553C7847}" sibTransId="{6E92D0A7-FCB6-442E-B502-B7C5D45775FE}"/>
    <dgm:cxn modelId="{D56D58D6-F3C9-4EA2-9112-08076A592879}" type="presOf" srcId="{6925A0CA-4C1A-4AEC-82D2-306F553C7847}" destId="{AAA56F97-4A79-43A2-A6B3-5E3CAA405D64}" srcOrd="0" destOrd="0" presId="urn:microsoft.com/office/officeart/2005/8/layout/radial4"/>
    <dgm:cxn modelId="{D489FB02-DDDB-451E-860C-BC5FA45B0438}" srcId="{F819BE0A-8287-48AB-8816-C5C4CD908118}" destId="{33F43A2F-E6FE-4F35-9CB6-E6F1F4CC1EB9}" srcOrd="0" destOrd="0" parTransId="{00145296-D396-404A-A111-6E207F70A1D9}" sibTransId="{B68A3D50-A6F0-44F7-9886-B77269525773}"/>
    <dgm:cxn modelId="{5DFCF36C-DEA2-4B5E-99AD-31EAB22F0A02}" type="presOf" srcId="{E086A88D-93CA-49BC-B450-A0AA39AB846E}" destId="{CA4B6F64-314B-438F-8681-25A4B0A3D6B6}" srcOrd="0" destOrd="0" presId="urn:microsoft.com/office/officeart/2005/8/layout/radial4"/>
    <dgm:cxn modelId="{5F0F9E74-09E3-4589-ABA6-2A1286EA904C}" type="presOf" srcId="{3C101F51-7687-4482-8419-319F23AC762B}" destId="{A4146174-63BC-4D57-AF61-23E15244355B}" srcOrd="0" destOrd="0" presId="urn:microsoft.com/office/officeart/2005/8/layout/radial4"/>
    <dgm:cxn modelId="{EE400AC0-D0C2-4614-A123-936A8CBE7BE4}" srcId="{33F43A2F-E6FE-4F35-9CB6-E6F1F4CC1EB9}" destId="{2DB76153-3FA2-426D-852B-B3BB097A1BE2}" srcOrd="2" destOrd="0" parTransId="{F0C0555A-B1FA-4D65-829B-93FB13A594A8}" sibTransId="{9EB6D7CE-3627-4C7D-9741-F8EA6DB63AC3}"/>
    <dgm:cxn modelId="{861FE97D-E455-4250-B377-875B7ACA695C}" type="presOf" srcId="{2DB76153-3FA2-426D-852B-B3BB097A1BE2}" destId="{0C5110C0-86BE-4252-9B2F-646739979E48}" srcOrd="0" destOrd="0" presId="urn:microsoft.com/office/officeart/2005/8/layout/radial4"/>
    <dgm:cxn modelId="{6584614C-6EAB-42D0-8995-8556A8638999}" type="presOf" srcId="{F819BE0A-8287-48AB-8816-C5C4CD908118}" destId="{5559C3A8-C57A-4992-A979-6AA65748192A}" srcOrd="0" destOrd="0" presId="urn:microsoft.com/office/officeart/2005/8/layout/radial4"/>
    <dgm:cxn modelId="{9C588A74-92B6-405E-845B-5C7780BB2FDE}" type="presOf" srcId="{33F43A2F-E6FE-4F35-9CB6-E6F1F4CC1EB9}" destId="{3A7F29FA-5C3B-496E-8684-5549A84D5C4A}" srcOrd="0" destOrd="0" presId="urn:microsoft.com/office/officeart/2005/8/layout/radial4"/>
    <dgm:cxn modelId="{02402586-FC64-4A6A-A172-9FF4492DB788}" type="presOf" srcId="{D26D0518-6F08-4107-B9DC-F3424E643509}" destId="{ADBEC76B-E958-4926-93EC-6FE187D222AD}" srcOrd="0" destOrd="0" presId="urn:microsoft.com/office/officeart/2005/8/layout/radial4"/>
    <dgm:cxn modelId="{908722E9-770E-40B2-BA1B-BA4D5293524D}" type="presOf" srcId="{F0C0555A-B1FA-4D65-829B-93FB13A594A8}" destId="{F0855090-40CC-482C-B5CA-DBCC5673996F}" srcOrd="0" destOrd="0" presId="urn:microsoft.com/office/officeart/2005/8/layout/radial4"/>
    <dgm:cxn modelId="{5669C965-AE93-429B-AB6D-03B782123407}" type="presParOf" srcId="{5559C3A8-C57A-4992-A979-6AA65748192A}" destId="{3A7F29FA-5C3B-496E-8684-5549A84D5C4A}" srcOrd="0" destOrd="0" presId="urn:microsoft.com/office/officeart/2005/8/layout/radial4"/>
    <dgm:cxn modelId="{F8238BFF-6A91-4F95-9A50-CF158B5EBFF8}" type="presParOf" srcId="{5559C3A8-C57A-4992-A979-6AA65748192A}" destId="{CA4B6F64-314B-438F-8681-25A4B0A3D6B6}" srcOrd="1" destOrd="0" presId="urn:microsoft.com/office/officeart/2005/8/layout/radial4"/>
    <dgm:cxn modelId="{A83627E7-816B-46F1-93CE-DB9B37FFD776}" type="presParOf" srcId="{5559C3A8-C57A-4992-A979-6AA65748192A}" destId="{ADBEC76B-E958-4926-93EC-6FE187D222AD}" srcOrd="2" destOrd="0" presId="urn:microsoft.com/office/officeart/2005/8/layout/radial4"/>
    <dgm:cxn modelId="{A48A4CB6-4AF0-4A3A-B976-7D4458FA788F}" type="presParOf" srcId="{5559C3A8-C57A-4992-A979-6AA65748192A}" destId="{AAA56F97-4A79-43A2-A6B3-5E3CAA405D64}" srcOrd="3" destOrd="0" presId="urn:microsoft.com/office/officeart/2005/8/layout/radial4"/>
    <dgm:cxn modelId="{D59037DE-7E79-4A5B-B523-3791290B9A69}" type="presParOf" srcId="{5559C3A8-C57A-4992-A979-6AA65748192A}" destId="{A4146174-63BC-4D57-AF61-23E15244355B}" srcOrd="4" destOrd="0" presId="urn:microsoft.com/office/officeart/2005/8/layout/radial4"/>
    <dgm:cxn modelId="{9135495C-D428-4D71-87ED-9273DFD51D61}" type="presParOf" srcId="{5559C3A8-C57A-4992-A979-6AA65748192A}" destId="{F0855090-40CC-482C-B5CA-DBCC5673996F}" srcOrd="5" destOrd="0" presId="urn:microsoft.com/office/officeart/2005/8/layout/radial4"/>
    <dgm:cxn modelId="{1CB74CD7-25E7-4C08-92B9-C8EB1022BE81}" type="presParOf" srcId="{5559C3A8-C57A-4992-A979-6AA65748192A}" destId="{0C5110C0-86BE-4252-9B2F-646739979E4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50BF7-C19B-4B9D-816A-3CA1111BDE5C}">
      <dsp:nvSpPr>
        <dsp:cNvPr id="0" name=""/>
        <dsp:cNvSpPr/>
      </dsp:nvSpPr>
      <dsp:spPr>
        <a:xfrm>
          <a:off x="714" y="471952"/>
          <a:ext cx="5739151" cy="4291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Утилітарний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 </a:t>
          </a:r>
          <a:r>
            <a:rPr lang="uk-UA" sz="2800" kern="1200" dirty="0" smtClean="0"/>
            <a:t>Відповідно до цього підходу, суспільству свобода слова потрібна для того, щоб воно могло отримати всю необхідну інформацію про кандидатів та політичні сили на виборах, а також щоб мати можливість належно інформувати громадськість про владу та політику.</a:t>
          </a:r>
          <a:endParaRPr lang="uk-UA" sz="2800" kern="1200" dirty="0"/>
        </a:p>
      </dsp:txBody>
      <dsp:txXfrm>
        <a:off x="714" y="471952"/>
        <a:ext cx="5739151" cy="4291772"/>
      </dsp:txXfrm>
    </dsp:sp>
    <dsp:sp modelId="{69C7AF37-BE28-4EA1-A8DC-3D502C417D39}">
      <dsp:nvSpPr>
        <dsp:cNvPr id="0" name=""/>
        <dsp:cNvSpPr/>
      </dsp:nvSpPr>
      <dsp:spPr>
        <a:xfrm>
          <a:off x="6273175" y="457200"/>
          <a:ext cx="5333090" cy="4321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Ліберальний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(етичний, емоційний)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За основу беруть невід’ємні права людини та її гідність, яка не може бути забезпечена без свободи слова. А обмеження свободи слова можуть накладатися виключно за крайньої необхідності для гарантування безпеки інших людей.</a:t>
          </a:r>
          <a:endParaRPr lang="uk-UA" sz="2500" kern="1200" dirty="0"/>
        </a:p>
      </dsp:txBody>
      <dsp:txXfrm>
        <a:off x="6273175" y="457200"/>
        <a:ext cx="5333090" cy="4321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609A7-5211-4D42-9503-3EF7FC86BDCA}">
      <dsp:nvSpPr>
        <dsp:cNvPr id="0" name=""/>
        <dsp:cNvSpPr/>
      </dsp:nvSpPr>
      <dsp:spPr>
        <a:xfrm>
          <a:off x="0" y="523043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smtClean="0"/>
            <a:t>Індекс  сприйняття корупції </a:t>
          </a:r>
          <a:endParaRPr lang="uk-UA" sz="6500" kern="1200"/>
        </a:p>
      </dsp:txBody>
      <dsp:txXfrm>
        <a:off x="76105" y="599148"/>
        <a:ext cx="10363390" cy="1406815"/>
      </dsp:txXfrm>
    </dsp:sp>
    <dsp:sp modelId="{E6985F88-5F98-40B0-8670-46A6E4C5F884}">
      <dsp:nvSpPr>
        <dsp:cNvPr id="0" name=""/>
        <dsp:cNvSpPr/>
      </dsp:nvSpPr>
      <dsp:spPr>
        <a:xfrm>
          <a:off x="0" y="2269269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smtClean="0"/>
            <a:t>Індекс свободи преси</a:t>
          </a:r>
          <a:endParaRPr lang="uk-UA" sz="6500" kern="1200"/>
        </a:p>
      </dsp:txBody>
      <dsp:txXfrm>
        <a:off x="76105" y="2345374"/>
        <a:ext cx="10363390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F29FA-5C3B-496E-8684-5549A84D5C4A}">
      <dsp:nvSpPr>
        <dsp:cNvPr id="0" name=""/>
        <dsp:cNvSpPr/>
      </dsp:nvSpPr>
      <dsp:spPr>
        <a:xfrm>
          <a:off x="2896428" y="3727298"/>
          <a:ext cx="6016851" cy="31294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У демократичних країнах ЗМІ поділяються </a:t>
          </a:r>
          <a:endParaRPr lang="uk-UA" sz="3500" b="1" kern="1200" dirty="0"/>
        </a:p>
      </dsp:txBody>
      <dsp:txXfrm>
        <a:off x="3777575" y="4185596"/>
        <a:ext cx="4254557" cy="2212861"/>
      </dsp:txXfrm>
    </dsp:sp>
    <dsp:sp modelId="{CA4B6F64-314B-438F-8681-25A4B0A3D6B6}">
      <dsp:nvSpPr>
        <dsp:cNvPr id="0" name=""/>
        <dsp:cNvSpPr/>
      </dsp:nvSpPr>
      <dsp:spPr>
        <a:xfrm rot="13275876">
          <a:off x="1373380" y="2300047"/>
          <a:ext cx="3259544" cy="8918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EC76B-E958-4926-93EC-6FE187D222AD}">
      <dsp:nvSpPr>
        <dsp:cNvPr id="0" name=""/>
        <dsp:cNvSpPr/>
      </dsp:nvSpPr>
      <dsp:spPr>
        <a:xfrm>
          <a:off x="291606" y="481906"/>
          <a:ext cx="2972984" cy="2378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Урядові</a:t>
          </a:r>
          <a:endParaRPr lang="uk-UA" sz="4400" kern="1200" dirty="0"/>
        </a:p>
      </dsp:txBody>
      <dsp:txXfrm>
        <a:off x="361267" y="551567"/>
        <a:ext cx="2833662" cy="2239065"/>
      </dsp:txXfrm>
    </dsp:sp>
    <dsp:sp modelId="{AAA56F97-4A79-43A2-A6B3-5E3CAA405D64}">
      <dsp:nvSpPr>
        <dsp:cNvPr id="0" name=""/>
        <dsp:cNvSpPr/>
      </dsp:nvSpPr>
      <dsp:spPr>
        <a:xfrm rot="16200000">
          <a:off x="4706186" y="1943156"/>
          <a:ext cx="2397334" cy="8918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46174-63BC-4D57-AF61-23E15244355B}">
      <dsp:nvSpPr>
        <dsp:cNvPr id="0" name=""/>
        <dsp:cNvSpPr/>
      </dsp:nvSpPr>
      <dsp:spPr>
        <a:xfrm>
          <a:off x="4418361" y="1242"/>
          <a:ext cx="2972984" cy="2378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Незалежні</a:t>
          </a:r>
          <a:endParaRPr lang="uk-UA" sz="4400" kern="1200" dirty="0"/>
        </a:p>
      </dsp:txBody>
      <dsp:txXfrm>
        <a:off x="4488022" y="70903"/>
        <a:ext cx="2833662" cy="2239065"/>
      </dsp:txXfrm>
    </dsp:sp>
    <dsp:sp modelId="{F0855090-40CC-482C-B5CA-DBCC5673996F}">
      <dsp:nvSpPr>
        <dsp:cNvPr id="0" name=""/>
        <dsp:cNvSpPr/>
      </dsp:nvSpPr>
      <dsp:spPr>
        <a:xfrm rot="19072248">
          <a:off x="7106888" y="2193967"/>
          <a:ext cx="3460221" cy="8918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110C0-86BE-4252-9B2F-646739979E48}">
      <dsp:nvSpPr>
        <dsp:cNvPr id="0" name=""/>
        <dsp:cNvSpPr/>
      </dsp:nvSpPr>
      <dsp:spPr>
        <a:xfrm>
          <a:off x="8633615" y="290155"/>
          <a:ext cx="2972984" cy="2378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Опозиційні</a:t>
          </a:r>
          <a:endParaRPr lang="uk-UA" sz="4400" kern="1200" dirty="0"/>
        </a:p>
      </dsp:txBody>
      <dsp:txXfrm>
        <a:off x="8703276" y="359816"/>
        <a:ext cx="2833662" cy="2239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5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6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6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8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4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BBB3-C241-4530-8118-470F6F9EE675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0717-1819-4E86-968C-1FE06DA8D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uk/node/178?type=fiw&amp;year=202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372" y="1431161"/>
            <a:ext cx="5459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u="none" strike="noStrike" dirty="0" smtClean="0">
                <a:solidFill>
                  <a:srgbClr val="CC0066"/>
                </a:solidFill>
                <a:effectLst/>
                <a:latin typeface="Arial Black" panose="020B0A04020102020204" pitchFamily="34" charset="0"/>
              </a:rPr>
              <a:t>Тема: </a:t>
            </a:r>
          </a:p>
          <a:p>
            <a:pPr algn="ctr"/>
            <a:r>
              <a:rPr lang="ru-RU" sz="3600" b="1" i="0" u="none" strike="noStrike" dirty="0" smtClean="0">
                <a:solidFill>
                  <a:srgbClr val="CC0066"/>
                </a:solidFill>
                <a:effectLst/>
                <a:latin typeface="Arial Black" panose="020B0A04020102020204" pitchFamily="34" charset="0"/>
              </a:rPr>
              <a:t>МЕДІА </a:t>
            </a:r>
            <a:r>
              <a:rPr lang="ru-RU" sz="3600" b="1" i="0" u="none" strike="noStrike" dirty="0" smtClean="0">
                <a:solidFill>
                  <a:srgbClr val="CC0066"/>
                </a:solidFill>
                <a:effectLst/>
                <a:latin typeface="Arial Black" panose="020B0A04020102020204" pitchFamily="34" charset="0"/>
              </a:rPr>
              <a:t>І ДЕМОКРАТІЯ.</a:t>
            </a:r>
          </a:p>
          <a:p>
            <a:pPr algn="ctr"/>
            <a:r>
              <a:rPr lang="ru-RU" sz="3600" b="1" i="0" u="none" strike="noStrike" dirty="0" smtClean="0">
                <a:solidFill>
                  <a:srgbClr val="CC0066"/>
                </a:solidFill>
                <a:effectLst/>
                <a:latin typeface="Arial Black" panose="020B0A04020102020204" pitchFamily="34" charset="0"/>
              </a:rPr>
              <a:t>СВОБОДА, ЕТИКА І </a:t>
            </a:r>
            <a:r>
              <a:rPr lang="ru-RU" sz="3600" b="1" i="0" u="none" strike="noStrike" dirty="0" smtClean="0">
                <a:solidFill>
                  <a:srgbClr val="CC0066"/>
                </a:solidFill>
                <a:effectLst/>
                <a:latin typeface="Arial Black" panose="020B0A04020102020204" pitchFamily="34" charset="0"/>
              </a:rPr>
              <a:t>ВІДПОВІДАЛЬНІСТЬ</a:t>
            </a:r>
            <a:endParaRPr lang="ru-RU" sz="36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Свобода слова: как менялся рейтинг Украины за последние 15 лет - Детектор  меді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84" y="334297"/>
            <a:ext cx="55721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обода слова та її обмеження: як це регулюється в Україні та в ЄСПЛ -  Кабин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85" y="3565213"/>
            <a:ext cx="5572124" cy="32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4460" y="216854"/>
            <a:ext cx="882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ОБМЕЖЕННЯ СВОБОДИ СЛОВА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1128" y="3230451"/>
            <a:ext cx="362983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МАЮТЬ БУТИ ВИПРАВДАНИМ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1128" y="1180933"/>
            <a:ext cx="3629838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СУВОРО УЗГОДЖУЮТЬСЯ ІЗ ЗАКОНОМ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1129" y="4820053"/>
            <a:ext cx="3629838" cy="181588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БУТИ НЕОБХІДНИМИ ТА АДЕКВАТНИМИ 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1" y="1180933"/>
            <a:ext cx="6685699" cy="50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dirty="0" smtClean="0"/>
              <a:t>3) Мас-медіа </a:t>
            </a:r>
            <a:r>
              <a:rPr lang="uk-UA" dirty="0"/>
              <a:t>в демократичному суспільстві</a:t>
            </a:r>
            <a:br>
              <a:rPr lang="uk-UA" dirty="0"/>
            </a:b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375666"/>
              </p:ext>
            </p:extLst>
          </p:nvPr>
        </p:nvGraphicFramePr>
        <p:xfrm>
          <a:off x="764458" y="156015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55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0" y="428604"/>
            <a:ext cx="11676092" cy="3002436"/>
          </a:xfrm>
          <a:prstGeom prst="rect">
            <a:avLst/>
          </a:prstGeom>
        </p:spPr>
      </p:pic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58" y="5000636"/>
            <a:ext cx="11912340" cy="1714512"/>
          </a:xfrm>
          <a:prstGeom prst="rect">
            <a:avLst/>
          </a:prstGeom>
        </p:spPr>
      </p:pic>
      <p:pic>
        <p:nvPicPr>
          <p:cNvPr id="1026" name="Picture 2" descr="C:\Users\User\Downloads\qrcode_rsf.or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68" y="2905585"/>
            <a:ext cx="2278163" cy="22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qrcode_cpi.ti-ukraine.or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57" y="2905584"/>
            <a:ext cx="2168013" cy="21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Завдання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Ознайомтеся із індексами сприйняття корупції та свободи преси в різних країнах світу.</a:t>
            </a:r>
          </a:p>
          <a:p>
            <a:r>
              <a:rPr lang="uk-UA" dirty="0" smtClean="0"/>
              <a:t>2. Назвіть по п'ять країн з найвищим та найнижчим рівнем корупції. Назвіть по п'ять країн з найвищим та найнижчим рівнем свободи преси.</a:t>
            </a:r>
          </a:p>
          <a:p>
            <a:r>
              <a:rPr lang="uk-UA" dirty="0" smtClean="0"/>
              <a:t>3. Порівняйте індекс сприйняття корупції та індекс свободи преси.  Чи простежується їх взаємозалежність?</a:t>
            </a:r>
          </a:p>
          <a:p>
            <a:r>
              <a:rPr lang="uk-UA" dirty="0" smtClean="0"/>
              <a:t>4. Поцікавтеся, які показники  України в цих індексах.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41561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4" y="792823"/>
            <a:ext cx="11227661" cy="5652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6686" y="90719"/>
            <a:ext cx="8513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ПРОАНАЛІЗУЙТЕ ІЛЮСТРАЦІЮ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81585"/>
            <a:ext cx="10515600" cy="2774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Міжнародна неурядова організація, що проводить вимірювання рівня свободи преси, оцінюючи рівень демократичності ладу в країні.</a:t>
            </a:r>
          </a:p>
          <a:p>
            <a:pPr algn="just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рацює з 1979р. 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AutoShape 2" descr="Freedom House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Freedom House отнесла Украину к ''частично свободным'' в Интернете |  Украинская прав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38" y="-296164"/>
            <a:ext cx="8572500" cy="4257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417" y="852407"/>
            <a:ext cx="215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freedomhouse.org/uk/node/178?type=fiw&amp;year=2021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76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630265" cy="4351338"/>
          </a:xfrm>
        </p:spPr>
        <p:txBody>
          <a:bodyPr>
            <a:normAutofit fontScale="925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Перейдіть на сайт міжнародної організації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Freedom House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з'ясуйте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/>
              <a:t>Р</a:t>
            </a:r>
            <a:r>
              <a:rPr lang="uk-UA" dirty="0" err="1" smtClean="0"/>
              <a:t>івень</a:t>
            </a:r>
            <a:r>
              <a:rPr lang="uk-UA" dirty="0" smtClean="0"/>
              <a:t> глобальної свободи слова (назвіть країни із найнижчим та найвищим рівнем, визначте рівень </a:t>
            </a:r>
            <a:r>
              <a:rPr lang="uk-UA" dirty="0"/>
              <a:t>У</a:t>
            </a:r>
            <a:r>
              <a:rPr lang="uk-UA" dirty="0" smtClean="0"/>
              <a:t>країни)</a:t>
            </a:r>
          </a:p>
          <a:p>
            <a:r>
              <a:rPr lang="uk-UA" dirty="0" smtClean="0"/>
              <a:t>Рівень Інтернет свободи </a:t>
            </a:r>
            <a:r>
              <a:rPr lang="uk-UA" dirty="0"/>
              <a:t>(назвіть країни із найнижчим та найвищим рівнем, </a:t>
            </a:r>
            <a:r>
              <a:rPr lang="uk-UA" dirty="0" smtClean="0"/>
              <a:t>визначте </a:t>
            </a:r>
            <a:r>
              <a:rPr lang="uk-UA" dirty="0"/>
              <a:t>рівень України)</a:t>
            </a:r>
          </a:p>
          <a:p>
            <a:r>
              <a:rPr lang="uk-UA" dirty="0" smtClean="0"/>
              <a:t>Рівень демократії  </a:t>
            </a:r>
            <a:r>
              <a:rPr lang="uk-UA" dirty="0"/>
              <a:t>(назвіть країни із найнижчим та найвищим рівнем, визначте рівень України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З" ясуйте динаміку цих показників з попереднім роком </a:t>
            </a:r>
            <a:endParaRPr lang="uk-UA" dirty="0"/>
          </a:p>
          <a:p>
            <a:endParaRPr lang="uk-UA" dirty="0"/>
          </a:p>
        </p:txBody>
      </p:sp>
      <p:pic>
        <p:nvPicPr>
          <p:cNvPr id="2051" name="Picture 3" descr="C:\Users\User\Downloads\qrcode_freedomhouse.o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27" y="1167888"/>
            <a:ext cx="2428260" cy="24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207" y="513358"/>
            <a:ext cx="10515600" cy="1325563"/>
          </a:xfrm>
        </p:spPr>
        <p:txBody>
          <a:bodyPr>
            <a:noAutofit/>
          </a:bodyPr>
          <a:lstStyle/>
          <a:p>
            <a:pPr lvl="0" algn="just"/>
            <a:r>
              <a:rPr lang="uk-UA" sz="5400" b="1" dirty="0" smtClean="0"/>
              <a:t>4) Цензура </a:t>
            </a:r>
            <a:r>
              <a:rPr lang="uk-UA" sz="5400" b="1" dirty="0"/>
              <a:t>та замовні матеріали</a:t>
            </a:r>
            <a:endParaRPr lang="uk-UA" sz="5400" b="1" dirty="0"/>
          </a:p>
        </p:txBody>
      </p:sp>
      <p:pic>
        <p:nvPicPr>
          <p:cNvPr id="5122" name="Picture 2" descr="Лише половина українців вважає, що в країні є свобода слова ➜ Z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55" y="1817072"/>
            <a:ext cx="74390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BTqtMSgvud40iQnGoHO9gf4QVhFiqexS1JpFYR3xyeL8LTp56mR80XLxI7pidoXBYGop9z3HejXBVRhP-s-ncsWHrD6ifP4ABjRuGjfaWN6I45Yp35i2Peu2oQCJZKdslV_PpBU8A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26" y="1111647"/>
            <a:ext cx="2496457" cy="16048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745" y="3580113"/>
            <a:ext cx="8995389" cy="259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Цензура -</a:t>
            </a:r>
            <a:r>
              <a:rPr lang="ru-RU" sz="3200" dirty="0"/>
              <a:t> </a:t>
            </a:r>
            <a:r>
              <a:rPr lang="ru-RU" sz="3200" b="1" dirty="0"/>
              <a:t>контроль </a:t>
            </a:r>
            <a:r>
              <a:rPr lang="ru-RU" sz="3200" b="1" dirty="0" err="1"/>
              <a:t>держави</a:t>
            </a:r>
            <a:r>
              <a:rPr lang="ru-RU" sz="3200" b="1" dirty="0"/>
              <a:t>, </a:t>
            </a:r>
            <a:r>
              <a:rPr lang="ru-RU" sz="3200" b="1" dirty="0" err="1"/>
              <a:t>організації</a:t>
            </a:r>
            <a:r>
              <a:rPr lang="ru-RU" sz="3200" b="1" dirty="0"/>
              <a:t> </a:t>
            </a:r>
            <a:r>
              <a:rPr lang="ru-RU" sz="3200" b="1" dirty="0" err="1"/>
              <a:t>чи</a:t>
            </a:r>
            <a:r>
              <a:rPr lang="ru-RU" sz="3200" b="1" dirty="0"/>
              <a:t> </a:t>
            </a:r>
            <a:r>
              <a:rPr lang="ru-RU" sz="3200" b="1" dirty="0" err="1"/>
              <a:t>групи</a:t>
            </a:r>
            <a:r>
              <a:rPr lang="ru-RU" sz="3200" b="1" dirty="0"/>
              <a:t> людей над </a:t>
            </a:r>
            <a:r>
              <a:rPr lang="ru-RU" sz="3200" b="1" dirty="0" err="1"/>
              <a:t>публічним</a:t>
            </a:r>
            <a:r>
              <a:rPr lang="ru-RU" sz="3200" b="1" dirty="0"/>
              <a:t> </a:t>
            </a:r>
            <a:r>
              <a:rPr lang="ru-RU" sz="3200" b="1" dirty="0" err="1"/>
              <a:t>виявом</a:t>
            </a:r>
            <a:r>
              <a:rPr lang="ru-RU" sz="3200" b="1" dirty="0"/>
              <a:t> думок і </a:t>
            </a:r>
            <a:r>
              <a:rPr lang="ru-RU" sz="3200" b="1" dirty="0" err="1"/>
              <a:t>творчості</a:t>
            </a:r>
            <a:r>
              <a:rPr lang="ru-RU" sz="3200" b="1" dirty="0"/>
              <a:t> </a:t>
            </a:r>
            <a:r>
              <a:rPr lang="ru-RU" sz="3200" b="1" dirty="0" err="1"/>
              <a:t>індивіда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ЦЕНЗУРА - це що таке, визначення простими словами, суть та ви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" y="280923"/>
            <a:ext cx="6931743" cy="27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817119" y="437619"/>
            <a:ext cx="10155680" cy="5820529"/>
            <a:chOff x="4701761" y="204605"/>
            <a:chExt cx="10155680" cy="5820529"/>
          </a:xfrm>
        </p:grpSpPr>
        <p:sp>
          <p:nvSpPr>
            <p:cNvPr id="8" name="Полилиния 7"/>
            <p:cNvSpPr/>
            <p:nvPr/>
          </p:nvSpPr>
          <p:spPr>
            <a:xfrm>
              <a:off x="7777925" y="204605"/>
              <a:ext cx="4565000" cy="1769668"/>
            </a:xfrm>
            <a:custGeom>
              <a:avLst/>
              <a:gdLst>
                <a:gd name="connsiteX0" fmla="*/ 0 w 3417960"/>
                <a:gd name="connsiteY0" fmla="*/ 0 h 1769668"/>
                <a:gd name="connsiteX1" fmla="*/ 3417960 w 3417960"/>
                <a:gd name="connsiteY1" fmla="*/ 0 h 1769668"/>
                <a:gd name="connsiteX2" fmla="*/ 3417960 w 3417960"/>
                <a:gd name="connsiteY2" fmla="*/ 1769668 h 1769668"/>
                <a:gd name="connsiteX3" fmla="*/ 0 w 3417960"/>
                <a:gd name="connsiteY3" fmla="*/ 1769668 h 1769668"/>
                <a:gd name="connsiteX4" fmla="*/ 0 w 3417960"/>
                <a:gd name="connsiteY4" fmla="*/ 0 h 17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960" h="1769668">
                  <a:moveTo>
                    <a:pt x="0" y="0"/>
                  </a:moveTo>
                  <a:lnTo>
                    <a:pt x="3417960" y="0"/>
                  </a:lnTo>
                  <a:lnTo>
                    <a:pt x="3417960" y="1769668"/>
                  </a:lnTo>
                  <a:lnTo>
                    <a:pt x="0" y="17696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24972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400" b="1" kern="1200" dirty="0" smtClean="0"/>
                <a:t>ВИДИ ЦЕНЗУРИ</a:t>
              </a:r>
              <a:endParaRPr lang="uk-UA" sz="4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759831" y="1575096"/>
              <a:ext cx="3076164" cy="589889"/>
            </a:xfrm>
            <a:custGeom>
              <a:avLst/>
              <a:gdLst>
                <a:gd name="connsiteX0" fmla="*/ 0 w 3076164"/>
                <a:gd name="connsiteY0" fmla="*/ 0 h 589889"/>
                <a:gd name="connsiteX1" fmla="*/ 3076164 w 3076164"/>
                <a:gd name="connsiteY1" fmla="*/ 0 h 589889"/>
                <a:gd name="connsiteX2" fmla="*/ 3076164 w 3076164"/>
                <a:gd name="connsiteY2" fmla="*/ 589889 h 589889"/>
                <a:gd name="connsiteX3" fmla="*/ 0 w 3076164"/>
                <a:gd name="connsiteY3" fmla="*/ 589889 h 589889"/>
                <a:gd name="connsiteX4" fmla="*/ 0 w 3076164"/>
                <a:gd name="connsiteY4" fmla="*/ 0 h 58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164" h="589889">
                  <a:moveTo>
                    <a:pt x="0" y="0"/>
                  </a:moveTo>
                  <a:lnTo>
                    <a:pt x="3076164" y="0"/>
                  </a:lnTo>
                  <a:lnTo>
                    <a:pt x="3076164" y="589889"/>
                  </a:lnTo>
                  <a:lnTo>
                    <a:pt x="0" y="589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520" tIns="24130" rIns="96520" bIns="24130" numCol="1" spcCol="1270" anchor="ctr" anchorCtr="0">
              <a:noAutofit/>
            </a:bodyPr>
            <a:lstStyle/>
            <a:p>
              <a:pPr lvl="0" algn="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38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01761" y="3446199"/>
              <a:ext cx="3673848" cy="2324327"/>
            </a:xfrm>
            <a:custGeom>
              <a:avLst/>
              <a:gdLst>
                <a:gd name="connsiteX0" fmla="*/ 0 w 3417960"/>
                <a:gd name="connsiteY0" fmla="*/ 0 h 1769668"/>
                <a:gd name="connsiteX1" fmla="*/ 3417960 w 3417960"/>
                <a:gd name="connsiteY1" fmla="*/ 0 h 1769668"/>
                <a:gd name="connsiteX2" fmla="*/ 3417960 w 3417960"/>
                <a:gd name="connsiteY2" fmla="*/ 1769668 h 1769668"/>
                <a:gd name="connsiteX3" fmla="*/ 0 w 3417960"/>
                <a:gd name="connsiteY3" fmla="*/ 1769668 h 1769668"/>
                <a:gd name="connsiteX4" fmla="*/ 0 w 3417960"/>
                <a:gd name="connsiteY4" fmla="*/ 0 h 17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960" h="1769668">
                  <a:moveTo>
                    <a:pt x="0" y="0"/>
                  </a:moveTo>
                  <a:lnTo>
                    <a:pt x="3417960" y="0"/>
                  </a:lnTo>
                  <a:lnTo>
                    <a:pt x="3417960" y="1769668"/>
                  </a:lnTo>
                  <a:lnTo>
                    <a:pt x="0" y="17696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24972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/>
                <a:t>ПОПЕРЕДНЯ </a:t>
              </a:r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/>
                <a:t>Держава </a:t>
              </a:r>
              <a:r>
                <a:rPr lang="ru-RU" sz="2100" b="1" kern="1200" dirty="0" err="1" smtClean="0"/>
                <a:t>створює</a:t>
              </a:r>
              <a:r>
                <a:rPr lang="ru-RU" sz="2100" b="1" kern="1200" dirty="0" smtClean="0"/>
                <a:t> «правила </a:t>
              </a:r>
              <a:r>
                <a:rPr lang="ru-RU" sz="2100" b="1" kern="1200" dirty="0" err="1" smtClean="0"/>
                <a:t>гри</a:t>
              </a:r>
              <a:r>
                <a:rPr lang="ru-RU" sz="2100" b="1" kern="1200" dirty="0" smtClean="0"/>
                <a:t>» для ЗМІ</a:t>
              </a:r>
              <a:endParaRPr lang="uk-UA" sz="21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735584" y="5347771"/>
              <a:ext cx="3076164" cy="589889"/>
            </a:xfrm>
            <a:custGeom>
              <a:avLst/>
              <a:gdLst>
                <a:gd name="connsiteX0" fmla="*/ 0 w 3076164"/>
                <a:gd name="connsiteY0" fmla="*/ 0 h 589889"/>
                <a:gd name="connsiteX1" fmla="*/ 3076164 w 3076164"/>
                <a:gd name="connsiteY1" fmla="*/ 0 h 589889"/>
                <a:gd name="connsiteX2" fmla="*/ 3076164 w 3076164"/>
                <a:gd name="connsiteY2" fmla="*/ 589889 h 589889"/>
                <a:gd name="connsiteX3" fmla="*/ 0 w 3076164"/>
                <a:gd name="connsiteY3" fmla="*/ 589889 h 589889"/>
                <a:gd name="connsiteX4" fmla="*/ 0 w 3076164"/>
                <a:gd name="connsiteY4" fmla="*/ 0 h 58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164" h="589889">
                  <a:moveTo>
                    <a:pt x="0" y="0"/>
                  </a:moveTo>
                  <a:lnTo>
                    <a:pt x="3076164" y="0"/>
                  </a:lnTo>
                  <a:lnTo>
                    <a:pt x="3076164" y="589889"/>
                  </a:lnTo>
                  <a:lnTo>
                    <a:pt x="0" y="589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7780" rIns="71120" bIns="1778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796800" y="3446199"/>
              <a:ext cx="3787879" cy="2205485"/>
            </a:xfrm>
            <a:custGeom>
              <a:avLst/>
              <a:gdLst>
                <a:gd name="connsiteX0" fmla="*/ 0 w 3417960"/>
                <a:gd name="connsiteY0" fmla="*/ 0 h 1769668"/>
                <a:gd name="connsiteX1" fmla="*/ 3417960 w 3417960"/>
                <a:gd name="connsiteY1" fmla="*/ 0 h 1769668"/>
                <a:gd name="connsiteX2" fmla="*/ 3417960 w 3417960"/>
                <a:gd name="connsiteY2" fmla="*/ 1769668 h 1769668"/>
                <a:gd name="connsiteX3" fmla="*/ 0 w 3417960"/>
                <a:gd name="connsiteY3" fmla="*/ 1769668 h 1769668"/>
                <a:gd name="connsiteX4" fmla="*/ 0 w 3417960"/>
                <a:gd name="connsiteY4" fmla="*/ 0 h 17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960" h="1769668">
                  <a:moveTo>
                    <a:pt x="0" y="0"/>
                  </a:moveTo>
                  <a:lnTo>
                    <a:pt x="3417960" y="0"/>
                  </a:lnTo>
                  <a:lnTo>
                    <a:pt x="3417960" y="1769668"/>
                  </a:lnTo>
                  <a:lnTo>
                    <a:pt x="0" y="17696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24972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/>
                <a:t>НАСЛІДКОВА</a:t>
              </a:r>
              <a:endParaRPr lang="ru-RU" sz="2100" b="1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kern="1200" dirty="0" smtClean="0"/>
                <a:t>Заборона </a:t>
              </a:r>
              <a:r>
                <a:rPr lang="ru-RU" sz="2100" b="1" kern="1200" dirty="0" err="1" smtClean="0"/>
                <a:t>поширення</a:t>
              </a:r>
              <a:r>
                <a:rPr lang="ru-RU" sz="2100" b="1" kern="1200" dirty="0" smtClean="0"/>
                <a:t>, </a:t>
              </a:r>
              <a:r>
                <a:rPr lang="ru-RU" sz="2100" b="1" kern="1200" dirty="0" err="1" smtClean="0"/>
                <a:t>перешкоджання</a:t>
              </a:r>
              <a:r>
                <a:rPr lang="ru-RU" sz="2100" b="1" kern="1200" dirty="0" smtClean="0"/>
                <a:t> </a:t>
              </a:r>
              <a:r>
                <a:rPr lang="ru-RU" sz="2100" b="1" kern="1200" dirty="0" err="1" smtClean="0"/>
                <a:t>тиражуванню</a:t>
              </a:r>
              <a:r>
                <a:rPr lang="ru-RU" sz="2100" b="1" kern="1200" dirty="0" smtClean="0"/>
                <a:t> і </a:t>
              </a:r>
              <a:r>
                <a:rPr lang="ru-RU" sz="2100" b="1" kern="1200" dirty="0" err="1" smtClean="0"/>
                <a:t>поширенню</a:t>
              </a:r>
              <a:r>
                <a:rPr lang="ru-RU" sz="2100" b="1" kern="1200" dirty="0" smtClean="0"/>
                <a:t> </a:t>
              </a:r>
              <a:r>
                <a:rPr lang="ru-RU" sz="2100" b="1" kern="1200" dirty="0" err="1" smtClean="0"/>
                <a:t>вже</a:t>
              </a:r>
              <a:r>
                <a:rPr lang="ru-RU" sz="2100" b="1" kern="1200" dirty="0" smtClean="0"/>
                <a:t> </a:t>
              </a:r>
              <a:r>
                <a:rPr lang="ru-RU" sz="2100" b="1" kern="1200" dirty="0" err="1" smtClean="0"/>
                <a:t>існуючого</a:t>
              </a:r>
              <a:r>
                <a:rPr lang="ru-RU" sz="2100" b="1" kern="1200" dirty="0" smtClean="0"/>
                <a:t> </a:t>
              </a:r>
              <a:r>
                <a:rPr lang="ru-RU" sz="2100" b="1" kern="1200" dirty="0" err="1" smtClean="0"/>
                <a:t>медіатексту</a:t>
              </a:r>
              <a:r>
                <a:rPr lang="ru-RU" sz="2100" b="1" kern="1200" dirty="0" smtClean="0"/>
                <a:t> </a:t>
              </a:r>
              <a:endParaRPr lang="uk-UA" sz="21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781277" y="5435245"/>
              <a:ext cx="3076164" cy="589889"/>
            </a:xfrm>
            <a:custGeom>
              <a:avLst/>
              <a:gdLst>
                <a:gd name="connsiteX0" fmla="*/ 0 w 3076164"/>
                <a:gd name="connsiteY0" fmla="*/ 0 h 589889"/>
                <a:gd name="connsiteX1" fmla="*/ 3076164 w 3076164"/>
                <a:gd name="connsiteY1" fmla="*/ 0 h 589889"/>
                <a:gd name="connsiteX2" fmla="*/ 3076164 w 3076164"/>
                <a:gd name="connsiteY2" fmla="*/ 589889 h 589889"/>
                <a:gd name="connsiteX3" fmla="*/ 0 w 3076164"/>
                <a:gd name="connsiteY3" fmla="*/ 589889 h 589889"/>
                <a:gd name="connsiteX4" fmla="*/ 0 w 3076164"/>
                <a:gd name="connsiteY4" fmla="*/ 0 h 58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164" h="589889">
                  <a:moveTo>
                    <a:pt x="0" y="0"/>
                  </a:moveTo>
                  <a:lnTo>
                    <a:pt x="3076164" y="0"/>
                  </a:lnTo>
                  <a:lnTo>
                    <a:pt x="3076164" y="589889"/>
                  </a:lnTo>
                  <a:lnTo>
                    <a:pt x="0" y="589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13335" rIns="53340" bIns="13335" numCol="1" spcCol="1270" anchor="ctr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737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Актуальність: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ru-RU" sz="6600" dirty="0"/>
              <a:t>Свобода слова є </a:t>
            </a:r>
            <a:r>
              <a:rPr lang="ru-RU" sz="6600" dirty="0" err="1"/>
              <a:t>неодмінною</a:t>
            </a:r>
            <a:r>
              <a:rPr lang="ru-RU" sz="6600" dirty="0"/>
              <a:t> </a:t>
            </a:r>
            <a:r>
              <a:rPr lang="ru-RU" sz="6600" dirty="0" err="1"/>
              <a:t>умовою</a:t>
            </a:r>
            <a:r>
              <a:rPr lang="ru-RU" sz="6600" dirty="0"/>
              <a:t> </a:t>
            </a:r>
            <a:r>
              <a:rPr lang="ru-RU" sz="6600" dirty="0" err="1"/>
              <a:t>існування</a:t>
            </a:r>
            <a:r>
              <a:rPr lang="ru-RU" sz="6600" dirty="0"/>
              <a:t> демократичного </a:t>
            </a:r>
            <a:r>
              <a:rPr lang="ru-RU" sz="6600" dirty="0" err="1"/>
              <a:t>суспільства</a:t>
            </a:r>
            <a:r>
              <a:rPr lang="ru-RU" sz="6600" dirty="0"/>
              <a:t>. Вона </a:t>
            </a:r>
            <a:r>
              <a:rPr lang="ru-RU" sz="6600" dirty="0" err="1"/>
              <a:t>дозволяє</a:t>
            </a:r>
            <a:r>
              <a:rPr lang="ru-RU" sz="6600" dirty="0"/>
              <a:t> </a:t>
            </a:r>
            <a:r>
              <a:rPr lang="ru-RU" sz="6600" dirty="0" err="1"/>
              <a:t>мас-медіа</a:t>
            </a:r>
            <a:r>
              <a:rPr lang="ru-RU" sz="6600" dirty="0"/>
              <a:t> </a:t>
            </a:r>
            <a:r>
              <a:rPr lang="ru-RU" sz="6600" dirty="0" err="1"/>
              <a:t>вільно</a:t>
            </a:r>
            <a:r>
              <a:rPr lang="ru-RU" sz="6600" dirty="0"/>
              <a:t> </a:t>
            </a:r>
            <a:r>
              <a:rPr lang="ru-RU" sz="6600" dirty="0" err="1"/>
              <a:t>функціонувати</a:t>
            </a:r>
            <a:r>
              <a:rPr lang="ru-RU" sz="6600" dirty="0"/>
              <a:t> й </a:t>
            </a:r>
            <a:r>
              <a:rPr lang="ru-RU" sz="6600" dirty="0" err="1"/>
              <a:t>забезпечувати</a:t>
            </a:r>
            <a:r>
              <a:rPr lang="ru-RU" sz="6600" dirty="0"/>
              <a:t> </a:t>
            </a:r>
            <a:r>
              <a:rPr lang="ru-RU" sz="6600" dirty="0" err="1"/>
              <a:t>аудиторію</a:t>
            </a:r>
            <a:r>
              <a:rPr lang="ru-RU" sz="6600" dirty="0"/>
              <a:t> </a:t>
            </a:r>
            <a:r>
              <a:rPr lang="ru-RU" sz="6600" dirty="0" err="1"/>
              <a:t>достовірною</a:t>
            </a:r>
            <a:r>
              <a:rPr lang="ru-RU" sz="6600" dirty="0"/>
              <a:t> </a:t>
            </a:r>
            <a:r>
              <a:rPr lang="ru-RU" sz="6600" dirty="0" err="1"/>
              <a:t>інформацією</a:t>
            </a:r>
            <a:r>
              <a:rPr lang="ru-RU" sz="6600" dirty="0"/>
              <a:t> з </a:t>
            </a:r>
            <a:r>
              <a:rPr lang="ru-RU" sz="6600" dirty="0" err="1"/>
              <a:t>різних</a:t>
            </a:r>
            <a:r>
              <a:rPr lang="ru-RU" sz="6600" dirty="0"/>
              <a:t> сфер </a:t>
            </a:r>
            <a:r>
              <a:rPr lang="ru-RU" sz="6600" dirty="0" err="1"/>
              <a:t>життя</a:t>
            </a:r>
            <a:r>
              <a:rPr lang="ru-RU" sz="6600" dirty="0"/>
              <a:t>. </a:t>
            </a:r>
            <a:endParaRPr lang="ru-RU" sz="6600" dirty="0" smtClean="0"/>
          </a:p>
          <a:p>
            <a:pPr algn="just"/>
            <a:endParaRPr lang="ru-RU" sz="6600" dirty="0"/>
          </a:p>
          <a:p>
            <a:pPr algn="just"/>
            <a:r>
              <a:rPr lang="ru-RU" sz="6600" dirty="0" err="1" smtClean="0"/>
              <a:t>Задля</a:t>
            </a:r>
            <a:r>
              <a:rPr lang="ru-RU" sz="6600" dirty="0" smtClean="0"/>
              <a:t> </a:t>
            </a:r>
            <a:r>
              <a:rPr lang="ru-RU" sz="6600" dirty="0" err="1"/>
              <a:t>забезпечення</a:t>
            </a:r>
            <a:r>
              <a:rPr lang="ru-RU" sz="6600" dirty="0"/>
              <a:t> </a:t>
            </a:r>
            <a:r>
              <a:rPr lang="ru-RU" sz="6600" dirty="0" err="1"/>
              <a:t>високих</a:t>
            </a:r>
            <a:r>
              <a:rPr lang="ru-RU" sz="6600" dirty="0"/>
              <a:t> </a:t>
            </a:r>
            <a:r>
              <a:rPr lang="ru-RU" sz="6600" dirty="0" err="1"/>
              <a:t>стандартів</a:t>
            </a:r>
            <a:r>
              <a:rPr lang="ru-RU" sz="6600" dirty="0"/>
              <a:t> </a:t>
            </a:r>
            <a:r>
              <a:rPr lang="ru-RU" sz="6600" dirty="0" err="1"/>
              <a:t>діяльності</a:t>
            </a:r>
            <a:r>
              <a:rPr lang="ru-RU" sz="6600" dirty="0"/>
              <a:t> </a:t>
            </a:r>
            <a:r>
              <a:rPr lang="ru-RU" sz="6600" dirty="0" err="1"/>
              <a:t>мас-медіа</a:t>
            </a:r>
            <a:r>
              <a:rPr lang="ru-RU" sz="6600" dirty="0"/>
              <a:t> </a:t>
            </a:r>
            <a:r>
              <a:rPr lang="ru-RU" sz="6600" dirty="0" err="1"/>
              <a:t>було</a:t>
            </a:r>
            <a:r>
              <a:rPr lang="ru-RU" sz="6600" dirty="0"/>
              <a:t> створено так званий кодекс </a:t>
            </a:r>
            <a:r>
              <a:rPr lang="ru-RU" sz="6600" dirty="0" err="1"/>
              <a:t>етики</a:t>
            </a:r>
            <a:r>
              <a:rPr lang="ru-RU" sz="6600" dirty="0"/>
              <a:t> </a:t>
            </a:r>
            <a:r>
              <a:rPr lang="ru-RU" sz="6600" dirty="0" err="1"/>
              <a:t>журналістів</a:t>
            </a:r>
            <a:r>
              <a:rPr lang="ru-RU" sz="6600" dirty="0"/>
              <a:t>, </a:t>
            </a:r>
            <a:r>
              <a:rPr lang="ru-RU" sz="6600" dirty="0" err="1"/>
              <a:t>проте</a:t>
            </a:r>
            <a:r>
              <a:rPr lang="ru-RU" sz="6600" dirty="0"/>
              <a:t> </a:t>
            </a:r>
            <a:r>
              <a:rPr lang="ru-RU" sz="6600" dirty="0" err="1"/>
              <a:t>його</a:t>
            </a:r>
            <a:r>
              <a:rPr lang="ru-RU" sz="6600" dirty="0"/>
              <a:t> </a:t>
            </a:r>
            <a:r>
              <a:rPr lang="ru-RU" sz="6600" dirty="0" err="1"/>
              <a:t>дотримання</a:t>
            </a:r>
            <a:r>
              <a:rPr lang="ru-RU" sz="6600" dirty="0"/>
              <a:t> </a:t>
            </a:r>
            <a:r>
              <a:rPr lang="ru-RU" sz="6600" dirty="0" err="1"/>
              <a:t>фактично</a:t>
            </a:r>
            <a:r>
              <a:rPr lang="ru-RU" sz="6600" dirty="0"/>
              <a:t> не є </a:t>
            </a:r>
            <a:r>
              <a:rPr lang="ru-RU" sz="6600" dirty="0" err="1"/>
              <a:t>обов'язковим</a:t>
            </a:r>
            <a:r>
              <a:rPr lang="ru-RU" sz="6600" dirty="0"/>
              <a:t>. </a:t>
            </a:r>
            <a:r>
              <a:rPr lang="ru-RU" sz="6600" dirty="0" err="1"/>
              <a:t>Явищами</a:t>
            </a:r>
            <a:r>
              <a:rPr lang="ru-RU" sz="6600" dirty="0"/>
              <a:t>, </a:t>
            </a:r>
            <a:r>
              <a:rPr lang="ru-RU" sz="6600" dirty="0" err="1"/>
              <a:t>які</a:t>
            </a:r>
            <a:r>
              <a:rPr lang="ru-RU" sz="6600" dirty="0"/>
              <a:t> негативно </a:t>
            </a:r>
            <a:r>
              <a:rPr lang="ru-RU" sz="6600" dirty="0" err="1"/>
              <a:t>впливають</a:t>
            </a:r>
            <a:r>
              <a:rPr lang="ru-RU" sz="6600" dirty="0"/>
              <a:t> на </a:t>
            </a:r>
            <a:r>
              <a:rPr lang="ru-RU" sz="6600" dirty="0" err="1"/>
              <a:t>якість</a:t>
            </a:r>
            <a:r>
              <a:rPr lang="ru-RU" sz="6600" dirty="0"/>
              <a:t> </a:t>
            </a:r>
            <a:r>
              <a:rPr lang="ru-RU" sz="6600" dirty="0" err="1"/>
              <a:t>мас-медіа</a:t>
            </a:r>
            <a:r>
              <a:rPr lang="ru-RU" sz="6600" dirty="0"/>
              <a:t>, є </a:t>
            </a:r>
            <a:r>
              <a:rPr lang="ru-RU" sz="6600" dirty="0" err="1"/>
              <a:t>існування</a:t>
            </a:r>
            <a:r>
              <a:rPr lang="ru-RU" sz="6600" dirty="0"/>
              <a:t> </a:t>
            </a:r>
            <a:r>
              <a:rPr lang="ru-RU" sz="6600" dirty="0" err="1"/>
              <a:t>цензури</a:t>
            </a:r>
            <a:r>
              <a:rPr lang="ru-RU" sz="6600" dirty="0"/>
              <a:t> та </a:t>
            </a:r>
            <a:r>
              <a:rPr lang="ru-RU" sz="6600" dirty="0" err="1"/>
              <a:t>замовних</a:t>
            </a:r>
            <a:r>
              <a:rPr lang="ru-RU" sz="6600" dirty="0"/>
              <a:t> </a:t>
            </a:r>
            <a:r>
              <a:rPr lang="ru-RU" sz="6600" dirty="0" err="1"/>
              <a:t>матеріалів</a:t>
            </a:r>
            <a:r>
              <a:rPr lang="ru-RU" sz="6600" dirty="0"/>
              <a:t>.</a:t>
            </a:r>
            <a:endParaRPr lang="uk-UA" sz="6600" dirty="0"/>
          </a:p>
          <a:p>
            <a:pPr algn="ctr"/>
            <a:endParaRPr lang="uk-UA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689106"/>
              </p:ext>
            </p:extLst>
          </p:nvPr>
        </p:nvGraphicFramePr>
        <p:xfrm>
          <a:off x="185980" y="0"/>
          <a:ext cx="1180970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Кодекс етики українського журналіста</a:t>
            </a:r>
            <a:endParaRPr lang="uk-U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629236"/>
            <a:ext cx="11887200" cy="6036259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Свобода слова та висловлювань є невід’ємною складовою діяльності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журналіста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Служіння інтересам влади чи засновників, а не суспільства, є 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порушенням етики журналіста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3. Журналіст має з повагою ставитися до приватного життя людини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4. Висвітлення судових процесів має бути неупередженим щодо 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звинувачених 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5.Журналіст не розкриває своїх джерел інформації окрім випадків, 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передбачених законодавством України 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6.Повага до права громадськості на повну та об’єктивну інформацію про 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факти та події є найпершим обов’язком журналіста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7.Інформаційні та аналітичні матеріали мають бути чітко відокремлені від 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реклами відповідною рубрикацією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8.Редакційна обробка матеріалів, включаючи знімки, текстівки, заголовки, 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відповідність відеоряду та текстового супроводу, тощо не повинні </a:t>
            </a:r>
            <a:b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фальсифікувати зміст</a:t>
            </a:r>
          </a:p>
          <a:p>
            <a:pPr marL="144000" indent="-144000" algn="just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315" y="202448"/>
            <a:ext cx="11951368" cy="6487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9.Факти, судження та припущення мають бути чітко відокремлені одне від одного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10.Точки зору опонентів, в тому числі тих, хто став об’єктом журналістської критики, мають бути представлені збалансовано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11.Не допускається таке вибіркове цитування соціологічних досліджень, яке призводить </a:t>
            </a: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до </a:t>
            </a: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викривлення змісту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12.Журналіст зобов’язаний зробити все можливе для виправлення будь-якої поширеної </a:t>
            </a: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інформації</a:t>
            </a: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, якщо виявилося, що вона не відповідає дійсності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13.Журналіст не повинен використовувати незаконні методи отримання інформації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14.Плагіат несумісний із званням журналіста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15.Ніхто не може бути дискримінований через свою стать, мову, расу, </a:t>
            </a:r>
            <a:r>
              <a:rPr lang="uk-UA" sz="2400" spc="-12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релігію, національне</a:t>
            </a: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, регіональне чи соціальне походження або політичні уподобання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16.Журналіста не можна службовим порядком зобов’язати писати чи виконувати будь-що, якщо це суперечить його власним переконанням чи принципам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17.Незаконне отримання журналістом матеріальної винагороди чи будь-яких пільг за </a:t>
            </a: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виконаний </a:t>
            </a: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чи невиконаний журналістський матеріал є несумісним із званням журналіста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18.Журналіст має бути особливо обережним при висвітленні питань, пов’язаних із дітьми</a:t>
            </a:r>
          </a:p>
          <a:p>
            <a:pPr marL="144000" indent="-144000" algn="just" fontAlgn="base" latinLnBrk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19.Свідоме порушення норм журналістської етики є абсолютно несумісним з </a:t>
            </a: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uk-UA" sz="2400" spc="-1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професійною </a:t>
            </a:r>
            <a:r>
              <a:rPr lang="uk-UA" sz="2400" spc="-1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журналістикою</a:t>
            </a:r>
          </a:p>
        </p:txBody>
      </p:sp>
    </p:spTree>
    <p:extLst>
      <p:ext uri="{BB962C8B-B14F-4D97-AF65-F5344CB8AC3E}">
        <p14:creationId xmlns:p14="http://schemas.microsoft.com/office/powerpoint/2010/main" val="740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6117" y="1327356"/>
            <a:ext cx="6240582" cy="4508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latin typeface="Arial Black" panose="020B0A04020102020204" pitchFamily="34" charset="0"/>
              </a:rPr>
              <a:t>Прихована</a:t>
            </a:r>
            <a:r>
              <a:rPr lang="ru-RU" sz="3200" b="1" dirty="0" smtClean="0">
                <a:latin typeface="Arial Black" panose="020B0A04020102020204" pitchFamily="34" charset="0"/>
              </a:rPr>
              <a:t> реклама </a:t>
            </a:r>
            <a:r>
              <a:rPr lang="ru-RU" sz="3200" b="1" dirty="0" err="1">
                <a:latin typeface="Arial Black" panose="020B0A04020102020204" pitchFamily="34" charset="0"/>
              </a:rPr>
              <a:t>чи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smtClean="0">
                <a:latin typeface="Arial Black" panose="020B0A04020102020204" pitchFamily="34" charset="0"/>
              </a:rPr>
              <a:t>антиреклама, подана </a:t>
            </a:r>
            <a:r>
              <a:rPr lang="ru-RU" sz="3200" b="1" dirty="0">
                <a:latin typeface="Arial Black" panose="020B0A04020102020204" pitchFamily="34" charset="0"/>
              </a:rPr>
              <a:t>у </a:t>
            </a:r>
            <a:r>
              <a:rPr lang="ru-RU" sz="3200" b="1" dirty="0" err="1">
                <a:latin typeface="Arial Black" panose="020B0A04020102020204" pitchFamily="34" charset="0"/>
              </a:rPr>
              <a:t>вигляді</a:t>
            </a:r>
            <a:r>
              <a:rPr lang="ru-RU" sz="3200" b="1" dirty="0">
                <a:latin typeface="Arial Black" panose="020B0A04020102020204" pitchFamily="34" charset="0"/>
              </a:rPr>
              <a:t> новин, </a:t>
            </a:r>
            <a:r>
              <a:rPr lang="ru-RU" sz="3200" b="1" dirty="0" err="1">
                <a:latin typeface="Arial Black" panose="020B0A04020102020204" pitchFamily="34" charset="0"/>
              </a:rPr>
              <a:t>авторських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текстів</a:t>
            </a:r>
            <a:r>
              <a:rPr lang="ru-RU" sz="3200" b="1" dirty="0"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atin typeface="Arial Black" panose="020B0A04020102020204" pitchFamily="34" charset="0"/>
              </a:rPr>
              <a:t>аналітики</a:t>
            </a:r>
            <a:r>
              <a:rPr lang="ru-RU" sz="3200" b="1" dirty="0"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atin typeface="Arial Black" panose="020B0A04020102020204" pitchFamily="34" charset="0"/>
              </a:rPr>
              <a:t>телевізійних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atin typeface="Arial Black" panose="020B0A04020102020204" pitchFamily="34" charset="0"/>
              </a:rPr>
              <a:t>програм</a:t>
            </a:r>
            <a:r>
              <a:rPr lang="ru-RU" sz="3200" b="1" dirty="0"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latin typeface="Arial Black" panose="020B0A04020102020204" pitchFamily="34" charset="0"/>
              </a:rPr>
              <a:t>тощо</a:t>
            </a:r>
            <a:r>
              <a:rPr lang="ru-RU" sz="3200" b="1" dirty="0" smtClean="0">
                <a:latin typeface="Arial Black" panose="020B0A04020102020204" pitchFamily="34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180" y="3113449"/>
            <a:ext cx="349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CC0066"/>
                </a:solidFill>
                <a:latin typeface="Arial Black" panose="020B0A04020102020204" pitchFamily="34" charset="0"/>
              </a:rPr>
              <a:t>«ДЖИНСА»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203291" y="3179047"/>
            <a:ext cx="1179871" cy="576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464" y="954629"/>
            <a:ext cx="11701221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 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тексті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йдеться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про нагороди, перемоги конкретного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підприємства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чи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бренду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текст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вирізняється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за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стилістикою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і 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взагалі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має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чужорідний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вигляд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серед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інших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текстів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видання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 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двох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більше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виданнях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розміщено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однакові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тексти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кількох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виданнях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одночасно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чи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майже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одночасно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)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з’явилися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матеріали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на одну й  ту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саму тему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з 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тими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самими героями (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спікерами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), не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прив’язані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вагомого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інформаційного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приводу;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ілюстрації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до тексту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містять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зображення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логотип конкретного товару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бренду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сумнівний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текст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розміщено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в 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рубриці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для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прихованої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реклами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що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часто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має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назву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«Думка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Погляд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Новини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компаній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Позиція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»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тощо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тексті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згадується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лише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одна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торговельна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марка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текст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підписаний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за авторством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журналіста-новачка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під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псевдонімом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 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матеріалі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окреслюється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проблема, а 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її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вирішення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пов’язане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з 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певним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брендом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у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дослідженні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присвяченому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конфлікту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відображена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позиція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лише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однієї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сторони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010" y="145143"/>
            <a:ext cx="830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CC0066"/>
                </a:solidFill>
                <a:latin typeface="Comic Sans MS" pitchFamily="66" charset="0"/>
              </a:rPr>
              <a:t>«Джинса» </a:t>
            </a:r>
            <a:r>
              <a:rPr lang="ru-RU" sz="4000" b="1" dirty="0" err="1">
                <a:solidFill>
                  <a:srgbClr val="CC0066"/>
                </a:solidFill>
                <a:latin typeface="Comic Sans MS" pitchFamily="66" charset="0"/>
              </a:rPr>
              <a:t>має</a:t>
            </a:r>
            <a:r>
              <a:rPr lang="ru-RU" sz="4000" b="1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C0066"/>
                </a:solidFill>
                <a:latin typeface="Comic Sans MS" pitchFamily="66" charset="0"/>
              </a:rPr>
              <a:t>такі</a:t>
            </a:r>
            <a:r>
              <a:rPr lang="ru-RU" sz="4000" b="1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C0066"/>
                </a:solidFill>
                <a:latin typeface="Comic Sans MS" pitchFamily="66" charset="0"/>
              </a:rPr>
              <a:t>ознаки</a:t>
            </a:r>
            <a:r>
              <a:rPr lang="ru-RU" sz="4000" b="1" dirty="0">
                <a:solidFill>
                  <a:srgbClr val="CC0066"/>
                </a:solidFill>
                <a:latin typeface="Comic Sans MS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7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Мета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7574"/>
            <a:ext cx="10515600" cy="456938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b="1" u="sng" dirty="0" smtClean="0"/>
              <a:t>ЗНАТИ</a:t>
            </a:r>
            <a:r>
              <a:rPr lang="ru-RU" sz="6600" b="1" u="sng" dirty="0" smtClean="0"/>
              <a:t>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9600" b="1" dirty="0" err="1" smtClean="0"/>
              <a:t>зміст</a:t>
            </a:r>
            <a:r>
              <a:rPr lang="ru-RU" sz="9600" b="1" dirty="0" smtClean="0"/>
              <a:t> </a:t>
            </a:r>
            <a:r>
              <a:rPr lang="ru-RU" sz="9600" b="1" dirty="0"/>
              <a:t>понять: свобода слова, </a:t>
            </a:r>
            <a:r>
              <a:rPr lang="ru-RU" sz="9600" b="1" dirty="0" err="1"/>
              <a:t>інформація</a:t>
            </a:r>
            <a:r>
              <a:rPr lang="ru-RU" sz="9600" b="1" dirty="0"/>
              <a:t>, </a:t>
            </a:r>
            <a:r>
              <a:rPr lang="ru-RU" sz="9600" b="1" dirty="0" err="1"/>
              <a:t>мас-медіа</a:t>
            </a:r>
            <a:r>
              <a:rPr lang="ru-RU" sz="9600" b="1" dirty="0"/>
              <a:t>, </a:t>
            </a:r>
            <a:r>
              <a:rPr lang="ru-RU" sz="9600" b="1" dirty="0" err="1"/>
              <a:t>медіатекст</a:t>
            </a:r>
            <a:r>
              <a:rPr lang="ru-RU" sz="9600" b="1" dirty="0"/>
              <a:t>, </a:t>
            </a:r>
            <a:r>
              <a:rPr lang="ru-RU" sz="9600" b="1" dirty="0" err="1"/>
              <a:t>суспільне</a:t>
            </a:r>
            <a:r>
              <a:rPr lang="ru-RU" sz="9600" b="1" dirty="0"/>
              <a:t> </a:t>
            </a:r>
            <a:r>
              <a:rPr lang="ru-RU" sz="9600" b="1" dirty="0" err="1"/>
              <a:t>мовлення</a:t>
            </a:r>
            <a:r>
              <a:rPr lang="ru-RU" sz="9600" b="1" dirty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9600" b="1" dirty="0" err="1" smtClean="0"/>
              <a:t>функції</a:t>
            </a:r>
            <a:r>
              <a:rPr lang="ru-RU" sz="9600" b="1" dirty="0" smtClean="0"/>
              <a:t> </a:t>
            </a:r>
            <a:r>
              <a:rPr lang="ru-RU" sz="9600" b="1" dirty="0" err="1"/>
              <a:t>медіа</a:t>
            </a:r>
            <a:r>
              <a:rPr lang="ru-RU" sz="9600" b="1" dirty="0"/>
              <a:t> в </a:t>
            </a:r>
            <a:r>
              <a:rPr lang="ru-RU" sz="9600" b="1" dirty="0" err="1"/>
              <a:t>демократичній</a:t>
            </a:r>
            <a:r>
              <a:rPr lang="ru-RU" sz="9600" b="1" dirty="0"/>
              <a:t> </a:t>
            </a:r>
            <a:r>
              <a:rPr lang="ru-RU" sz="9600" b="1" dirty="0" err="1"/>
              <a:t>державі</a:t>
            </a:r>
            <a:r>
              <a:rPr lang="ru-RU" sz="9600" b="1" dirty="0"/>
              <a:t> та </a:t>
            </a:r>
            <a:r>
              <a:rPr lang="ru-RU" sz="9600" b="1" dirty="0" err="1"/>
              <a:t>приклади</a:t>
            </a:r>
            <a:r>
              <a:rPr lang="ru-RU" sz="9600" b="1" dirty="0"/>
              <a:t> </a:t>
            </a:r>
            <a:r>
              <a:rPr lang="ru-RU" sz="9600" b="1" dirty="0" err="1"/>
              <a:t>їхнього</a:t>
            </a:r>
            <a:r>
              <a:rPr lang="ru-RU" sz="9600" b="1" dirty="0"/>
              <a:t> </a:t>
            </a:r>
            <a:r>
              <a:rPr lang="ru-RU" sz="9600" b="1" dirty="0" err="1"/>
              <a:t>впливу</a:t>
            </a:r>
            <a:r>
              <a:rPr lang="ru-RU" sz="9600" b="1" dirty="0"/>
              <a:t> на </a:t>
            </a:r>
            <a:r>
              <a:rPr lang="ru-RU" sz="9600" b="1" dirty="0" err="1"/>
              <a:t>прийняття</a:t>
            </a:r>
            <a:r>
              <a:rPr lang="ru-RU" sz="9600" b="1" dirty="0"/>
              <a:t> </a:t>
            </a:r>
            <a:r>
              <a:rPr lang="ru-RU" sz="9600" b="1" dirty="0" err="1"/>
              <a:t>рішень</a:t>
            </a:r>
            <a:r>
              <a:rPr lang="ru-RU" sz="9600" b="1" dirty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9600" b="1" dirty="0" smtClean="0"/>
              <a:t>як </a:t>
            </a:r>
            <a:r>
              <a:rPr lang="ru-RU" sz="9600" b="1" dirty="0" err="1"/>
              <a:t>медіа</a:t>
            </a:r>
            <a:r>
              <a:rPr lang="ru-RU" sz="9600" b="1" dirty="0"/>
              <a:t> </a:t>
            </a:r>
            <a:r>
              <a:rPr lang="ru-RU" sz="9600" b="1" dirty="0" err="1"/>
              <a:t>впливають</a:t>
            </a:r>
            <a:r>
              <a:rPr lang="ru-RU" sz="9600" b="1" dirty="0"/>
              <a:t> на </a:t>
            </a:r>
            <a:r>
              <a:rPr lang="ru-RU" sz="9600" b="1" dirty="0" err="1"/>
              <a:t>формування</a:t>
            </a:r>
            <a:r>
              <a:rPr lang="ru-RU" sz="9600" b="1" dirty="0"/>
              <a:t> </a:t>
            </a:r>
            <a:r>
              <a:rPr lang="ru-RU" sz="9600" b="1" dirty="0" err="1"/>
              <a:t>громадської</a:t>
            </a:r>
            <a:r>
              <a:rPr lang="ru-RU" sz="9600" b="1" dirty="0"/>
              <a:t> думки;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9600" b="1" dirty="0" err="1" smtClean="0"/>
              <a:t>ознаки</a:t>
            </a:r>
            <a:r>
              <a:rPr lang="ru-RU" sz="9600" b="1" dirty="0" smtClean="0"/>
              <a:t> </a:t>
            </a:r>
            <a:r>
              <a:rPr lang="ru-RU" sz="9600" b="1" dirty="0" err="1"/>
              <a:t>замовних</a:t>
            </a:r>
            <a:r>
              <a:rPr lang="ru-RU" sz="9600" b="1" dirty="0"/>
              <a:t> </a:t>
            </a:r>
            <a:r>
              <a:rPr lang="ru-RU" sz="9600" b="1" dirty="0" err="1"/>
              <a:t>матеріалів</a:t>
            </a:r>
            <a:r>
              <a:rPr lang="ru-RU" sz="9600" b="1" dirty="0"/>
              <a:t> в </a:t>
            </a:r>
            <a:r>
              <a:rPr lang="ru-RU" sz="9600" b="1" dirty="0" err="1"/>
              <a:t>медіа</a:t>
            </a:r>
            <a:r>
              <a:rPr lang="ru-RU" sz="9600" b="1" dirty="0"/>
              <a:t>.</a:t>
            </a:r>
          </a:p>
          <a:p>
            <a:pPr algn="just"/>
            <a:endParaRPr lang="ru-RU" sz="6600" dirty="0"/>
          </a:p>
          <a:p>
            <a:pPr marL="0" indent="0" algn="ctr">
              <a:buNone/>
            </a:pPr>
            <a:r>
              <a:rPr lang="ru-RU" sz="12800" b="1" u="sng" dirty="0" smtClean="0"/>
              <a:t>ВМІТИ</a:t>
            </a:r>
            <a:r>
              <a:rPr lang="ru-RU" sz="6600" b="1" u="sng" dirty="0" smtClean="0"/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ru-RU" sz="9600" b="1" dirty="0" err="1" smtClean="0"/>
              <a:t>тлумачити</a:t>
            </a:r>
            <a:r>
              <a:rPr lang="ru-RU" sz="9600" b="1" dirty="0" smtClean="0"/>
              <a:t> </a:t>
            </a:r>
            <a:r>
              <a:rPr lang="ru-RU" sz="9600" b="1" dirty="0" err="1"/>
              <a:t>функції</a:t>
            </a:r>
            <a:r>
              <a:rPr lang="ru-RU" sz="9600" b="1" dirty="0"/>
              <a:t> </a:t>
            </a:r>
            <a:r>
              <a:rPr lang="ru-RU" sz="9600" b="1" dirty="0" err="1"/>
              <a:t>медіа</a:t>
            </a:r>
            <a:r>
              <a:rPr lang="ru-RU" sz="9600" b="1" dirty="0"/>
              <a:t> в </a:t>
            </a:r>
            <a:r>
              <a:rPr lang="ru-RU" sz="9600" b="1" dirty="0" err="1"/>
              <a:t>демократичній</a:t>
            </a:r>
            <a:r>
              <a:rPr lang="ru-RU" sz="9600" b="1" dirty="0"/>
              <a:t> </a:t>
            </a:r>
            <a:r>
              <a:rPr lang="ru-RU" sz="9600" b="1" dirty="0" err="1"/>
              <a:t>державі</a:t>
            </a:r>
            <a:r>
              <a:rPr lang="ru-RU" sz="9600" b="1" dirty="0"/>
              <a:t> та </a:t>
            </a:r>
            <a:r>
              <a:rPr lang="ru-RU" sz="9600" b="1" dirty="0" err="1"/>
              <a:t>наводити</a:t>
            </a:r>
            <a:r>
              <a:rPr lang="ru-RU" sz="9600" b="1" dirty="0"/>
              <a:t> </a:t>
            </a:r>
            <a:r>
              <a:rPr lang="ru-RU" sz="9600" b="1" dirty="0" err="1"/>
              <a:t>приклади</a:t>
            </a:r>
            <a:r>
              <a:rPr lang="ru-RU" sz="9600" b="1" dirty="0"/>
              <a:t> </a:t>
            </a:r>
            <a:r>
              <a:rPr lang="ru-RU" sz="9600" b="1" dirty="0" err="1"/>
              <a:t>їхнього</a:t>
            </a:r>
            <a:r>
              <a:rPr lang="ru-RU" sz="9600" b="1" dirty="0"/>
              <a:t> </a:t>
            </a:r>
            <a:r>
              <a:rPr lang="ru-RU" sz="9600" b="1" dirty="0" err="1"/>
              <a:t>впливу</a:t>
            </a:r>
            <a:r>
              <a:rPr lang="ru-RU" sz="9600" b="1" dirty="0"/>
              <a:t> на </a:t>
            </a:r>
            <a:r>
              <a:rPr lang="ru-RU" sz="9600" b="1" dirty="0" err="1"/>
              <a:t>прийняття</a:t>
            </a:r>
            <a:r>
              <a:rPr lang="ru-RU" sz="9600" b="1" dirty="0"/>
              <a:t> </a:t>
            </a:r>
            <a:r>
              <a:rPr lang="ru-RU" sz="9600" b="1" dirty="0" err="1"/>
              <a:t>рішень</a:t>
            </a:r>
            <a:r>
              <a:rPr lang="ru-RU" sz="9600" b="1" dirty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9600" b="1" dirty="0" err="1" smtClean="0"/>
              <a:t>пояснювати</a:t>
            </a:r>
            <a:r>
              <a:rPr lang="ru-RU" sz="9600" b="1" dirty="0"/>
              <a:t>, як </a:t>
            </a:r>
            <a:r>
              <a:rPr lang="ru-RU" sz="9600" b="1" dirty="0" err="1"/>
              <a:t>медіа</a:t>
            </a:r>
            <a:r>
              <a:rPr lang="ru-RU" sz="9600" b="1" dirty="0"/>
              <a:t> </a:t>
            </a:r>
            <a:r>
              <a:rPr lang="ru-RU" sz="9600" b="1" dirty="0" err="1"/>
              <a:t>впливають</a:t>
            </a:r>
            <a:r>
              <a:rPr lang="ru-RU" sz="9600" b="1" dirty="0"/>
              <a:t> на </a:t>
            </a:r>
            <a:r>
              <a:rPr lang="ru-RU" sz="9600" b="1" dirty="0" err="1"/>
              <a:t>формування</a:t>
            </a:r>
            <a:r>
              <a:rPr lang="ru-RU" sz="9600" b="1" dirty="0"/>
              <a:t> </a:t>
            </a:r>
            <a:r>
              <a:rPr lang="ru-RU" sz="9600" b="1" dirty="0" err="1"/>
              <a:t>громадської</a:t>
            </a:r>
            <a:r>
              <a:rPr lang="ru-RU" sz="9600" b="1" dirty="0"/>
              <a:t> думки;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9600" b="1" dirty="0" err="1" smtClean="0"/>
              <a:t>усвідомити</a:t>
            </a:r>
            <a:r>
              <a:rPr lang="ru-RU" sz="9600" b="1" dirty="0" smtClean="0"/>
              <a:t> </a:t>
            </a:r>
            <a:r>
              <a:rPr lang="ru-RU" sz="9600" b="1" dirty="0" err="1"/>
              <a:t>різницю</a:t>
            </a:r>
            <a:r>
              <a:rPr lang="ru-RU" sz="9600" b="1" dirty="0"/>
              <a:t> </a:t>
            </a:r>
            <a:r>
              <a:rPr lang="ru-RU" sz="9600" b="1" dirty="0" err="1"/>
              <a:t>між</a:t>
            </a:r>
            <a:r>
              <a:rPr lang="ru-RU" sz="9600" b="1" dirty="0"/>
              <a:t> реальною </a:t>
            </a:r>
            <a:r>
              <a:rPr lang="ru-RU" sz="9600" b="1" dirty="0" err="1"/>
              <a:t>подією</a:t>
            </a:r>
            <a:r>
              <a:rPr lang="ru-RU" sz="9600" b="1" dirty="0"/>
              <a:t> та </a:t>
            </a:r>
            <a:r>
              <a:rPr lang="ru-RU" sz="9600" b="1" dirty="0" err="1"/>
              <a:t>її</a:t>
            </a:r>
            <a:r>
              <a:rPr lang="ru-RU" sz="9600" b="1" dirty="0"/>
              <a:t> </a:t>
            </a:r>
            <a:r>
              <a:rPr lang="ru-RU" sz="9600" b="1" dirty="0" err="1"/>
              <a:t>відображенням</a:t>
            </a:r>
            <a:r>
              <a:rPr lang="ru-RU" sz="9600" b="1" dirty="0"/>
              <a:t> у </a:t>
            </a:r>
            <a:r>
              <a:rPr lang="ru-RU" sz="9600" b="1" dirty="0" err="1"/>
              <a:t>медіатексті</a:t>
            </a:r>
            <a:r>
              <a:rPr lang="ru-RU" sz="9600" b="1" dirty="0"/>
              <a:t>.</a:t>
            </a:r>
          </a:p>
          <a:p>
            <a:pPr algn="ctr"/>
            <a:endParaRPr lang="uk-UA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sz="4000" dirty="0" smtClean="0"/>
          </a:p>
          <a:p>
            <a:r>
              <a:rPr lang="uk-UA" sz="4000" dirty="0" smtClean="0"/>
              <a:t>Поняття свободи </a:t>
            </a:r>
            <a:r>
              <a:rPr lang="uk-UA" sz="4000" dirty="0"/>
              <a:t>слова</a:t>
            </a:r>
          </a:p>
          <a:p>
            <a:r>
              <a:rPr lang="uk-UA" sz="4000" dirty="0"/>
              <a:t>Етика мас-медіа</a:t>
            </a:r>
          </a:p>
          <a:p>
            <a:pPr lvl="0"/>
            <a:r>
              <a:rPr lang="uk-UA" sz="4000" dirty="0" smtClean="0"/>
              <a:t>Мас-медіа </a:t>
            </a:r>
            <a:r>
              <a:rPr lang="uk-UA" sz="4000" dirty="0"/>
              <a:t>в демократичному суспільстві</a:t>
            </a:r>
          </a:p>
          <a:p>
            <a:pPr lvl="0"/>
            <a:r>
              <a:rPr lang="uk-UA" sz="4000" dirty="0" smtClean="0"/>
              <a:t>Цензура </a:t>
            </a:r>
            <a:r>
              <a:rPr lang="uk-UA" sz="4000" dirty="0"/>
              <a:t>та замовні матеріали</a:t>
            </a:r>
          </a:p>
          <a:p>
            <a:pPr algn="ctr"/>
            <a:endParaRPr lang="uk-UA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1) Поняття </a:t>
            </a:r>
            <a:r>
              <a:rPr lang="uk-UA" dirty="0"/>
              <a:t>свободи слова</a:t>
            </a:r>
            <a:br>
              <a:rPr lang="uk-UA" dirty="0"/>
            </a:br>
            <a:r>
              <a:rPr lang="uk-UA" b="1" dirty="0" smtClean="0">
                <a:latin typeface="Arial Black" pitchFamily="34" charset="0"/>
              </a:rPr>
              <a:t>Підходи до свободи слова</a:t>
            </a:r>
            <a:endParaRPr lang="uk-UA" b="1" dirty="0">
              <a:latin typeface="Arial Black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070144"/>
              </p:ext>
            </p:extLst>
          </p:nvPr>
        </p:nvGraphicFramePr>
        <p:xfrm>
          <a:off x="398205" y="1445342"/>
          <a:ext cx="11606981" cy="523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93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737" y="1266957"/>
            <a:ext cx="6338786" cy="1712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СВОБОДА СЛОВА</a:t>
            </a:r>
            <a:r>
              <a:rPr lang="uk-UA" sz="3600" b="1" dirty="0" smtClean="0">
                <a:solidFill>
                  <a:srgbClr val="CC0066"/>
                </a:solidFill>
                <a:latin typeface="Arial Black" panose="020B0A04020102020204" pitchFamily="34" charset="0"/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</a:t>
            </a:r>
            <a:r>
              <a:rPr lang="ru-RU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це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право </a:t>
            </a:r>
            <a:r>
              <a:rPr lang="ru-RU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вільно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висловлювати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свої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думки як </a:t>
            </a:r>
            <a:r>
              <a:rPr lang="ru-RU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усно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, так і 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письмово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29" y="304800"/>
            <a:ext cx="4249642" cy="2674843"/>
          </a:xfrm>
          <a:prstGeom prst="rect">
            <a:avLst/>
          </a:prstGeom>
        </p:spPr>
      </p:pic>
      <p:pic>
        <p:nvPicPr>
          <p:cNvPr id="3074" name="Picture 2" descr="Свобода слова, вільний інтернет та права в Україні - Pingvin.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47" y="3332960"/>
            <a:ext cx="5349060" cy="300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вобода слова та виклики для роботи журналістів в умовах збройного  конфлікту в Украї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22" y="3205550"/>
            <a:ext cx="4104412" cy="27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93" y="906323"/>
            <a:ext cx="6678487" cy="8940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Вбивство Анни Лінд: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реагували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медіа</a:t>
            </a:r>
            <a:endParaRPr lang="uk-U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372" y="182998"/>
            <a:ext cx="4584400" cy="280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2829" y="3912628"/>
            <a:ext cx="11690132" cy="251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lnSpc>
                <a:spcPct val="82000"/>
              </a:lnSpc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Повідомляється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що на міністра закордонних справ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країни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Анну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Лінд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скоєно замах… Невідомий завдав їй кілька ударів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ножем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чого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втік з місця злочину. Усе сталося в центрі столиці, в найбільшому супермаркеті, куди Лінд зайшла одна без охорони по дорозі зі служби додому. Важко поранену пані міністра було доставлено до Каролінської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лікарні. </a:t>
            </a:r>
          </a:p>
          <a:p>
            <a:pPr indent="441325" algn="just">
              <a:lnSpc>
                <a:spcPct val="82000"/>
              </a:lnSpc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Трохи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пізніше, у щоденній вечірній газеті “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Експресен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” (“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”),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яку читає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майже 900 тис. шведів, з’явився репортаж з місця трагедії, який супроводжувався фото з подробицями транспортування пораненої жінки».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894" y="2021586"/>
            <a:ext cx="6678487" cy="1858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0238" algn="just">
              <a:lnSpc>
                <a:spcPct val="82000"/>
              </a:lnSpc>
            </a:pPr>
            <a:r>
              <a:rPr lang="uk-UA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«10 вересня 2003 року... Початок шостої вечора за стокгольмським часом… По всіх каналах шведського телебачення біжить рядок: “Терміново! Екстрено!”</a:t>
            </a:r>
            <a:endParaRPr lang="uk-UA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9004" y="143094"/>
            <a:ext cx="39319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sz="3600" b="1" dirty="0" smtClean="0"/>
              <a:t>2) Етика мас-медіа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840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489" y="169688"/>
            <a:ext cx="11485180" cy="37285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4450" indent="492125" algn="just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«В Анни залишилося двоє синів (8 та 10 років), і для них 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бачити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такий знімок 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було справжнім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потрясінням, яке ще 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більше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підсилювало отриману від 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непоправної втрати </a:t>
            </a:r>
            <a:b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психологічну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травму… Проте, з іншого боку, Лінд була на 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той час найвпливовішим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політиком у країні, жителі якої 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цілком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могли претендувати 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отримання </a:t>
            </a:r>
            <a:r>
              <a:rPr lang="uk-UA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усіх новин щодо цієї події</a:t>
            </a:r>
            <a:r>
              <a:rPr lang="uk-U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45720" indent="0" algn="r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Йоран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Андерсон, </a:t>
            </a:r>
          </a:p>
          <a:p>
            <a:pPr marL="45720" indent="0" algn="r">
              <a:lnSpc>
                <a:spcPct val="95000"/>
              </a:lnSpc>
              <a:spcBef>
                <a:spcPts val="0"/>
              </a:spcBef>
              <a:buNone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шведський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медіапедагог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88" y="2960537"/>
            <a:ext cx="5100413" cy="377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7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4511"/>
            <a:ext cx="12091916" cy="633412"/>
          </a:xfrm>
        </p:spPr>
        <p:txBody>
          <a:bodyPr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преса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медіа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бути </a:t>
            </a: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всюдисущою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5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писати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фільмувати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завгодно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10" y="961534"/>
            <a:ext cx="11740896" cy="5530706"/>
          </a:xfrm>
          <a:solidFill>
            <a:srgbClr val="CCECFF"/>
          </a:solidFill>
          <a:effectLst>
            <a:outerShdw blurRad="88900" dist="76200" dir="2700000" algn="tl" rotWithShape="0">
              <a:prstClr val="black">
                <a:alpha val="94000"/>
              </a:prstClr>
            </a:outerShdw>
          </a:effectLst>
        </p:spPr>
        <p:txBody>
          <a:bodyPr wrap="square">
            <a:no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Стаття 34 Конституції України</a:t>
            </a:r>
          </a:p>
          <a:p>
            <a:pPr marL="0" indent="0" algn="just">
              <a:buNone/>
            </a:pPr>
            <a:r>
              <a:rPr lang="uk-UA" sz="3200" b="1" i="1" dirty="0" smtClean="0"/>
              <a:t>«Здійснення цих прав (права на свободу слова та </a:t>
            </a:r>
            <a:br>
              <a:rPr lang="uk-UA" sz="3200" b="1" i="1" dirty="0" smtClean="0"/>
            </a:br>
            <a:r>
              <a:rPr lang="uk-UA" sz="3200" b="1" i="1" dirty="0" smtClean="0"/>
              <a:t>доступ до інформації ― ред.) може бути обмежене </a:t>
            </a:r>
            <a:br>
              <a:rPr lang="uk-UA" sz="3200" b="1" i="1" dirty="0" smtClean="0"/>
            </a:br>
            <a:r>
              <a:rPr lang="uk-UA" sz="3200" b="1" i="1" dirty="0" smtClean="0"/>
              <a:t>законом в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інтересах національної безпеки, </a:t>
            </a:r>
            <a:b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територіальної  цілісності або громадського порядку </a:t>
            </a:r>
            <a:r>
              <a:rPr lang="uk-UA" sz="3200" b="1" i="1" dirty="0" smtClean="0"/>
              <a:t>з метою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запобігання заворушенням</a:t>
            </a:r>
            <a:r>
              <a:rPr lang="uk-UA" sz="3200" b="1" i="1" dirty="0" smtClean="0"/>
              <a:t> чи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злочинам</a:t>
            </a:r>
            <a:r>
              <a:rPr lang="uk-UA" sz="3200" b="1" i="1" dirty="0" smtClean="0"/>
              <a:t>, для </a:t>
            </a:r>
            <a:br>
              <a:rPr lang="uk-UA" sz="3200" b="1" i="1" dirty="0" smtClean="0"/>
            </a:b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охорони здоров’я</a:t>
            </a:r>
            <a:r>
              <a:rPr lang="uk-UA" sz="3200" b="1" i="1" dirty="0" smtClean="0"/>
              <a:t> населення, для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захисту репутації </a:t>
            </a:r>
            <a:r>
              <a:rPr lang="uk-UA" sz="3200" b="1" i="1" dirty="0" smtClean="0"/>
              <a:t>або прав інших людей, для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запобігання розголошенню </a:t>
            </a:r>
            <a:b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інформації</a:t>
            </a:r>
            <a:r>
              <a:rPr lang="uk-UA" sz="3200" b="1" i="1" dirty="0" smtClean="0"/>
              <a:t>, одержаної конфіденційно, або для </a:t>
            </a:r>
            <a:br>
              <a:rPr lang="uk-UA" sz="3200" b="1" i="1" dirty="0" smtClean="0"/>
            </a:b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підтримання авторитету </a:t>
            </a:r>
            <a:r>
              <a:rPr lang="uk-UA" sz="3200" b="1" i="1" dirty="0" smtClean="0"/>
              <a:t>і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неупередженості </a:t>
            </a:r>
            <a:b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правосуддя</a:t>
            </a:r>
            <a:r>
              <a:rPr lang="uk-UA" sz="3200" b="1" i="1" dirty="0" smtClean="0"/>
              <a:t>».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14478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916</Words>
  <Application>Microsoft Office PowerPoint</Application>
  <PresentationFormat>Произвольный</PresentationFormat>
  <Paragraphs>108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Актуальність:</vt:lpstr>
      <vt:lpstr>Мета </vt:lpstr>
      <vt:lpstr>ПЛАН</vt:lpstr>
      <vt:lpstr>1) Поняття свободи слова Підходи до свободи слова</vt:lpstr>
      <vt:lpstr>Презентация PowerPoint</vt:lpstr>
      <vt:lpstr>Вбивство Анни Лінд:  як реагували медіа</vt:lpstr>
      <vt:lpstr>Презентация PowerPoint</vt:lpstr>
      <vt:lpstr>Чи може преса (медіа) бути всюдисущою: писати і  фільмувати що завгодно</vt:lpstr>
      <vt:lpstr>Презентация PowerPoint</vt:lpstr>
      <vt:lpstr>3) Мас-медіа в демократичному суспільстві </vt:lpstr>
      <vt:lpstr>Презентация PowerPoint</vt:lpstr>
      <vt:lpstr>Завдання</vt:lpstr>
      <vt:lpstr>Презентация PowerPoint</vt:lpstr>
      <vt:lpstr>Презентация PowerPoint</vt:lpstr>
      <vt:lpstr>Завдання</vt:lpstr>
      <vt:lpstr>4) Цензура та замовні матеріали</vt:lpstr>
      <vt:lpstr>Презентация PowerPoint</vt:lpstr>
      <vt:lpstr>Презентация PowerPoint</vt:lpstr>
      <vt:lpstr>Презентация PowerPoint</vt:lpstr>
      <vt:lpstr>Кодекс етики українського журналіста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122</cp:revision>
  <dcterms:created xsi:type="dcterms:W3CDTF">2019-02-19T08:24:59Z</dcterms:created>
  <dcterms:modified xsi:type="dcterms:W3CDTF">2024-05-30T06:25:42Z</dcterms:modified>
</cp:coreProperties>
</file>