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67" r:id="rId2"/>
    <p:sldId id="256" r:id="rId3"/>
    <p:sldId id="373" r:id="rId4"/>
    <p:sldId id="381" r:id="rId5"/>
    <p:sldId id="405" r:id="rId6"/>
    <p:sldId id="406" r:id="rId7"/>
    <p:sldId id="407" r:id="rId8"/>
    <p:sldId id="383" r:id="rId9"/>
    <p:sldId id="408" r:id="rId10"/>
    <p:sldId id="409" r:id="rId11"/>
    <p:sldId id="410" r:id="rId12"/>
    <p:sldId id="411" r:id="rId13"/>
    <p:sldId id="414" r:id="rId14"/>
    <p:sldId id="415" r:id="rId15"/>
    <p:sldId id="384" r:id="rId16"/>
    <p:sldId id="385" r:id="rId17"/>
    <p:sldId id="416" r:id="rId18"/>
    <p:sldId id="417" r:id="rId19"/>
    <p:sldId id="418" r:id="rId20"/>
    <p:sldId id="419" r:id="rId21"/>
    <p:sldId id="420" r:id="rId22"/>
    <p:sldId id="421" r:id="rId23"/>
    <p:sldId id="412" r:id="rId24"/>
    <p:sldId id="413" r:id="rId25"/>
    <p:sldId id="469" r:id="rId26"/>
    <p:sldId id="386" r:id="rId27"/>
    <p:sldId id="387" r:id="rId28"/>
    <p:sldId id="388" r:id="rId29"/>
    <p:sldId id="389" r:id="rId30"/>
    <p:sldId id="390" r:id="rId31"/>
    <p:sldId id="391" r:id="rId32"/>
    <p:sldId id="392" r:id="rId33"/>
    <p:sldId id="393" r:id="rId34"/>
    <p:sldId id="394" r:id="rId35"/>
    <p:sldId id="395" r:id="rId36"/>
    <p:sldId id="468" r:id="rId37"/>
    <p:sldId id="423" r:id="rId38"/>
    <p:sldId id="425" r:id="rId39"/>
    <p:sldId id="427" r:id="rId40"/>
    <p:sldId id="428" r:id="rId41"/>
    <p:sldId id="429" r:id="rId42"/>
    <p:sldId id="430" r:id="rId43"/>
    <p:sldId id="431" r:id="rId44"/>
    <p:sldId id="432" r:id="rId45"/>
    <p:sldId id="433" r:id="rId46"/>
    <p:sldId id="434" r:id="rId47"/>
    <p:sldId id="435" r:id="rId48"/>
    <p:sldId id="396" r:id="rId49"/>
    <p:sldId id="399" r:id="rId50"/>
    <p:sldId id="400" r:id="rId51"/>
    <p:sldId id="401" r:id="rId52"/>
    <p:sldId id="402" r:id="rId53"/>
    <p:sldId id="403" r:id="rId54"/>
    <p:sldId id="404" r:id="rId55"/>
    <p:sldId id="375" r:id="rId56"/>
    <p:sldId id="470" r:id="rId57"/>
    <p:sldId id="471" r:id="rId58"/>
    <p:sldId id="376" r:id="rId59"/>
    <p:sldId id="472" r:id="rId60"/>
    <p:sldId id="473" r:id="rId61"/>
    <p:sldId id="377" r:id="rId62"/>
    <p:sldId id="378" r:id="rId63"/>
    <p:sldId id="379" r:id="rId64"/>
    <p:sldId id="474" r:id="rId65"/>
    <p:sldId id="380" r:id="rId66"/>
    <p:sldId id="475" r:id="rId67"/>
    <p:sldId id="476" r:id="rId68"/>
    <p:sldId id="479" r:id="rId69"/>
    <p:sldId id="477" r:id="rId70"/>
    <p:sldId id="478" r:id="rId71"/>
    <p:sldId id="480" r:id="rId72"/>
    <p:sldId id="481" r:id="rId73"/>
    <p:sldId id="482" r:id="rId74"/>
    <p:sldId id="485" r:id="rId75"/>
    <p:sldId id="483" r:id="rId76"/>
    <p:sldId id="374" r:id="rId7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90" autoAdjust="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86E11B-1EA8-4FB5-B718-E3575EB3145F}" type="datetimeFigureOut">
              <a:rPr lang="ru-RU" smtClean="0"/>
              <a:pPr/>
              <a:t>08.12.2020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0A49D-C56B-44D9-B43E-0CAE14D20BB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normAutofit/>
          </a:bodyPr>
          <a:lstStyle/>
          <a:p>
            <a:endParaRPr lang="uk-UA" dirty="0"/>
          </a:p>
        </p:txBody>
      </p:sp>
      <p:sp>
        <p:nvSpPr>
          <p:cNvPr id="4" name="Місце для номера слайда 3"/>
          <p:cNvSpPr>
            <a:spLocks noGrp="1"/>
          </p:cNvSpPr>
          <p:nvPr>
            <p:ph type="sldNum" sz="quarter" idx="10"/>
          </p:nvPr>
        </p:nvSpPr>
        <p:spPr/>
        <p:txBody>
          <a:bodyPr/>
          <a:lstStyle/>
          <a:p>
            <a:fld id="{FF35611A-0EF2-42D1-BA7C-F769A3B11E6F}" type="slidenum">
              <a:rPr lang="uk-UA" smtClean="0"/>
              <a:pPr/>
              <a:t>4</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mclinic.ru/story_pic/141.gi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kniga-zelii.ru/common/images/design/pages/diffuser.gif"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images.yandex.ru/yandsearch?p=197&amp;ed=1&amp;text=%D0%B0%D1%80%D0%BE%D0%BC%D0%B0%D1%82%D0%B5%D1%80%D0%B0%D0%BF%D0%B8%D1%8F&amp;spsite=www.hachoo.ru&amp;img_url=www.xlim.ru/catalogs/kcf/content/bin/images/large/KC6443_06.jpg&amp;rpt=sima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odessasan.com.ua/images/foto/16.jpg"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500042"/>
            <a:ext cx="8572560" cy="1142985"/>
          </a:xfrm>
        </p:spPr>
        <p:txBody>
          <a:bodyPr>
            <a:normAutofit fontScale="90000"/>
          </a:bodyPr>
          <a:lstStyle/>
          <a:p>
            <a:r>
              <a:rPr lang="ru-RU" b="1" dirty="0" err="1" smtClean="0">
                <a:solidFill>
                  <a:srgbClr val="0070C0"/>
                </a:solidFill>
                <a:effectLst>
                  <a:outerShdw blurRad="38100" dist="38100" dir="2700000" algn="tl">
                    <a:srgbClr val="000000">
                      <a:alpha val="43137"/>
                    </a:srgbClr>
                  </a:outerShdw>
                </a:effectLst>
              </a:rPr>
              <a:t>Природні</a:t>
            </a:r>
            <a:r>
              <a:rPr lang="ru-RU" b="1" dirty="0" smtClean="0">
                <a:solidFill>
                  <a:srgbClr val="0070C0"/>
                </a:solidFill>
                <a:effectLst>
                  <a:outerShdw blurRad="38100" dist="38100" dir="2700000" algn="tl">
                    <a:srgbClr val="000000">
                      <a:alpha val="43137"/>
                    </a:srgbClr>
                  </a:outerShdw>
                </a:effectLst>
              </a:rPr>
              <a:t> </a:t>
            </a:r>
            <a:r>
              <a:rPr lang="ru-RU" b="1" dirty="0" err="1" smtClean="0">
                <a:solidFill>
                  <a:srgbClr val="0070C0"/>
                </a:solidFill>
                <a:effectLst>
                  <a:outerShdw blurRad="38100" dist="38100" dir="2700000" algn="tl">
                    <a:srgbClr val="000000">
                      <a:alpha val="43137"/>
                    </a:srgbClr>
                  </a:outerShdw>
                </a:effectLst>
              </a:rPr>
              <a:t>засоби</a:t>
            </a:r>
            <a:r>
              <a:rPr lang="ru-RU" b="1" dirty="0" smtClean="0">
                <a:solidFill>
                  <a:srgbClr val="0070C0"/>
                </a:solidFill>
                <a:effectLst>
                  <a:outerShdw blurRad="38100" dist="38100" dir="2700000" algn="tl">
                    <a:srgbClr val="000000">
                      <a:alpha val="43137"/>
                    </a:srgbClr>
                  </a:outerShdw>
                </a:effectLst>
              </a:rPr>
              <a:t> </a:t>
            </a:r>
            <a:r>
              <a:rPr lang="ru-RU" b="1" dirty="0" err="1" smtClean="0">
                <a:solidFill>
                  <a:srgbClr val="0070C0"/>
                </a:solidFill>
                <a:effectLst>
                  <a:outerShdw blurRad="38100" dist="38100" dir="2700000" algn="tl">
                    <a:srgbClr val="000000">
                      <a:alpha val="43137"/>
                    </a:srgbClr>
                  </a:outerShdw>
                </a:effectLst>
              </a:rPr>
              <a:t>підвищення</a:t>
            </a:r>
            <a:r>
              <a:rPr lang="ru-RU" b="1" dirty="0" smtClean="0">
                <a:solidFill>
                  <a:srgbClr val="0070C0"/>
                </a:solidFill>
                <a:effectLst>
                  <a:outerShdw blurRad="38100" dist="38100" dir="2700000" algn="tl">
                    <a:srgbClr val="000000">
                      <a:alpha val="43137"/>
                    </a:srgbClr>
                  </a:outerShdw>
                </a:effectLst>
              </a:rPr>
              <a:t> </a:t>
            </a:r>
            <a:r>
              <a:rPr lang="ru-RU" b="1" dirty="0" err="1" smtClean="0">
                <a:solidFill>
                  <a:srgbClr val="0070C0"/>
                </a:solidFill>
                <a:effectLst>
                  <a:outerShdw blurRad="38100" dist="38100" dir="2700000" algn="tl">
                    <a:srgbClr val="000000">
                      <a:alpha val="43137"/>
                    </a:srgbClr>
                  </a:outerShdw>
                </a:effectLst>
              </a:rPr>
              <a:t>резистентност</a:t>
            </a:r>
            <a:r>
              <a:rPr lang="ru-RU" b="1" dirty="0" err="1" smtClean="0">
                <a:solidFill>
                  <a:srgbClr val="0070C0"/>
                </a:solidFill>
                <a:effectLst>
                  <a:outerShdw blurRad="38100" dist="38100" dir="2700000" algn="tl">
                    <a:srgbClr val="000000">
                      <a:alpha val="43137"/>
                    </a:srgbClr>
                  </a:outerShdw>
                </a:effectLst>
              </a:rPr>
              <a:t>і</a:t>
            </a:r>
            <a:r>
              <a:rPr lang="ru-RU" b="1" dirty="0" smtClean="0">
                <a:solidFill>
                  <a:srgbClr val="0070C0"/>
                </a:solidFill>
                <a:effectLst>
                  <a:outerShdw blurRad="38100" dist="38100" dir="2700000" algn="tl">
                    <a:srgbClr val="000000">
                      <a:alpha val="43137"/>
                    </a:srgbClr>
                  </a:outerShdw>
                </a:effectLst>
              </a:rPr>
              <a:t> </a:t>
            </a:r>
            <a:r>
              <a:rPr lang="ru-RU" b="1" dirty="0" err="1" smtClean="0">
                <a:solidFill>
                  <a:srgbClr val="0070C0"/>
                </a:solidFill>
                <a:effectLst>
                  <a:outerShdw blurRad="38100" dist="38100" dir="2700000" algn="tl">
                    <a:srgbClr val="000000">
                      <a:alpha val="43137"/>
                    </a:srgbClr>
                  </a:outerShdw>
                </a:effectLst>
              </a:rPr>
              <a:t>організму</a:t>
            </a:r>
            <a:endParaRPr lang="ru-RU" b="1" dirty="0">
              <a:solidFill>
                <a:srgbClr val="0070C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14282" y="1928778"/>
            <a:ext cx="8501122" cy="3071858"/>
          </a:xfrm>
        </p:spPr>
        <p:txBody>
          <a:bodyPr>
            <a:normAutofit/>
          </a:bodyPr>
          <a:lstStyle/>
          <a:p>
            <a:r>
              <a:rPr lang="ru-RU" sz="4400" b="1" dirty="0" smtClean="0">
                <a:solidFill>
                  <a:srgbClr val="FF0000"/>
                </a:solidFill>
              </a:rPr>
              <a:t>Тема 12. </a:t>
            </a:r>
            <a:r>
              <a:rPr lang="uk-UA" sz="4400" b="1" dirty="0" smtClean="0">
                <a:solidFill>
                  <a:srgbClr val="FF0000"/>
                </a:solidFill>
              </a:rPr>
              <a:t>Фітотерапія</a:t>
            </a:r>
            <a:r>
              <a:rPr lang="uk-UA" sz="4400" b="1" dirty="0" smtClean="0">
                <a:solidFill>
                  <a:srgbClr val="FF0000"/>
                </a:solidFill>
              </a:rPr>
              <a:t>. </a:t>
            </a:r>
            <a:r>
              <a:rPr lang="uk-UA" sz="4400" b="1" dirty="0" err="1" smtClean="0">
                <a:solidFill>
                  <a:srgbClr val="FF0000"/>
                </a:solidFill>
              </a:rPr>
              <a:t>Ароматерапія</a:t>
            </a:r>
            <a:endParaRPr lang="ru-RU" sz="4400" b="1" dirty="0" smtClean="0">
              <a:solidFill>
                <a:srgbClr val="FF0000"/>
              </a:solidFill>
            </a:endParaRPr>
          </a:p>
          <a:p>
            <a:r>
              <a:rPr lang="ru-RU" sz="4400" b="1" dirty="0" smtClean="0">
                <a:solidFill>
                  <a:srgbClr val="FF0000"/>
                </a:solidFill>
              </a:rPr>
              <a:t>Тема 13. </a:t>
            </a:r>
            <a:r>
              <a:rPr lang="uk-UA" sz="4400" b="1" dirty="0" err="1" smtClean="0">
                <a:solidFill>
                  <a:srgbClr val="FF0000"/>
                </a:solidFill>
              </a:rPr>
              <a:t>Натуропатія</a:t>
            </a:r>
            <a:r>
              <a:rPr lang="uk-UA" sz="4400" b="1" dirty="0" smtClean="0">
                <a:solidFill>
                  <a:srgbClr val="FF0000"/>
                </a:solidFill>
              </a:rPr>
              <a:t>. Апітерапія. </a:t>
            </a:r>
            <a:r>
              <a:rPr lang="uk-UA" sz="4400" b="1" dirty="0" err="1" smtClean="0">
                <a:solidFill>
                  <a:srgbClr val="FF0000"/>
                </a:solidFill>
              </a:rPr>
              <a:t>Аутогемотерапія</a:t>
            </a:r>
            <a:r>
              <a:rPr lang="uk-UA" sz="4400" b="1" dirty="0" smtClean="0">
                <a:solidFill>
                  <a:srgbClr val="FF0000"/>
                </a:solidFill>
              </a:rPr>
              <a:t>. </a:t>
            </a:r>
            <a:r>
              <a:rPr lang="uk-UA" sz="4400" b="1" dirty="0" err="1" smtClean="0">
                <a:solidFill>
                  <a:srgbClr val="FF0000"/>
                </a:solidFill>
              </a:rPr>
              <a:t>Гірудотерапія</a:t>
            </a:r>
            <a:endParaRPr lang="ru-RU" sz="4400" b="1" dirty="0" smtClean="0">
              <a:solidFill>
                <a:srgbClr val="FF0000"/>
              </a:solidFill>
            </a:endParaRPr>
          </a:p>
          <a:p>
            <a:endParaRPr lang="ru-RU"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6340197"/>
          </a:xfrm>
          <a:prstGeom prst="rect">
            <a:avLst/>
          </a:prstGeom>
        </p:spPr>
        <p:txBody>
          <a:bodyPr wrap="square">
            <a:spAutoFit/>
          </a:bodyPr>
          <a:lstStyle/>
          <a:p>
            <a:pPr algn="ctr"/>
            <a:r>
              <a:rPr lang="ru-RU" sz="2800" b="1" dirty="0" err="1" smtClean="0">
                <a:solidFill>
                  <a:srgbClr val="FF0000"/>
                </a:solidFill>
              </a:rPr>
              <a:t>Фітопрепарати</a:t>
            </a:r>
            <a:r>
              <a:rPr lang="ru-RU" sz="2800" b="1" dirty="0" smtClean="0">
                <a:solidFill>
                  <a:srgbClr val="FF0000"/>
                </a:solidFill>
              </a:rPr>
              <a:t> </a:t>
            </a:r>
            <a:r>
              <a:rPr lang="ru-RU" sz="2800" b="1" dirty="0" err="1" smtClean="0">
                <a:solidFill>
                  <a:srgbClr val="FF0000"/>
                </a:solidFill>
              </a:rPr>
              <a:t>і</a:t>
            </a:r>
            <a:r>
              <a:rPr lang="ru-RU" sz="2800" b="1" dirty="0" smtClean="0">
                <a:solidFill>
                  <a:srgbClr val="FF0000"/>
                </a:solidFill>
              </a:rPr>
              <a:t> </a:t>
            </a:r>
            <a:r>
              <a:rPr lang="ru-RU" sz="2800" b="1" dirty="0" err="1" smtClean="0">
                <a:solidFill>
                  <a:srgbClr val="FF0000"/>
                </a:solidFill>
              </a:rPr>
              <a:t>дієтичні</a:t>
            </a:r>
            <a:r>
              <a:rPr lang="ru-RU" sz="2800" b="1" dirty="0" smtClean="0">
                <a:solidFill>
                  <a:srgbClr val="FF0000"/>
                </a:solidFill>
              </a:rPr>
              <a:t> добавки </a:t>
            </a:r>
            <a:endParaRPr lang="ru-RU" sz="2800" b="1" dirty="0" smtClean="0">
              <a:solidFill>
                <a:srgbClr val="FF0000"/>
              </a:solidFill>
            </a:endParaRPr>
          </a:p>
          <a:p>
            <a:pPr algn="just"/>
            <a:r>
              <a:rPr lang="ru-RU" sz="2100" b="1" dirty="0" err="1" smtClean="0"/>
              <a:t>Важливо</a:t>
            </a:r>
            <a:r>
              <a:rPr lang="ru-RU" sz="2100" b="1" dirty="0" smtClean="0"/>
              <a:t> </a:t>
            </a:r>
            <a:r>
              <a:rPr lang="ru-RU" sz="2100" b="1" dirty="0" err="1" smtClean="0"/>
              <a:t>відзначити</a:t>
            </a:r>
            <a:r>
              <a:rPr lang="ru-RU" sz="2100" b="1" dirty="0" smtClean="0"/>
              <a:t>, </a:t>
            </a:r>
            <a:r>
              <a:rPr lang="ru-RU" sz="2100" b="1" dirty="0" err="1" smtClean="0"/>
              <a:t>що</a:t>
            </a:r>
            <a:r>
              <a:rPr lang="ru-RU" sz="2100" b="1" dirty="0" smtClean="0"/>
              <a:t> </a:t>
            </a:r>
            <a:r>
              <a:rPr lang="ru-RU" sz="2100" b="1" dirty="0" err="1" smtClean="0"/>
              <a:t>лікування</a:t>
            </a:r>
            <a:r>
              <a:rPr lang="ru-RU" sz="2100" b="1" dirty="0" smtClean="0"/>
              <a:t> </a:t>
            </a:r>
            <a:r>
              <a:rPr lang="ru-RU" sz="2100" b="1" dirty="0" err="1" smtClean="0"/>
              <a:t>зареєстрованими</a:t>
            </a:r>
            <a:r>
              <a:rPr lang="ru-RU" sz="2100" b="1" dirty="0" smtClean="0"/>
              <a:t> </a:t>
            </a:r>
            <a:r>
              <a:rPr lang="ru-RU" sz="2100" b="1" dirty="0" err="1" smtClean="0"/>
              <a:t>лікарськими</a:t>
            </a:r>
            <a:r>
              <a:rPr lang="ru-RU" sz="2100" b="1" dirty="0" smtClean="0"/>
              <a:t> </a:t>
            </a:r>
            <a:r>
              <a:rPr lang="ru-RU" sz="2100" b="1" dirty="0" err="1" smtClean="0"/>
              <a:t>рослинними</a:t>
            </a:r>
            <a:r>
              <a:rPr lang="ru-RU" sz="2100" b="1" dirty="0" smtClean="0"/>
              <a:t> препаратами не </a:t>
            </a:r>
            <a:r>
              <a:rPr lang="ru-RU" sz="2100" b="1" dirty="0" err="1" smtClean="0"/>
              <a:t>може</a:t>
            </a:r>
            <a:r>
              <a:rPr lang="ru-RU" sz="2100" b="1" dirty="0" smtClean="0"/>
              <a:t> </a:t>
            </a:r>
            <a:r>
              <a:rPr lang="ru-RU" sz="2100" b="1" dirty="0" err="1" smtClean="0"/>
              <a:t>замінити</a:t>
            </a:r>
            <a:r>
              <a:rPr lang="ru-RU" sz="2100" b="1" dirty="0" smtClean="0"/>
              <a:t> </a:t>
            </a:r>
            <a:r>
              <a:rPr lang="ru-RU" sz="2100" b="1" dirty="0" err="1" smtClean="0"/>
              <a:t>використання</a:t>
            </a:r>
            <a:r>
              <a:rPr lang="ru-RU" sz="2100" b="1" dirty="0" smtClean="0"/>
              <a:t> </a:t>
            </a:r>
            <a:r>
              <a:rPr lang="ru-RU" sz="2100" b="1" dirty="0" err="1" smtClean="0"/>
              <a:t>дієтичних</a:t>
            </a:r>
            <a:r>
              <a:rPr lang="ru-RU" sz="2100" b="1" dirty="0" smtClean="0"/>
              <a:t> добавок, </a:t>
            </a:r>
            <a:r>
              <a:rPr lang="ru-RU" sz="2100" b="1" dirty="0" err="1" smtClean="0"/>
              <a:t>які</a:t>
            </a:r>
            <a:r>
              <a:rPr lang="ru-RU" sz="2100" b="1" dirty="0" smtClean="0"/>
              <a:t> за </a:t>
            </a:r>
            <a:r>
              <a:rPr lang="ru-RU" sz="2100" b="1" dirty="0" err="1" smtClean="0"/>
              <a:t>своїми</a:t>
            </a:r>
            <a:r>
              <a:rPr lang="ru-RU" sz="2100" b="1" dirty="0" smtClean="0"/>
              <a:t> </a:t>
            </a:r>
            <a:r>
              <a:rPr lang="ru-RU" sz="2100" b="1" dirty="0" err="1" smtClean="0"/>
              <a:t>властивостями</a:t>
            </a:r>
            <a:r>
              <a:rPr lang="ru-RU" sz="2100" b="1" dirty="0" smtClean="0"/>
              <a:t> </a:t>
            </a:r>
            <a:r>
              <a:rPr lang="ru-RU" sz="2100" b="1" dirty="0" err="1" smtClean="0"/>
              <a:t>близькі</a:t>
            </a:r>
            <a:r>
              <a:rPr lang="ru-RU" sz="2100" b="1" dirty="0" smtClean="0"/>
              <a:t> до </a:t>
            </a:r>
            <a:r>
              <a:rPr lang="ru-RU" sz="2100" b="1" dirty="0" err="1" smtClean="0"/>
              <a:t>лікарських</a:t>
            </a:r>
            <a:r>
              <a:rPr lang="ru-RU" sz="2100" b="1" dirty="0" smtClean="0"/>
              <a:t> </a:t>
            </a:r>
            <a:r>
              <a:rPr lang="ru-RU" sz="2100" b="1" dirty="0" err="1" smtClean="0"/>
              <a:t>засобів</a:t>
            </a:r>
            <a:r>
              <a:rPr lang="ru-RU" sz="2100" b="1" dirty="0" smtClean="0"/>
              <a:t>, </a:t>
            </a:r>
            <a:r>
              <a:rPr lang="ru-RU" sz="2100" b="1" dirty="0" err="1" smtClean="0"/>
              <a:t>але</a:t>
            </a:r>
            <a:r>
              <a:rPr lang="ru-RU" sz="2100" b="1" dirty="0" smtClean="0"/>
              <a:t> такими не </a:t>
            </a:r>
            <a:r>
              <a:rPr lang="ru-RU" sz="2100" b="1" dirty="0" err="1" smtClean="0"/>
              <a:t>являються</a:t>
            </a:r>
            <a:r>
              <a:rPr lang="ru-RU" sz="2100" b="1" dirty="0" smtClean="0"/>
              <a:t>. </a:t>
            </a:r>
            <a:endParaRPr lang="ru-RU" sz="2100" b="1" dirty="0" smtClean="0"/>
          </a:p>
          <a:p>
            <a:pPr algn="just"/>
            <a:r>
              <a:rPr lang="ru-RU" sz="2100" b="1" dirty="0" err="1" smtClean="0">
                <a:solidFill>
                  <a:srgbClr val="FF0000"/>
                </a:solidFill>
              </a:rPr>
              <a:t>Лікарські</a:t>
            </a:r>
            <a:r>
              <a:rPr lang="ru-RU" sz="2100" b="1" dirty="0" smtClean="0">
                <a:solidFill>
                  <a:srgbClr val="FF0000"/>
                </a:solidFill>
              </a:rPr>
              <a:t> </a:t>
            </a:r>
            <a:r>
              <a:rPr lang="ru-RU" sz="2100" b="1" dirty="0" err="1" smtClean="0">
                <a:solidFill>
                  <a:srgbClr val="FF0000"/>
                </a:solidFill>
              </a:rPr>
              <a:t>препарати</a:t>
            </a:r>
            <a:r>
              <a:rPr lang="ru-RU" sz="2100" b="1" dirty="0" smtClean="0">
                <a:solidFill>
                  <a:srgbClr val="FF0000"/>
                </a:solidFill>
              </a:rPr>
              <a:t> </a:t>
            </a:r>
            <a:r>
              <a:rPr lang="ru-RU" sz="2100" b="1" dirty="0" err="1" smtClean="0"/>
              <a:t>підлягають</a:t>
            </a:r>
            <a:r>
              <a:rPr lang="ru-RU" sz="2100" b="1" dirty="0" smtClean="0"/>
              <a:t> </a:t>
            </a:r>
            <a:r>
              <a:rPr lang="ru-RU" sz="2100" b="1" dirty="0" err="1" smtClean="0"/>
              <a:t>реєстрації</a:t>
            </a:r>
            <a:r>
              <a:rPr lang="ru-RU" sz="2100" b="1" dirty="0" smtClean="0"/>
              <a:t>, </a:t>
            </a:r>
            <a:r>
              <a:rPr lang="ru-RU" sz="2100" b="1" dirty="0" err="1" smtClean="0"/>
              <a:t>обов'язково</a:t>
            </a:r>
            <a:r>
              <a:rPr lang="ru-RU" sz="2100" b="1" dirty="0" smtClean="0"/>
              <a:t> </a:t>
            </a:r>
            <a:r>
              <a:rPr lang="ru-RU" sz="2100" b="1" dirty="0" err="1" smtClean="0"/>
              <a:t>проводяться</a:t>
            </a:r>
            <a:r>
              <a:rPr lang="ru-RU" sz="2100" b="1" dirty="0" smtClean="0"/>
              <a:t> </a:t>
            </a:r>
            <a:r>
              <a:rPr lang="ru-RU" sz="2100" b="1" dirty="0" err="1" smtClean="0"/>
              <a:t>доклінічні</a:t>
            </a:r>
            <a:r>
              <a:rPr lang="ru-RU" sz="2100" b="1" dirty="0" smtClean="0"/>
              <a:t> та </a:t>
            </a:r>
            <a:r>
              <a:rPr lang="ru-RU" sz="2100" b="1" dirty="0" err="1" smtClean="0"/>
              <a:t>клінічні</a:t>
            </a:r>
            <a:r>
              <a:rPr lang="ru-RU" sz="2100" b="1" dirty="0" smtClean="0"/>
              <a:t> </a:t>
            </a:r>
            <a:r>
              <a:rPr lang="ru-RU" sz="2100" b="1" dirty="0" err="1" smtClean="0"/>
              <a:t>дослідження</a:t>
            </a:r>
            <a:r>
              <a:rPr lang="ru-RU" sz="2100" b="1" dirty="0" smtClean="0"/>
              <a:t>, </a:t>
            </a:r>
            <a:r>
              <a:rPr lang="ru-RU" sz="2100" b="1" dirty="0" err="1" smtClean="0"/>
              <a:t>є</a:t>
            </a:r>
            <a:r>
              <a:rPr lang="ru-RU" sz="2100" b="1" dirty="0" smtClean="0"/>
              <a:t> </a:t>
            </a:r>
            <a:r>
              <a:rPr lang="ru-RU" sz="2100" b="1" dirty="0" err="1" smtClean="0"/>
              <a:t>чітко</a:t>
            </a:r>
            <a:r>
              <a:rPr lang="ru-RU" sz="2100" b="1" dirty="0" smtClean="0"/>
              <a:t> </a:t>
            </a:r>
            <a:r>
              <a:rPr lang="ru-RU" sz="2100" b="1" dirty="0" err="1" smtClean="0"/>
              <a:t>встановлені</a:t>
            </a:r>
            <a:r>
              <a:rPr lang="ru-RU" sz="2100" b="1" dirty="0" smtClean="0"/>
              <a:t> </a:t>
            </a:r>
            <a:r>
              <a:rPr lang="ru-RU" sz="2100" b="1" dirty="0" err="1" smtClean="0"/>
              <a:t>показання</a:t>
            </a:r>
            <a:r>
              <a:rPr lang="ru-RU" sz="2100" b="1" dirty="0" smtClean="0"/>
              <a:t> до </a:t>
            </a:r>
            <a:r>
              <a:rPr lang="ru-RU" sz="2100" b="1" dirty="0" err="1" smtClean="0"/>
              <a:t>застосування</a:t>
            </a:r>
            <a:r>
              <a:rPr lang="ru-RU" sz="2100" b="1" dirty="0" smtClean="0"/>
              <a:t>, вони </a:t>
            </a:r>
            <a:r>
              <a:rPr lang="ru-RU" sz="2100" b="1" dirty="0" err="1" smtClean="0"/>
              <a:t>виробляються</a:t>
            </a:r>
            <a:r>
              <a:rPr lang="ru-RU" sz="2100" b="1" dirty="0" smtClean="0"/>
              <a:t> </a:t>
            </a:r>
            <a:r>
              <a:rPr lang="ru-RU" sz="2100" b="1" dirty="0" err="1" smtClean="0"/>
              <a:t>фармацевтичною</a:t>
            </a:r>
            <a:r>
              <a:rPr lang="ru-RU" sz="2100" b="1" dirty="0" smtClean="0"/>
              <a:t> </a:t>
            </a:r>
            <a:r>
              <a:rPr lang="ru-RU" sz="2100" b="1" dirty="0" err="1" smtClean="0"/>
              <a:t>промисловістю</a:t>
            </a:r>
            <a:r>
              <a:rPr lang="ru-RU" sz="2100" b="1" dirty="0" smtClean="0"/>
              <a:t> при </a:t>
            </a:r>
            <a:r>
              <a:rPr lang="ru-RU" sz="2100" b="1" dirty="0" err="1" smtClean="0"/>
              <a:t>дотриманні</a:t>
            </a:r>
            <a:r>
              <a:rPr lang="ru-RU" sz="2100" b="1" dirty="0" smtClean="0"/>
              <a:t> </a:t>
            </a:r>
            <a:r>
              <a:rPr lang="ru-RU" sz="2100" b="1" dirty="0" err="1" smtClean="0"/>
              <a:t>фармацевтичних</a:t>
            </a:r>
            <a:r>
              <a:rPr lang="ru-RU" sz="2100" b="1" dirty="0" smtClean="0"/>
              <a:t> </a:t>
            </a:r>
            <a:r>
              <a:rPr lang="ru-RU" sz="2100" b="1" dirty="0" err="1" smtClean="0"/>
              <a:t>стандартів</a:t>
            </a:r>
            <a:r>
              <a:rPr lang="ru-RU" sz="2100" b="1" dirty="0" smtClean="0"/>
              <a:t> </a:t>
            </a:r>
            <a:r>
              <a:rPr lang="ru-RU" sz="2100" b="1" dirty="0" err="1" smtClean="0"/>
              <a:t>виробництва</a:t>
            </a:r>
            <a:r>
              <a:rPr lang="ru-RU" sz="2100" b="1" dirty="0" smtClean="0"/>
              <a:t>, </a:t>
            </a:r>
            <a:r>
              <a:rPr lang="ru-RU" sz="2100" b="1" dirty="0" err="1" smtClean="0"/>
              <a:t>відпускаються</a:t>
            </a:r>
            <a:r>
              <a:rPr lang="ru-RU" sz="2100" b="1" dirty="0" smtClean="0"/>
              <a:t> </a:t>
            </a:r>
            <a:r>
              <a:rPr lang="ru-RU" sz="2100" b="1" dirty="0" err="1" smtClean="0"/>
              <a:t>фахівцями</a:t>
            </a:r>
            <a:r>
              <a:rPr lang="ru-RU" sz="2100" b="1" dirty="0" smtClean="0"/>
              <a:t> </a:t>
            </a:r>
            <a:r>
              <a:rPr lang="ru-RU" sz="2100" b="1" dirty="0" err="1" smtClean="0"/>
              <a:t>фармації</a:t>
            </a:r>
            <a:r>
              <a:rPr lang="ru-RU" sz="2100" b="1" dirty="0" smtClean="0"/>
              <a:t> через </a:t>
            </a:r>
            <a:r>
              <a:rPr lang="ru-RU" sz="2100" b="1" dirty="0" err="1" smtClean="0"/>
              <a:t>аптечну</a:t>
            </a:r>
            <a:r>
              <a:rPr lang="ru-RU" sz="2100" b="1" dirty="0" smtClean="0"/>
              <a:t> мережу </a:t>
            </a:r>
            <a:r>
              <a:rPr lang="ru-RU" sz="2100" b="1" dirty="0" err="1" smtClean="0"/>
              <a:t>під</a:t>
            </a:r>
            <a:r>
              <a:rPr lang="ru-RU" sz="2100" b="1" dirty="0" smtClean="0"/>
              <a:t> контролем правил </a:t>
            </a:r>
            <a:r>
              <a:rPr lang="ru-RU" sz="2100" b="1" dirty="0" err="1" smtClean="0"/>
              <a:t>реалізації</a:t>
            </a:r>
            <a:r>
              <a:rPr lang="ru-RU" sz="2100" b="1" dirty="0" smtClean="0"/>
              <a:t> та умов </a:t>
            </a:r>
            <a:r>
              <a:rPr lang="ru-RU" sz="2100" b="1" dirty="0" err="1" smtClean="0"/>
              <a:t>зберігання</a:t>
            </a:r>
            <a:r>
              <a:rPr lang="ru-RU" sz="2100" b="1" dirty="0" smtClean="0"/>
              <a:t> </a:t>
            </a:r>
            <a:r>
              <a:rPr lang="ru-RU" sz="2100" b="1" dirty="0" err="1" smtClean="0"/>
              <a:t>згідно</a:t>
            </a:r>
            <a:r>
              <a:rPr lang="ru-RU" sz="2100" b="1" dirty="0" smtClean="0"/>
              <a:t> </a:t>
            </a:r>
            <a:r>
              <a:rPr lang="ru-RU" sz="2100" b="1" dirty="0" err="1" smtClean="0"/>
              <a:t>призначення</a:t>
            </a:r>
            <a:r>
              <a:rPr lang="ru-RU" sz="2100" b="1" dirty="0" smtClean="0"/>
              <a:t> </a:t>
            </a:r>
            <a:r>
              <a:rPr lang="ru-RU" sz="2100" b="1" dirty="0" err="1" smtClean="0"/>
              <a:t>лікаря</a:t>
            </a:r>
            <a:r>
              <a:rPr lang="ru-RU" sz="2100" b="1" dirty="0" smtClean="0"/>
              <a:t>. </a:t>
            </a:r>
            <a:endParaRPr lang="ru-RU" sz="2100" b="1" dirty="0" smtClean="0"/>
          </a:p>
          <a:p>
            <a:pPr algn="just"/>
            <a:r>
              <a:rPr lang="ru-RU" sz="2100" b="1" i="1" dirty="0" err="1" smtClean="0">
                <a:solidFill>
                  <a:srgbClr val="7030A0"/>
                </a:solidFill>
              </a:rPr>
              <a:t>Рекомендації</a:t>
            </a:r>
            <a:r>
              <a:rPr lang="ru-RU" sz="2100" b="1" i="1" dirty="0" smtClean="0">
                <a:solidFill>
                  <a:srgbClr val="7030A0"/>
                </a:solidFill>
              </a:rPr>
              <a:t> </a:t>
            </a:r>
            <a:r>
              <a:rPr lang="ru-RU" sz="2100" b="1" i="1" dirty="0" smtClean="0">
                <a:solidFill>
                  <a:srgbClr val="7030A0"/>
                </a:solidFill>
              </a:rPr>
              <a:t>до </a:t>
            </a:r>
            <a:r>
              <a:rPr lang="ru-RU" sz="2100" b="1" i="1" dirty="0" err="1" smtClean="0">
                <a:solidFill>
                  <a:srgbClr val="7030A0"/>
                </a:solidFill>
              </a:rPr>
              <a:t>застосування</a:t>
            </a:r>
            <a:r>
              <a:rPr lang="ru-RU" sz="2100" b="1" i="1" dirty="0" smtClean="0">
                <a:solidFill>
                  <a:srgbClr val="7030A0"/>
                </a:solidFill>
              </a:rPr>
              <a:t> та процедура </a:t>
            </a:r>
            <a:r>
              <a:rPr lang="ru-RU" sz="2100" b="1" i="1" dirty="0" err="1" smtClean="0">
                <a:solidFill>
                  <a:srgbClr val="7030A0"/>
                </a:solidFill>
              </a:rPr>
              <a:t>реєстрації</a:t>
            </a:r>
            <a:r>
              <a:rPr lang="ru-RU" sz="2100" b="1" i="1" dirty="0" smtClean="0">
                <a:solidFill>
                  <a:srgbClr val="7030A0"/>
                </a:solidFill>
              </a:rPr>
              <a:t> </a:t>
            </a:r>
            <a:r>
              <a:rPr lang="ru-RU" sz="2100" b="1" i="1" dirty="0" err="1" smtClean="0">
                <a:solidFill>
                  <a:srgbClr val="7030A0"/>
                </a:solidFill>
              </a:rPr>
              <a:t>дієтичних</a:t>
            </a:r>
            <a:r>
              <a:rPr lang="ru-RU" sz="2100" b="1" i="1" dirty="0" smtClean="0">
                <a:solidFill>
                  <a:srgbClr val="7030A0"/>
                </a:solidFill>
              </a:rPr>
              <a:t> добавок (</a:t>
            </a:r>
            <a:r>
              <a:rPr lang="ru-RU" sz="2100" b="1" i="1" dirty="0" err="1" smtClean="0">
                <a:solidFill>
                  <a:srgbClr val="7030A0"/>
                </a:solidFill>
              </a:rPr>
              <a:t>порівняно</a:t>
            </a:r>
            <a:r>
              <a:rPr lang="ru-RU" sz="2100" b="1" i="1" dirty="0" smtClean="0">
                <a:solidFill>
                  <a:srgbClr val="7030A0"/>
                </a:solidFill>
              </a:rPr>
              <a:t> </a:t>
            </a:r>
            <a:r>
              <a:rPr lang="ru-RU" sz="2100" b="1" i="1" dirty="0" err="1" smtClean="0">
                <a:solidFill>
                  <a:srgbClr val="7030A0"/>
                </a:solidFill>
              </a:rPr>
              <a:t>з</a:t>
            </a:r>
            <a:r>
              <a:rPr lang="ru-RU" sz="2100" b="1" i="1" dirty="0" smtClean="0">
                <a:solidFill>
                  <a:srgbClr val="7030A0"/>
                </a:solidFill>
              </a:rPr>
              <a:t> такою для </a:t>
            </a:r>
            <a:r>
              <a:rPr lang="ru-RU" sz="2100" b="1" i="1" dirty="0" err="1" smtClean="0">
                <a:solidFill>
                  <a:srgbClr val="7030A0"/>
                </a:solidFill>
              </a:rPr>
              <a:t>лікарських</a:t>
            </a:r>
            <a:r>
              <a:rPr lang="ru-RU" sz="2100" b="1" i="1" dirty="0" smtClean="0">
                <a:solidFill>
                  <a:srgbClr val="7030A0"/>
                </a:solidFill>
              </a:rPr>
              <a:t> </a:t>
            </a:r>
            <a:r>
              <a:rPr lang="ru-RU" sz="2100" b="1" i="1" dirty="0" err="1" smtClean="0">
                <a:solidFill>
                  <a:srgbClr val="7030A0"/>
                </a:solidFill>
              </a:rPr>
              <a:t>засобів</a:t>
            </a:r>
            <a:r>
              <a:rPr lang="ru-RU" sz="2100" b="1" i="1" dirty="0" smtClean="0">
                <a:solidFill>
                  <a:srgbClr val="7030A0"/>
                </a:solidFill>
              </a:rPr>
              <a:t>) </a:t>
            </a:r>
            <a:r>
              <a:rPr lang="ru-RU" sz="2100" b="1" i="1" dirty="0" err="1" smtClean="0">
                <a:solidFill>
                  <a:srgbClr val="7030A0"/>
                </a:solidFill>
              </a:rPr>
              <a:t>спрощена</a:t>
            </a:r>
            <a:r>
              <a:rPr lang="ru-RU" sz="2100" b="1" i="1" dirty="0" smtClean="0">
                <a:solidFill>
                  <a:srgbClr val="7030A0"/>
                </a:solidFill>
              </a:rPr>
              <a:t> </a:t>
            </a:r>
            <a:r>
              <a:rPr lang="ru-RU" sz="2100" b="1" dirty="0" smtClean="0"/>
              <a:t>- </a:t>
            </a:r>
            <a:r>
              <a:rPr lang="ru-RU" sz="2100" b="1" dirty="0" err="1" smtClean="0"/>
              <a:t>потрібне</a:t>
            </a:r>
            <a:r>
              <a:rPr lang="ru-RU" sz="2100" b="1" dirty="0" smtClean="0"/>
              <a:t> </a:t>
            </a:r>
            <a:r>
              <a:rPr lang="ru-RU" sz="2100" b="1" dirty="0" err="1" smtClean="0"/>
              <a:t>проведення</a:t>
            </a:r>
            <a:r>
              <a:rPr lang="ru-RU" sz="2100" b="1" dirty="0" smtClean="0"/>
              <a:t> </a:t>
            </a:r>
            <a:r>
              <a:rPr lang="ru-RU" sz="2100" b="1" dirty="0" err="1" smtClean="0"/>
              <a:t>санітарно-епідеміологічної</a:t>
            </a:r>
            <a:r>
              <a:rPr lang="ru-RU" sz="2100" b="1" dirty="0" smtClean="0"/>
              <a:t> </a:t>
            </a:r>
            <a:r>
              <a:rPr lang="ru-RU" sz="2100" b="1" dirty="0" err="1" smtClean="0"/>
              <a:t>експертизи</a:t>
            </a:r>
            <a:r>
              <a:rPr lang="ru-RU" sz="2100" b="1" dirty="0" smtClean="0"/>
              <a:t>, </a:t>
            </a:r>
            <a:r>
              <a:rPr lang="ru-RU" sz="2100" b="1" dirty="0" err="1" smtClean="0"/>
              <a:t>здійснюється</a:t>
            </a:r>
            <a:r>
              <a:rPr lang="ru-RU" sz="2100" b="1" dirty="0" smtClean="0"/>
              <a:t> </a:t>
            </a:r>
            <a:r>
              <a:rPr lang="ru-RU" sz="2100" b="1" dirty="0" err="1" smtClean="0"/>
              <a:t>перевірка</a:t>
            </a:r>
            <a:r>
              <a:rPr lang="ru-RU" sz="2100" b="1" dirty="0" smtClean="0"/>
              <a:t> </a:t>
            </a:r>
            <a:r>
              <a:rPr lang="ru-RU" sz="2100" b="1" dirty="0" err="1" smtClean="0"/>
              <a:t>показників</a:t>
            </a:r>
            <a:r>
              <a:rPr lang="ru-RU" sz="2100" b="1" dirty="0" smtClean="0"/>
              <a:t> </a:t>
            </a:r>
            <a:r>
              <a:rPr lang="ru-RU" sz="2100" b="1" dirty="0" err="1" smtClean="0"/>
              <a:t>безпеки</a:t>
            </a:r>
            <a:r>
              <a:rPr lang="ru-RU" sz="2100" b="1" dirty="0" smtClean="0"/>
              <a:t>, </a:t>
            </a:r>
            <a:r>
              <a:rPr lang="ru-RU" sz="2100" b="1" dirty="0" err="1" smtClean="0"/>
              <a:t>виробником</a:t>
            </a:r>
            <a:r>
              <a:rPr lang="ru-RU" sz="2100" b="1" dirty="0" smtClean="0"/>
              <a:t> </a:t>
            </a:r>
            <a:r>
              <a:rPr lang="ru-RU" sz="2100" b="1" dirty="0" err="1" smtClean="0"/>
              <a:t>може</a:t>
            </a:r>
            <a:r>
              <a:rPr lang="ru-RU" sz="2100" b="1" dirty="0" smtClean="0"/>
              <a:t> бути як </a:t>
            </a:r>
            <a:r>
              <a:rPr lang="ru-RU" sz="2100" b="1" dirty="0" err="1" smtClean="0"/>
              <a:t>фармацевтична</a:t>
            </a:r>
            <a:r>
              <a:rPr lang="ru-RU" sz="2100" b="1" dirty="0" smtClean="0"/>
              <a:t>, так </a:t>
            </a:r>
            <a:r>
              <a:rPr lang="ru-RU" sz="2100" b="1" dirty="0" err="1" smtClean="0"/>
              <a:t>і</a:t>
            </a:r>
            <a:r>
              <a:rPr lang="ru-RU" sz="2100" b="1" dirty="0" smtClean="0"/>
              <a:t> </a:t>
            </a:r>
            <a:r>
              <a:rPr lang="ru-RU" sz="2100" b="1" dirty="0" err="1" smtClean="0"/>
              <a:t>харчова</a:t>
            </a:r>
            <a:r>
              <a:rPr lang="ru-RU" sz="2100" b="1" dirty="0" smtClean="0"/>
              <a:t> </a:t>
            </a:r>
            <a:r>
              <a:rPr lang="ru-RU" sz="2100" b="1" dirty="0" err="1" smtClean="0"/>
              <a:t>промисловість</a:t>
            </a:r>
            <a:r>
              <a:rPr lang="ru-RU" sz="2100" b="1" dirty="0" smtClean="0"/>
              <a:t>, </a:t>
            </a:r>
            <a:r>
              <a:rPr lang="ru-RU" sz="2100" b="1" dirty="0" err="1" smtClean="0"/>
              <a:t>реалізація</a:t>
            </a:r>
            <a:r>
              <a:rPr lang="ru-RU" sz="2100" b="1" dirty="0" smtClean="0"/>
              <a:t> проводиться через </a:t>
            </a:r>
            <a:r>
              <a:rPr lang="ru-RU" sz="2100" b="1" dirty="0" err="1" smtClean="0"/>
              <a:t>аптечні</a:t>
            </a:r>
            <a:r>
              <a:rPr lang="ru-RU" sz="2100" b="1" dirty="0" smtClean="0"/>
              <a:t> та </a:t>
            </a:r>
            <a:r>
              <a:rPr lang="ru-RU" sz="2100" b="1" dirty="0" err="1" smtClean="0"/>
              <a:t>інші</a:t>
            </a:r>
            <a:r>
              <a:rPr lang="ru-RU" sz="2100" b="1" dirty="0" smtClean="0"/>
              <a:t> </a:t>
            </a:r>
            <a:r>
              <a:rPr lang="ru-RU" sz="2100" b="1" dirty="0" err="1" smtClean="0"/>
              <a:t>підприємства</a:t>
            </a:r>
            <a:r>
              <a:rPr lang="ru-RU" sz="2100" b="1" dirty="0" smtClean="0"/>
              <a:t>, </a:t>
            </a:r>
            <a:r>
              <a:rPr lang="ru-RU" sz="2100" b="1" dirty="0" err="1" smtClean="0"/>
              <a:t>які</a:t>
            </a:r>
            <a:r>
              <a:rPr lang="ru-RU" sz="2100" b="1" dirty="0" smtClean="0"/>
              <a:t> </a:t>
            </a:r>
            <a:r>
              <a:rPr lang="ru-RU" sz="2100" b="1" dirty="0" err="1" smtClean="0"/>
              <a:t>здійснюють</a:t>
            </a:r>
            <a:r>
              <a:rPr lang="ru-RU" sz="2100" b="1" dirty="0" smtClean="0"/>
              <a:t> </a:t>
            </a:r>
            <a:r>
              <a:rPr lang="ru-RU" sz="2100" b="1" dirty="0" err="1" smtClean="0"/>
              <a:t>торгівлю</a:t>
            </a:r>
            <a:r>
              <a:rPr lang="ru-RU" sz="2100" b="1" dirty="0" smtClean="0"/>
              <a:t> </a:t>
            </a:r>
            <a:r>
              <a:rPr lang="ru-RU" sz="2100" b="1" dirty="0" err="1" smtClean="0"/>
              <a:t>харчовими</a:t>
            </a:r>
            <a:r>
              <a:rPr lang="ru-RU" sz="2100" b="1" dirty="0" smtClean="0"/>
              <a:t> продуктами, де </a:t>
            </a:r>
            <a:r>
              <a:rPr lang="ru-RU" sz="2100" b="1" dirty="0" err="1" smtClean="0"/>
              <a:t>споживач</a:t>
            </a:r>
            <a:r>
              <a:rPr lang="ru-RU" sz="2100" b="1" dirty="0" smtClean="0"/>
              <a:t> </a:t>
            </a:r>
            <a:r>
              <a:rPr lang="ru-RU" sz="2100" b="1" dirty="0" err="1" smtClean="0"/>
              <a:t>приймає</a:t>
            </a:r>
            <a:r>
              <a:rPr lang="ru-RU" sz="2100" b="1" dirty="0" smtClean="0"/>
              <a:t> </a:t>
            </a:r>
            <a:r>
              <a:rPr lang="ru-RU" sz="2100" b="1" dirty="0" err="1" smtClean="0"/>
              <a:t>самостійне</a:t>
            </a:r>
            <a:r>
              <a:rPr lang="ru-RU" sz="2100" b="1" dirty="0" smtClean="0"/>
              <a:t> </a:t>
            </a:r>
            <a:r>
              <a:rPr lang="ru-RU" sz="2100" b="1" dirty="0" err="1" smtClean="0"/>
              <a:t>рішення</a:t>
            </a:r>
            <a:r>
              <a:rPr lang="ru-RU" sz="2100" b="1" dirty="0" smtClean="0"/>
              <a:t> про </a:t>
            </a:r>
            <a:r>
              <a:rPr lang="ru-RU" sz="2100" b="1" dirty="0" err="1" smtClean="0"/>
              <a:t>їх</a:t>
            </a:r>
            <a:r>
              <a:rPr lang="ru-RU" sz="2100" b="1" dirty="0" smtClean="0"/>
              <a:t> </a:t>
            </a:r>
            <a:r>
              <a:rPr lang="ru-RU" sz="2100" b="1" dirty="0" err="1" smtClean="0"/>
              <a:t>придбання</a:t>
            </a:r>
            <a:r>
              <a:rPr lang="ru-RU" sz="2100" b="1" dirty="0" smtClean="0"/>
              <a:t>.</a:t>
            </a:r>
            <a:endParaRPr lang="ru-RU" sz="21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a:srcRect l="23609" t="16601" r="23682" b="26758"/>
          <a:stretch>
            <a:fillRect/>
          </a:stretch>
        </p:blipFill>
        <p:spPr bwMode="auto">
          <a:xfrm>
            <a:off x="0" y="498573"/>
            <a:ext cx="9144000" cy="55245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715436" cy="3600986"/>
          </a:xfrm>
          <a:prstGeom prst="rect">
            <a:avLst/>
          </a:prstGeom>
        </p:spPr>
        <p:txBody>
          <a:bodyPr wrap="square">
            <a:spAutoFit/>
          </a:bodyPr>
          <a:lstStyle/>
          <a:p>
            <a:pPr algn="just"/>
            <a:r>
              <a:rPr lang="ru-RU" sz="3200" b="1" i="1" dirty="0" err="1" smtClean="0">
                <a:solidFill>
                  <a:srgbClr val="7030A0"/>
                </a:solidFill>
              </a:rPr>
              <a:t>Дієтичні</a:t>
            </a:r>
            <a:r>
              <a:rPr lang="ru-RU" sz="3200" b="1" i="1" dirty="0" smtClean="0">
                <a:solidFill>
                  <a:srgbClr val="7030A0"/>
                </a:solidFill>
              </a:rPr>
              <a:t> добавки </a:t>
            </a:r>
            <a:r>
              <a:rPr lang="ru-RU" sz="2800" b="1" dirty="0" smtClean="0"/>
              <a:t>не </a:t>
            </a:r>
            <a:r>
              <a:rPr lang="ru-RU" sz="2800" b="1" dirty="0" err="1" smtClean="0"/>
              <a:t>можуть</a:t>
            </a:r>
            <a:r>
              <a:rPr lang="ru-RU" sz="2800" b="1" dirty="0" smtClean="0"/>
              <a:t> </a:t>
            </a:r>
            <a:r>
              <a:rPr lang="ru-RU" sz="2800" b="1" dirty="0" err="1" smtClean="0"/>
              <a:t>замінити</a:t>
            </a:r>
            <a:r>
              <a:rPr lang="ru-RU" sz="2800" b="1" dirty="0" smtClean="0"/>
              <a:t> </a:t>
            </a:r>
            <a:r>
              <a:rPr lang="ru-RU" sz="2800" b="1" dirty="0" err="1" smtClean="0"/>
              <a:t>традиційного</a:t>
            </a:r>
            <a:r>
              <a:rPr lang="ru-RU" sz="2800" b="1" dirty="0" smtClean="0"/>
              <a:t> </a:t>
            </a:r>
            <a:r>
              <a:rPr lang="ru-RU" sz="2800" b="1" dirty="0" err="1" smtClean="0"/>
              <a:t>лікування</a:t>
            </a:r>
            <a:r>
              <a:rPr lang="ru-RU" sz="2800" b="1" dirty="0" smtClean="0"/>
              <a:t> </a:t>
            </a:r>
            <a:r>
              <a:rPr lang="ru-RU" sz="2800" b="1" dirty="0" err="1" smtClean="0"/>
              <a:t>і</a:t>
            </a:r>
            <a:r>
              <a:rPr lang="ru-RU" sz="2800" b="1" dirty="0" smtClean="0"/>
              <a:t> про </a:t>
            </a:r>
            <a:r>
              <a:rPr lang="ru-RU" sz="2800" b="1" dirty="0" err="1" smtClean="0"/>
              <a:t>це</a:t>
            </a:r>
            <a:r>
              <a:rPr lang="ru-RU" sz="2800" b="1" dirty="0" smtClean="0"/>
              <a:t> </a:t>
            </a:r>
            <a:r>
              <a:rPr lang="ru-RU" sz="2800" b="1" dirty="0" err="1" smtClean="0"/>
              <a:t>необхідно</a:t>
            </a:r>
            <a:r>
              <a:rPr lang="ru-RU" sz="2800" b="1" dirty="0" smtClean="0"/>
              <a:t> </a:t>
            </a:r>
            <a:r>
              <a:rPr lang="ru-RU" sz="2800" b="1" dirty="0" err="1" smtClean="0"/>
              <a:t>пам'ятати</a:t>
            </a:r>
            <a:r>
              <a:rPr lang="ru-RU" sz="2800" b="1" dirty="0" smtClean="0"/>
              <a:t>. </a:t>
            </a:r>
            <a:r>
              <a:rPr lang="ru-RU" sz="2800" b="1" dirty="0" err="1" smtClean="0"/>
              <a:t>Якщо</a:t>
            </a:r>
            <a:r>
              <a:rPr lang="ru-RU" sz="2800" b="1" dirty="0" smtClean="0"/>
              <a:t> в </a:t>
            </a:r>
            <a:r>
              <a:rPr lang="ru-RU" sz="2800" b="1" dirty="0" err="1" smtClean="0"/>
              <a:t>аптеці</a:t>
            </a:r>
            <a:r>
              <a:rPr lang="ru-RU" sz="2800" b="1" dirty="0" smtClean="0"/>
              <a:t> </a:t>
            </a:r>
            <a:r>
              <a:rPr lang="ru-RU" sz="2800" b="1" dirty="0" err="1" smtClean="0"/>
              <a:t>є</a:t>
            </a:r>
            <a:r>
              <a:rPr lang="ru-RU" sz="2800" b="1" dirty="0" smtClean="0"/>
              <a:t> </a:t>
            </a:r>
            <a:r>
              <a:rPr lang="ru-RU" sz="2800" b="1" dirty="0" err="1" smtClean="0"/>
              <a:t>рослинні</a:t>
            </a:r>
            <a:r>
              <a:rPr lang="ru-RU" sz="2800" b="1" dirty="0" smtClean="0"/>
              <a:t> </a:t>
            </a:r>
            <a:r>
              <a:rPr lang="ru-RU" sz="2800" b="1" dirty="0" err="1" smtClean="0"/>
              <a:t>препарати</a:t>
            </a:r>
            <a:r>
              <a:rPr lang="ru-RU" sz="2800" b="1" dirty="0" smtClean="0"/>
              <a:t>, </a:t>
            </a:r>
            <a:r>
              <a:rPr lang="ru-RU" sz="2800" b="1" dirty="0" err="1" smtClean="0"/>
              <a:t>зареєстровані</a:t>
            </a:r>
            <a:r>
              <a:rPr lang="ru-RU" sz="2800" b="1" dirty="0" smtClean="0"/>
              <a:t>, як </a:t>
            </a:r>
            <a:r>
              <a:rPr lang="ru-RU" sz="2800" b="1" dirty="0" err="1" smtClean="0"/>
              <a:t>лікарський</a:t>
            </a:r>
            <a:r>
              <a:rPr lang="ru-RU" sz="2800" b="1" dirty="0" smtClean="0"/>
              <a:t> </a:t>
            </a:r>
            <a:r>
              <a:rPr lang="ru-RU" sz="2800" b="1" dirty="0" err="1" smtClean="0"/>
              <a:t>засіб</a:t>
            </a:r>
            <a:r>
              <a:rPr lang="ru-RU" sz="2800" b="1" dirty="0" smtClean="0"/>
              <a:t> </a:t>
            </a:r>
            <a:r>
              <a:rPr lang="ru-RU" sz="2800" b="1" dirty="0" err="1" smtClean="0"/>
              <a:t>і</a:t>
            </a:r>
            <a:r>
              <a:rPr lang="ru-RU" sz="2800" b="1" dirty="0" smtClean="0"/>
              <a:t> </a:t>
            </a:r>
            <a:r>
              <a:rPr lang="ru-RU" sz="2800" b="1" dirty="0" err="1" smtClean="0"/>
              <a:t>як</a:t>
            </a:r>
            <a:r>
              <a:rPr lang="ru-RU" sz="2800" b="1" dirty="0" smtClean="0"/>
              <a:t> </a:t>
            </a:r>
            <a:r>
              <a:rPr lang="ru-RU" sz="2800" b="1" dirty="0" err="1" smtClean="0"/>
              <a:t>дієтична</a:t>
            </a:r>
            <a:r>
              <a:rPr lang="ru-RU" sz="2800" b="1" dirty="0" smtClean="0"/>
              <a:t> добавка, рекомендуйте </a:t>
            </a:r>
            <a:r>
              <a:rPr lang="ru-RU" sz="2800" b="1" dirty="0" err="1" smtClean="0"/>
              <a:t>і</a:t>
            </a:r>
            <a:r>
              <a:rPr lang="ru-RU" sz="2800" b="1" dirty="0" smtClean="0"/>
              <a:t> </a:t>
            </a:r>
            <a:r>
              <a:rPr lang="ru-RU" sz="2800" b="1" dirty="0" err="1" smtClean="0"/>
              <a:t>застосовуйте</a:t>
            </a:r>
            <a:r>
              <a:rPr lang="ru-RU" sz="2800" b="1" dirty="0" smtClean="0"/>
              <a:t> </a:t>
            </a:r>
            <a:r>
              <a:rPr lang="ru-RU" sz="2800" b="1" dirty="0" err="1" smtClean="0"/>
              <a:t>зареєстрований</a:t>
            </a:r>
            <a:r>
              <a:rPr lang="ru-RU" sz="2800" b="1" dirty="0" smtClean="0"/>
              <a:t> </a:t>
            </a:r>
            <a:r>
              <a:rPr lang="ru-RU" sz="2800" b="1" dirty="0" err="1" smtClean="0"/>
              <a:t>лікарський</a:t>
            </a:r>
            <a:r>
              <a:rPr lang="ru-RU" sz="2800" b="1" dirty="0" smtClean="0"/>
              <a:t> </a:t>
            </a:r>
            <a:r>
              <a:rPr lang="ru-RU" sz="2800" b="1" dirty="0" err="1" smtClean="0"/>
              <a:t>засіб</a:t>
            </a:r>
            <a:r>
              <a:rPr lang="ru-RU" sz="2800" b="1" dirty="0" smtClean="0"/>
              <a:t> тому, </a:t>
            </a:r>
            <a:r>
              <a:rPr lang="ru-RU" sz="2800" b="1" dirty="0" err="1" smtClean="0"/>
              <a:t>що</a:t>
            </a:r>
            <a:r>
              <a:rPr lang="ru-RU" sz="2800" b="1" dirty="0" smtClean="0"/>
              <a:t> </a:t>
            </a:r>
            <a:r>
              <a:rPr lang="ru-RU" sz="2800" b="1" dirty="0" err="1" smtClean="0"/>
              <a:t>дія</a:t>
            </a:r>
            <a:r>
              <a:rPr lang="ru-RU" sz="2800" b="1" dirty="0" smtClean="0"/>
              <a:t> </a:t>
            </a:r>
            <a:r>
              <a:rPr lang="ru-RU" sz="2800" b="1" dirty="0" err="1" smtClean="0"/>
              <a:t>лікарських</a:t>
            </a:r>
            <a:r>
              <a:rPr lang="ru-RU" sz="2800" b="1" dirty="0" smtClean="0"/>
              <a:t> </a:t>
            </a:r>
            <a:r>
              <a:rPr lang="ru-RU" sz="2800" b="1" dirty="0" err="1" smtClean="0"/>
              <a:t>рослин</a:t>
            </a:r>
            <a:r>
              <a:rPr lang="ru-RU" sz="2800" b="1" dirty="0" smtClean="0"/>
              <a:t> </a:t>
            </a:r>
            <a:r>
              <a:rPr lang="ru-RU" sz="2800" b="1" dirty="0" err="1" smtClean="0"/>
              <a:t>безпосередньо</a:t>
            </a:r>
            <a:r>
              <a:rPr lang="ru-RU" sz="2800" b="1" dirty="0" smtClean="0"/>
              <a:t> </a:t>
            </a:r>
            <a:r>
              <a:rPr lang="ru-RU" sz="2800" b="1" dirty="0" err="1" smtClean="0"/>
              <a:t>залежить</a:t>
            </a:r>
            <a:r>
              <a:rPr lang="ru-RU" sz="2800" b="1" dirty="0" smtClean="0"/>
              <a:t> </a:t>
            </a:r>
            <a:r>
              <a:rPr lang="ru-RU" sz="2800" b="1" dirty="0" err="1" smtClean="0"/>
              <a:t>від</a:t>
            </a:r>
            <a:r>
              <a:rPr lang="ru-RU" sz="2800" b="1" dirty="0" smtClean="0"/>
              <a:t> </a:t>
            </a:r>
            <a:r>
              <a:rPr lang="ru-RU" sz="2800" b="1" dirty="0" err="1" smtClean="0"/>
              <a:t>якісного</a:t>
            </a:r>
            <a:r>
              <a:rPr lang="ru-RU" sz="2800" b="1" dirty="0" smtClean="0"/>
              <a:t> та </a:t>
            </a:r>
            <a:r>
              <a:rPr lang="ru-RU" sz="2800" b="1" dirty="0" err="1" smtClean="0"/>
              <a:t>кількісного</a:t>
            </a:r>
            <a:r>
              <a:rPr lang="ru-RU" sz="2800" b="1" dirty="0" smtClean="0"/>
              <a:t> </a:t>
            </a:r>
            <a:r>
              <a:rPr lang="ru-RU" sz="2800" b="1" dirty="0" err="1" smtClean="0"/>
              <a:t>вмісту</a:t>
            </a:r>
            <a:r>
              <a:rPr lang="ru-RU" sz="2800" b="1" dirty="0" smtClean="0"/>
              <a:t> в них </a:t>
            </a:r>
            <a:r>
              <a:rPr lang="ru-RU" sz="2800" b="1" dirty="0" err="1" smtClean="0"/>
              <a:t>біологічно</a:t>
            </a:r>
            <a:r>
              <a:rPr lang="ru-RU" sz="2800" b="1" dirty="0" smtClean="0"/>
              <a:t> </a:t>
            </a:r>
            <a:r>
              <a:rPr lang="ru-RU" sz="2800" b="1" dirty="0" err="1" smtClean="0"/>
              <a:t>активних</a:t>
            </a:r>
            <a:r>
              <a:rPr lang="ru-RU" sz="2800" b="1" dirty="0" smtClean="0"/>
              <a:t> </a:t>
            </a:r>
            <a:r>
              <a:rPr lang="ru-RU" sz="2800" b="1" dirty="0" err="1" smtClean="0"/>
              <a:t>речовин</a:t>
            </a:r>
            <a:r>
              <a:rPr lang="ru-RU" sz="2800" b="1" dirty="0" smtClean="0"/>
              <a:t>.</a:t>
            </a:r>
            <a:endParaRPr lang="ru-RU"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6138"/>
            <a:ext cx="8715436" cy="6801862"/>
          </a:xfrm>
          <a:prstGeom prst="rect">
            <a:avLst/>
          </a:prstGeom>
        </p:spPr>
        <p:txBody>
          <a:bodyPr wrap="square">
            <a:spAutoFit/>
          </a:bodyPr>
          <a:lstStyle/>
          <a:p>
            <a:pPr algn="ctr"/>
            <a:r>
              <a:rPr lang="ru-RU" sz="2800" b="1" dirty="0" err="1" smtClean="0">
                <a:solidFill>
                  <a:srgbClr val="FF0000"/>
                </a:solidFill>
              </a:rPr>
              <a:t>Принципи</a:t>
            </a:r>
            <a:r>
              <a:rPr lang="ru-RU" sz="2800" b="1" dirty="0" smtClean="0">
                <a:solidFill>
                  <a:srgbClr val="FF0000"/>
                </a:solidFill>
              </a:rPr>
              <a:t> </a:t>
            </a:r>
            <a:r>
              <a:rPr lang="ru-RU" sz="2800" b="1" dirty="0" err="1" smtClean="0">
                <a:solidFill>
                  <a:srgbClr val="FF0000"/>
                </a:solidFill>
              </a:rPr>
              <a:t>фітотерапії</a:t>
            </a:r>
            <a:r>
              <a:rPr lang="ru-RU" sz="2800" b="1" dirty="0" smtClean="0">
                <a:solidFill>
                  <a:srgbClr val="FF0000"/>
                </a:solidFill>
              </a:rPr>
              <a:t>: </a:t>
            </a:r>
            <a:endParaRPr lang="ru-RU" sz="2800" b="1" dirty="0" smtClean="0">
              <a:solidFill>
                <a:srgbClr val="FF0000"/>
              </a:solidFill>
            </a:endParaRPr>
          </a:p>
          <a:p>
            <a:pPr algn="just">
              <a:buFont typeface="Wingdings" pitchFamily="2" charset="2"/>
              <a:buChar char="ü"/>
            </a:pPr>
            <a:r>
              <a:rPr lang="ru-RU" sz="2400" b="1" dirty="0" err="1" smtClean="0"/>
              <a:t>орієнтація</a:t>
            </a:r>
            <a:r>
              <a:rPr lang="ru-RU" sz="2400" b="1" dirty="0" smtClean="0"/>
              <a:t> </a:t>
            </a:r>
            <a:r>
              <a:rPr lang="ru-RU" sz="2400" b="1" dirty="0" smtClean="0"/>
              <a:t>на </a:t>
            </a:r>
            <a:r>
              <a:rPr lang="ru-RU" sz="2400" b="1" dirty="0" err="1" smtClean="0">
                <a:solidFill>
                  <a:srgbClr val="0070C0"/>
                </a:solidFill>
              </a:rPr>
              <a:t>індивідуальне</a:t>
            </a:r>
            <a:r>
              <a:rPr lang="ru-RU" sz="2400" b="1" dirty="0" smtClean="0">
                <a:solidFill>
                  <a:srgbClr val="0070C0"/>
                </a:solidFill>
              </a:rPr>
              <a:t> </a:t>
            </a:r>
            <a:r>
              <a:rPr lang="ru-RU" sz="2400" b="1" dirty="0" err="1" smtClean="0">
                <a:solidFill>
                  <a:srgbClr val="0070C0"/>
                </a:solidFill>
              </a:rPr>
              <a:t>лікування</a:t>
            </a:r>
            <a:r>
              <a:rPr lang="ru-RU" sz="2400" b="1" dirty="0" smtClean="0"/>
              <a:t>; </a:t>
            </a:r>
            <a:endParaRPr lang="ru-RU" sz="2400" b="1" dirty="0" smtClean="0"/>
          </a:p>
          <a:p>
            <a:pPr algn="just">
              <a:buFont typeface="Wingdings" pitchFamily="2" charset="2"/>
              <a:buChar char="ü"/>
            </a:pPr>
            <a:r>
              <a:rPr lang="ru-RU" sz="2400" b="1" dirty="0" err="1" smtClean="0">
                <a:solidFill>
                  <a:srgbClr val="0070C0"/>
                </a:solidFill>
              </a:rPr>
              <a:t>адекватність</a:t>
            </a:r>
            <a:r>
              <a:rPr lang="ru-RU" sz="2400" b="1" dirty="0" smtClean="0">
                <a:solidFill>
                  <a:srgbClr val="0070C0"/>
                </a:solidFill>
              </a:rPr>
              <a:t> </a:t>
            </a:r>
            <a:r>
              <a:rPr lang="ru-RU" sz="2400" b="1" dirty="0" err="1" smtClean="0">
                <a:solidFill>
                  <a:srgbClr val="0070C0"/>
                </a:solidFill>
              </a:rPr>
              <a:t>терапії</a:t>
            </a:r>
            <a:r>
              <a:rPr lang="ru-RU" sz="2400" b="1" dirty="0" smtClean="0">
                <a:solidFill>
                  <a:srgbClr val="0070C0"/>
                </a:solidFill>
              </a:rPr>
              <a:t> </a:t>
            </a:r>
            <a:r>
              <a:rPr lang="ru-RU" sz="2400" b="1" dirty="0" err="1" smtClean="0"/>
              <a:t>клінічній</a:t>
            </a:r>
            <a:r>
              <a:rPr lang="ru-RU" sz="2400" b="1" dirty="0" smtClean="0"/>
              <a:t> </a:t>
            </a:r>
            <a:r>
              <a:rPr lang="ru-RU" sz="2400" b="1" dirty="0" err="1" smtClean="0"/>
              <a:t>симптоматиці</a:t>
            </a:r>
            <a:r>
              <a:rPr lang="ru-RU" sz="2400" b="1" dirty="0" smtClean="0"/>
              <a:t> на </a:t>
            </a:r>
            <a:r>
              <a:rPr lang="ru-RU" sz="2400" b="1" dirty="0" err="1" smtClean="0"/>
              <a:t>різних</a:t>
            </a:r>
            <a:r>
              <a:rPr lang="ru-RU" sz="2400" b="1" dirty="0" smtClean="0"/>
              <a:t> </a:t>
            </a:r>
            <a:r>
              <a:rPr lang="ru-RU" sz="2400" b="1" dirty="0" err="1" smtClean="0"/>
              <a:t>етапах</a:t>
            </a:r>
            <a:r>
              <a:rPr lang="ru-RU" sz="2400" b="1" dirty="0" smtClean="0"/>
              <a:t> </a:t>
            </a:r>
            <a:r>
              <a:rPr lang="ru-RU" sz="2400" b="1" dirty="0" err="1" smtClean="0"/>
              <a:t>розвитку</a:t>
            </a:r>
            <a:r>
              <a:rPr lang="ru-RU" sz="2400" b="1" dirty="0" smtClean="0"/>
              <a:t> </a:t>
            </a:r>
            <a:r>
              <a:rPr lang="ru-RU" sz="2400" b="1" dirty="0" err="1" smtClean="0"/>
              <a:t>хвороби</a:t>
            </a:r>
            <a:r>
              <a:rPr lang="ru-RU" sz="2400" b="1" dirty="0" smtClean="0"/>
              <a:t>; </a:t>
            </a:r>
            <a:endParaRPr lang="ru-RU" sz="2400" b="1" dirty="0" smtClean="0"/>
          </a:p>
          <a:p>
            <a:pPr algn="just">
              <a:buFont typeface="Wingdings" pitchFamily="2" charset="2"/>
              <a:buChar char="ü"/>
            </a:pPr>
            <a:r>
              <a:rPr lang="ru-RU" sz="2400" b="1" dirty="0" err="1" smtClean="0"/>
              <a:t>дотримання</a:t>
            </a:r>
            <a:r>
              <a:rPr lang="ru-RU" sz="2400" b="1" dirty="0" smtClean="0"/>
              <a:t> </a:t>
            </a:r>
            <a:r>
              <a:rPr lang="ru-RU" sz="2400" b="1" dirty="0" smtClean="0">
                <a:solidFill>
                  <a:srgbClr val="0070C0"/>
                </a:solidFill>
              </a:rPr>
              <a:t>принципу </a:t>
            </a:r>
            <a:r>
              <a:rPr lang="ru-RU" sz="2400" b="1" dirty="0" err="1" smtClean="0">
                <a:solidFill>
                  <a:srgbClr val="0070C0"/>
                </a:solidFill>
              </a:rPr>
              <a:t>системності</a:t>
            </a:r>
            <a:r>
              <a:rPr lang="ru-RU" sz="2400" b="1" dirty="0" smtClean="0">
                <a:solidFill>
                  <a:srgbClr val="0070C0"/>
                </a:solidFill>
              </a:rPr>
              <a:t> </a:t>
            </a:r>
            <a:r>
              <a:rPr lang="ru-RU" sz="2400" b="1" dirty="0" smtClean="0"/>
              <a:t>(</a:t>
            </a:r>
            <a:r>
              <a:rPr lang="ru-RU" sz="2400" b="1" dirty="0" err="1" smtClean="0"/>
              <a:t>лікування</a:t>
            </a:r>
            <a:r>
              <a:rPr lang="ru-RU" sz="2400" b="1" dirty="0" smtClean="0"/>
              <a:t> як основного, так </a:t>
            </a:r>
            <a:r>
              <a:rPr lang="ru-RU" sz="2400" b="1" dirty="0" err="1" smtClean="0"/>
              <a:t>і</a:t>
            </a:r>
            <a:r>
              <a:rPr lang="ru-RU" sz="2400" b="1" dirty="0" smtClean="0"/>
              <a:t> </a:t>
            </a:r>
            <a:r>
              <a:rPr lang="ru-RU" sz="2400" b="1" dirty="0" err="1" smtClean="0"/>
              <a:t>супутніх</a:t>
            </a:r>
            <a:r>
              <a:rPr lang="ru-RU" sz="2400" b="1" dirty="0" smtClean="0"/>
              <a:t> </a:t>
            </a:r>
            <a:r>
              <a:rPr lang="ru-RU" sz="2400" b="1" dirty="0" err="1" smtClean="0"/>
              <a:t>захворювань</a:t>
            </a:r>
            <a:r>
              <a:rPr lang="ru-RU" sz="2400" b="1" dirty="0" smtClean="0"/>
              <a:t>); </a:t>
            </a:r>
            <a:endParaRPr lang="ru-RU" sz="2400" b="1" dirty="0" smtClean="0"/>
          </a:p>
          <a:p>
            <a:pPr algn="just">
              <a:buFont typeface="Wingdings" pitchFamily="2" charset="2"/>
              <a:buChar char="ü"/>
            </a:pPr>
            <a:r>
              <a:rPr lang="ru-RU" sz="2400" b="1" dirty="0" err="1" smtClean="0"/>
              <a:t>підбір</a:t>
            </a:r>
            <a:r>
              <a:rPr lang="ru-RU" sz="2400" b="1" dirty="0" smtClean="0"/>
              <a:t> </a:t>
            </a:r>
            <a:r>
              <a:rPr lang="ru-RU" sz="2400" b="1" dirty="0" err="1" smtClean="0"/>
              <a:t>лікарських</a:t>
            </a:r>
            <a:r>
              <a:rPr lang="ru-RU" sz="2400" b="1" dirty="0" smtClean="0"/>
              <a:t> </a:t>
            </a:r>
            <a:r>
              <a:rPr lang="ru-RU" sz="2400" b="1" dirty="0" err="1" smtClean="0"/>
              <a:t>рослин</a:t>
            </a:r>
            <a:r>
              <a:rPr lang="ru-RU" sz="2400" b="1" dirty="0" smtClean="0"/>
              <a:t> </a:t>
            </a:r>
            <a:r>
              <a:rPr lang="ru-RU" sz="2400" b="1" dirty="0" err="1" smtClean="0"/>
              <a:t>з</a:t>
            </a:r>
            <a:r>
              <a:rPr lang="ru-RU" sz="2400" b="1" dirty="0" smtClean="0"/>
              <a:t> </a:t>
            </a:r>
            <a:r>
              <a:rPr lang="ru-RU" sz="2400" b="1" dirty="0" err="1" smtClean="0">
                <a:solidFill>
                  <a:srgbClr val="0070C0"/>
                </a:solidFill>
              </a:rPr>
              <a:t>урахуванням</a:t>
            </a:r>
            <a:r>
              <a:rPr lang="ru-RU" sz="2400" b="1" dirty="0" smtClean="0">
                <a:solidFill>
                  <a:srgbClr val="0070C0"/>
                </a:solidFill>
              </a:rPr>
              <a:t> </a:t>
            </a:r>
            <a:r>
              <a:rPr lang="ru-RU" sz="2400" b="1" dirty="0" err="1" smtClean="0">
                <a:solidFill>
                  <a:srgbClr val="0070C0"/>
                </a:solidFill>
              </a:rPr>
              <a:t>особливостей</a:t>
            </a:r>
            <a:r>
              <a:rPr lang="ru-RU" sz="2400" b="1" dirty="0" smtClean="0">
                <a:solidFill>
                  <a:srgbClr val="0070C0"/>
                </a:solidFill>
              </a:rPr>
              <a:t> </a:t>
            </a:r>
            <a:r>
              <a:rPr lang="ru-RU" sz="2400" b="1" dirty="0" err="1" smtClean="0"/>
              <a:t>захворювання</a:t>
            </a:r>
            <a:r>
              <a:rPr lang="ru-RU" sz="2400" b="1" dirty="0" smtClean="0"/>
              <a:t>, </a:t>
            </a:r>
            <a:r>
              <a:rPr lang="ru-RU" sz="2400" b="1" dirty="0" err="1" smtClean="0"/>
              <a:t>алергічної</a:t>
            </a:r>
            <a:r>
              <a:rPr lang="ru-RU" sz="2400" b="1" dirty="0" smtClean="0"/>
              <a:t> </a:t>
            </a:r>
            <a:r>
              <a:rPr lang="ru-RU" sz="2400" b="1" dirty="0" err="1" smtClean="0"/>
              <a:t>схильності</a:t>
            </a:r>
            <a:r>
              <a:rPr lang="ru-RU" sz="2400" b="1" dirty="0" smtClean="0"/>
              <a:t>, </a:t>
            </a:r>
            <a:r>
              <a:rPr lang="ru-RU" sz="2400" b="1" dirty="0" err="1" smtClean="0"/>
              <a:t>імунологічного</a:t>
            </a:r>
            <a:r>
              <a:rPr lang="ru-RU" sz="2400" b="1" dirty="0" smtClean="0"/>
              <a:t> статусу, </a:t>
            </a:r>
            <a:r>
              <a:rPr lang="ru-RU" sz="2400" b="1" dirty="0" err="1" smtClean="0"/>
              <a:t>лікарського</a:t>
            </a:r>
            <a:r>
              <a:rPr lang="ru-RU" sz="2400" b="1" dirty="0" smtClean="0"/>
              <a:t> анамнезу хворого; </a:t>
            </a:r>
            <a:endParaRPr lang="ru-RU" sz="2400" b="1" dirty="0" smtClean="0"/>
          </a:p>
          <a:p>
            <a:pPr algn="just">
              <a:buFont typeface="Wingdings" pitchFamily="2" charset="2"/>
              <a:buChar char="ü"/>
            </a:pPr>
            <a:r>
              <a:rPr lang="ru-RU" sz="2400" b="1" dirty="0" err="1" smtClean="0">
                <a:solidFill>
                  <a:srgbClr val="0070C0"/>
                </a:solidFill>
              </a:rPr>
              <a:t>безперервність</a:t>
            </a:r>
            <a:r>
              <a:rPr lang="ru-RU" sz="2400" b="1" dirty="0" smtClean="0">
                <a:solidFill>
                  <a:srgbClr val="0070C0"/>
                </a:solidFill>
              </a:rPr>
              <a:t> </a:t>
            </a:r>
            <a:r>
              <a:rPr lang="ru-RU" sz="2400" b="1" dirty="0" err="1" smtClean="0">
                <a:solidFill>
                  <a:srgbClr val="0070C0"/>
                </a:solidFill>
              </a:rPr>
              <a:t>лікування</a:t>
            </a:r>
            <a:r>
              <a:rPr lang="ru-RU" sz="2400" b="1" dirty="0" smtClean="0"/>
              <a:t>, </a:t>
            </a:r>
            <a:r>
              <a:rPr lang="ru-RU" sz="2400" b="1" dirty="0" err="1" smtClean="0"/>
              <a:t>що</a:t>
            </a:r>
            <a:r>
              <a:rPr lang="ru-RU" sz="2400" b="1" dirty="0" smtClean="0"/>
              <a:t> </a:t>
            </a:r>
            <a:r>
              <a:rPr lang="ru-RU" sz="2400" b="1" dirty="0" err="1" smtClean="0"/>
              <a:t>припускає</a:t>
            </a:r>
            <a:r>
              <a:rPr lang="ru-RU" sz="2400" b="1" dirty="0" smtClean="0"/>
              <a:t> </a:t>
            </a:r>
            <a:r>
              <a:rPr lang="ru-RU" sz="2400" b="1" dirty="0" err="1" smtClean="0"/>
              <a:t>тривале</a:t>
            </a:r>
            <a:r>
              <a:rPr lang="ru-RU" sz="2400" b="1" dirty="0" smtClean="0"/>
              <a:t> </a:t>
            </a:r>
            <a:r>
              <a:rPr lang="ru-RU" sz="2400" b="1" dirty="0" err="1" smtClean="0"/>
              <a:t>застосування</a:t>
            </a:r>
            <a:r>
              <a:rPr lang="ru-RU" sz="2400" b="1" dirty="0" smtClean="0"/>
              <a:t> </a:t>
            </a:r>
            <a:r>
              <a:rPr lang="ru-RU" sz="2400" b="1" dirty="0" err="1" smtClean="0"/>
              <a:t>фітопрепаратів</a:t>
            </a:r>
            <a:r>
              <a:rPr lang="ru-RU" sz="2400" b="1" dirty="0" smtClean="0"/>
              <a:t> </a:t>
            </a:r>
            <a:r>
              <a:rPr lang="ru-RU" sz="2400" b="1" dirty="0" err="1" smtClean="0"/>
              <a:t>з</a:t>
            </a:r>
            <a:r>
              <a:rPr lang="ru-RU" sz="2400" b="1" dirty="0" smtClean="0"/>
              <a:t> короткими </a:t>
            </a:r>
            <a:r>
              <a:rPr lang="ru-RU" sz="2400" b="1" dirty="0" err="1" smtClean="0"/>
              <a:t>перервами</a:t>
            </a:r>
            <a:r>
              <a:rPr lang="ru-RU" sz="2400" b="1" dirty="0" smtClean="0"/>
              <a:t> </a:t>
            </a:r>
            <a:r>
              <a:rPr lang="ru-RU" sz="2400" b="1" dirty="0" err="1" smtClean="0"/>
              <a:t>або</a:t>
            </a:r>
            <a:r>
              <a:rPr lang="ru-RU" sz="2400" b="1" dirty="0" smtClean="0"/>
              <a:t> </a:t>
            </a:r>
            <a:r>
              <a:rPr lang="ru-RU" sz="2400" b="1" dirty="0" err="1" smtClean="0"/>
              <a:t>їх</a:t>
            </a:r>
            <a:r>
              <a:rPr lang="ru-RU" sz="2400" b="1" dirty="0" smtClean="0"/>
              <a:t> </a:t>
            </a:r>
            <a:r>
              <a:rPr lang="ru-RU" sz="2400" b="1" dirty="0" err="1" smtClean="0"/>
              <a:t>заміною</a:t>
            </a:r>
            <a:r>
              <a:rPr lang="ru-RU" sz="2400" b="1" dirty="0" smtClean="0"/>
              <a:t>; </a:t>
            </a:r>
            <a:endParaRPr lang="ru-RU" sz="2400" b="1" dirty="0" smtClean="0"/>
          </a:p>
          <a:p>
            <a:pPr algn="just">
              <a:buFont typeface="Wingdings" pitchFamily="2" charset="2"/>
              <a:buChar char="ü"/>
            </a:pPr>
            <a:r>
              <a:rPr lang="ru-RU" sz="2400" b="1" dirty="0" err="1" smtClean="0"/>
              <a:t>використання</a:t>
            </a:r>
            <a:r>
              <a:rPr lang="ru-RU" sz="2400" b="1" dirty="0" smtClean="0"/>
              <a:t> </a:t>
            </a:r>
            <a:r>
              <a:rPr lang="ru-RU" sz="2400" b="1" dirty="0" smtClean="0">
                <a:solidFill>
                  <a:srgbClr val="0070C0"/>
                </a:solidFill>
              </a:rPr>
              <a:t>принципу </a:t>
            </a:r>
            <a:r>
              <a:rPr lang="ru-RU" sz="2400" b="1" dirty="0" err="1" smtClean="0">
                <a:solidFill>
                  <a:srgbClr val="0070C0"/>
                </a:solidFill>
              </a:rPr>
              <a:t>потенціювання</a:t>
            </a:r>
            <a:r>
              <a:rPr lang="ru-RU" sz="2400" b="1" dirty="0" smtClean="0">
                <a:solidFill>
                  <a:srgbClr val="0070C0"/>
                </a:solidFill>
              </a:rPr>
              <a:t> </a:t>
            </a:r>
            <a:r>
              <a:rPr lang="ru-RU" sz="2400" b="1" dirty="0" smtClean="0"/>
              <a:t>при </a:t>
            </a:r>
            <a:r>
              <a:rPr lang="ru-RU" sz="2400" b="1" dirty="0" err="1" smtClean="0"/>
              <a:t>одночасному</a:t>
            </a:r>
            <a:r>
              <a:rPr lang="ru-RU" sz="2400" b="1" dirty="0" smtClean="0"/>
              <a:t> </a:t>
            </a:r>
            <a:r>
              <a:rPr lang="ru-RU" sz="2400" b="1" dirty="0" err="1" smtClean="0"/>
              <a:t>застосуванні</a:t>
            </a:r>
            <a:r>
              <a:rPr lang="ru-RU" sz="2400" b="1" dirty="0" smtClean="0"/>
              <a:t> </a:t>
            </a:r>
            <a:r>
              <a:rPr lang="ru-RU" sz="2400" b="1" dirty="0" err="1" smtClean="0"/>
              <a:t>компонентів</a:t>
            </a:r>
            <a:r>
              <a:rPr lang="ru-RU" sz="2400" b="1" dirty="0" smtClean="0"/>
              <a:t> </a:t>
            </a:r>
            <a:r>
              <a:rPr lang="ru-RU" sz="2400" b="1" dirty="0" err="1" smtClean="0"/>
              <a:t>і</a:t>
            </a:r>
            <a:r>
              <a:rPr lang="ru-RU" sz="2400" b="1" dirty="0" smtClean="0"/>
              <a:t> </a:t>
            </a:r>
            <a:r>
              <a:rPr lang="ru-RU" sz="2400" b="1" dirty="0" err="1" smtClean="0"/>
              <a:t>препаратів</a:t>
            </a:r>
            <a:r>
              <a:rPr lang="ru-RU" sz="2400" b="1" dirty="0" smtClean="0"/>
              <a:t>, </a:t>
            </a:r>
            <a:r>
              <a:rPr lang="ru-RU" sz="2400" b="1" dirty="0" err="1" smtClean="0"/>
              <a:t>що</a:t>
            </a:r>
            <a:r>
              <a:rPr lang="ru-RU" sz="2400" b="1" dirty="0" smtClean="0"/>
              <a:t> </a:t>
            </a:r>
            <a:r>
              <a:rPr lang="ru-RU" sz="2400" b="1" dirty="0" err="1" smtClean="0"/>
              <a:t>взаємно</a:t>
            </a:r>
            <a:r>
              <a:rPr lang="ru-RU" sz="2400" b="1" dirty="0" smtClean="0"/>
              <a:t> </a:t>
            </a:r>
            <a:r>
              <a:rPr lang="ru-RU" sz="2400" b="1" dirty="0" err="1" smtClean="0"/>
              <a:t>підсилюють</a:t>
            </a:r>
            <a:r>
              <a:rPr lang="ru-RU" sz="2400" b="1" dirty="0" smtClean="0"/>
              <a:t> </a:t>
            </a:r>
            <a:r>
              <a:rPr lang="ru-RU" sz="2400" b="1" dirty="0" err="1" smtClean="0"/>
              <a:t>фармакологічну</a:t>
            </a:r>
            <a:r>
              <a:rPr lang="ru-RU" sz="2400" b="1" dirty="0" smtClean="0"/>
              <a:t> </a:t>
            </a:r>
            <a:r>
              <a:rPr lang="ru-RU" sz="2400" b="1" dirty="0" err="1" smtClean="0"/>
              <a:t>активність</a:t>
            </a:r>
            <a:r>
              <a:rPr lang="ru-RU" sz="2400" b="1" dirty="0" smtClean="0"/>
              <a:t>; </a:t>
            </a:r>
            <a:endParaRPr lang="ru-RU" sz="2400" b="1" dirty="0" smtClean="0"/>
          </a:p>
          <a:p>
            <a:pPr algn="just">
              <a:buFont typeface="Wingdings" pitchFamily="2" charset="2"/>
              <a:buChar char="ü"/>
            </a:pPr>
            <a:r>
              <a:rPr lang="ru-RU" sz="2400" b="1" dirty="0" err="1" smtClean="0">
                <a:solidFill>
                  <a:srgbClr val="0070C0"/>
                </a:solidFill>
              </a:rPr>
              <a:t>комплексність</a:t>
            </a:r>
            <a:r>
              <a:rPr lang="ru-RU" sz="2400" b="1" dirty="0" smtClean="0">
                <a:solidFill>
                  <a:srgbClr val="0070C0"/>
                </a:solidFill>
              </a:rPr>
              <a:t> </a:t>
            </a:r>
            <a:r>
              <a:rPr lang="ru-RU" sz="2400" b="1" dirty="0" err="1" smtClean="0">
                <a:solidFill>
                  <a:srgbClr val="0070C0"/>
                </a:solidFill>
              </a:rPr>
              <a:t>лікувальних</a:t>
            </a:r>
            <a:r>
              <a:rPr lang="ru-RU" sz="2400" b="1" dirty="0" smtClean="0">
                <a:solidFill>
                  <a:srgbClr val="0070C0"/>
                </a:solidFill>
              </a:rPr>
              <a:t> </a:t>
            </a:r>
            <a:r>
              <a:rPr lang="ru-RU" sz="2400" b="1" dirty="0" err="1" smtClean="0">
                <a:solidFill>
                  <a:srgbClr val="0070C0"/>
                </a:solidFill>
              </a:rPr>
              <a:t>заходів</a:t>
            </a:r>
            <a:r>
              <a:rPr lang="ru-RU" sz="2400" b="1" dirty="0" smtClean="0"/>
              <a:t>, </a:t>
            </a:r>
            <a:r>
              <a:rPr lang="ru-RU" sz="2400" b="1" dirty="0" err="1" smtClean="0"/>
              <a:t>доцільність</a:t>
            </a:r>
            <a:r>
              <a:rPr lang="ru-RU" sz="2400" b="1" dirty="0" smtClean="0"/>
              <a:t> </a:t>
            </a:r>
            <a:r>
              <a:rPr lang="ru-RU" sz="2400" b="1" dirty="0" err="1" smtClean="0"/>
              <a:t>поєднання</a:t>
            </a:r>
            <a:r>
              <a:rPr lang="ru-RU" sz="2400" b="1" dirty="0" smtClean="0"/>
              <a:t> </a:t>
            </a:r>
            <a:r>
              <a:rPr lang="ru-RU" sz="2400" b="1" dirty="0" err="1" smtClean="0"/>
              <a:t>фітотерапії</a:t>
            </a:r>
            <a:r>
              <a:rPr lang="ru-RU" sz="2400" b="1" dirty="0" smtClean="0"/>
              <a:t> </a:t>
            </a:r>
            <a:r>
              <a:rPr lang="ru-RU" sz="2400" b="1" dirty="0" err="1" smtClean="0"/>
              <a:t>з</a:t>
            </a:r>
            <a:r>
              <a:rPr lang="ru-RU" sz="2400" b="1" dirty="0" smtClean="0"/>
              <a:t> </a:t>
            </a:r>
            <a:r>
              <a:rPr lang="ru-RU" sz="2400" b="1" dirty="0" err="1" smtClean="0"/>
              <a:t>лікарськими</a:t>
            </a:r>
            <a:r>
              <a:rPr lang="ru-RU" sz="2400" b="1" dirty="0" smtClean="0"/>
              <a:t> препаратами синтетичного </a:t>
            </a:r>
            <a:r>
              <a:rPr lang="ru-RU" sz="2400" b="1" dirty="0" err="1" smtClean="0"/>
              <a:t>походження</a:t>
            </a:r>
            <a:r>
              <a:rPr lang="ru-RU" sz="2000" b="1" dirty="0" smtClean="0"/>
              <a:t>.</a:t>
            </a:r>
            <a:endParaRPr lang="ru-RU"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429684" cy="5816977"/>
          </a:xfrm>
          <a:prstGeom prst="rect">
            <a:avLst/>
          </a:prstGeom>
        </p:spPr>
        <p:txBody>
          <a:bodyPr wrap="square">
            <a:spAutoFit/>
          </a:bodyPr>
          <a:lstStyle/>
          <a:p>
            <a:pPr algn="ctr"/>
            <a:r>
              <a:rPr lang="ru-RU" sz="3600" b="1" dirty="0" err="1" smtClean="0">
                <a:solidFill>
                  <a:srgbClr val="0070C0"/>
                </a:solidFill>
              </a:rPr>
              <a:t>Основні</a:t>
            </a:r>
            <a:r>
              <a:rPr lang="ru-RU" sz="3600" b="1" dirty="0" smtClean="0">
                <a:solidFill>
                  <a:srgbClr val="0070C0"/>
                </a:solidFill>
              </a:rPr>
              <a:t> правила </a:t>
            </a:r>
            <a:r>
              <a:rPr lang="ru-RU" sz="3600" b="1" dirty="0" err="1" smtClean="0">
                <a:solidFill>
                  <a:srgbClr val="0070C0"/>
                </a:solidFill>
              </a:rPr>
              <a:t>фітотерапії</a:t>
            </a:r>
            <a:r>
              <a:rPr lang="ru-RU" sz="3600" b="1" dirty="0" smtClean="0">
                <a:solidFill>
                  <a:srgbClr val="0070C0"/>
                </a:solidFill>
              </a:rPr>
              <a:t>: </a:t>
            </a:r>
            <a:endParaRPr lang="ru-RU" sz="3600" b="1" dirty="0" smtClean="0">
              <a:solidFill>
                <a:srgbClr val="0070C0"/>
              </a:solidFill>
            </a:endParaRPr>
          </a:p>
          <a:p>
            <a:pPr algn="just">
              <a:buFont typeface="Wingdings" pitchFamily="2" charset="2"/>
              <a:buChar char="ü"/>
            </a:pPr>
            <a:r>
              <a:rPr lang="ru-RU" sz="2800" b="1" dirty="0" err="1" smtClean="0"/>
              <a:t>приступати</a:t>
            </a:r>
            <a:r>
              <a:rPr lang="ru-RU" sz="2800" b="1" dirty="0" smtClean="0"/>
              <a:t> </a:t>
            </a:r>
            <a:r>
              <a:rPr lang="ru-RU" sz="2800" b="1" dirty="0" smtClean="0"/>
              <a:t>до </a:t>
            </a:r>
            <a:r>
              <a:rPr lang="ru-RU" sz="2800" b="1" dirty="0" err="1" smtClean="0"/>
              <a:t>терапії</a:t>
            </a:r>
            <a:r>
              <a:rPr lang="ru-RU" sz="2800" b="1" dirty="0" smtClean="0"/>
              <a:t> </a:t>
            </a:r>
            <a:r>
              <a:rPr lang="ru-RU" sz="2800" b="1" dirty="0" err="1" smtClean="0"/>
              <a:t>необхідно</a:t>
            </a:r>
            <a:r>
              <a:rPr lang="ru-RU" sz="2800" b="1" dirty="0" smtClean="0"/>
              <a:t> </a:t>
            </a:r>
            <a:r>
              <a:rPr lang="ru-RU" sz="2800" b="1" dirty="0" err="1" smtClean="0"/>
              <a:t>тільки</a:t>
            </a:r>
            <a:r>
              <a:rPr lang="ru-RU" sz="2800" b="1" dirty="0" smtClean="0"/>
              <a:t> </a:t>
            </a:r>
            <a:r>
              <a:rPr lang="ru-RU" sz="2800" b="1" dirty="0" err="1" smtClean="0"/>
              <a:t>після</a:t>
            </a:r>
            <a:r>
              <a:rPr lang="ru-RU" sz="2800" b="1" dirty="0" smtClean="0"/>
              <a:t> </a:t>
            </a:r>
            <a:r>
              <a:rPr lang="ru-RU" sz="2800" b="1" dirty="0" err="1" smtClean="0">
                <a:solidFill>
                  <a:srgbClr val="FF0000"/>
                </a:solidFill>
              </a:rPr>
              <a:t>встановленого</a:t>
            </a:r>
            <a:r>
              <a:rPr lang="ru-RU" sz="2800" b="1" dirty="0" smtClean="0">
                <a:solidFill>
                  <a:srgbClr val="FF0000"/>
                </a:solidFill>
              </a:rPr>
              <a:t> </a:t>
            </a:r>
            <a:r>
              <a:rPr lang="ru-RU" sz="2800" b="1" dirty="0" err="1" smtClean="0">
                <a:solidFill>
                  <a:srgbClr val="FF0000"/>
                </a:solidFill>
              </a:rPr>
              <a:t>діагнозу</a:t>
            </a:r>
            <a:r>
              <a:rPr lang="ru-RU" sz="2800" b="1" dirty="0" smtClean="0"/>
              <a:t>; </a:t>
            </a:r>
            <a:endParaRPr lang="ru-RU" sz="2800" b="1" dirty="0" smtClean="0"/>
          </a:p>
          <a:p>
            <a:pPr algn="just">
              <a:buFont typeface="Wingdings" pitchFamily="2" charset="2"/>
              <a:buChar char="ü"/>
            </a:pPr>
            <a:r>
              <a:rPr lang="ru-RU" sz="2800" b="1" dirty="0" err="1" smtClean="0"/>
              <a:t>призначати</a:t>
            </a:r>
            <a:r>
              <a:rPr lang="ru-RU" sz="2800" b="1" dirty="0" smtClean="0"/>
              <a:t> </a:t>
            </a:r>
            <a:r>
              <a:rPr lang="ru-RU" sz="2800" b="1" dirty="0" err="1" smtClean="0"/>
              <a:t>лікування</a:t>
            </a:r>
            <a:r>
              <a:rPr lang="ru-RU" sz="2800" b="1" dirty="0" smtClean="0"/>
              <a:t> повинен </a:t>
            </a:r>
            <a:r>
              <a:rPr lang="ru-RU" sz="2800" b="1" dirty="0" err="1" smtClean="0">
                <a:solidFill>
                  <a:srgbClr val="FF0000"/>
                </a:solidFill>
              </a:rPr>
              <a:t>фахівець</a:t>
            </a:r>
            <a:r>
              <a:rPr lang="ru-RU" sz="2800" b="1" dirty="0" smtClean="0"/>
              <a:t> </a:t>
            </a:r>
            <a:r>
              <a:rPr lang="ru-RU" sz="2800" b="1" dirty="0" err="1" smtClean="0"/>
              <a:t>медицини</a:t>
            </a:r>
            <a:r>
              <a:rPr lang="ru-RU" sz="2800" b="1" dirty="0" smtClean="0"/>
              <a:t>;</a:t>
            </a:r>
          </a:p>
          <a:p>
            <a:pPr algn="just">
              <a:buFont typeface="Wingdings" pitchFamily="2" charset="2"/>
              <a:buChar char="ü"/>
            </a:pPr>
            <a:r>
              <a:rPr lang="ru-RU" sz="2800" b="1" dirty="0" err="1" smtClean="0"/>
              <a:t>придбання</a:t>
            </a:r>
            <a:r>
              <a:rPr lang="ru-RU" sz="2800" b="1" dirty="0" smtClean="0"/>
              <a:t> </a:t>
            </a:r>
            <a:r>
              <a:rPr lang="ru-RU" sz="2800" b="1" dirty="0" smtClean="0"/>
              <a:t>ЛРС повинно </a:t>
            </a:r>
            <a:r>
              <a:rPr lang="ru-RU" sz="2800" b="1" dirty="0" err="1" smtClean="0"/>
              <a:t>здійснюватися</a:t>
            </a:r>
            <a:r>
              <a:rPr lang="ru-RU" sz="2800" b="1" dirty="0" smtClean="0"/>
              <a:t> через </a:t>
            </a:r>
            <a:r>
              <a:rPr lang="ru-RU" sz="2800" b="1" dirty="0" err="1" smtClean="0">
                <a:solidFill>
                  <a:srgbClr val="FF0000"/>
                </a:solidFill>
              </a:rPr>
              <a:t>аптечну</a:t>
            </a:r>
            <a:r>
              <a:rPr lang="ru-RU" sz="2800" b="1" dirty="0" smtClean="0">
                <a:solidFill>
                  <a:srgbClr val="FF0000"/>
                </a:solidFill>
              </a:rPr>
              <a:t> мережу</a:t>
            </a:r>
            <a:r>
              <a:rPr lang="ru-RU" sz="2800" b="1" dirty="0" smtClean="0"/>
              <a:t>; </a:t>
            </a:r>
            <a:endParaRPr lang="ru-RU" sz="2800" b="1" dirty="0" smtClean="0"/>
          </a:p>
          <a:p>
            <a:pPr algn="just">
              <a:buFont typeface="Wingdings" pitchFamily="2" charset="2"/>
              <a:buChar char="ü"/>
            </a:pPr>
            <a:r>
              <a:rPr lang="ru-RU" sz="2800" b="1" dirty="0" err="1" smtClean="0"/>
              <a:t>рекомендуватися</a:t>
            </a:r>
            <a:r>
              <a:rPr lang="ru-RU" sz="2800" b="1" dirty="0" smtClean="0"/>
              <a:t> </a:t>
            </a:r>
            <a:r>
              <a:rPr lang="ru-RU" sz="2800" b="1" dirty="0" smtClean="0"/>
              <a:t>до </a:t>
            </a:r>
            <a:r>
              <a:rPr lang="ru-RU" sz="2800" b="1" dirty="0" err="1" smtClean="0"/>
              <a:t>використання</a:t>
            </a:r>
            <a:r>
              <a:rPr lang="ru-RU" sz="2800" b="1" dirty="0" smtClean="0"/>
              <a:t> </a:t>
            </a:r>
            <a:r>
              <a:rPr lang="ru-RU" sz="2800" b="1" dirty="0" err="1" smtClean="0"/>
              <a:t>можуть</a:t>
            </a:r>
            <a:r>
              <a:rPr lang="ru-RU" sz="2800" b="1" dirty="0" smtClean="0"/>
              <a:t> </a:t>
            </a:r>
            <a:r>
              <a:rPr lang="ru-RU" sz="2800" b="1" dirty="0" err="1" smtClean="0">
                <a:solidFill>
                  <a:srgbClr val="FF0000"/>
                </a:solidFill>
              </a:rPr>
              <a:t>фармакопейні</a:t>
            </a:r>
            <a:r>
              <a:rPr lang="ru-RU" sz="2800" b="1" dirty="0" smtClean="0">
                <a:solidFill>
                  <a:srgbClr val="FF0000"/>
                </a:solidFill>
              </a:rPr>
              <a:t> ЛРС</a:t>
            </a:r>
            <a:r>
              <a:rPr lang="ru-RU" sz="2800" b="1" dirty="0" smtClean="0"/>
              <a:t>, </a:t>
            </a:r>
            <a:r>
              <a:rPr lang="ru-RU" sz="2800" b="1" dirty="0" err="1" smtClean="0"/>
              <a:t>лікарські</a:t>
            </a:r>
            <a:r>
              <a:rPr lang="ru-RU" sz="2800" b="1" dirty="0" smtClean="0"/>
              <a:t> </a:t>
            </a:r>
            <a:r>
              <a:rPr lang="ru-RU" sz="2800" b="1" dirty="0" err="1" smtClean="0"/>
              <a:t>препарати</a:t>
            </a:r>
            <a:r>
              <a:rPr lang="ru-RU" sz="2800" b="1" dirty="0" smtClean="0"/>
              <a:t>, за </a:t>
            </a:r>
            <a:r>
              <a:rPr lang="ru-RU" sz="2800" b="1" dirty="0" err="1" smtClean="0"/>
              <a:t>винятком</a:t>
            </a:r>
            <a:r>
              <a:rPr lang="ru-RU" sz="2800" b="1" dirty="0" smtClean="0"/>
              <a:t> </a:t>
            </a:r>
            <a:r>
              <a:rPr lang="ru-RU" sz="2800" b="1" dirty="0" err="1" smtClean="0"/>
              <a:t>дієтичних</a:t>
            </a:r>
            <a:r>
              <a:rPr lang="ru-RU" sz="2800" b="1" dirty="0" smtClean="0"/>
              <a:t> добавок; </a:t>
            </a:r>
            <a:endParaRPr lang="ru-RU" sz="2800" b="1" dirty="0" smtClean="0"/>
          </a:p>
          <a:p>
            <a:pPr algn="just">
              <a:buFont typeface="Wingdings" pitchFamily="2" charset="2"/>
              <a:buChar char="ü"/>
            </a:pPr>
            <a:r>
              <a:rPr lang="ru-RU" sz="2800" b="1" dirty="0" smtClean="0"/>
              <a:t> </a:t>
            </a:r>
            <a:r>
              <a:rPr lang="ru-RU" sz="2800" b="1" dirty="0" err="1" smtClean="0"/>
              <a:t>можливість</a:t>
            </a:r>
            <a:r>
              <a:rPr lang="ru-RU" sz="2800" b="1" dirty="0" smtClean="0"/>
              <a:t> </a:t>
            </a:r>
            <a:r>
              <a:rPr lang="ru-RU" sz="2800" b="1" dirty="0" err="1" smtClean="0">
                <a:solidFill>
                  <a:srgbClr val="FF0000"/>
                </a:solidFill>
              </a:rPr>
              <a:t>поєднання</a:t>
            </a:r>
            <a:r>
              <a:rPr lang="ru-RU" sz="2800" b="1" dirty="0" smtClean="0">
                <a:solidFill>
                  <a:srgbClr val="FF0000"/>
                </a:solidFill>
              </a:rPr>
              <a:t> </a:t>
            </a:r>
            <a:r>
              <a:rPr lang="ru-RU" sz="2800" b="1" dirty="0" err="1" smtClean="0">
                <a:solidFill>
                  <a:srgbClr val="FF0000"/>
                </a:solidFill>
              </a:rPr>
              <a:t>фітотерапії</a:t>
            </a:r>
            <a:r>
              <a:rPr lang="ru-RU" sz="2800" b="1" dirty="0" smtClean="0">
                <a:solidFill>
                  <a:srgbClr val="FF0000"/>
                </a:solidFill>
              </a:rPr>
              <a:t> </a:t>
            </a:r>
            <a:r>
              <a:rPr lang="ru-RU" sz="2800" b="1" dirty="0" err="1" smtClean="0">
                <a:solidFill>
                  <a:srgbClr val="FF0000"/>
                </a:solidFill>
              </a:rPr>
              <a:t>з</a:t>
            </a:r>
            <a:r>
              <a:rPr lang="ru-RU" sz="2800" b="1" dirty="0" smtClean="0">
                <a:solidFill>
                  <a:srgbClr val="FF0000"/>
                </a:solidFill>
              </a:rPr>
              <a:t> </a:t>
            </a:r>
            <a:r>
              <a:rPr lang="ru-RU" sz="2800" b="1" dirty="0" err="1" smtClean="0">
                <a:solidFill>
                  <a:srgbClr val="FF0000"/>
                </a:solidFill>
              </a:rPr>
              <a:t>іншими</a:t>
            </a:r>
            <a:r>
              <a:rPr lang="ru-RU" sz="2800" b="1" dirty="0" smtClean="0">
                <a:solidFill>
                  <a:srgbClr val="FF0000"/>
                </a:solidFill>
              </a:rPr>
              <a:t> методами </a:t>
            </a:r>
            <a:r>
              <a:rPr lang="ru-RU" sz="2800" b="1" dirty="0" err="1" smtClean="0">
                <a:solidFill>
                  <a:srgbClr val="FF0000"/>
                </a:solidFill>
              </a:rPr>
              <a:t>лікування</a:t>
            </a:r>
            <a:r>
              <a:rPr lang="ru-RU" sz="2800" b="1" dirty="0" smtClean="0">
                <a:solidFill>
                  <a:srgbClr val="FF0000"/>
                </a:solidFill>
              </a:rPr>
              <a:t> </a:t>
            </a:r>
            <a:r>
              <a:rPr lang="ru-RU" sz="2800" b="1" dirty="0" smtClean="0"/>
              <a:t>(</a:t>
            </a:r>
            <a:r>
              <a:rPr lang="ru-RU" sz="2800" b="1" dirty="0" err="1" smtClean="0"/>
              <a:t>медикаментозними</a:t>
            </a:r>
            <a:r>
              <a:rPr lang="ru-RU" sz="2800" b="1" dirty="0" smtClean="0"/>
              <a:t>, </a:t>
            </a:r>
            <a:r>
              <a:rPr lang="ru-RU" sz="2800" b="1" dirty="0" err="1" smtClean="0"/>
              <a:t>дієтотерапією</a:t>
            </a:r>
            <a:r>
              <a:rPr lang="ru-RU" sz="2800" b="1" dirty="0" smtClean="0"/>
              <a:t>, </a:t>
            </a:r>
            <a:r>
              <a:rPr lang="ru-RU" sz="2800" b="1" dirty="0" err="1" smtClean="0"/>
              <a:t>фізіотерапією</a:t>
            </a:r>
            <a:r>
              <a:rPr lang="ru-RU" sz="2800" b="1" dirty="0" smtClean="0"/>
              <a:t>, </a:t>
            </a:r>
            <a:r>
              <a:rPr lang="ru-RU" sz="2800" b="1" dirty="0" err="1" smtClean="0"/>
              <a:t>рефлексотерапією</a:t>
            </a:r>
            <a:r>
              <a:rPr lang="ru-RU" sz="2800" b="1" dirty="0" smtClean="0"/>
              <a:t>). </a:t>
            </a:r>
            <a:endParaRPr lang="ru-RU"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Загальна характеристика біологічно активних речовин</a:t>
            </a:r>
            <a:endParaRPr lang="uk-UA" b="1" dirty="0"/>
          </a:p>
        </p:txBody>
      </p:sp>
      <p:sp>
        <p:nvSpPr>
          <p:cNvPr id="3" name="Місце для вмісту 2"/>
          <p:cNvSpPr>
            <a:spLocks noGrp="1"/>
          </p:cNvSpPr>
          <p:nvPr>
            <p:ph idx="1"/>
          </p:nvPr>
        </p:nvSpPr>
        <p:spPr>
          <a:xfrm>
            <a:off x="428596" y="1600200"/>
            <a:ext cx="8258204" cy="4686320"/>
          </a:xfrm>
          <a:solidFill>
            <a:schemeClr val="bg1"/>
          </a:solidFill>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indent="444500" algn="just">
              <a:lnSpc>
                <a:spcPct val="90000"/>
              </a:lnSpc>
              <a:buSzPct val="100000"/>
              <a:buNone/>
            </a:pPr>
            <a:r>
              <a:rPr lang="ru-RU" sz="2800" b="1" dirty="0" err="1" smtClean="0">
                <a:solidFill>
                  <a:schemeClr val="tx1"/>
                </a:solidFill>
                <a:latin typeface="Times New Roman" pitchFamily="18" charset="0"/>
                <a:cs typeface="Times New Roman" pitchFamily="18" charset="0"/>
              </a:rPr>
              <a:t>Лікувальні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властивості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лікарських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рослин</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залежить</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від</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вмісту</a:t>
            </a:r>
            <a:r>
              <a:rPr lang="ru-RU" sz="2800" b="1" dirty="0" smtClean="0">
                <a:solidFill>
                  <a:schemeClr val="tx1"/>
                </a:solidFill>
                <a:latin typeface="Times New Roman" pitchFamily="18" charset="0"/>
                <a:cs typeface="Times New Roman" pitchFamily="18" charset="0"/>
              </a:rPr>
              <a:t> в них </a:t>
            </a:r>
            <a:r>
              <a:rPr lang="ru-RU" sz="2800" b="1" dirty="0" err="1" smtClean="0">
                <a:solidFill>
                  <a:schemeClr val="tx1"/>
                </a:solidFill>
                <a:latin typeface="Times New Roman" pitchFamily="18" charset="0"/>
                <a:cs typeface="Times New Roman" pitchFamily="18" charset="0"/>
              </a:rPr>
              <a:t>різних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хімічних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речовин</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Найбільш</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важливі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серед</a:t>
            </a:r>
            <a:r>
              <a:rPr lang="ru-RU" sz="2800" b="1" dirty="0" smtClean="0">
                <a:solidFill>
                  <a:schemeClr val="tx1"/>
                </a:solidFill>
                <a:latin typeface="Times New Roman" pitchFamily="18" charset="0"/>
                <a:cs typeface="Times New Roman" pitchFamily="18" charset="0"/>
              </a:rPr>
              <a:t> них </a:t>
            </a:r>
            <a:r>
              <a:rPr lang="ru-RU" sz="2800" b="1" dirty="0" err="1" smtClean="0">
                <a:solidFill>
                  <a:schemeClr val="tx1"/>
                </a:solidFill>
                <a:latin typeface="Times New Roman" pitchFamily="18" charset="0"/>
                <a:cs typeface="Times New Roman" pitchFamily="18" charset="0"/>
              </a:rPr>
              <a:t>являються</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біологічно</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активні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речовини</a:t>
            </a:r>
            <a:r>
              <a:rPr lang="ru-RU" sz="2800" b="1" dirty="0" smtClean="0">
                <a:solidFill>
                  <a:schemeClr val="tx1"/>
                </a:solidFill>
                <a:latin typeface="Times New Roman" pitchFamily="18" charset="0"/>
                <a:cs typeface="Times New Roman" pitchFamily="18" charset="0"/>
              </a:rPr>
              <a:t>.</a:t>
            </a:r>
          </a:p>
          <a:p>
            <a:pPr indent="444500" algn="just">
              <a:lnSpc>
                <a:spcPct val="90000"/>
              </a:lnSpc>
              <a:buSzPct val="100000"/>
              <a:buNone/>
            </a:pPr>
            <a:r>
              <a:rPr lang="ru-RU" b="1" i="1" dirty="0" err="1" smtClean="0">
                <a:solidFill>
                  <a:schemeClr val="tx2"/>
                </a:solidFill>
                <a:latin typeface="Times New Roman" pitchFamily="18" charset="0"/>
                <a:cs typeface="Times New Roman" pitchFamily="18" charset="0"/>
              </a:rPr>
              <a:t>Класифікація</a:t>
            </a:r>
            <a:r>
              <a:rPr lang="ru-RU" b="1" i="1" dirty="0" smtClean="0">
                <a:solidFill>
                  <a:schemeClr val="tx2"/>
                </a:solidFill>
                <a:latin typeface="Times New Roman" pitchFamily="18" charset="0"/>
                <a:cs typeface="Times New Roman" pitchFamily="18" charset="0"/>
              </a:rPr>
              <a:t> </a:t>
            </a:r>
            <a:r>
              <a:rPr lang="ru-RU" b="1" i="1" dirty="0" err="1" smtClean="0">
                <a:solidFill>
                  <a:schemeClr val="tx2"/>
                </a:solidFill>
                <a:latin typeface="Times New Roman" pitchFamily="18" charset="0"/>
                <a:cs typeface="Times New Roman" pitchFamily="18" charset="0"/>
              </a:rPr>
              <a:t>біологічно</a:t>
            </a:r>
            <a:r>
              <a:rPr lang="ru-RU" b="1" i="1" dirty="0" smtClean="0">
                <a:solidFill>
                  <a:schemeClr val="tx2"/>
                </a:solidFill>
                <a:latin typeface="Times New Roman" pitchFamily="18" charset="0"/>
                <a:cs typeface="Times New Roman" pitchFamily="18" charset="0"/>
              </a:rPr>
              <a:t> </a:t>
            </a:r>
            <a:r>
              <a:rPr lang="ru-RU" b="1" i="1" dirty="0" err="1" smtClean="0">
                <a:solidFill>
                  <a:schemeClr val="tx2"/>
                </a:solidFill>
                <a:latin typeface="Times New Roman" pitchFamily="18" charset="0"/>
                <a:cs typeface="Times New Roman" pitchFamily="18" charset="0"/>
              </a:rPr>
              <a:t>активних</a:t>
            </a:r>
            <a:r>
              <a:rPr lang="ru-RU" b="1" i="1" dirty="0" smtClean="0">
                <a:solidFill>
                  <a:schemeClr val="tx2"/>
                </a:solidFill>
                <a:latin typeface="Times New Roman" pitchFamily="18" charset="0"/>
                <a:cs typeface="Times New Roman" pitchFamily="18" charset="0"/>
              </a:rPr>
              <a:t> </a:t>
            </a:r>
            <a:r>
              <a:rPr lang="ru-RU" b="1" i="1" dirty="0" err="1" smtClean="0">
                <a:solidFill>
                  <a:schemeClr val="tx2"/>
                </a:solidFill>
                <a:latin typeface="Times New Roman" pitchFamily="18" charset="0"/>
                <a:cs typeface="Times New Roman" pitchFamily="18" charset="0"/>
              </a:rPr>
              <a:t>речовин</a:t>
            </a:r>
            <a:r>
              <a:rPr lang="ru-RU" b="1" i="1" dirty="0" smtClean="0">
                <a:solidFill>
                  <a:schemeClr val="tx2"/>
                </a:solidFill>
                <a:latin typeface="Times New Roman" pitchFamily="18" charset="0"/>
                <a:cs typeface="Times New Roman" pitchFamily="18" charset="0"/>
              </a:rPr>
              <a:t>:</a:t>
            </a:r>
          </a:p>
          <a:p>
            <a:pPr indent="444500" algn="just">
              <a:lnSpc>
                <a:spcPct val="90000"/>
              </a:lnSpc>
              <a:buSzPct val="100000"/>
              <a:buFont typeface="Wingdings" pitchFamily="2" charset="2"/>
              <a:buChar char="q"/>
            </a:pPr>
            <a:r>
              <a:rPr lang="ru-RU" sz="3500" b="1" i="1" dirty="0" err="1" smtClean="0">
                <a:solidFill>
                  <a:srgbClr val="FF0000"/>
                </a:solidFill>
                <a:latin typeface="Times New Roman" pitchFamily="18" charset="0"/>
                <a:cs typeface="Times New Roman" pitchFamily="18" charset="0"/>
              </a:rPr>
              <a:t>Біологічно</a:t>
            </a:r>
            <a:r>
              <a:rPr lang="ru-RU" sz="3500" b="1" i="1" dirty="0" smtClean="0">
                <a:solidFill>
                  <a:srgbClr val="FF0000"/>
                </a:solidFill>
                <a:latin typeface="Times New Roman" pitchFamily="18" charset="0"/>
                <a:cs typeface="Times New Roman" pitchFamily="18" charset="0"/>
              </a:rPr>
              <a:t> </a:t>
            </a:r>
            <a:r>
              <a:rPr lang="ru-RU" sz="3500" b="1" i="1" dirty="0" err="1" smtClean="0">
                <a:solidFill>
                  <a:srgbClr val="FF0000"/>
                </a:solidFill>
                <a:latin typeface="Times New Roman" pitchFamily="18" charset="0"/>
                <a:cs typeface="Times New Roman" pitchFamily="18" charset="0"/>
              </a:rPr>
              <a:t>активні</a:t>
            </a:r>
            <a:r>
              <a:rPr lang="ru-RU" sz="3500" b="1" i="1" dirty="0" smtClean="0">
                <a:solidFill>
                  <a:srgbClr val="FF0000"/>
                </a:solidFill>
                <a:latin typeface="Times New Roman" pitchFamily="18" charset="0"/>
                <a:cs typeface="Times New Roman" pitchFamily="18" charset="0"/>
              </a:rPr>
              <a:t> </a:t>
            </a:r>
            <a:r>
              <a:rPr lang="ru-RU" sz="3500" b="1" i="1" dirty="0" err="1" smtClean="0">
                <a:solidFill>
                  <a:srgbClr val="FF0000"/>
                </a:solidFill>
                <a:latin typeface="Times New Roman" pitchFamily="18" charset="0"/>
                <a:cs typeface="Times New Roman" pitchFamily="18" charset="0"/>
              </a:rPr>
              <a:t>речовини</a:t>
            </a:r>
            <a:r>
              <a:rPr lang="ru-RU" sz="3500" b="1" i="1" dirty="0" smtClean="0">
                <a:solidFill>
                  <a:srgbClr val="FF0000"/>
                </a:solidFill>
                <a:latin typeface="Times New Roman" pitchFamily="18" charset="0"/>
                <a:cs typeface="Times New Roman" pitchFamily="18" charset="0"/>
              </a:rPr>
              <a:t> </a:t>
            </a:r>
            <a:r>
              <a:rPr lang="ru-RU" sz="3500" b="1" i="1" dirty="0" err="1" smtClean="0">
                <a:solidFill>
                  <a:srgbClr val="FF0000"/>
                </a:solidFill>
                <a:latin typeface="Times New Roman" pitchFamily="18" charset="0"/>
                <a:cs typeface="Times New Roman" pitchFamily="18" charset="0"/>
              </a:rPr>
              <a:t>первинного</a:t>
            </a:r>
            <a:r>
              <a:rPr lang="ru-RU" sz="3500" b="1" i="1" dirty="0" smtClean="0">
                <a:solidFill>
                  <a:srgbClr val="FF0000"/>
                </a:solidFill>
                <a:latin typeface="Times New Roman" pitchFamily="18" charset="0"/>
                <a:cs typeface="Times New Roman" pitchFamily="18" charset="0"/>
              </a:rPr>
              <a:t> синтезу-</a:t>
            </a:r>
          </a:p>
          <a:p>
            <a:pPr indent="444500" algn="just">
              <a:lnSpc>
                <a:spcPct val="90000"/>
              </a:lnSpc>
              <a:buSzPct val="100000"/>
              <a:buFont typeface="Wingdings" pitchFamily="2" charset="2"/>
              <a:buChar char="v"/>
            </a:pPr>
            <a:r>
              <a:rPr lang="ru-RU" sz="3000" b="1" i="1" dirty="0" err="1" smtClean="0">
                <a:solidFill>
                  <a:schemeClr val="tx2"/>
                </a:solidFill>
                <a:latin typeface="Times New Roman" pitchFamily="18" charset="0"/>
                <a:cs typeface="Times New Roman" pitchFamily="18" charset="0"/>
              </a:rPr>
              <a:t>Білки</a:t>
            </a:r>
            <a:r>
              <a:rPr lang="ru-RU" sz="3000" b="1" i="1" dirty="0" smtClean="0">
                <a:solidFill>
                  <a:schemeClr val="tx2"/>
                </a:solidFill>
                <a:latin typeface="Times New Roman" pitchFamily="18" charset="0"/>
                <a:cs typeface="Times New Roman" pitchFamily="18" charset="0"/>
              </a:rPr>
              <a:t>.</a:t>
            </a:r>
          </a:p>
          <a:p>
            <a:pPr indent="444500" algn="just">
              <a:lnSpc>
                <a:spcPct val="90000"/>
              </a:lnSpc>
              <a:buSzPct val="100000"/>
              <a:buFont typeface="Wingdings" pitchFamily="2" charset="2"/>
              <a:buChar char="v"/>
            </a:pPr>
            <a:r>
              <a:rPr lang="ru-RU" sz="3000" b="1" i="1" dirty="0" err="1" smtClean="0">
                <a:solidFill>
                  <a:schemeClr val="tx2"/>
                </a:solidFill>
                <a:latin typeface="Times New Roman" pitchFamily="18" charset="0"/>
                <a:cs typeface="Times New Roman" pitchFamily="18" charset="0"/>
              </a:rPr>
              <a:t>Ву</a:t>
            </a:r>
            <a:r>
              <a:rPr lang="ru-RU" sz="2800" b="1" i="1" u="sng" dirty="0" err="1" smtClean="0">
                <a:solidFill>
                  <a:schemeClr val="tx2"/>
                </a:solidFill>
                <a:latin typeface="Times New Roman" pitchFamily="18" charset="0"/>
                <a:cs typeface="Times New Roman" pitchFamily="18" charset="0"/>
              </a:rPr>
              <a:t>глеводи</a:t>
            </a:r>
            <a:r>
              <a:rPr lang="ru-RU" sz="2800" b="1" i="1" u="sng" dirty="0" smtClean="0">
                <a:solidFill>
                  <a:schemeClr val="tx2"/>
                </a:solidFill>
                <a:latin typeface="Times New Roman" pitchFamily="18" charset="0"/>
                <a:cs typeface="Times New Roman" pitchFamily="18" charset="0"/>
              </a:rPr>
              <a:t>.</a:t>
            </a:r>
          </a:p>
          <a:p>
            <a:pPr indent="444500" algn="just">
              <a:lnSpc>
                <a:spcPct val="90000"/>
              </a:lnSpc>
              <a:buSzPct val="100000"/>
              <a:buFont typeface="Wingdings" pitchFamily="2" charset="2"/>
              <a:buChar char="v"/>
            </a:pPr>
            <a:r>
              <a:rPr lang="ru-RU" sz="2800" b="1" i="1" u="sng" dirty="0" err="1" smtClean="0">
                <a:solidFill>
                  <a:schemeClr val="tx2"/>
                </a:solidFill>
                <a:latin typeface="Times New Roman" pitchFamily="18" charset="0"/>
                <a:cs typeface="Times New Roman" pitchFamily="18" charset="0"/>
              </a:rPr>
              <a:t>Ліпіди</a:t>
            </a:r>
            <a:r>
              <a:rPr lang="ru-RU" sz="2800" b="1" i="1" u="sng" dirty="0" smtClean="0">
                <a:solidFill>
                  <a:schemeClr val="tx2"/>
                </a:solidFill>
                <a:latin typeface="Times New Roman" pitchFamily="18" charset="0"/>
                <a:cs typeface="Times New Roman" pitchFamily="18" charset="0"/>
              </a:rPr>
              <a:t>.</a:t>
            </a:r>
          </a:p>
          <a:p>
            <a:pPr indent="444500" algn="just">
              <a:lnSpc>
                <a:spcPct val="90000"/>
              </a:lnSpc>
              <a:buSzPct val="100000"/>
              <a:buFont typeface="Wingdings" pitchFamily="2" charset="2"/>
              <a:buChar char="v"/>
            </a:pPr>
            <a:r>
              <a:rPr lang="ru-RU" sz="2800" b="1" i="1" u="sng" dirty="0" err="1" smtClean="0">
                <a:solidFill>
                  <a:schemeClr val="tx2"/>
                </a:solidFill>
                <a:latin typeface="Times New Roman" pitchFamily="18" charset="0"/>
                <a:cs typeface="Times New Roman" pitchFamily="18" charset="0"/>
              </a:rPr>
              <a:t>Ферменти</a:t>
            </a:r>
            <a:r>
              <a:rPr lang="ru-RU" sz="2800" b="1" i="1" u="sng" dirty="0" smtClean="0">
                <a:solidFill>
                  <a:schemeClr val="tx2"/>
                </a:solidFill>
                <a:latin typeface="Times New Roman" pitchFamily="18" charset="0"/>
                <a:cs typeface="Times New Roman" pitchFamily="18" charset="0"/>
              </a:rPr>
              <a:t>.</a:t>
            </a:r>
          </a:p>
          <a:p>
            <a:pPr indent="444500" algn="just">
              <a:lnSpc>
                <a:spcPct val="90000"/>
              </a:lnSpc>
              <a:buSzPct val="100000"/>
              <a:buFont typeface="Wingdings" pitchFamily="2" charset="2"/>
              <a:buChar char="v"/>
            </a:pPr>
            <a:r>
              <a:rPr lang="ru-RU" sz="2800" b="1" i="1" u="sng" dirty="0" err="1" smtClean="0">
                <a:solidFill>
                  <a:schemeClr val="tx2"/>
                </a:solidFill>
                <a:latin typeface="Times New Roman" pitchFamily="18" charset="0"/>
                <a:cs typeface="Times New Roman" pitchFamily="18" charset="0"/>
              </a:rPr>
              <a:t>Органічні</a:t>
            </a:r>
            <a:r>
              <a:rPr lang="ru-RU" sz="2800" b="1" i="1" u="sng" dirty="0" smtClean="0">
                <a:solidFill>
                  <a:schemeClr val="tx2"/>
                </a:solidFill>
                <a:latin typeface="Times New Roman" pitchFamily="18" charset="0"/>
                <a:cs typeface="Times New Roman" pitchFamily="18" charset="0"/>
              </a:rPr>
              <a:t> </a:t>
            </a:r>
            <a:r>
              <a:rPr lang="ru-RU" sz="2800" b="1" i="1" u="sng" dirty="0" err="1" smtClean="0">
                <a:solidFill>
                  <a:schemeClr val="tx2"/>
                </a:solidFill>
                <a:latin typeface="Times New Roman" pitchFamily="18" charset="0"/>
                <a:cs typeface="Times New Roman" pitchFamily="18" charset="0"/>
              </a:rPr>
              <a:t>кислоти</a:t>
            </a:r>
            <a:r>
              <a:rPr lang="ru-RU" sz="3000" b="1" i="1" u="sng" dirty="0" smtClean="0">
                <a:solidFill>
                  <a:schemeClr val="tx2"/>
                </a:solidFill>
                <a:latin typeface="Times New Roman" pitchFamily="18" charset="0"/>
                <a:cs typeface="Times New Roman" pitchFamily="18" charset="0"/>
              </a:rPr>
              <a:t>.</a:t>
            </a:r>
            <a:endParaRPr lang="ru-RU" sz="2100" dirty="0" smtClean="0">
              <a:solidFill>
                <a:schemeClr val="tx2"/>
              </a:solidFill>
              <a:latin typeface="Times New Roman" pitchFamily="18" charset="0"/>
              <a:cs typeface="Times New Roman" pitchFamily="18" charset="0"/>
            </a:endParaRPr>
          </a:p>
          <a:p>
            <a:endParaRPr lang="uk-U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57158" y="357166"/>
            <a:ext cx="8572560" cy="6000792"/>
          </a:xfrm>
          <a:solidFill>
            <a:schemeClr val="bg1"/>
          </a:solidFill>
        </p:spPr>
        <p:style>
          <a:lnRef idx="1">
            <a:schemeClr val="accent3"/>
          </a:lnRef>
          <a:fillRef idx="2">
            <a:schemeClr val="accent3"/>
          </a:fillRef>
          <a:effectRef idx="1">
            <a:schemeClr val="accent3"/>
          </a:effectRef>
          <a:fontRef idx="minor">
            <a:schemeClr val="dk1"/>
          </a:fontRef>
        </p:style>
        <p:txBody>
          <a:bodyPr>
            <a:normAutofit lnSpcReduction="10000"/>
          </a:bodyPr>
          <a:lstStyle/>
          <a:p>
            <a:pPr lvl="1" algn="just">
              <a:buSzPct val="100000"/>
              <a:buNone/>
            </a:pPr>
            <a:r>
              <a:rPr lang="ru-RU" sz="3200" dirty="0" err="1" smtClean="0">
                <a:solidFill>
                  <a:srgbClr val="FF0000"/>
                </a:solidFill>
                <a:latin typeface="Times New Roman" pitchFamily="18" charset="0"/>
                <a:cs typeface="Times New Roman" pitchFamily="18" charset="0"/>
              </a:rPr>
              <a:t>Біологічно</a:t>
            </a:r>
            <a:r>
              <a:rPr lang="ru-RU" sz="3200" dirty="0" smtClean="0">
                <a:solidFill>
                  <a:srgbClr val="FF0000"/>
                </a:solidFill>
                <a:latin typeface="Times New Roman" pitchFamily="18" charset="0"/>
                <a:cs typeface="Times New Roman" pitchFamily="18" charset="0"/>
              </a:rPr>
              <a:t> </a:t>
            </a:r>
            <a:r>
              <a:rPr lang="ru-RU" sz="3200" dirty="0" err="1" smtClean="0">
                <a:solidFill>
                  <a:srgbClr val="FF0000"/>
                </a:solidFill>
                <a:latin typeface="Times New Roman" pitchFamily="18" charset="0"/>
                <a:cs typeface="Times New Roman" pitchFamily="18" charset="0"/>
              </a:rPr>
              <a:t>активні</a:t>
            </a:r>
            <a:r>
              <a:rPr lang="ru-RU" sz="3200" dirty="0" smtClean="0">
                <a:solidFill>
                  <a:srgbClr val="FF0000"/>
                </a:solidFill>
                <a:latin typeface="Times New Roman" pitchFamily="18" charset="0"/>
                <a:cs typeface="Times New Roman" pitchFamily="18" charset="0"/>
              </a:rPr>
              <a:t> </a:t>
            </a:r>
            <a:r>
              <a:rPr lang="ru-RU" sz="3200" dirty="0" err="1" smtClean="0">
                <a:solidFill>
                  <a:srgbClr val="FF0000"/>
                </a:solidFill>
                <a:latin typeface="Times New Roman" pitchFamily="18" charset="0"/>
                <a:cs typeface="Times New Roman" pitchFamily="18" charset="0"/>
              </a:rPr>
              <a:t>речовини</a:t>
            </a:r>
            <a:r>
              <a:rPr lang="ru-RU" sz="3200" dirty="0" smtClean="0">
                <a:solidFill>
                  <a:srgbClr val="FF0000"/>
                </a:solidFill>
                <a:latin typeface="Times New Roman" pitchFamily="18" charset="0"/>
                <a:cs typeface="Times New Roman" pitchFamily="18" charset="0"/>
              </a:rPr>
              <a:t> </a:t>
            </a:r>
            <a:r>
              <a:rPr lang="ru-RU" sz="3200" b="1" dirty="0" err="1" smtClean="0">
                <a:solidFill>
                  <a:srgbClr val="FF0000"/>
                </a:solidFill>
                <a:latin typeface="Times New Roman" pitchFamily="18" charset="0"/>
                <a:cs typeface="Times New Roman" pitchFamily="18" charset="0"/>
              </a:rPr>
              <a:t>вторинного</a:t>
            </a:r>
            <a:r>
              <a:rPr lang="ru-RU" sz="3200" b="1" dirty="0" smtClean="0">
                <a:solidFill>
                  <a:srgbClr val="FF0000"/>
                </a:solidFill>
                <a:latin typeface="Times New Roman" pitchFamily="18" charset="0"/>
                <a:cs typeface="Times New Roman" pitchFamily="18" charset="0"/>
              </a:rPr>
              <a:t> синтезу-</a:t>
            </a:r>
          </a:p>
          <a:p>
            <a:pPr lvl="1" algn="just">
              <a:buClr>
                <a:schemeClr val="tx2"/>
              </a:buClr>
              <a:buSzPct val="100000"/>
              <a:buFont typeface="Wingdings" pitchFamily="2" charset="2"/>
              <a:buChar char="Ø"/>
            </a:pPr>
            <a:r>
              <a:rPr lang="ru-RU" b="1" i="1" dirty="0" err="1" smtClean="0">
                <a:solidFill>
                  <a:schemeClr val="tx2"/>
                </a:solidFill>
                <a:latin typeface="Times New Roman" pitchFamily="18" charset="0"/>
                <a:cs typeface="Times New Roman" pitchFamily="18" charset="0"/>
              </a:rPr>
              <a:t>Алкалоїди</a:t>
            </a:r>
            <a:r>
              <a:rPr lang="ru-RU" b="1" i="1" dirty="0" smtClean="0">
                <a:solidFill>
                  <a:schemeClr val="tx2"/>
                </a:solidFill>
                <a:latin typeface="Times New Roman" pitchFamily="18" charset="0"/>
                <a:cs typeface="Times New Roman" pitchFamily="18" charset="0"/>
              </a:rPr>
              <a:t>.</a:t>
            </a:r>
          </a:p>
          <a:p>
            <a:pPr lvl="1">
              <a:buClr>
                <a:schemeClr val="tx2"/>
              </a:buClr>
              <a:buSzPct val="100000"/>
              <a:buFont typeface="Wingdings" pitchFamily="2" charset="2"/>
              <a:buChar char="Ø"/>
            </a:pPr>
            <a:r>
              <a:rPr lang="ru-RU" b="1" i="1" dirty="0" err="1" smtClean="0">
                <a:solidFill>
                  <a:schemeClr val="tx2"/>
                </a:solidFill>
                <a:latin typeface="Times New Roman" pitchFamily="18" charset="0"/>
                <a:cs typeface="Times New Roman" pitchFamily="18" charset="0"/>
              </a:rPr>
              <a:t>Глікозиди</a:t>
            </a:r>
            <a:r>
              <a:rPr lang="ru-RU" b="1" i="1" dirty="0" smtClean="0">
                <a:solidFill>
                  <a:schemeClr val="tx2"/>
                </a:solidFill>
                <a:latin typeface="Times New Roman" pitchFamily="18" charset="0"/>
                <a:cs typeface="Times New Roman" pitchFamily="18" charset="0"/>
              </a:rPr>
              <a:t>.</a:t>
            </a:r>
          </a:p>
          <a:p>
            <a:pPr lvl="1" algn="just">
              <a:buClr>
                <a:schemeClr val="tx2"/>
              </a:buClr>
              <a:buSzPct val="100000"/>
              <a:buFont typeface="Wingdings" pitchFamily="2" charset="2"/>
              <a:buChar char="Ø"/>
            </a:pPr>
            <a:r>
              <a:rPr lang="ru-RU" b="1" i="1" dirty="0" err="1" smtClean="0">
                <a:solidFill>
                  <a:schemeClr val="tx2"/>
                </a:solidFill>
                <a:latin typeface="Times New Roman" pitchFamily="18" charset="0"/>
                <a:cs typeface="Times New Roman" pitchFamily="18" charset="0"/>
              </a:rPr>
              <a:t>Флаваноїди</a:t>
            </a:r>
            <a:r>
              <a:rPr lang="ru-RU" b="1" i="1" dirty="0" smtClean="0">
                <a:solidFill>
                  <a:schemeClr val="tx2"/>
                </a:solidFill>
                <a:latin typeface="Times New Roman" pitchFamily="18" charset="0"/>
                <a:cs typeface="Times New Roman" pitchFamily="18" charset="0"/>
              </a:rPr>
              <a:t>.</a:t>
            </a:r>
          </a:p>
          <a:p>
            <a:pPr lvl="1" algn="just">
              <a:buClr>
                <a:schemeClr val="tx2"/>
              </a:buClr>
              <a:buSzPct val="100000"/>
              <a:buFont typeface="Wingdings" pitchFamily="2" charset="2"/>
              <a:buChar char="Ø"/>
            </a:pPr>
            <a:r>
              <a:rPr lang="ru-RU" b="1" i="1" dirty="0" err="1" smtClean="0">
                <a:solidFill>
                  <a:schemeClr val="tx2"/>
                </a:solidFill>
                <a:latin typeface="Times New Roman" pitchFamily="18" charset="0"/>
                <a:cs typeface="Times New Roman" pitchFamily="18" charset="0"/>
              </a:rPr>
              <a:t>Пектини</a:t>
            </a:r>
            <a:r>
              <a:rPr lang="ru-RU" b="1" i="1" dirty="0" smtClean="0">
                <a:solidFill>
                  <a:schemeClr val="tx2"/>
                </a:solidFill>
                <a:latin typeface="Times New Roman" pitchFamily="18" charset="0"/>
                <a:cs typeface="Times New Roman" pitchFamily="18" charset="0"/>
              </a:rPr>
              <a:t>.</a:t>
            </a:r>
          </a:p>
          <a:p>
            <a:pPr lvl="1" algn="just">
              <a:buClr>
                <a:schemeClr val="tx2"/>
              </a:buClr>
              <a:buSzPct val="100000"/>
              <a:buFont typeface="Wingdings" pitchFamily="2" charset="2"/>
              <a:buChar char="Ø"/>
            </a:pPr>
            <a:r>
              <a:rPr lang="ru-RU" b="1" i="1" dirty="0" err="1" smtClean="0">
                <a:solidFill>
                  <a:schemeClr val="tx2"/>
                </a:solidFill>
                <a:latin typeface="Times New Roman" pitchFamily="18" charset="0"/>
                <a:cs typeface="Times New Roman" pitchFamily="18" charset="0"/>
              </a:rPr>
              <a:t>Дубільні</a:t>
            </a:r>
            <a:r>
              <a:rPr lang="ru-RU" b="1" i="1" dirty="0" smtClean="0">
                <a:solidFill>
                  <a:schemeClr val="tx2"/>
                </a:solidFill>
                <a:latin typeface="Times New Roman" pitchFamily="18" charset="0"/>
                <a:cs typeface="Times New Roman" pitchFamily="18" charset="0"/>
              </a:rPr>
              <a:t>  </a:t>
            </a:r>
            <a:r>
              <a:rPr lang="ru-RU" b="1" i="1" dirty="0" err="1" smtClean="0">
                <a:solidFill>
                  <a:schemeClr val="tx2"/>
                </a:solidFill>
                <a:latin typeface="Times New Roman" pitchFamily="18" charset="0"/>
                <a:cs typeface="Times New Roman" pitchFamily="18" charset="0"/>
              </a:rPr>
              <a:t>речовини</a:t>
            </a:r>
            <a:r>
              <a:rPr lang="ru-RU" b="1" i="1" dirty="0" smtClean="0">
                <a:solidFill>
                  <a:schemeClr val="tx2"/>
                </a:solidFill>
                <a:latin typeface="Times New Roman" pitchFamily="18" charset="0"/>
                <a:cs typeface="Times New Roman" pitchFamily="18" charset="0"/>
              </a:rPr>
              <a:t>.</a:t>
            </a:r>
          </a:p>
          <a:p>
            <a:pPr lvl="1" algn="just">
              <a:buClr>
                <a:schemeClr val="tx2"/>
              </a:buClr>
              <a:buSzPct val="100000"/>
              <a:buFont typeface="Wingdings" pitchFamily="2" charset="2"/>
              <a:buChar char="Ø"/>
            </a:pPr>
            <a:r>
              <a:rPr lang="ru-RU" b="1" i="1" dirty="0" err="1" smtClean="0">
                <a:solidFill>
                  <a:schemeClr val="tx2"/>
                </a:solidFill>
                <a:latin typeface="Times New Roman" pitchFamily="18" charset="0"/>
                <a:cs typeface="Times New Roman" pitchFamily="18" charset="0"/>
              </a:rPr>
              <a:t>Фітонциди</a:t>
            </a:r>
            <a:r>
              <a:rPr lang="ru-RU" b="1" i="1" dirty="0" smtClean="0">
                <a:solidFill>
                  <a:schemeClr val="tx2"/>
                </a:solidFill>
                <a:latin typeface="Times New Roman" pitchFamily="18" charset="0"/>
                <a:cs typeface="Times New Roman" pitchFamily="18" charset="0"/>
              </a:rPr>
              <a:t>.</a:t>
            </a:r>
          </a:p>
          <a:p>
            <a:pPr lvl="1" algn="just">
              <a:buClr>
                <a:schemeClr val="tx2"/>
              </a:buClr>
              <a:buSzPct val="100000"/>
              <a:buFont typeface="Wingdings" pitchFamily="2" charset="2"/>
              <a:buChar char="Ø"/>
            </a:pPr>
            <a:r>
              <a:rPr lang="ru-RU" b="1" i="1" dirty="0" err="1" smtClean="0">
                <a:solidFill>
                  <a:schemeClr val="tx2"/>
                </a:solidFill>
                <a:latin typeface="Times New Roman" pitchFamily="18" charset="0"/>
                <a:cs typeface="Times New Roman" pitchFamily="18" charset="0"/>
              </a:rPr>
              <a:t>Вітаміни</a:t>
            </a:r>
            <a:r>
              <a:rPr lang="ru-RU" b="1" i="1" dirty="0" smtClean="0">
                <a:solidFill>
                  <a:schemeClr val="tx2"/>
                </a:solidFill>
                <a:latin typeface="Times New Roman" pitchFamily="18" charset="0"/>
                <a:cs typeface="Times New Roman" pitchFamily="18" charset="0"/>
              </a:rPr>
              <a:t>.</a:t>
            </a:r>
          </a:p>
          <a:p>
            <a:pPr lvl="1" algn="just">
              <a:buClr>
                <a:schemeClr val="tx2"/>
              </a:buClr>
              <a:buSzPct val="100000"/>
              <a:buFont typeface="Wingdings" pitchFamily="2" charset="2"/>
              <a:buChar char="Ø"/>
            </a:pPr>
            <a:r>
              <a:rPr lang="ru-RU" b="1" i="1" dirty="0" err="1" smtClean="0">
                <a:solidFill>
                  <a:schemeClr val="tx2"/>
                </a:solidFill>
                <a:latin typeface="Times New Roman" pitchFamily="18" charset="0"/>
                <a:cs typeface="Times New Roman" pitchFamily="18" charset="0"/>
              </a:rPr>
              <a:t>Ефірні</a:t>
            </a:r>
            <a:r>
              <a:rPr lang="ru-RU" b="1" i="1" dirty="0" smtClean="0">
                <a:solidFill>
                  <a:schemeClr val="tx2"/>
                </a:solidFill>
                <a:latin typeface="Times New Roman" pitchFamily="18" charset="0"/>
                <a:cs typeface="Times New Roman" pitchFamily="18" charset="0"/>
              </a:rPr>
              <a:t> масла.</a:t>
            </a:r>
          </a:p>
          <a:p>
            <a:pPr lvl="1" algn="just">
              <a:buClr>
                <a:schemeClr val="tx2"/>
              </a:buClr>
              <a:buSzPct val="100000"/>
              <a:buNone/>
            </a:pPr>
            <a:endParaRPr lang="ru-RU" sz="2400" b="1" i="1" dirty="0" smtClean="0">
              <a:solidFill>
                <a:schemeClr val="tx2"/>
              </a:solidFill>
              <a:latin typeface="Times New Roman" pitchFamily="18" charset="0"/>
              <a:cs typeface="Times New Roman" pitchFamily="18" charset="0"/>
            </a:endParaRPr>
          </a:p>
          <a:p>
            <a:pPr lvl="2" algn="just">
              <a:buSzPct val="100000"/>
              <a:buNone/>
            </a:pPr>
            <a:r>
              <a:rPr lang="ru-RU" sz="2200" dirty="0" smtClean="0">
                <a:solidFill>
                  <a:schemeClr val="tx2"/>
                </a:solidFill>
                <a:latin typeface="Times New Roman" pitchFamily="18" charset="0"/>
                <a:cs typeface="Times New Roman" pitchFamily="18" charset="0"/>
              </a:rPr>
              <a:t>				</a:t>
            </a:r>
          </a:p>
          <a:p>
            <a:pPr lvl="2" algn="just">
              <a:buSzPct val="100000"/>
              <a:buNone/>
            </a:pPr>
            <a:endParaRPr lang="ru-RU" sz="2200" dirty="0" smtClean="0">
              <a:solidFill>
                <a:schemeClr val="tx2"/>
              </a:solidFill>
              <a:latin typeface="Times New Roman" pitchFamily="18" charset="0"/>
              <a:cs typeface="Times New Roman" pitchFamily="18" charset="0"/>
            </a:endParaRPr>
          </a:p>
          <a:p>
            <a:pPr lvl="2" algn="just">
              <a:buSzPct val="100000"/>
              <a:buNone/>
            </a:pPr>
            <a:endParaRPr lang="ru-RU" sz="2200" dirty="0" smtClean="0">
              <a:solidFill>
                <a:schemeClr val="tx2"/>
              </a:solidFill>
              <a:latin typeface="Times New Roman" pitchFamily="18" charset="0"/>
              <a:cs typeface="Times New Roman" pitchFamily="18" charset="0"/>
            </a:endParaRPr>
          </a:p>
          <a:p>
            <a:pPr lvl="2" algn="just">
              <a:buSzPct val="100000"/>
              <a:buNone/>
            </a:pPr>
            <a:endParaRPr lang="ru-RU" sz="2200" dirty="0" smtClean="0">
              <a:solidFill>
                <a:schemeClr val="tx2"/>
              </a:solidFill>
              <a:latin typeface="Times New Roman" pitchFamily="18" charset="0"/>
              <a:cs typeface="Times New Roman" pitchFamily="18" charset="0"/>
            </a:endParaRPr>
          </a:p>
          <a:p>
            <a:pPr lvl="2" algn="just">
              <a:buSzPct val="100000"/>
              <a:buNone/>
            </a:pPr>
            <a:endParaRPr lang="ru-RU" dirty="0" smtClean="0"/>
          </a:p>
          <a:p>
            <a:endParaRPr lang="uk-U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8786874" cy="6565523"/>
          </a:xfrm>
          <a:prstGeom prst="rect">
            <a:avLst/>
          </a:prstGeom>
        </p:spPr>
        <p:txBody>
          <a:bodyPr wrap="square">
            <a:spAutoFit/>
          </a:bodyPr>
          <a:lstStyle/>
          <a:p>
            <a:pPr algn="ctr"/>
            <a:r>
              <a:rPr lang="ru-RU" sz="2800" b="1" dirty="0" smtClean="0">
                <a:solidFill>
                  <a:srgbClr val="FF0000"/>
                </a:solidFill>
              </a:rPr>
              <a:t>Правила </a:t>
            </a:r>
            <a:r>
              <a:rPr lang="ru-RU" sz="2800" b="1" dirty="0" err="1" smtClean="0">
                <a:solidFill>
                  <a:srgbClr val="FF0000"/>
                </a:solidFill>
              </a:rPr>
              <a:t>збору</a:t>
            </a:r>
            <a:r>
              <a:rPr lang="ru-RU" sz="2800" b="1" dirty="0" smtClean="0">
                <a:solidFill>
                  <a:srgbClr val="FF0000"/>
                </a:solidFill>
              </a:rPr>
              <a:t>, </a:t>
            </a:r>
            <a:r>
              <a:rPr lang="ru-RU" sz="2800" b="1" dirty="0" err="1" smtClean="0">
                <a:solidFill>
                  <a:srgbClr val="FF0000"/>
                </a:solidFill>
              </a:rPr>
              <a:t>сушіння</a:t>
            </a:r>
            <a:r>
              <a:rPr lang="ru-RU" sz="2800" b="1" dirty="0" smtClean="0">
                <a:solidFill>
                  <a:srgbClr val="FF0000"/>
                </a:solidFill>
              </a:rPr>
              <a:t>, </a:t>
            </a:r>
            <a:r>
              <a:rPr lang="ru-RU" sz="2800" b="1" dirty="0" err="1" smtClean="0">
                <a:solidFill>
                  <a:srgbClr val="FF0000"/>
                </a:solidFill>
              </a:rPr>
              <a:t>зберігання</a:t>
            </a:r>
            <a:r>
              <a:rPr lang="ru-RU" sz="2800" b="1" dirty="0" smtClean="0">
                <a:solidFill>
                  <a:srgbClr val="FF0000"/>
                </a:solidFill>
              </a:rPr>
              <a:t> </a:t>
            </a:r>
            <a:r>
              <a:rPr lang="ru-RU" sz="2800" b="1" dirty="0" err="1" smtClean="0">
                <a:solidFill>
                  <a:srgbClr val="FF0000"/>
                </a:solidFill>
              </a:rPr>
              <a:t>і</a:t>
            </a:r>
            <a:r>
              <a:rPr lang="ru-RU" sz="2800" b="1" dirty="0" smtClean="0">
                <a:solidFill>
                  <a:srgbClr val="FF0000"/>
                </a:solidFill>
              </a:rPr>
              <a:t> </a:t>
            </a:r>
            <a:r>
              <a:rPr lang="ru-RU" sz="2800" b="1" dirty="0" err="1" smtClean="0">
                <a:solidFill>
                  <a:srgbClr val="FF0000"/>
                </a:solidFill>
              </a:rPr>
              <a:t>транспортування</a:t>
            </a:r>
            <a:r>
              <a:rPr lang="ru-RU" sz="2800" b="1" dirty="0" smtClean="0">
                <a:solidFill>
                  <a:srgbClr val="FF0000"/>
                </a:solidFill>
              </a:rPr>
              <a:t> </a:t>
            </a:r>
            <a:r>
              <a:rPr lang="ru-RU" sz="2800" b="1" dirty="0" err="1" smtClean="0">
                <a:solidFill>
                  <a:srgbClr val="FF0000"/>
                </a:solidFill>
              </a:rPr>
              <a:t>лікарських</a:t>
            </a:r>
            <a:r>
              <a:rPr lang="ru-RU" sz="2800" b="1" dirty="0" smtClean="0">
                <a:solidFill>
                  <a:srgbClr val="FF0000"/>
                </a:solidFill>
              </a:rPr>
              <a:t> </a:t>
            </a:r>
            <a:r>
              <a:rPr lang="ru-RU" sz="2800" b="1" dirty="0" err="1" smtClean="0">
                <a:solidFill>
                  <a:srgbClr val="FF0000"/>
                </a:solidFill>
              </a:rPr>
              <a:t>рослин</a:t>
            </a:r>
            <a:endParaRPr lang="ru-RU" sz="2000" b="1" dirty="0" smtClean="0"/>
          </a:p>
          <a:p>
            <a:pPr algn="just"/>
            <a:r>
              <a:rPr lang="ru-RU" b="1" dirty="0" smtClean="0"/>
              <a:t>У </a:t>
            </a:r>
            <a:r>
              <a:rPr lang="ru-RU" b="1" dirty="0" err="1" smtClean="0"/>
              <a:t>вітчизняній</a:t>
            </a:r>
            <a:r>
              <a:rPr lang="ru-RU" b="1" dirty="0" smtClean="0"/>
              <a:t> </a:t>
            </a:r>
            <a:r>
              <a:rPr lang="ru-RU" b="1" dirty="0" err="1" smtClean="0"/>
              <a:t>медичній</a:t>
            </a:r>
            <a:r>
              <a:rPr lang="ru-RU" b="1" dirty="0" smtClean="0"/>
              <a:t> </a:t>
            </a:r>
            <a:r>
              <a:rPr lang="ru-RU" b="1" dirty="0" err="1" smtClean="0"/>
              <a:t>практиці</a:t>
            </a:r>
            <a:r>
              <a:rPr lang="ru-RU" b="1" dirty="0" smtClean="0"/>
              <a:t> для </a:t>
            </a:r>
            <a:r>
              <a:rPr lang="ru-RU" b="1" dirty="0" err="1" smtClean="0"/>
              <a:t>фітотерапії</a:t>
            </a:r>
            <a:r>
              <a:rPr lang="ru-RU" b="1" dirty="0" smtClean="0"/>
              <a:t> </a:t>
            </a:r>
            <a:r>
              <a:rPr lang="ru-RU" b="1" dirty="0" err="1" smtClean="0"/>
              <a:t>застосовується</a:t>
            </a:r>
            <a:r>
              <a:rPr lang="ru-RU" b="1" dirty="0" smtClean="0"/>
              <a:t> </a:t>
            </a:r>
            <a:r>
              <a:rPr lang="ru-RU" b="1" dirty="0" err="1" smtClean="0"/>
              <a:t>більш</a:t>
            </a:r>
            <a:r>
              <a:rPr lang="ru-RU" b="1" dirty="0" smtClean="0"/>
              <a:t> </a:t>
            </a:r>
            <a:r>
              <a:rPr lang="ru-RU" b="1" dirty="0" err="1" smtClean="0"/>
              <a:t>ніж</a:t>
            </a:r>
            <a:r>
              <a:rPr lang="ru-RU" b="1" dirty="0" smtClean="0"/>
              <a:t> 200 </a:t>
            </a:r>
            <a:r>
              <a:rPr lang="ru-RU" b="1" dirty="0" err="1" smtClean="0"/>
              <a:t>видів</a:t>
            </a:r>
            <a:r>
              <a:rPr lang="ru-RU" b="1" dirty="0" smtClean="0"/>
              <a:t> </a:t>
            </a:r>
            <a:r>
              <a:rPr lang="ru-RU" b="1" dirty="0" err="1" smtClean="0"/>
              <a:t>лікарських</a:t>
            </a:r>
            <a:r>
              <a:rPr lang="ru-RU" b="1" dirty="0" smtClean="0"/>
              <a:t> </a:t>
            </a:r>
            <a:r>
              <a:rPr lang="ru-RU" b="1" dirty="0" err="1" smtClean="0"/>
              <a:t>рослин</a:t>
            </a:r>
            <a:r>
              <a:rPr lang="ru-RU" b="1" dirty="0" smtClean="0"/>
              <a:t>. </a:t>
            </a:r>
            <a:r>
              <a:rPr lang="ru-RU" b="1" dirty="0" err="1" smtClean="0"/>
              <a:t>Традиційно</a:t>
            </a:r>
            <a:r>
              <a:rPr lang="ru-RU" b="1" dirty="0" smtClean="0"/>
              <a:t> </a:t>
            </a:r>
            <a:r>
              <a:rPr lang="ru-RU" b="1" dirty="0" err="1" smtClean="0"/>
              <a:t>заготовлюється</a:t>
            </a:r>
            <a:r>
              <a:rPr lang="ru-RU" b="1" dirty="0" smtClean="0"/>
              <a:t> </a:t>
            </a:r>
            <a:r>
              <a:rPr lang="ru-RU" b="1" dirty="0" err="1" smtClean="0"/>
              <a:t>лікарська</a:t>
            </a:r>
            <a:r>
              <a:rPr lang="ru-RU" b="1" dirty="0" smtClean="0"/>
              <a:t> </a:t>
            </a:r>
            <a:r>
              <a:rPr lang="ru-RU" b="1" dirty="0" err="1" smtClean="0"/>
              <a:t>сировина</a:t>
            </a:r>
            <a:r>
              <a:rPr lang="ru-RU" b="1" dirty="0" smtClean="0"/>
              <a:t> </a:t>
            </a:r>
            <a:r>
              <a:rPr lang="ru-RU" b="1" dirty="0" err="1" smtClean="0"/>
              <a:t>близько</a:t>
            </a:r>
            <a:r>
              <a:rPr lang="ru-RU" b="1" dirty="0" smtClean="0"/>
              <a:t> 80 </a:t>
            </a:r>
            <a:r>
              <a:rPr lang="ru-RU" b="1" dirty="0" err="1" smtClean="0"/>
              <a:t>видів</a:t>
            </a:r>
            <a:r>
              <a:rPr lang="ru-RU" b="1" dirty="0" smtClean="0"/>
              <a:t>, половина </a:t>
            </a:r>
            <a:r>
              <a:rPr lang="ru-RU" b="1" dirty="0" err="1" smtClean="0"/>
              <a:t>з</a:t>
            </a:r>
            <a:r>
              <a:rPr lang="ru-RU" b="1" dirty="0" smtClean="0"/>
              <a:t> </a:t>
            </a:r>
            <a:r>
              <a:rPr lang="ru-RU" b="1" dirty="0" err="1" smtClean="0"/>
              <a:t>яких</a:t>
            </a:r>
            <a:r>
              <a:rPr lang="ru-RU" b="1" dirty="0" smtClean="0"/>
              <a:t> </a:t>
            </a:r>
            <a:r>
              <a:rPr lang="ru-RU" b="1" dirty="0" err="1" smtClean="0"/>
              <a:t>збирається</a:t>
            </a:r>
            <a:r>
              <a:rPr lang="ru-RU" b="1" dirty="0" smtClean="0"/>
              <a:t> в </a:t>
            </a:r>
            <a:r>
              <a:rPr lang="ru-RU" b="1" dirty="0" err="1" smtClean="0"/>
              <a:t>природних</a:t>
            </a:r>
            <a:r>
              <a:rPr lang="ru-RU" b="1" dirty="0" smtClean="0"/>
              <a:t> </a:t>
            </a:r>
            <a:r>
              <a:rPr lang="ru-RU" b="1" dirty="0" err="1" smtClean="0"/>
              <a:t>умовах</a:t>
            </a:r>
            <a:r>
              <a:rPr lang="ru-RU" b="1" dirty="0" smtClean="0"/>
              <a:t>, </a:t>
            </a:r>
            <a:r>
              <a:rPr lang="ru-RU" b="1" dirty="0" err="1" smtClean="0"/>
              <a:t>чверть</a:t>
            </a:r>
            <a:r>
              <a:rPr lang="ru-RU" b="1" dirty="0" smtClean="0"/>
              <a:t> - </a:t>
            </a:r>
            <a:r>
              <a:rPr lang="ru-RU" b="1" dirty="0" err="1" smtClean="0"/>
              <a:t>культивовані</a:t>
            </a:r>
            <a:r>
              <a:rPr lang="ru-RU" b="1" dirty="0" smtClean="0"/>
              <a:t> </a:t>
            </a:r>
            <a:r>
              <a:rPr lang="ru-RU" b="1" dirty="0" err="1" smtClean="0"/>
              <a:t>види</a:t>
            </a:r>
            <a:r>
              <a:rPr lang="ru-RU" b="1" dirty="0" smtClean="0"/>
              <a:t> (</a:t>
            </a:r>
            <a:r>
              <a:rPr lang="ru-RU" b="1" dirty="0" err="1" smtClean="0"/>
              <a:t>ехінацея</a:t>
            </a:r>
            <a:r>
              <a:rPr lang="ru-RU" b="1" dirty="0" smtClean="0"/>
              <a:t> </a:t>
            </a:r>
            <a:r>
              <a:rPr lang="ru-RU" b="1" dirty="0" err="1" smtClean="0"/>
              <a:t>пурпурова</a:t>
            </a:r>
            <a:r>
              <a:rPr lang="ru-RU" b="1" dirty="0" smtClean="0"/>
              <a:t>, </a:t>
            </a:r>
            <a:r>
              <a:rPr lang="ru-RU" b="1" dirty="0" err="1" smtClean="0"/>
              <a:t>шавлія</a:t>
            </a:r>
            <a:r>
              <a:rPr lang="ru-RU" b="1" dirty="0" smtClean="0"/>
              <a:t> </a:t>
            </a:r>
            <a:r>
              <a:rPr lang="ru-RU" b="1" dirty="0" err="1" smtClean="0"/>
              <a:t>лікарська</a:t>
            </a:r>
            <a:r>
              <a:rPr lang="ru-RU" b="1" dirty="0" smtClean="0"/>
              <a:t>), </a:t>
            </a:r>
            <a:r>
              <a:rPr lang="ru-RU" b="1" dirty="0" err="1" smtClean="0"/>
              <a:t>решта</a:t>
            </a:r>
            <a:r>
              <a:rPr lang="ru-RU" b="1" dirty="0" smtClean="0"/>
              <a:t> - </a:t>
            </a:r>
            <a:r>
              <a:rPr lang="ru-RU" b="1" dirty="0" err="1" smtClean="0"/>
              <a:t>види</a:t>
            </a:r>
            <a:r>
              <a:rPr lang="ru-RU" b="1" dirty="0" smtClean="0"/>
              <a:t>, </a:t>
            </a:r>
            <a:r>
              <a:rPr lang="ru-RU" b="1" dirty="0" err="1" smtClean="0"/>
              <a:t>які</a:t>
            </a:r>
            <a:r>
              <a:rPr lang="ru-RU" b="1" dirty="0" smtClean="0"/>
              <a:t> </a:t>
            </a:r>
            <a:r>
              <a:rPr lang="ru-RU" b="1" dirty="0" err="1" smtClean="0"/>
              <a:t>можуть</a:t>
            </a:r>
            <a:r>
              <a:rPr lang="ru-RU" b="1" dirty="0" smtClean="0"/>
              <a:t> як </a:t>
            </a:r>
            <a:r>
              <a:rPr lang="ru-RU" b="1" dirty="0" err="1" smtClean="0"/>
              <a:t>зростати</a:t>
            </a:r>
            <a:r>
              <a:rPr lang="ru-RU" b="1" dirty="0" smtClean="0"/>
              <a:t> </a:t>
            </a:r>
            <a:r>
              <a:rPr lang="ru-RU" b="1" dirty="0" err="1" smtClean="0"/>
              <a:t>природно</a:t>
            </a:r>
            <a:r>
              <a:rPr lang="ru-RU" b="1" dirty="0" smtClean="0"/>
              <a:t>, так </a:t>
            </a:r>
            <a:r>
              <a:rPr lang="ru-RU" b="1" dirty="0" err="1" smtClean="0"/>
              <a:t>і</a:t>
            </a:r>
            <a:r>
              <a:rPr lang="ru-RU" b="1" dirty="0" smtClean="0"/>
              <a:t> </a:t>
            </a:r>
            <a:r>
              <a:rPr lang="ru-RU" b="1" dirty="0" err="1" smtClean="0"/>
              <a:t>культивуватися</a:t>
            </a:r>
            <a:r>
              <a:rPr lang="ru-RU" b="1" dirty="0" smtClean="0"/>
              <a:t> (</a:t>
            </a:r>
            <a:r>
              <a:rPr lang="ru-RU" b="1" dirty="0" err="1" smtClean="0"/>
              <a:t>валеріана</a:t>
            </a:r>
            <a:r>
              <a:rPr lang="ru-RU" b="1" dirty="0" smtClean="0"/>
              <a:t> </a:t>
            </a:r>
            <a:r>
              <a:rPr lang="ru-RU" b="1" dirty="0" err="1" smtClean="0"/>
              <a:t>лікарська</a:t>
            </a:r>
            <a:r>
              <a:rPr lang="ru-RU" b="1" dirty="0" smtClean="0"/>
              <a:t>, алтей </a:t>
            </a:r>
            <a:r>
              <a:rPr lang="ru-RU" b="1" dirty="0" err="1" smtClean="0"/>
              <a:t>лікарський</a:t>
            </a:r>
            <a:r>
              <a:rPr lang="ru-RU" b="1" dirty="0" smtClean="0"/>
              <a:t>, </a:t>
            </a:r>
            <a:r>
              <a:rPr lang="ru-RU" b="1" dirty="0" err="1" smtClean="0"/>
              <a:t>живокіст</a:t>
            </a:r>
            <a:r>
              <a:rPr lang="ru-RU" b="1" dirty="0" smtClean="0"/>
              <a:t> </a:t>
            </a:r>
            <a:r>
              <a:rPr lang="ru-RU" b="1" dirty="0" err="1" smtClean="0"/>
              <a:t>лікарський</a:t>
            </a:r>
            <a:r>
              <a:rPr lang="ru-RU" b="1" dirty="0" smtClean="0"/>
              <a:t>). </a:t>
            </a:r>
            <a:endParaRPr lang="ru-RU" b="1" dirty="0" smtClean="0"/>
          </a:p>
          <a:p>
            <a:pPr algn="just"/>
            <a:r>
              <a:rPr lang="ru-RU" b="1" dirty="0" smtClean="0"/>
              <a:t>З </a:t>
            </a:r>
            <a:r>
              <a:rPr lang="ru-RU" b="1" dirty="0" smtClean="0"/>
              <a:t>метою </a:t>
            </a:r>
            <a:r>
              <a:rPr lang="ru-RU" b="1" dirty="0" err="1" smtClean="0"/>
              <a:t>збереження</a:t>
            </a:r>
            <a:r>
              <a:rPr lang="ru-RU" b="1" dirty="0" smtClean="0"/>
              <a:t> </a:t>
            </a:r>
            <a:r>
              <a:rPr lang="ru-RU" b="1" dirty="0" err="1" smtClean="0"/>
              <a:t>біологічно</a:t>
            </a:r>
            <a:r>
              <a:rPr lang="ru-RU" b="1" dirty="0" smtClean="0"/>
              <a:t> </a:t>
            </a:r>
            <a:r>
              <a:rPr lang="ru-RU" b="1" dirty="0" err="1" smtClean="0"/>
              <a:t>активних</a:t>
            </a:r>
            <a:r>
              <a:rPr lang="ru-RU" b="1" dirty="0" smtClean="0"/>
              <a:t> </a:t>
            </a:r>
            <a:r>
              <a:rPr lang="ru-RU" b="1" dirty="0" err="1" smtClean="0"/>
              <a:t>речовин</a:t>
            </a:r>
            <a:r>
              <a:rPr lang="ru-RU" b="1" dirty="0" smtClean="0"/>
              <a:t> </a:t>
            </a:r>
            <a:r>
              <a:rPr lang="ru-RU" b="1" dirty="0" err="1" smtClean="0"/>
              <a:t>лікарських</a:t>
            </a:r>
            <a:r>
              <a:rPr lang="ru-RU" b="1" dirty="0" smtClean="0"/>
              <a:t> </a:t>
            </a:r>
            <a:r>
              <a:rPr lang="ru-RU" b="1" dirty="0" err="1" smtClean="0"/>
              <a:t>рослин</a:t>
            </a:r>
            <a:r>
              <a:rPr lang="ru-RU" b="1" dirty="0" smtClean="0"/>
              <a:t> </a:t>
            </a:r>
            <a:r>
              <a:rPr lang="ru-RU" b="1" dirty="0" err="1" smtClean="0"/>
              <a:t>важливо</a:t>
            </a:r>
            <a:r>
              <a:rPr lang="ru-RU" b="1" dirty="0" smtClean="0"/>
              <a:t> </a:t>
            </a:r>
            <a:r>
              <a:rPr lang="ru-RU" b="1" dirty="0" err="1" smtClean="0"/>
              <a:t>використовувати</a:t>
            </a:r>
            <a:r>
              <a:rPr lang="ru-RU" b="1" dirty="0" smtClean="0"/>
              <a:t> </a:t>
            </a:r>
            <a:r>
              <a:rPr lang="ru-RU" b="1" dirty="0" err="1" smtClean="0"/>
              <a:t>тільки</a:t>
            </a:r>
            <a:r>
              <a:rPr lang="ru-RU" b="1" dirty="0" smtClean="0"/>
              <a:t> </a:t>
            </a:r>
            <a:r>
              <a:rPr lang="ru-RU" b="1" dirty="0" err="1" smtClean="0"/>
              <a:t>фармакопейну</a:t>
            </a:r>
            <a:r>
              <a:rPr lang="ru-RU" b="1" dirty="0" smtClean="0"/>
              <a:t> </a:t>
            </a:r>
            <a:r>
              <a:rPr lang="ru-RU" b="1" dirty="0" err="1" smtClean="0"/>
              <a:t>рослинну</a:t>
            </a:r>
            <a:r>
              <a:rPr lang="ru-RU" b="1" dirty="0" smtClean="0"/>
              <a:t> </a:t>
            </a:r>
            <a:r>
              <a:rPr lang="ru-RU" b="1" dirty="0" err="1" smtClean="0"/>
              <a:t>сировину</a:t>
            </a:r>
            <a:r>
              <a:rPr lang="ru-RU" b="1" dirty="0" smtClean="0"/>
              <a:t>, для </a:t>
            </a:r>
            <a:r>
              <a:rPr lang="ru-RU" b="1" dirty="0" err="1" smtClean="0"/>
              <a:t>гарантування</a:t>
            </a:r>
            <a:r>
              <a:rPr lang="ru-RU" b="1" dirty="0" smtClean="0"/>
              <a:t> </a:t>
            </a:r>
            <a:r>
              <a:rPr lang="ru-RU" b="1" dirty="0" err="1" smtClean="0"/>
              <a:t>якості</a:t>
            </a:r>
            <a:r>
              <a:rPr lang="ru-RU" b="1" dirty="0" smtClean="0"/>
              <a:t> </a:t>
            </a:r>
            <a:r>
              <a:rPr lang="ru-RU" b="1" dirty="0" err="1" smtClean="0"/>
              <a:t>якої</a:t>
            </a:r>
            <a:r>
              <a:rPr lang="ru-RU" b="1" dirty="0" smtClean="0"/>
              <a:t> </a:t>
            </a:r>
            <a:r>
              <a:rPr lang="ru-RU" b="1" dirty="0" err="1" smtClean="0"/>
              <a:t>істотними</a:t>
            </a:r>
            <a:r>
              <a:rPr lang="ru-RU" b="1" dirty="0" smtClean="0"/>
              <a:t> </a:t>
            </a:r>
            <a:r>
              <a:rPr lang="ru-RU" b="1" dirty="0" err="1" smtClean="0"/>
              <a:t>є</a:t>
            </a:r>
            <a:r>
              <a:rPr lang="ru-RU" b="1" dirty="0" smtClean="0"/>
              <a:t> </a:t>
            </a:r>
            <a:r>
              <a:rPr lang="ru-RU" b="1" dirty="0" err="1" smtClean="0"/>
              <a:t>належні</a:t>
            </a:r>
            <a:r>
              <a:rPr lang="ru-RU" b="1" dirty="0" smtClean="0"/>
              <a:t> </a:t>
            </a:r>
            <a:r>
              <a:rPr lang="ru-RU" b="1" dirty="0" err="1" smtClean="0"/>
              <a:t>умови</a:t>
            </a:r>
            <a:r>
              <a:rPr lang="ru-RU" b="1" dirty="0" smtClean="0"/>
              <a:t> </a:t>
            </a:r>
            <a:r>
              <a:rPr lang="ru-RU" b="1" dirty="0" err="1" smtClean="0"/>
              <a:t>культивування</a:t>
            </a:r>
            <a:r>
              <a:rPr lang="ru-RU" b="1" dirty="0" smtClean="0"/>
              <a:t>, </a:t>
            </a:r>
            <a:r>
              <a:rPr lang="ru-RU" b="1" dirty="0" err="1" smtClean="0"/>
              <a:t>збору</a:t>
            </a:r>
            <a:r>
              <a:rPr lang="ru-RU" b="1" dirty="0" smtClean="0"/>
              <a:t>, сушки, </a:t>
            </a:r>
            <a:r>
              <a:rPr lang="ru-RU" b="1" dirty="0" err="1" smtClean="0"/>
              <a:t>транспортування</a:t>
            </a:r>
            <a:r>
              <a:rPr lang="ru-RU" b="1" dirty="0" smtClean="0"/>
              <a:t> </a:t>
            </a:r>
            <a:r>
              <a:rPr lang="ru-RU" b="1" dirty="0" err="1" smtClean="0"/>
              <a:t>і</a:t>
            </a:r>
            <a:r>
              <a:rPr lang="ru-RU" b="1" dirty="0" smtClean="0"/>
              <a:t> </a:t>
            </a:r>
            <a:r>
              <a:rPr lang="ru-RU" b="1" dirty="0" err="1" smtClean="0"/>
              <a:t>зберігання</a:t>
            </a:r>
            <a:r>
              <a:rPr lang="ru-RU" b="1" dirty="0" smtClean="0"/>
              <a:t>. ЛРС повинно бути, по </a:t>
            </a:r>
            <a:r>
              <a:rPr lang="ru-RU" b="1" dirty="0" err="1" smtClean="0"/>
              <a:t>можливості</a:t>
            </a:r>
            <a:r>
              <a:rPr lang="ru-RU" b="1" dirty="0" smtClean="0"/>
              <a:t>, </a:t>
            </a:r>
            <a:r>
              <a:rPr lang="ru-RU" b="1" dirty="0" err="1" smtClean="0"/>
              <a:t>вільним</a:t>
            </a:r>
            <a:r>
              <a:rPr lang="ru-RU" b="1" dirty="0" smtClean="0"/>
              <a:t> </a:t>
            </a:r>
            <a:r>
              <a:rPr lang="ru-RU" b="1" dirty="0" err="1" smtClean="0"/>
              <a:t>від</a:t>
            </a:r>
            <a:r>
              <a:rPr lang="ru-RU" b="1" dirty="0" smtClean="0"/>
              <a:t> </a:t>
            </a:r>
            <a:r>
              <a:rPr lang="ru-RU" b="1" dirty="0" err="1" smtClean="0"/>
              <a:t>забруднень</a:t>
            </a:r>
            <a:r>
              <a:rPr lang="ru-RU" b="1" dirty="0" smtClean="0"/>
              <a:t>, таких як </a:t>
            </a:r>
            <a:r>
              <a:rPr lang="ru-RU" b="1" dirty="0" err="1" smtClean="0"/>
              <a:t>ґрунт</a:t>
            </a:r>
            <a:r>
              <a:rPr lang="ru-RU" b="1" dirty="0" smtClean="0"/>
              <a:t>, пил, </a:t>
            </a:r>
            <a:r>
              <a:rPr lang="ru-RU" b="1" dirty="0" err="1" smtClean="0"/>
              <a:t>сміття</a:t>
            </a:r>
            <a:r>
              <a:rPr lang="ru-RU" b="1" dirty="0" smtClean="0"/>
              <a:t>, а </a:t>
            </a:r>
            <a:r>
              <a:rPr lang="ru-RU" b="1" dirty="0" err="1" smtClean="0"/>
              <a:t>також</a:t>
            </a:r>
            <a:r>
              <a:rPr lang="ru-RU" b="1" dirty="0" smtClean="0"/>
              <a:t> </a:t>
            </a:r>
            <a:r>
              <a:rPr lang="ru-RU" b="1" dirty="0" err="1" smtClean="0"/>
              <a:t>гриби</a:t>
            </a:r>
            <a:r>
              <a:rPr lang="ru-RU" b="1" dirty="0" smtClean="0"/>
              <a:t>, </a:t>
            </a:r>
            <a:r>
              <a:rPr lang="ru-RU" b="1" dirty="0" err="1" smtClean="0"/>
              <a:t>комахи</a:t>
            </a:r>
            <a:r>
              <a:rPr lang="ru-RU" b="1" dirty="0" smtClean="0"/>
              <a:t> та </a:t>
            </a:r>
            <a:r>
              <a:rPr lang="ru-RU" b="1" dirty="0" err="1" smtClean="0"/>
              <a:t>інші</a:t>
            </a:r>
            <a:r>
              <a:rPr lang="ru-RU" b="1" dirty="0" smtClean="0"/>
              <a:t> </a:t>
            </a:r>
            <a:r>
              <a:rPr lang="ru-RU" b="1" dirty="0" err="1" smtClean="0"/>
              <a:t>забруднення</a:t>
            </a:r>
            <a:r>
              <a:rPr lang="ru-RU" b="1" dirty="0" smtClean="0"/>
              <a:t> </a:t>
            </a:r>
            <a:r>
              <a:rPr lang="ru-RU" b="1" dirty="0" err="1" smtClean="0"/>
              <a:t>тваринного</a:t>
            </a:r>
            <a:r>
              <a:rPr lang="ru-RU" b="1" dirty="0" smtClean="0"/>
              <a:t> </a:t>
            </a:r>
            <a:r>
              <a:rPr lang="ru-RU" b="1" dirty="0" err="1" smtClean="0"/>
              <a:t>походження</a:t>
            </a:r>
            <a:r>
              <a:rPr lang="ru-RU" b="1" dirty="0" smtClean="0"/>
              <a:t>. У </a:t>
            </a:r>
            <a:r>
              <a:rPr lang="ru-RU" b="1" dirty="0" err="1" smtClean="0"/>
              <a:t>сировині</a:t>
            </a:r>
            <a:r>
              <a:rPr lang="ru-RU" b="1" dirty="0" smtClean="0"/>
              <a:t> не </a:t>
            </a:r>
            <a:r>
              <a:rPr lang="ru-RU" b="1" dirty="0" err="1" smtClean="0"/>
              <a:t>повинні</a:t>
            </a:r>
            <a:r>
              <a:rPr lang="ru-RU" b="1" dirty="0" smtClean="0"/>
              <a:t> </a:t>
            </a:r>
            <a:r>
              <a:rPr lang="ru-RU" b="1" dirty="0" err="1" smtClean="0"/>
              <a:t>проявлятися</a:t>
            </a:r>
            <a:r>
              <a:rPr lang="ru-RU" b="1" dirty="0" smtClean="0"/>
              <a:t> </a:t>
            </a:r>
            <a:r>
              <a:rPr lang="ru-RU" b="1" dirty="0" err="1" smtClean="0"/>
              <a:t>ознаки</a:t>
            </a:r>
            <a:r>
              <a:rPr lang="ru-RU" b="1" dirty="0" smtClean="0"/>
              <a:t> </a:t>
            </a:r>
            <a:r>
              <a:rPr lang="ru-RU" b="1" dirty="0" err="1" smtClean="0"/>
              <a:t>гниття</a:t>
            </a:r>
            <a:r>
              <a:rPr lang="ru-RU" b="1" dirty="0" smtClean="0"/>
              <a:t>. </a:t>
            </a:r>
          </a:p>
          <a:p>
            <a:pPr algn="just"/>
            <a:r>
              <a:rPr lang="ru-RU" b="1" dirty="0" err="1" smtClean="0"/>
              <a:t>Придбання</a:t>
            </a:r>
            <a:r>
              <a:rPr lang="ru-RU" b="1" dirty="0" smtClean="0"/>
              <a:t> </a:t>
            </a:r>
            <a:r>
              <a:rPr lang="ru-RU" b="1" dirty="0" err="1" smtClean="0"/>
              <a:t>якісної</a:t>
            </a:r>
            <a:r>
              <a:rPr lang="ru-RU" b="1" dirty="0" smtClean="0"/>
              <a:t> </a:t>
            </a:r>
            <a:r>
              <a:rPr lang="ru-RU" b="1" dirty="0" err="1" smtClean="0"/>
              <a:t>рослинної</a:t>
            </a:r>
            <a:r>
              <a:rPr lang="ru-RU" b="1" dirty="0" smtClean="0"/>
              <a:t> </a:t>
            </a:r>
            <a:r>
              <a:rPr lang="ru-RU" b="1" dirty="0" err="1" smtClean="0"/>
              <a:t>сировини</a:t>
            </a:r>
            <a:r>
              <a:rPr lang="ru-RU" b="1" dirty="0" smtClean="0"/>
              <a:t> у </a:t>
            </a:r>
            <a:r>
              <a:rPr lang="ru-RU" b="1" dirty="0" err="1" smtClean="0"/>
              <a:t>виробника</a:t>
            </a:r>
            <a:r>
              <a:rPr lang="ru-RU" b="1" dirty="0" smtClean="0"/>
              <a:t> </a:t>
            </a:r>
            <a:r>
              <a:rPr lang="ru-RU" b="1" dirty="0" err="1" smtClean="0"/>
              <a:t>гарантує</a:t>
            </a:r>
            <a:r>
              <a:rPr lang="ru-RU" b="1" dirty="0" smtClean="0"/>
              <a:t> </a:t>
            </a:r>
            <a:r>
              <a:rPr lang="ru-RU" b="1" dirty="0" err="1" smtClean="0"/>
              <a:t>безпеку</a:t>
            </a:r>
            <a:r>
              <a:rPr lang="ru-RU" b="1" dirty="0" smtClean="0"/>
              <a:t>, тому </a:t>
            </a:r>
            <a:r>
              <a:rPr lang="ru-RU" b="1" dirty="0" err="1" smtClean="0"/>
              <a:t>підприємствами</a:t>
            </a:r>
            <a:r>
              <a:rPr lang="ru-RU" b="1" dirty="0" smtClean="0"/>
              <a:t> </a:t>
            </a:r>
            <a:r>
              <a:rPr lang="ru-RU" b="1" dirty="0" err="1" smtClean="0"/>
              <a:t>з</a:t>
            </a:r>
            <a:r>
              <a:rPr lang="ru-RU" b="1" dirty="0" smtClean="0"/>
              <a:t> </a:t>
            </a:r>
            <a:r>
              <a:rPr lang="ru-RU" b="1" dirty="0" err="1" smtClean="0"/>
              <a:t>переробки</a:t>
            </a:r>
            <a:r>
              <a:rPr lang="ru-RU" b="1" dirty="0" smtClean="0"/>
              <a:t> </a:t>
            </a:r>
            <a:r>
              <a:rPr lang="ru-RU" b="1" dirty="0" err="1" smtClean="0"/>
              <a:t>лікарських</a:t>
            </a:r>
            <a:r>
              <a:rPr lang="ru-RU" b="1" dirty="0" smtClean="0"/>
              <a:t> </a:t>
            </a:r>
            <a:r>
              <a:rPr lang="ru-RU" b="1" dirty="0" err="1" smtClean="0"/>
              <a:t>рослинних</a:t>
            </a:r>
            <a:r>
              <a:rPr lang="ru-RU" b="1" dirty="0" smtClean="0"/>
              <a:t> </a:t>
            </a:r>
            <a:r>
              <a:rPr lang="ru-RU" b="1" dirty="0" err="1" smtClean="0"/>
              <a:t>засобів</a:t>
            </a:r>
            <a:r>
              <a:rPr lang="ru-RU" b="1" dirty="0" smtClean="0"/>
              <a:t> </a:t>
            </a:r>
            <a:r>
              <a:rPr lang="ru-RU" b="1" dirty="0" err="1" smtClean="0"/>
              <a:t>здійснюється</a:t>
            </a:r>
            <a:r>
              <a:rPr lang="ru-RU" b="1" dirty="0" smtClean="0"/>
              <a:t> в </a:t>
            </a:r>
            <a:r>
              <a:rPr lang="ru-RU" b="1" dirty="0" err="1" smtClean="0"/>
              <a:t>комплексних</a:t>
            </a:r>
            <a:r>
              <a:rPr lang="ru-RU" b="1" dirty="0" smtClean="0"/>
              <a:t> </a:t>
            </a:r>
            <a:r>
              <a:rPr lang="ru-RU" b="1" dirty="0" err="1" smtClean="0"/>
              <a:t>лабораторіях</a:t>
            </a:r>
            <a:r>
              <a:rPr lang="ru-RU" b="1" dirty="0" smtClean="0"/>
              <a:t> </a:t>
            </a:r>
            <a:r>
              <a:rPr lang="ru-RU" b="1" dirty="0" err="1" smtClean="0"/>
              <a:t>оперативний</a:t>
            </a:r>
            <a:r>
              <a:rPr lang="ru-RU" b="1" dirty="0" smtClean="0"/>
              <a:t> </a:t>
            </a:r>
            <a:r>
              <a:rPr lang="ru-RU" b="1" dirty="0" err="1" smtClean="0"/>
              <a:t>і</a:t>
            </a:r>
            <a:r>
              <a:rPr lang="ru-RU" b="1" dirty="0" smtClean="0"/>
              <a:t> </a:t>
            </a:r>
            <a:r>
              <a:rPr lang="ru-RU" b="1" dirty="0" err="1" smtClean="0"/>
              <a:t>повний</a:t>
            </a:r>
            <a:r>
              <a:rPr lang="ru-RU" b="1" dirty="0" smtClean="0"/>
              <a:t> контроль </a:t>
            </a:r>
            <a:r>
              <a:rPr lang="ru-RU" b="1" dirty="0" err="1" smtClean="0"/>
              <a:t>якості</a:t>
            </a:r>
            <a:r>
              <a:rPr lang="ru-RU" b="1" dirty="0" smtClean="0"/>
              <a:t> </a:t>
            </a:r>
            <a:r>
              <a:rPr lang="ru-RU" b="1" dirty="0" err="1" smtClean="0"/>
              <a:t>лікарської</a:t>
            </a:r>
            <a:r>
              <a:rPr lang="ru-RU" b="1" dirty="0" smtClean="0"/>
              <a:t> </a:t>
            </a:r>
            <a:r>
              <a:rPr lang="ru-RU" b="1" dirty="0" err="1" smtClean="0"/>
              <a:t>сировини</a:t>
            </a:r>
            <a:r>
              <a:rPr lang="ru-RU" b="1" dirty="0" smtClean="0"/>
              <a:t>, яке </a:t>
            </a:r>
            <a:r>
              <a:rPr lang="ru-RU" b="1" dirty="0" err="1" smtClean="0"/>
              <a:t>надалі</a:t>
            </a:r>
            <a:r>
              <a:rPr lang="ru-RU" b="1" dirty="0" smtClean="0"/>
              <a:t> </a:t>
            </a:r>
            <a:r>
              <a:rPr lang="ru-RU" b="1" dirty="0" err="1" smtClean="0"/>
              <a:t>надходить</a:t>
            </a:r>
            <a:r>
              <a:rPr lang="ru-RU" b="1" dirty="0" smtClean="0"/>
              <a:t> у продаж </a:t>
            </a:r>
            <a:r>
              <a:rPr lang="ru-RU" b="1" dirty="0" err="1" smtClean="0"/>
              <a:t>і</a:t>
            </a:r>
            <a:r>
              <a:rPr lang="ru-RU" b="1" dirty="0" smtClean="0"/>
              <a:t> </a:t>
            </a:r>
            <a:r>
              <a:rPr lang="ru-RU" b="1" dirty="0" err="1" smtClean="0"/>
              <a:t>реалізується</a:t>
            </a:r>
            <a:r>
              <a:rPr lang="ru-RU" b="1" dirty="0" smtClean="0"/>
              <a:t> </a:t>
            </a:r>
            <a:r>
              <a:rPr lang="ru-RU" b="1" dirty="0" err="1" smtClean="0"/>
              <a:t>тільки</a:t>
            </a:r>
            <a:r>
              <a:rPr lang="ru-RU" b="1" dirty="0" smtClean="0"/>
              <a:t> через </a:t>
            </a:r>
            <a:r>
              <a:rPr lang="ru-RU" b="1" dirty="0" err="1" smtClean="0"/>
              <a:t>аптечні</a:t>
            </a:r>
            <a:r>
              <a:rPr lang="ru-RU" b="1" dirty="0" smtClean="0"/>
              <a:t> </a:t>
            </a:r>
            <a:r>
              <a:rPr lang="ru-RU" b="1" dirty="0" err="1" smtClean="0"/>
              <a:t>структури</a:t>
            </a:r>
            <a:r>
              <a:rPr lang="ru-RU" b="1" dirty="0" smtClean="0"/>
              <a:t>. </a:t>
            </a:r>
            <a:r>
              <a:rPr lang="ru-RU" b="1" dirty="0" err="1" smtClean="0"/>
              <a:t>Сировина</a:t>
            </a:r>
            <a:r>
              <a:rPr lang="ru-RU" b="1" dirty="0" smtClean="0"/>
              <a:t>, </a:t>
            </a:r>
            <a:r>
              <a:rPr lang="ru-RU" b="1" dirty="0" err="1" smtClean="0"/>
              <a:t>придбана</a:t>
            </a:r>
            <a:r>
              <a:rPr lang="ru-RU" b="1" dirty="0" smtClean="0"/>
              <a:t> не у </a:t>
            </a:r>
            <a:r>
              <a:rPr lang="ru-RU" b="1" dirty="0" err="1" smtClean="0"/>
              <a:t>виробника</a:t>
            </a:r>
            <a:r>
              <a:rPr lang="ru-RU" b="1" dirty="0" smtClean="0"/>
              <a:t>, </a:t>
            </a:r>
            <a:r>
              <a:rPr lang="ru-RU" b="1" dirty="0" err="1" smtClean="0"/>
              <a:t>може</a:t>
            </a:r>
            <a:r>
              <a:rPr lang="ru-RU" b="1" dirty="0" smtClean="0"/>
              <a:t> </a:t>
            </a:r>
            <a:r>
              <a:rPr lang="ru-RU" b="1" dirty="0" err="1" smtClean="0"/>
              <a:t>містити</a:t>
            </a:r>
            <a:r>
              <a:rPr lang="ru-RU" b="1" dirty="0" smtClean="0"/>
              <a:t> </a:t>
            </a:r>
            <a:r>
              <a:rPr lang="ru-RU" b="1" dirty="0" err="1" smtClean="0"/>
              <a:t>токсичні</a:t>
            </a:r>
            <a:r>
              <a:rPr lang="ru-RU" b="1" dirty="0" smtClean="0"/>
              <a:t> </a:t>
            </a:r>
            <a:r>
              <a:rPr lang="ru-RU" b="1" dirty="0" err="1" smtClean="0"/>
              <a:t>речовини</a:t>
            </a:r>
            <a:r>
              <a:rPr lang="ru-RU" b="1" dirty="0" smtClean="0"/>
              <a:t> (</a:t>
            </a:r>
            <a:r>
              <a:rPr lang="ru-RU" b="1" dirty="0" err="1" smtClean="0"/>
              <a:t>наприклад</a:t>
            </a:r>
            <a:r>
              <a:rPr lang="ru-RU" b="1" dirty="0" smtClean="0"/>
              <a:t>, </a:t>
            </a:r>
            <a:r>
              <a:rPr lang="ru-RU" b="1" dirty="0" err="1" smtClean="0"/>
              <a:t>мати</a:t>
            </a:r>
            <a:r>
              <a:rPr lang="ru-RU" b="1" dirty="0" smtClean="0"/>
              <a:t> </a:t>
            </a:r>
            <a:r>
              <a:rPr lang="ru-RU" b="1" dirty="0" err="1" smtClean="0"/>
              <a:t>підвищений</a:t>
            </a:r>
            <a:r>
              <a:rPr lang="ru-RU" b="1" dirty="0" smtClean="0"/>
              <a:t> </a:t>
            </a:r>
            <a:r>
              <a:rPr lang="ru-RU" b="1" dirty="0" err="1" smtClean="0"/>
              <a:t>вміст</a:t>
            </a:r>
            <a:r>
              <a:rPr lang="ru-RU" b="1" dirty="0" smtClean="0"/>
              <a:t> </a:t>
            </a:r>
            <a:r>
              <a:rPr lang="ru-RU" b="1" dirty="0" err="1" smtClean="0"/>
              <a:t>свинцю</a:t>
            </a:r>
            <a:r>
              <a:rPr lang="ru-RU" b="1" dirty="0" smtClean="0"/>
              <a:t>), </a:t>
            </a:r>
            <a:r>
              <a:rPr lang="ru-RU" b="1" dirty="0" err="1" smtClean="0"/>
              <a:t>оскільки</a:t>
            </a:r>
            <a:r>
              <a:rPr lang="ru-RU" b="1" dirty="0" smtClean="0"/>
              <a:t> </a:t>
            </a:r>
            <a:r>
              <a:rPr lang="ru-RU" b="1" dirty="0" err="1" smtClean="0"/>
              <a:t>була</a:t>
            </a:r>
            <a:r>
              <a:rPr lang="ru-RU" b="1" dirty="0" smtClean="0"/>
              <a:t> </a:t>
            </a:r>
            <a:r>
              <a:rPr lang="ru-RU" b="1" dirty="0" err="1" smtClean="0"/>
              <a:t>зібрана</a:t>
            </a:r>
            <a:r>
              <a:rPr lang="ru-RU" b="1" dirty="0" smtClean="0"/>
              <a:t> </a:t>
            </a:r>
            <a:r>
              <a:rPr lang="ru-RU" b="1" dirty="0" err="1" smtClean="0"/>
              <a:t>поблизу</a:t>
            </a:r>
            <a:r>
              <a:rPr lang="ru-RU" b="1" dirty="0" smtClean="0"/>
              <a:t> </a:t>
            </a:r>
            <a:r>
              <a:rPr lang="ru-RU" b="1" dirty="0" err="1" smtClean="0"/>
              <a:t>автомобільних</a:t>
            </a:r>
            <a:r>
              <a:rPr lang="ru-RU" b="1" dirty="0" smtClean="0"/>
              <a:t> </a:t>
            </a:r>
            <a:r>
              <a:rPr lang="ru-RU" b="1" dirty="0" err="1" smtClean="0"/>
              <a:t>доріг</a:t>
            </a:r>
            <a:r>
              <a:rPr lang="ru-RU" b="1" dirty="0" smtClean="0"/>
              <a:t>, </a:t>
            </a:r>
            <a:r>
              <a:rPr lang="ru-RU" b="1" dirty="0" err="1" smtClean="0"/>
              <a:t>близько</a:t>
            </a:r>
            <a:r>
              <a:rPr lang="ru-RU" b="1" dirty="0" smtClean="0"/>
              <a:t> </a:t>
            </a:r>
            <a:r>
              <a:rPr lang="ru-RU" b="1" dirty="0" err="1" smtClean="0"/>
              <a:t>тваринницьких</a:t>
            </a:r>
            <a:r>
              <a:rPr lang="ru-RU" b="1" dirty="0" smtClean="0"/>
              <a:t> </a:t>
            </a:r>
            <a:r>
              <a:rPr lang="ru-RU" b="1" dirty="0" err="1" smtClean="0"/>
              <a:t>комплексів</a:t>
            </a:r>
            <a:r>
              <a:rPr lang="ru-RU" b="1" dirty="0" smtClean="0"/>
              <a:t> </a:t>
            </a:r>
            <a:r>
              <a:rPr lang="ru-RU" b="1" dirty="0" err="1" smtClean="0"/>
              <a:t>і</a:t>
            </a:r>
            <a:r>
              <a:rPr lang="ru-RU" b="1" dirty="0" smtClean="0"/>
              <a:t> на полях </a:t>
            </a:r>
            <a:r>
              <a:rPr lang="ru-RU" b="1" dirty="0" err="1" smtClean="0"/>
              <a:t>з</a:t>
            </a:r>
            <a:r>
              <a:rPr lang="ru-RU" b="1" dirty="0" smtClean="0"/>
              <a:t> </a:t>
            </a:r>
            <a:r>
              <a:rPr lang="ru-RU" b="1" dirty="0" err="1" smtClean="0"/>
              <a:t>інтенсивним</a:t>
            </a:r>
            <a:r>
              <a:rPr lang="ru-RU" b="1" dirty="0" smtClean="0"/>
              <a:t> </a:t>
            </a:r>
            <a:r>
              <a:rPr lang="ru-RU" b="1" dirty="0" err="1" smtClean="0"/>
              <a:t>внесенням</a:t>
            </a:r>
            <a:r>
              <a:rPr lang="ru-RU" b="1" dirty="0" smtClean="0"/>
              <a:t> </a:t>
            </a:r>
            <a:r>
              <a:rPr lang="ru-RU" b="1" dirty="0" err="1" smtClean="0"/>
              <a:t>мінеральних</a:t>
            </a:r>
            <a:r>
              <a:rPr lang="ru-RU" b="1" dirty="0" smtClean="0"/>
              <a:t> добрив</a:t>
            </a:r>
            <a:endParaRPr lang="ru-RU"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643998" cy="6494085"/>
          </a:xfrm>
          <a:prstGeom prst="rect">
            <a:avLst/>
          </a:prstGeom>
        </p:spPr>
        <p:txBody>
          <a:bodyPr wrap="square">
            <a:spAutoFit/>
          </a:bodyPr>
          <a:lstStyle/>
          <a:p>
            <a:r>
              <a:rPr lang="ru-RU" sz="2800" b="1" dirty="0" smtClean="0">
                <a:solidFill>
                  <a:srgbClr val="FF0000"/>
                </a:solidFill>
              </a:rPr>
              <a:t>Контроль </a:t>
            </a:r>
            <a:r>
              <a:rPr lang="ru-RU" sz="2800" b="1" dirty="0" err="1" smtClean="0">
                <a:solidFill>
                  <a:srgbClr val="FF0000"/>
                </a:solidFill>
              </a:rPr>
              <a:t>якості</a:t>
            </a:r>
            <a:r>
              <a:rPr lang="ru-RU" sz="2800" b="1" dirty="0" smtClean="0">
                <a:solidFill>
                  <a:srgbClr val="FF0000"/>
                </a:solidFill>
              </a:rPr>
              <a:t> </a:t>
            </a:r>
            <a:r>
              <a:rPr lang="ru-RU" sz="2800" b="1" dirty="0" err="1" smtClean="0">
                <a:solidFill>
                  <a:srgbClr val="FF0000"/>
                </a:solidFill>
              </a:rPr>
              <a:t>лікарської</a:t>
            </a:r>
            <a:r>
              <a:rPr lang="ru-RU" sz="2800" b="1" dirty="0" smtClean="0">
                <a:solidFill>
                  <a:srgbClr val="FF0000"/>
                </a:solidFill>
              </a:rPr>
              <a:t> </a:t>
            </a:r>
            <a:r>
              <a:rPr lang="ru-RU" sz="2800" b="1" dirty="0" err="1" smtClean="0">
                <a:solidFill>
                  <a:srgbClr val="FF0000"/>
                </a:solidFill>
              </a:rPr>
              <a:t>рослинної</a:t>
            </a:r>
            <a:r>
              <a:rPr lang="ru-RU" sz="2800" b="1" dirty="0" smtClean="0">
                <a:solidFill>
                  <a:srgbClr val="FF0000"/>
                </a:solidFill>
              </a:rPr>
              <a:t> </a:t>
            </a:r>
            <a:r>
              <a:rPr lang="ru-RU" sz="2800" b="1" dirty="0" err="1" smtClean="0">
                <a:solidFill>
                  <a:srgbClr val="FF0000"/>
                </a:solidFill>
              </a:rPr>
              <a:t>сировини</a:t>
            </a:r>
            <a:r>
              <a:rPr lang="ru-RU" sz="2800" b="1" dirty="0" smtClean="0">
                <a:solidFill>
                  <a:srgbClr val="FF0000"/>
                </a:solidFill>
              </a:rPr>
              <a:t>: </a:t>
            </a:r>
            <a:endParaRPr lang="ru-RU" sz="2800" b="1" dirty="0" smtClean="0">
              <a:solidFill>
                <a:srgbClr val="FF0000"/>
              </a:solidFill>
            </a:endParaRPr>
          </a:p>
          <a:p>
            <a:pPr algn="just"/>
            <a:r>
              <a:rPr lang="ru-RU" sz="2400" b="1" i="1" dirty="0" smtClean="0">
                <a:solidFill>
                  <a:srgbClr val="0070C0"/>
                </a:solidFill>
              </a:rPr>
              <a:t>Контроль </a:t>
            </a:r>
            <a:r>
              <a:rPr lang="ru-RU" sz="2400" b="1" i="1" dirty="0" err="1" smtClean="0">
                <a:solidFill>
                  <a:srgbClr val="0070C0"/>
                </a:solidFill>
              </a:rPr>
              <a:t>якості</a:t>
            </a:r>
            <a:r>
              <a:rPr lang="ru-RU" sz="2400" b="1" i="1" dirty="0" smtClean="0">
                <a:solidFill>
                  <a:srgbClr val="0070C0"/>
                </a:solidFill>
              </a:rPr>
              <a:t> </a:t>
            </a:r>
            <a:r>
              <a:rPr lang="ru-RU" sz="2000" b="1" dirty="0" smtClean="0"/>
              <a:t>- </a:t>
            </a:r>
            <a:r>
              <a:rPr lang="ru-RU" sz="2000" b="1" dirty="0" err="1" smtClean="0"/>
              <a:t>це</a:t>
            </a:r>
            <a:r>
              <a:rPr lang="ru-RU" sz="2000" b="1" dirty="0" smtClean="0"/>
              <a:t> </a:t>
            </a:r>
            <a:r>
              <a:rPr lang="ru-RU" sz="2000" b="1" dirty="0" err="1" smtClean="0"/>
              <a:t>процес</a:t>
            </a:r>
            <a:r>
              <a:rPr lang="ru-RU" sz="2000" b="1" dirty="0" smtClean="0"/>
              <a:t> </a:t>
            </a:r>
            <a:r>
              <a:rPr lang="ru-RU" sz="2000" b="1" dirty="0" err="1" smtClean="0"/>
              <a:t>отримання</a:t>
            </a:r>
            <a:r>
              <a:rPr lang="ru-RU" sz="2000" b="1" dirty="0" smtClean="0"/>
              <a:t> та </a:t>
            </a:r>
            <a:r>
              <a:rPr lang="ru-RU" sz="2000" b="1" dirty="0" err="1" smtClean="0"/>
              <a:t>обробки</a:t>
            </a:r>
            <a:r>
              <a:rPr lang="ru-RU" sz="2000" b="1" dirty="0" smtClean="0"/>
              <a:t> </a:t>
            </a:r>
            <a:r>
              <a:rPr lang="ru-RU" sz="2000" b="1" dirty="0" err="1" smtClean="0"/>
              <a:t>інформації</a:t>
            </a:r>
            <a:r>
              <a:rPr lang="ru-RU" sz="2000" b="1" dirty="0" smtClean="0"/>
              <a:t> про </a:t>
            </a:r>
            <a:r>
              <a:rPr lang="ru-RU" sz="2000" b="1" dirty="0" err="1" smtClean="0"/>
              <a:t>об'єкт</a:t>
            </a:r>
            <a:r>
              <a:rPr lang="ru-RU" sz="2000" b="1" dirty="0" smtClean="0"/>
              <a:t> </a:t>
            </a:r>
            <a:r>
              <a:rPr lang="ru-RU" sz="2000" b="1" dirty="0" err="1" smtClean="0"/>
              <a:t>з</a:t>
            </a:r>
            <a:r>
              <a:rPr lang="ru-RU" sz="2000" b="1" dirty="0" smtClean="0"/>
              <a:t> метою </a:t>
            </a:r>
            <a:r>
              <a:rPr lang="ru-RU" sz="2000" b="1" dirty="0" err="1" smtClean="0"/>
              <a:t>визначення</a:t>
            </a:r>
            <a:r>
              <a:rPr lang="ru-RU" sz="2000" b="1" dirty="0" smtClean="0"/>
              <a:t> </a:t>
            </a:r>
            <a:r>
              <a:rPr lang="ru-RU" sz="2000" b="1" dirty="0" err="1" smtClean="0"/>
              <a:t>знаходження</a:t>
            </a:r>
            <a:r>
              <a:rPr lang="ru-RU" sz="2000" b="1" dirty="0" smtClean="0"/>
              <a:t> </a:t>
            </a:r>
            <a:r>
              <a:rPr lang="ru-RU" sz="2000" b="1" dirty="0" err="1" smtClean="0"/>
              <a:t>параметрів</a:t>
            </a:r>
            <a:r>
              <a:rPr lang="ru-RU" sz="2000" b="1" dirty="0" smtClean="0"/>
              <a:t> </a:t>
            </a:r>
            <a:r>
              <a:rPr lang="ru-RU" sz="2000" b="1" dirty="0" err="1" smtClean="0"/>
              <a:t>об'єкта</a:t>
            </a:r>
            <a:r>
              <a:rPr lang="ru-RU" sz="2000" b="1" dirty="0" smtClean="0"/>
              <a:t> в </a:t>
            </a:r>
            <a:r>
              <a:rPr lang="ru-RU" sz="2000" b="1" dirty="0" err="1" smtClean="0"/>
              <a:t>заданих</a:t>
            </a:r>
            <a:r>
              <a:rPr lang="ru-RU" sz="2000" b="1" dirty="0" smtClean="0"/>
              <a:t> межах. </a:t>
            </a:r>
            <a:endParaRPr lang="ru-RU" sz="2000" b="1" dirty="0" smtClean="0"/>
          </a:p>
          <a:p>
            <a:pPr algn="just"/>
            <a:r>
              <a:rPr lang="ru-RU" sz="2400" b="1" i="1" dirty="0" err="1" smtClean="0">
                <a:solidFill>
                  <a:srgbClr val="0070C0"/>
                </a:solidFill>
              </a:rPr>
              <a:t>Якість</a:t>
            </a:r>
            <a:r>
              <a:rPr lang="ru-RU" sz="2400" b="1" i="1" dirty="0" smtClean="0">
                <a:solidFill>
                  <a:srgbClr val="0070C0"/>
                </a:solidFill>
              </a:rPr>
              <a:t> </a:t>
            </a:r>
            <a:r>
              <a:rPr lang="ru-RU" sz="2400" b="1" i="1" dirty="0" err="1" smtClean="0">
                <a:solidFill>
                  <a:srgbClr val="0070C0"/>
                </a:solidFill>
              </a:rPr>
              <a:t>продукції</a:t>
            </a:r>
            <a:r>
              <a:rPr lang="ru-RU" sz="2400" b="1" i="1" dirty="0" smtClean="0">
                <a:solidFill>
                  <a:srgbClr val="0070C0"/>
                </a:solidFill>
              </a:rPr>
              <a:t> </a:t>
            </a:r>
            <a:r>
              <a:rPr lang="ru-RU" sz="2000" b="1" dirty="0" smtClean="0"/>
              <a:t>- </a:t>
            </a:r>
            <a:r>
              <a:rPr lang="ru-RU" sz="2000" b="1" dirty="0" err="1" smtClean="0"/>
              <a:t>це</a:t>
            </a:r>
            <a:r>
              <a:rPr lang="ru-RU" sz="2000" b="1" dirty="0" smtClean="0"/>
              <a:t> </a:t>
            </a:r>
            <a:r>
              <a:rPr lang="ru-RU" sz="2000" b="1" dirty="0" err="1" smtClean="0"/>
              <a:t>сукупність</a:t>
            </a:r>
            <a:r>
              <a:rPr lang="ru-RU" sz="2000" b="1" dirty="0" smtClean="0"/>
              <a:t> </a:t>
            </a:r>
            <a:r>
              <a:rPr lang="ru-RU" sz="2000" b="1" dirty="0" err="1" smtClean="0"/>
              <a:t>властивостей</a:t>
            </a:r>
            <a:r>
              <a:rPr lang="ru-RU" sz="2000" b="1" dirty="0" smtClean="0"/>
              <a:t> </a:t>
            </a:r>
            <a:r>
              <a:rPr lang="ru-RU" sz="2000" b="1" dirty="0" err="1" smtClean="0"/>
              <a:t>продукції</a:t>
            </a:r>
            <a:r>
              <a:rPr lang="ru-RU" sz="2000" b="1" dirty="0" smtClean="0"/>
              <a:t>, </a:t>
            </a:r>
            <a:r>
              <a:rPr lang="ru-RU" sz="2000" b="1" dirty="0" err="1" smtClean="0"/>
              <a:t>які</a:t>
            </a:r>
            <a:r>
              <a:rPr lang="ru-RU" sz="2000" b="1" dirty="0" smtClean="0"/>
              <a:t> </a:t>
            </a:r>
            <a:r>
              <a:rPr lang="ru-RU" sz="2000" b="1" dirty="0" err="1" smtClean="0"/>
              <a:t>обумовлюють</a:t>
            </a:r>
            <a:r>
              <a:rPr lang="ru-RU" sz="2000" b="1" dirty="0" smtClean="0"/>
              <a:t> </a:t>
            </a:r>
            <a:r>
              <a:rPr lang="ru-RU" sz="2000" b="1" dirty="0" err="1" smtClean="0"/>
              <a:t>її</a:t>
            </a:r>
            <a:r>
              <a:rPr lang="ru-RU" sz="2000" b="1" dirty="0" smtClean="0"/>
              <a:t> </a:t>
            </a:r>
            <a:r>
              <a:rPr lang="ru-RU" sz="2000" b="1" dirty="0" err="1" smtClean="0"/>
              <a:t>придатність</a:t>
            </a:r>
            <a:r>
              <a:rPr lang="ru-RU" sz="2000" b="1" dirty="0" smtClean="0"/>
              <a:t> </a:t>
            </a:r>
            <a:r>
              <a:rPr lang="ru-RU" sz="2000" b="1" dirty="0" err="1" smtClean="0"/>
              <a:t>задовольняти</a:t>
            </a:r>
            <a:r>
              <a:rPr lang="ru-RU" sz="2000" b="1" dirty="0" smtClean="0"/>
              <a:t> </a:t>
            </a:r>
            <a:r>
              <a:rPr lang="ru-RU" sz="2000" b="1" dirty="0" err="1" smtClean="0"/>
              <a:t>певні</a:t>
            </a:r>
            <a:r>
              <a:rPr lang="ru-RU" sz="2000" b="1" dirty="0" smtClean="0"/>
              <a:t> потреби у </a:t>
            </a:r>
            <a:r>
              <a:rPr lang="ru-RU" sz="2000" b="1" dirty="0" err="1" smtClean="0"/>
              <a:t>відповідності</a:t>
            </a:r>
            <a:r>
              <a:rPr lang="ru-RU" sz="2000" b="1" dirty="0" smtClean="0"/>
              <a:t> до </a:t>
            </a:r>
            <a:r>
              <a:rPr lang="ru-RU" sz="2000" b="1" dirty="0" err="1" smtClean="0"/>
              <a:t>її</a:t>
            </a:r>
            <a:r>
              <a:rPr lang="ru-RU" sz="2000" b="1" dirty="0" smtClean="0"/>
              <a:t> </a:t>
            </a:r>
            <a:r>
              <a:rPr lang="ru-RU" sz="2000" b="1" dirty="0" err="1" smtClean="0"/>
              <a:t>призначення</a:t>
            </a:r>
            <a:r>
              <a:rPr lang="ru-RU" sz="2000" b="1" dirty="0" smtClean="0"/>
              <a:t>. </a:t>
            </a:r>
            <a:endParaRPr lang="ru-RU" sz="2000" b="1" dirty="0" smtClean="0"/>
          </a:p>
          <a:p>
            <a:pPr algn="just"/>
            <a:r>
              <a:rPr lang="ru-RU" sz="2000" b="1" i="1" u="sng" dirty="0" smtClean="0">
                <a:solidFill>
                  <a:srgbClr val="7030A0"/>
                </a:solidFill>
              </a:rPr>
              <a:t>Систему </a:t>
            </a:r>
            <a:r>
              <a:rPr lang="ru-RU" sz="2000" b="1" i="1" u="sng" dirty="0" smtClean="0">
                <a:solidFill>
                  <a:srgbClr val="7030A0"/>
                </a:solidFill>
              </a:rPr>
              <a:t>контролю </a:t>
            </a:r>
            <a:r>
              <a:rPr lang="ru-RU" sz="2000" b="1" i="1" u="sng" dirty="0" err="1" smtClean="0">
                <a:solidFill>
                  <a:srgbClr val="7030A0"/>
                </a:solidFill>
              </a:rPr>
              <a:t>якості</a:t>
            </a:r>
            <a:r>
              <a:rPr lang="ru-RU" sz="2000" b="1" i="1" u="sng" dirty="0" smtClean="0">
                <a:solidFill>
                  <a:srgbClr val="7030A0"/>
                </a:solidFill>
              </a:rPr>
              <a:t>, </a:t>
            </a:r>
            <a:r>
              <a:rPr lang="ru-RU" sz="2000" b="1" i="1" u="sng" dirty="0" err="1" smtClean="0">
                <a:solidFill>
                  <a:srgbClr val="7030A0"/>
                </a:solidFill>
              </a:rPr>
              <a:t>ефективності</a:t>
            </a:r>
            <a:r>
              <a:rPr lang="ru-RU" sz="2000" b="1" i="1" u="sng" dirty="0" smtClean="0">
                <a:solidFill>
                  <a:srgbClr val="7030A0"/>
                </a:solidFill>
              </a:rPr>
              <a:t> та </a:t>
            </a:r>
            <a:r>
              <a:rPr lang="ru-RU" sz="2000" b="1" i="1" u="sng" dirty="0" err="1" smtClean="0">
                <a:solidFill>
                  <a:srgbClr val="7030A0"/>
                </a:solidFill>
              </a:rPr>
              <a:t>безпеки</a:t>
            </a:r>
            <a:r>
              <a:rPr lang="ru-RU" sz="2000" b="1" i="1" u="sng" dirty="0" smtClean="0">
                <a:solidFill>
                  <a:srgbClr val="7030A0"/>
                </a:solidFill>
              </a:rPr>
              <a:t> ЛЗ </a:t>
            </a:r>
            <a:r>
              <a:rPr lang="ru-RU" sz="2000" b="1" i="1" u="sng" dirty="0" err="1" smtClean="0">
                <a:solidFill>
                  <a:srgbClr val="7030A0"/>
                </a:solidFill>
              </a:rPr>
              <a:t>можна</a:t>
            </a:r>
            <a:r>
              <a:rPr lang="ru-RU" sz="2000" b="1" i="1" u="sng" dirty="0" smtClean="0">
                <a:solidFill>
                  <a:srgbClr val="7030A0"/>
                </a:solidFill>
              </a:rPr>
              <a:t> </a:t>
            </a:r>
            <a:r>
              <a:rPr lang="ru-RU" sz="2000" b="1" i="1" u="sng" dirty="0" err="1" smtClean="0">
                <a:solidFill>
                  <a:srgbClr val="7030A0"/>
                </a:solidFill>
              </a:rPr>
              <a:t>розділити</a:t>
            </a:r>
            <a:r>
              <a:rPr lang="ru-RU" sz="2000" b="1" i="1" u="sng" dirty="0" smtClean="0">
                <a:solidFill>
                  <a:srgbClr val="7030A0"/>
                </a:solidFill>
              </a:rPr>
              <a:t> на три </a:t>
            </a:r>
            <a:r>
              <a:rPr lang="ru-RU" sz="2000" b="1" i="1" u="sng" dirty="0" err="1" smtClean="0">
                <a:solidFill>
                  <a:srgbClr val="7030A0"/>
                </a:solidFill>
              </a:rPr>
              <a:t>основні</a:t>
            </a:r>
            <a:r>
              <a:rPr lang="ru-RU" sz="2000" b="1" i="1" u="sng" dirty="0" smtClean="0">
                <a:solidFill>
                  <a:srgbClr val="7030A0"/>
                </a:solidFill>
              </a:rPr>
              <a:t> </a:t>
            </a:r>
            <a:r>
              <a:rPr lang="ru-RU" sz="2000" b="1" i="1" u="sng" dirty="0" err="1" smtClean="0">
                <a:solidFill>
                  <a:srgbClr val="7030A0"/>
                </a:solidFill>
              </a:rPr>
              <a:t>етапи</a:t>
            </a:r>
            <a:r>
              <a:rPr lang="ru-RU" sz="2000" b="1" i="1" u="sng" dirty="0" smtClean="0">
                <a:solidFill>
                  <a:srgbClr val="7030A0"/>
                </a:solidFill>
              </a:rPr>
              <a:t>: </a:t>
            </a:r>
            <a:endParaRPr lang="ru-RU" sz="2000" b="1" i="1" u="sng" dirty="0" smtClean="0">
              <a:solidFill>
                <a:srgbClr val="7030A0"/>
              </a:solidFill>
            </a:endParaRPr>
          </a:p>
          <a:p>
            <a:pPr algn="just">
              <a:buFont typeface="Wingdings" pitchFamily="2" charset="2"/>
              <a:buChar char="Ø"/>
            </a:pPr>
            <a:r>
              <a:rPr lang="ru-RU" sz="2000" b="1" dirty="0" smtClean="0"/>
              <a:t>контроль </a:t>
            </a:r>
            <a:r>
              <a:rPr lang="ru-RU" sz="2000" b="1" dirty="0" smtClean="0"/>
              <a:t>за </a:t>
            </a:r>
            <a:r>
              <a:rPr lang="ru-RU" sz="2000" b="1" dirty="0" err="1" smtClean="0"/>
              <a:t>розробкою</a:t>
            </a:r>
            <a:r>
              <a:rPr lang="ru-RU" sz="2000" b="1" dirty="0" smtClean="0"/>
              <a:t> ЛЗ; </a:t>
            </a:r>
            <a:endParaRPr lang="ru-RU" sz="2000" b="1" dirty="0" smtClean="0"/>
          </a:p>
          <a:p>
            <a:pPr algn="just">
              <a:buFont typeface="Wingdings" pitchFamily="2" charset="2"/>
              <a:buChar char="Ø"/>
            </a:pPr>
            <a:r>
              <a:rPr lang="ru-RU" sz="2000" b="1" dirty="0" smtClean="0"/>
              <a:t>контроль </a:t>
            </a:r>
            <a:r>
              <a:rPr lang="ru-RU" sz="2000" b="1" dirty="0" smtClean="0"/>
              <a:t>ЛЗ на </a:t>
            </a:r>
            <a:r>
              <a:rPr lang="ru-RU" sz="2000" b="1" dirty="0" err="1" smtClean="0"/>
              <a:t>етапі</a:t>
            </a:r>
            <a:r>
              <a:rPr lang="ru-RU" sz="2000" b="1" dirty="0" smtClean="0"/>
              <a:t> </a:t>
            </a:r>
            <a:r>
              <a:rPr lang="ru-RU" sz="2000" b="1" dirty="0" err="1" smtClean="0"/>
              <a:t>реєстрації</a:t>
            </a:r>
            <a:r>
              <a:rPr lang="ru-RU" sz="2000" b="1" dirty="0" smtClean="0"/>
              <a:t>; </a:t>
            </a:r>
            <a:endParaRPr lang="ru-RU" sz="2000" b="1" dirty="0" smtClean="0"/>
          </a:p>
          <a:p>
            <a:pPr algn="just">
              <a:buFont typeface="Wingdings" pitchFamily="2" charset="2"/>
              <a:buChar char="Ø"/>
            </a:pPr>
            <a:r>
              <a:rPr lang="ru-RU" sz="2000" b="1" dirty="0" smtClean="0"/>
              <a:t>контроль </a:t>
            </a:r>
            <a:r>
              <a:rPr lang="ru-RU" sz="2000" b="1" dirty="0" err="1" smtClean="0"/>
              <a:t>якості</a:t>
            </a:r>
            <a:r>
              <a:rPr lang="ru-RU" sz="2000" b="1" dirty="0" smtClean="0"/>
              <a:t> ЛЗ в </a:t>
            </a:r>
            <a:r>
              <a:rPr lang="ru-RU" sz="2000" b="1" dirty="0" err="1" smtClean="0"/>
              <a:t>період</a:t>
            </a:r>
            <a:r>
              <a:rPr lang="ru-RU" sz="2000" b="1" dirty="0" smtClean="0"/>
              <a:t> </a:t>
            </a:r>
            <a:r>
              <a:rPr lang="ru-RU" sz="2000" b="1" dirty="0" err="1" smtClean="0"/>
              <a:t>їх</a:t>
            </a:r>
            <a:r>
              <a:rPr lang="ru-RU" sz="2000" b="1" dirty="0" smtClean="0"/>
              <a:t> </a:t>
            </a:r>
            <a:r>
              <a:rPr lang="ru-RU" sz="2000" b="1" dirty="0" err="1" smtClean="0"/>
              <a:t>обігу</a:t>
            </a:r>
            <a:r>
              <a:rPr lang="ru-RU" sz="2000" b="1" dirty="0" smtClean="0"/>
              <a:t> на ринку. </a:t>
            </a:r>
            <a:r>
              <a:rPr lang="ru-RU" sz="2000" b="1" dirty="0" err="1" smtClean="0"/>
              <a:t>Якість</a:t>
            </a:r>
            <a:r>
              <a:rPr lang="ru-RU" sz="2000" b="1" dirty="0" smtClean="0"/>
              <a:t> ЛЗ </a:t>
            </a:r>
            <a:r>
              <a:rPr lang="ru-RU" sz="2000" b="1" dirty="0" err="1" smtClean="0"/>
              <a:t>визначається</a:t>
            </a:r>
            <a:r>
              <a:rPr lang="ru-RU" sz="2000" b="1" dirty="0" smtClean="0"/>
              <a:t> </a:t>
            </a:r>
            <a:r>
              <a:rPr lang="ru-RU" sz="2000" b="1" dirty="0" err="1" smtClean="0"/>
              <a:t>нормативно-технічною</a:t>
            </a:r>
            <a:r>
              <a:rPr lang="ru-RU" sz="2000" b="1" dirty="0" smtClean="0"/>
              <a:t> </a:t>
            </a:r>
            <a:r>
              <a:rPr lang="ru-RU" sz="2000" b="1" dirty="0" err="1" smtClean="0"/>
              <a:t>документацією</a:t>
            </a:r>
            <a:r>
              <a:rPr lang="ru-RU" sz="2000" b="1" dirty="0" smtClean="0"/>
              <a:t>. </a:t>
            </a:r>
            <a:endParaRPr lang="ru-RU" sz="2000" b="1" dirty="0" smtClean="0"/>
          </a:p>
          <a:p>
            <a:pPr algn="just"/>
            <a:r>
              <a:rPr lang="ru-RU" sz="2000" b="1" dirty="0" err="1" smtClean="0"/>
              <a:t>Висновок</a:t>
            </a:r>
            <a:r>
              <a:rPr lang="ru-RU" sz="2000" b="1" dirty="0" smtClean="0"/>
              <a:t> </a:t>
            </a:r>
            <a:r>
              <a:rPr lang="ru-RU" sz="2000" b="1" dirty="0" smtClean="0"/>
              <a:t>про </a:t>
            </a:r>
            <a:r>
              <a:rPr lang="ru-RU" sz="2000" b="1" dirty="0" err="1" smtClean="0"/>
              <a:t>якість</a:t>
            </a:r>
            <a:r>
              <a:rPr lang="ru-RU" sz="2000" b="1" dirty="0" smtClean="0"/>
              <a:t> ЛЗ </a:t>
            </a:r>
            <a:r>
              <a:rPr lang="ru-RU" sz="2000" b="1" dirty="0" err="1" smtClean="0"/>
              <a:t>видається</a:t>
            </a:r>
            <a:r>
              <a:rPr lang="ru-RU" sz="2000" b="1" dirty="0" smtClean="0"/>
              <a:t> на </a:t>
            </a:r>
            <a:r>
              <a:rPr lang="ru-RU" sz="2000" b="1" dirty="0" err="1" smtClean="0"/>
              <a:t>підставі</a:t>
            </a:r>
            <a:r>
              <a:rPr lang="ru-RU" sz="2000" b="1" dirty="0" smtClean="0"/>
              <a:t> контролю </a:t>
            </a:r>
            <a:r>
              <a:rPr lang="ru-RU" sz="2000" b="1" dirty="0" err="1" smtClean="0"/>
              <a:t>якості</a:t>
            </a:r>
            <a:r>
              <a:rPr lang="ru-RU" sz="2000" b="1" dirty="0" smtClean="0"/>
              <a:t> </a:t>
            </a:r>
            <a:r>
              <a:rPr lang="ru-RU" sz="2000" b="1" dirty="0" err="1" smtClean="0"/>
              <a:t>проби</a:t>
            </a:r>
            <a:r>
              <a:rPr lang="ru-RU" sz="2000" b="1" dirty="0" smtClean="0"/>
              <a:t> (</a:t>
            </a:r>
            <a:r>
              <a:rPr lang="ru-RU" sz="2000" b="1" dirty="0" err="1" smtClean="0"/>
              <a:t>вибірки</a:t>
            </a:r>
            <a:r>
              <a:rPr lang="ru-RU" sz="2000" b="1" dirty="0" smtClean="0"/>
              <a:t>), </a:t>
            </a:r>
            <a:r>
              <a:rPr lang="ru-RU" sz="2000" b="1" dirty="0" err="1" smtClean="0"/>
              <a:t>відібраної</a:t>
            </a:r>
            <a:r>
              <a:rPr lang="ru-RU" sz="2000" b="1" dirty="0" smtClean="0"/>
              <a:t> </a:t>
            </a:r>
            <a:r>
              <a:rPr lang="ru-RU" sz="2000" b="1" dirty="0" err="1" smtClean="0"/>
              <a:t>від</a:t>
            </a:r>
            <a:r>
              <a:rPr lang="ru-RU" sz="2000" b="1" dirty="0" smtClean="0"/>
              <a:t> </a:t>
            </a:r>
            <a:r>
              <a:rPr lang="ru-RU" sz="2000" b="1" dirty="0" err="1" smtClean="0"/>
              <a:t>кожної</a:t>
            </a:r>
            <a:r>
              <a:rPr lang="ru-RU" sz="2000" b="1" dirty="0" smtClean="0"/>
              <a:t> </a:t>
            </a:r>
            <a:r>
              <a:rPr lang="ru-RU" sz="2000" b="1" dirty="0" err="1" smtClean="0"/>
              <a:t>серії</a:t>
            </a:r>
            <a:r>
              <a:rPr lang="ru-RU" sz="2000" b="1" dirty="0" smtClean="0"/>
              <a:t> (</a:t>
            </a:r>
            <a:r>
              <a:rPr lang="ru-RU" sz="2000" b="1" dirty="0" err="1" smtClean="0"/>
              <a:t>партії</a:t>
            </a:r>
            <a:r>
              <a:rPr lang="ru-RU" sz="2000" b="1" dirty="0" smtClean="0"/>
              <a:t>) </a:t>
            </a:r>
            <a:r>
              <a:rPr lang="ru-RU" sz="2000" b="1" dirty="0" err="1" smtClean="0"/>
              <a:t>продукції</a:t>
            </a:r>
            <a:r>
              <a:rPr lang="ru-RU" sz="2000" b="1" dirty="0" smtClean="0"/>
              <a:t> </a:t>
            </a:r>
            <a:r>
              <a:rPr lang="ru-RU" sz="2000" b="1" dirty="0" err="1" smtClean="0"/>
              <a:t>відповідно</a:t>
            </a:r>
            <a:r>
              <a:rPr lang="ru-RU" sz="2000" b="1" dirty="0" smtClean="0"/>
              <a:t> до ДФУ. </a:t>
            </a:r>
            <a:r>
              <a:rPr lang="ru-RU" sz="2000" b="1" dirty="0" err="1" smtClean="0"/>
              <a:t>Відбору</a:t>
            </a:r>
            <a:r>
              <a:rPr lang="ru-RU" sz="2000" b="1" dirty="0" smtClean="0"/>
              <a:t> проб </a:t>
            </a:r>
            <a:r>
              <a:rPr lang="ru-RU" sz="2000" b="1" dirty="0" err="1" smtClean="0"/>
              <a:t>підлягає</a:t>
            </a:r>
            <a:r>
              <a:rPr lang="ru-RU" sz="2000" b="1" dirty="0" smtClean="0"/>
              <a:t>: ЛРС «</a:t>
            </a:r>
            <a:r>
              <a:rPr lang="ru-RU" sz="2000" b="1" dirty="0" err="1" smtClean="0"/>
              <a:t>ангро</a:t>
            </a:r>
            <a:r>
              <a:rPr lang="ru-RU" sz="2000" b="1" dirty="0" smtClean="0"/>
              <a:t>» (</a:t>
            </a:r>
            <a:r>
              <a:rPr lang="ru-RU" sz="2000" b="1" dirty="0" err="1" smtClean="0"/>
              <a:t>партія</a:t>
            </a:r>
            <a:r>
              <a:rPr lang="ru-RU" sz="2000" b="1" dirty="0" smtClean="0"/>
              <a:t>), </a:t>
            </a:r>
            <a:r>
              <a:rPr lang="ru-RU" sz="2000" b="1" dirty="0" err="1" smtClean="0"/>
              <a:t>фасованаЛРС</a:t>
            </a:r>
            <a:r>
              <a:rPr lang="ru-RU" sz="2000" b="1" dirty="0" smtClean="0"/>
              <a:t> (</a:t>
            </a:r>
            <a:r>
              <a:rPr lang="ru-RU" sz="2000" b="1" dirty="0" err="1" smtClean="0"/>
              <a:t>серія</a:t>
            </a:r>
            <a:r>
              <a:rPr lang="ru-RU" sz="2000" b="1" dirty="0" smtClean="0"/>
              <a:t>). Перед </a:t>
            </a:r>
            <a:r>
              <a:rPr lang="ru-RU" sz="2000" b="1" dirty="0" err="1" smtClean="0"/>
              <a:t>відбором</a:t>
            </a:r>
            <a:r>
              <a:rPr lang="ru-RU" sz="2000" b="1" dirty="0" smtClean="0"/>
              <a:t> проб проводиться </a:t>
            </a:r>
            <a:r>
              <a:rPr lang="ru-RU" sz="2000" b="1" dirty="0" err="1" smtClean="0"/>
              <a:t>зовнішній</a:t>
            </a:r>
            <a:r>
              <a:rPr lang="ru-RU" sz="2000" b="1" dirty="0" smtClean="0"/>
              <a:t> </a:t>
            </a:r>
            <a:r>
              <a:rPr lang="ru-RU" sz="2000" b="1" dirty="0" err="1" smtClean="0"/>
              <a:t>огляд</a:t>
            </a:r>
            <a:r>
              <a:rPr lang="ru-RU" sz="2000" b="1" dirty="0" smtClean="0"/>
              <a:t> </a:t>
            </a:r>
            <a:r>
              <a:rPr lang="ru-RU" sz="2000" b="1" dirty="0" err="1" smtClean="0"/>
              <a:t>якості</a:t>
            </a:r>
            <a:r>
              <a:rPr lang="ru-RU" sz="2000" b="1" dirty="0" smtClean="0"/>
              <a:t> упаковки, </a:t>
            </a:r>
            <a:r>
              <a:rPr lang="ru-RU" sz="2000" b="1" dirty="0" err="1" smtClean="0"/>
              <a:t>цілісність</a:t>
            </a:r>
            <a:r>
              <a:rPr lang="ru-RU" sz="2000" b="1" dirty="0" smtClean="0"/>
              <a:t> </a:t>
            </a:r>
            <a:r>
              <a:rPr lang="ru-RU" sz="2000" b="1" dirty="0" err="1" smtClean="0"/>
              <a:t>і</a:t>
            </a:r>
            <a:r>
              <a:rPr lang="ru-RU" sz="2000" b="1" dirty="0" smtClean="0"/>
              <a:t>, </a:t>
            </a:r>
            <a:r>
              <a:rPr lang="ru-RU" sz="2000" b="1" dirty="0" err="1" smtClean="0"/>
              <a:t>правильність</a:t>
            </a:r>
            <a:r>
              <a:rPr lang="ru-RU" sz="2000" b="1" dirty="0" smtClean="0"/>
              <a:t> </a:t>
            </a:r>
            <a:r>
              <a:rPr lang="ru-RU" sz="2000" b="1" dirty="0" err="1" smtClean="0"/>
              <a:t>маркування</a:t>
            </a:r>
            <a:r>
              <a:rPr lang="ru-RU" sz="2000" b="1" dirty="0" smtClean="0"/>
              <a:t>. </a:t>
            </a:r>
            <a:endParaRPr lang="ru-RU" sz="2000" b="1" dirty="0" smtClean="0"/>
          </a:p>
          <a:p>
            <a:pPr algn="just"/>
            <a:r>
              <a:rPr lang="ru-RU" sz="2000" b="1" dirty="0" err="1" smtClean="0"/>
              <a:t>Проби</a:t>
            </a:r>
            <a:r>
              <a:rPr lang="ru-RU" sz="2000" b="1" dirty="0" smtClean="0"/>
              <a:t> </a:t>
            </a:r>
            <a:r>
              <a:rPr lang="ru-RU" sz="2000" b="1" dirty="0" err="1" smtClean="0"/>
              <a:t>відбираються</a:t>
            </a:r>
            <a:r>
              <a:rPr lang="ru-RU" sz="2000" b="1" dirty="0" smtClean="0"/>
              <a:t> у </a:t>
            </a:r>
            <a:r>
              <a:rPr lang="ru-RU" sz="2000" b="1" dirty="0" err="1" smtClean="0"/>
              <a:t>кількості</a:t>
            </a:r>
            <a:r>
              <a:rPr lang="ru-RU" sz="2000" b="1" dirty="0" smtClean="0"/>
              <a:t>, </a:t>
            </a:r>
            <a:r>
              <a:rPr lang="ru-RU" sz="2000" b="1" dirty="0" err="1" smtClean="0"/>
              <a:t>необхідній</a:t>
            </a:r>
            <a:r>
              <a:rPr lang="ru-RU" sz="2000" b="1" dirty="0" smtClean="0"/>
              <a:t> для </a:t>
            </a:r>
            <a:r>
              <a:rPr lang="ru-RU" sz="2000" b="1" dirty="0" err="1" smtClean="0"/>
              <a:t>проведення</a:t>
            </a:r>
            <a:r>
              <a:rPr lang="ru-RU" sz="2000" b="1" dirty="0" smtClean="0"/>
              <a:t> </a:t>
            </a:r>
            <a:r>
              <a:rPr lang="ru-RU" sz="2000" b="1" dirty="0" err="1" smtClean="0"/>
              <a:t>трьох</a:t>
            </a:r>
            <a:r>
              <a:rPr lang="ru-RU" sz="2000" b="1" dirty="0" smtClean="0"/>
              <a:t> </a:t>
            </a:r>
            <a:r>
              <a:rPr lang="ru-RU" sz="2000" b="1" dirty="0" err="1" smtClean="0"/>
              <a:t>аналізів</a:t>
            </a:r>
            <a:r>
              <a:rPr lang="ru-RU" sz="2000" b="1" dirty="0" smtClean="0"/>
              <a:t> (</a:t>
            </a:r>
            <a:r>
              <a:rPr lang="ru-RU" sz="2000" b="1" dirty="0" err="1" smtClean="0"/>
              <a:t>включаючи</a:t>
            </a:r>
            <a:r>
              <a:rPr lang="ru-RU" sz="2000" b="1" dirty="0" smtClean="0"/>
              <a:t> </a:t>
            </a:r>
            <a:r>
              <a:rPr lang="ru-RU" sz="2000" b="1" dirty="0" err="1" smtClean="0"/>
              <a:t>арбітражний</a:t>
            </a:r>
            <a:r>
              <a:rPr lang="ru-RU" sz="2000" b="1" dirty="0" smtClean="0"/>
              <a:t>) </a:t>
            </a:r>
            <a:r>
              <a:rPr lang="ru-RU" sz="2000" b="1" dirty="0" err="1" smtClean="0"/>
              <a:t>відповідно</a:t>
            </a:r>
            <a:r>
              <a:rPr lang="ru-RU" sz="2000" b="1" dirty="0" smtClean="0"/>
              <a:t> до </a:t>
            </a:r>
            <a:r>
              <a:rPr lang="ru-RU" sz="2000" b="1" dirty="0" err="1" smtClean="0"/>
              <a:t>вимог</a:t>
            </a:r>
            <a:r>
              <a:rPr lang="ru-RU" sz="2000" b="1" dirty="0" smtClean="0"/>
              <a:t> </a:t>
            </a:r>
            <a:r>
              <a:rPr lang="ru-RU" sz="2000" b="1" dirty="0" err="1" smtClean="0"/>
              <a:t>стандартів</a:t>
            </a:r>
            <a:r>
              <a:rPr lang="ru-RU" sz="2000" b="1" dirty="0" smtClean="0"/>
              <a:t> </a:t>
            </a:r>
            <a:r>
              <a:rPr lang="ru-RU" sz="2000" b="1" dirty="0" err="1" smtClean="0"/>
              <a:t>якості</a:t>
            </a:r>
            <a:r>
              <a:rPr lang="ru-RU" sz="2000" b="1" dirty="0" smtClean="0"/>
              <a:t>.</a:t>
            </a:r>
            <a:endParaRPr lang="ru-RU"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715436" cy="6494085"/>
          </a:xfrm>
          <a:prstGeom prst="rect">
            <a:avLst/>
          </a:prstGeom>
        </p:spPr>
        <p:txBody>
          <a:bodyPr wrap="square">
            <a:spAutoFit/>
          </a:bodyPr>
          <a:lstStyle/>
          <a:p>
            <a:pPr algn="ctr"/>
            <a:r>
              <a:rPr lang="ru-RU" sz="2800" b="1" i="1" dirty="0" err="1" smtClean="0">
                <a:solidFill>
                  <a:srgbClr val="7030A0"/>
                </a:solidFill>
              </a:rPr>
              <a:t>Лікарські</a:t>
            </a:r>
            <a:r>
              <a:rPr lang="ru-RU" sz="2800" b="1" i="1" dirty="0" smtClean="0">
                <a:solidFill>
                  <a:srgbClr val="7030A0"/>
                </a:solidFill>
              </a:rPr>
              <a:t> </a:t>
            </a:r>
            <a:r>
              <a:rPr lang="ru-RU" sz="2800" b="1" i="1" dirty="0" err="1" smtClean="0">
                <a:solidFill>
                  <a:srgbClr val="7030A0"/>
                </a:solidFill>
              </a:rPr>
              <a:t>форми</a:t>
            </a:r>
            <a:r>
              <a:rPr lang="ru-RU" sz="2800" b="1" i="1" dirty="0" smtClean="0">
                <a:solidFill>
                  <a:srgbClr val="7030A0"/>
                </a:solidFill>
              </a:rPr>
              <a:t> </a:t>
            </a:r>
            <a:r>
              <a:rPr lang="ru-RU" sz="2800" b="1" i="1" dirty="0" err="1" smtClean="0">
                <a:solidFill>
                  <a:srgbClr val="7030A0"/>
                </a:solidFill>
              </a:rPr>
              <a:t>і</a:t>
            </a:r>
            <a:r>
              <a:rPr lang="ru-RU" sz="2800" b="1" i="1" dirty="0" smtClean="0">
                <a:solidFill>
                  <a:srgbClr val="7030A0"/>
                </a:solidFill>
              </a:rPr>
              <a:t> </a:t>
            </a:r>
            <a:r>
              <a:rPr lang="ru-RU" sz="2800" b="1" i="1" dirty="0" err="1" smtClean="0">
                <a:solidFill>
                  <a:srgbClr val="7030A0"/>
                </a:solidFill>
              </a:rPr>
              <a:t>дозування</a:t>
            </a:r>
            <a:r>
              <a:rPr lang="ru-RU" sz="2800" b="1" i="1" dirty="0" smtClean="0">
                <a:solidFill>
                  <a:srgbClr val="7030A0"/>
                </a:solidFill>
              </a:rPr>
              <a:t> ЛРС: У аптеках </a:t>
            </a:r>
            <a:r>
              <a:rPr lang="ru-RU" sz="2800" b="1" i="1" dirty="0" err="1" smtClean="0">
                <a:solidFill>
                  <a:srgbClr val="7030A0"/>
                </a:solidFill>
              </a:rPr>
              <a:t>рослинні</a:t>
            </a:r>
            <a:r>
              <a:rPr lang="ru-RU" sz="2800" b="1" i="1" dirty="0" smtClean="0">
                <a:solidFill>
                  <a:srgbClr val="7030A0"/>
                </a:solidFill>
              </a:rPr>
              <a:t> </a:t>
            </a:r>
            <a:r>
              <a:rPr lang="ru-RU" sz="2800" b="1" i="1" dirty="0" err="1" smtClean="0">
                <a:solidFill>
                  <a:srgbClr val="7030A0"/>
                </a:solidFill>
              </a:rPr>
              <a:t>препарати</a:t>
            </a:r>
            <a:r>
              <a:rPr lang="ru-RU" sz="2800" b="1" i="1" dirty="0" smtClean="0">
                <a:solidFill>
                  <a:srgbClr val="7030A0"/>
                </a:solidFill>
              </a:rPr>
              <a:t> </a:t>
            </a:r>
            <a:r>
              <a:rPr lang="ru-RU" sz="2800" b="1" i="1" dirty="0" err="1" smtClean="0">
                <a:solidFill>
                  <a:srgbClr val="7030A0"/>
                </a:solidFill>
              </a:rPr>
              <a:t>представлені</a:t>
            </a:r>
            <a:r>
              <a:rPr lang="ru-RU" sz="2800" b="1" i="1" dirty="0" smtClean="0">
                <a:solidFill>
                  <a:srgbClr val="7030A0"/>
                </a:solidFill>
              </a:rPr>
              <a:t>: </a:t>
            </a:r>
            <a:endParaRPr lang="ru-RU" sz="2800" b="1" i="1" dirty="0" smtClean="0">
              <a:solidFill>
                <a:srgbClr val="7030A0"/>
              </a:solidFill>
            </a:endParaRPr>
          </a:p>
          <a:p>
            <a:pPr algn="just"/>
            <a:r>
              <a:rPr lang="ru-RU" sz="2000" b="1" dirty="0" err="1" smtClean="0"/>
              <a:t>екстрактами</a:t>
            </a:r>
            <a:r>
              <a:rPr lang="ru-RU" sz="2000" b="1" dirty="0" smtClean="0"/>
              <a:t> </a:t>
            </a:r>
            <a:r>
              <a:rPr lang="ru-RU" sz="2000" b="1" dirty="0" smtClean="0"/>
              <a:t>(</a:t>
            </a:r>
            <a:r>
              <a:rPr lang="ru-RU" sz="2000" b="1" dirty="0" err="1" smtClean="0"/>
              <a:t>рідкі</a:t>
            </a:r>
            <a:r>
              <a:rPr lang="ru-RU" sz="2000" b="1" dirty="0" smtClean="0"/>
              <a:t>, </a:t>
            </a:r>
            <a:r>
              <a:rPr lang="ru-RU" sz="2000" b="1" dirty="0" err="1" smtClean="0"/>
              <a:t>густі</a:t>
            </a:r>
            <a:r>
              <a:rPr lang="ru-RU" sz="2000" b="1" dirty="0" smtClean="0"/>
              <a:t>, </a:t>
            </a:r>
            <a:r>
              <a:rPr lang="ru-RU" sz="2000" b="1" dirty="0" err="1" smtClean="0"/>
              <a:t>сухі</a:t>
            </a:r>
            <a:r>
              <a:rPr lang="ru-RU" sz="2000" b="1" dirty="0" smtClean="0"/>
              <a:t>), </a:t>
            </a:r>
            <a:r>
              <a:rPr lang="ru-RU" sz="2000" b="1" dirty="0" err="1" smtClean="0"/>
              <a:t>настоянками</a:t>
            </a:r>
            <a:r>
              <a:rPr lang="ru-RU" sz="2000" b="1" dirty="0" smtClean="0"/>
              <a:t>, </a:t>
            </a:r>
            <a:r>
              <a:rPr lang="ru-RU" sz="2000" b="1" dirty="0" err="1" smtClean="0"/>
              <a:t>відварами</a:t>
            </a:r>
            <a:r>
              <a:rPr lang="ru-RU" sz="2000" b="1" dirty="0" smtClean="0"/>
              <a:t>, настоями, </a:t>
            </a:r>
            <a:r>
              <a:rPr lang="ru-RU" sz="2000" b="1" dirty="0" err="1" smtClean="0"/>
              <a:t>фіто-чаями</a:t>
            </a:r>
            <a:r>
              <a:rPr lang="ru-RU" sz="2000" b="1" dirty="0" smtClean="0"/>
              <a:t>, </a:t>
            </a:r>
            <a:r>
              <a:rPr lang="ru-RU" sz="2000" b="1" dirty="0" err="1" smtClean="0"/>
              <a:t>трав’яними</a:t>
            </a:r>
            <a:r>
              <a:rPr lang="ru-RU" sz="2000" b="1" dirty="0" smtClean="0"/>
              <a:t> </a:t>
            </a:r>
            <a:r>
              <a:rPr lang="ru-RU" sz="2000" b="1" dirty="0" err="1" smtClean="0"/>
              <a:t>зборами</a:t>
            </a:r>
            <a:r>
              <a:rPr lang="ru-RU" sz="2000" b="1" dirty="0" smtClean="0"/>
              <a:t>, слизями, </a:t>
            </a:r>
            <a:r>
              <a:rPr lang="ru-RU" sz="2000" b="1" dirty="0" err="1" smtClean="0"/>
              <a:t>але</a:t>
            </a:r>
            <a:r>
              <a:rPr lang="ru-RU" sz="2000" b="1" dirty="0" smtClean="0"/>
              <a:t> </a:t>
            </a:r>
            <a:r>
              <a:rPr lang="ru-RU" sz="2000" b="1" dirty="0" err="1" smtClean="0"/>
              <a:t>найбільш</a:t>
            </a:r>
            <a:r>
              <a:rPr lang="ru-RU" sz="2000" b="1" dirty="0" smtClean="0"/>
              <a:t> </a:t>
            </a:r>
            <a:r>
              <a:rPr lang="ru-RU" sz="2000" b="1" dirty="0" err="1" smtClean="0"/>
              <a:t>поширеними</a:t>
            </a:r>
            <a:r>
              <a:rPr lang="ru-RU" sz="2000" b="1" dirty="0" smtClean="0"/>
              <a:t> </a:t>
            </a:r>
            <a:r>
              <a:rPr lang="ru-RU" sz="2000" b="1" dirty="0" err="1" smtClean="0"/>
              <a:t>лікарськими</a:t>
            </a:r>
            <a:r>
              <a:rPr lang="ru-RU" sz="2000" b="1" dirty="0" smtClean="0"/>
              <a:t> формами </a:t>
            </a:r>
            <a:r>
              <a:rPr lang="ru-RU" sz="2000" b="1" dirty="0" err="1" smtClean="0"/>
              <a:t>є</a:t>
            </a:r>
            <a:r>
              <a:rPr lang="ru-RU" sz="2000" b="1" dirty="0" smtClean="0"/>
              <a:t> настойки, </a:t>
            </a:r>
            <a:r>
              <a:rPr lang="ru-RU" sz="2000" b="1" dirty="0" err="1" smtClean="0"/>
              <a:t>настої</a:t>
            </a:r>
            <a:r>
              <a:rPr lang="ru-RU" sz="2000" b="1" dirty="0" smtClean="0"/>
              <a:t>, </a:t>
            </a:r>
            <a:r>
              <a:rPr lang="ru-RU" sz="2000" b="1" dirty="0" err="1" smtClean="0"/>
              <a:t>відвари</a:t>
            </a:r>
            <a:r>
              <a:rPr lang="ru-RU" sz="2000" b="1" dirty="0" smtClean="0"/>
              <a:t> та </a:t>
            </a:r>
            <a:r>
              <a:rPr lang="ru-RU" sz="2000" b="1" dirty="0" err="1" smtClean="0"/>
              <a:t>фіто-чаї</a:t>
            </a:r>
            <a:r>
              <a:rPr lang="ru-RU" sz="2000" b="1" dirty="0" smtClean="0"/>
              <a:t>. </a:t>
            </a:r>
          </a:p>
          <a:p>
            <a:pPr algn="just">
              <a:buFont typeface="Wingdings" pitchFamily="2" charset="2"/>
              <a:buChar char="ü"/>
            </a:pPr>
            <a:r>
              <a:rPr lang="ru-RU" sz="2000" b="1" dirty="0" smtClean="0">
                <a:solidFill>
                  <a:srgbClr val="FF0000"/>
                </a:solidFill>
              </a:rPr>
              <a:t>Настойки </a:t>
            </a:r>
            <a:r>
              <a:rPr lang="ru-RU" sz="2000" b="1" dirty="0" smtClean="0"/>
              <a:t>- </a:t>
            </a:r>
            <a:r>
              <a:rPr lang="ru-RU" sz="2000" b="1" dirty="0" err="1" smtClean="0"/>
              <a:t>рідкі</a:t>
            </a:r>
            <a:r>
              <a:rPr lang="ru-RU" sz="2000" b="1" dirty="0" smtClean="0"/>
              <a:t> </a:t>
            </a:r>
            <a:r>
              <a:rPr lang="ru-RU" sz="2000" b="1" dirty="0" err="1" smtClean="0"/>
              <a:t>лікарські</a:t>
            </a:r>
            <a:r>
              <a:rPr lang="ru-RU" sz="2000" b="1" dirty="0" smtClean="0"/>
              <a:t> </a:t>
            </a:r>
            <a:r>
              <a:rPr lang="ru-RU" sz="2000" b="1" dirty="0" err="1" smtClean="0"/>
              <a:t>засоби</a:t>
            </a:r>
            <a:r>
              <a:rPr lang="ru-RU" sz="2000" b="1" dirty="0" smtClean="0"/>
              <a:t>, </a:t>
            </a:r>
            <a:r>
              <a:rPr lang="ru-RU" sz="2000" b="1" dirty="0" err="1" smtClean="0"/>
              <a:t>які</a:t>
            </a:r>
            <a:r>
              <a:rPr lang="ru-RU" sz="2000" b="1" dirty="0" smtClean="0"/>
              <a:t> </a:t>
            </a:r>
            <a:r>
              <a:rPr lang="ru-RU" sz="2000" b="1" dirty="0" err="1" smtClean="0"/>
              <a:t>зазвичай</a:t>
            </a:r>
            <a:r>
              <a:rPr lang="ru-RU" sz="2000" b="1" dirty="0" smtClean="0"/>
              <a:t> </a:t>
            </a:r>
            <a:r>
              <a:rPr lang="ru-RU" sz="2000" b="1" dirty="0" err="1" smtClean="0"/>
              <a:t>виготовляють</a:t>
            </a:r>
            <a:r>
              <a:rPr lang="ru-RU" sz="2000" b="1" dirty="0" smtClean="0"/>
              <a:t>, </a:t>
            </a:r>
            <a:r>
              <a:rPr lang="ru-RU" sz="2000" b="1" dirty="0" err="1" smtClean="0"/>
              <a:t>використовуючи</a:t>
            </a:r>
            <a:r>
              <a:rPr lang="ru-RU" sz="2000" b="1" dirty="0" smtClean="0"/>
              <a:t> одну </a:t>
            </a:r>
            <a:r>
              <a:rPr lang="ru-RU" sz="2000" b="1" dirty="0" err="1" smtClean="0"/>
              <a:t>частину</a:t>
            </a:r>
            <a:r>
              <a:rPr lang="ru-RU" sz="2000" b="1" dirty="0" smtClean="0"/>
              <a:t> ЛРС </a:t>
            </a:r>
            <a:r>
              <a:rPr lang="ru-RU" sz="2000" b="1" dirty="0" err="1" smtClean="0"/>
              <a:t>або</a:t>
            </a:r>
            <a:r>
              <a:rPr lang="ru-RU" sz="2000" b="1" dirty="0" smtClean="0"/>
              <a:t> </a:t>
            </a:r>
            <a:r>
              <a:rPr lang="ru-RU" sz="2000" b="1" dirty="0" err="1" smtClean="0"/>
              <a:t>тваринного</a:t>
            </a:r>
            <a:r>
              <a:rPr lang="ru-RU" sz="2000" b="1" dirty="0" smtClean="0"/>
              <a:t> </a:t>
            </a:r>
            <a:r>
              <a:rPr lang="ru-RU" sz="2000" b="1" dirty="0" err="1" smtClean="0"/>
              <a:t>матеріалу</a:t>
            </a:r>
            <a:r>
              <a:rPr lang="ru-RU" sz="2000" b="1" dirty="0" smtClean="0"/>
              <a:t> </a:t>
            </a:r>
            <a:r>
              <a:rPr lang="ru-RU" sz="2000" b="1" dirty="0" err="1" smtClean="0"/>
              <a:t>і</a:t>
            </a:r>
            <a:r>
              <a:rPr lang="ru-RU" sz="2000" b="1" dirty="0" smtClean="0"/>
              <a:t> 10 </a:t>
            </a:r>
            <a:r>
              <a:rPr lang="ru-RU" sz="2000" b="1" dirty="0" err="1" smtClean="0"/>
              <a:t>частин</a:t>
            </a:r>
            <a:r>
              <a:rPr lang="ru-RU" sz="2000" b="1" dirty="0" smtClean="0"/>
              <a:t> </a:t>
            </a:r>
            <a:r>
              <a:rPr lang="ru-RU" sz="2000" b="1" dirty="0" err="1" smtClean="0"/>
              <a:t>екстрагенту</a:t>
            </a:r>
            <a:r>
              <a:rPr lang="ru-RU" sz="2000" b="1" dirty="0" smtClean="0"/>
              <a:t>, </a:t>
            </a:r>
            <a:r>
              <a:rPr lang="ru-RU" sz="2000" b="1" dirty="0" err="1" smtClean="0"/>
              <a:t>або</a:t>
            </a:r>
            <a:r>
              <a:rPr lang="ru-RU" sz="2000" b="1" dirty="0" smtClean="0"/>
              <a:t> одну </a:t>
            </a:r>
            <a:r>
              <a:rPr lang="ru-RU" sz="2000" b="1" dirty="0" err="1" smtClean="0"/>
              <a:t>частину</a:t>
            </a:r>
            <a:r>
              <a:rPr lang="ru-RU" sz="2000" b="1" dirty="0" smtClean="0"/>
              <a:t> </a:t>
            </a:r>
            <a:r>
              <a:rPr lang="ru-RU" sz="2000" b="1" dirty="0" err="1" smtClean="0"/>
              <a:t>лікарської</a:t>
            </a:r>
            <a:r>
              <a:rPr lang="ru-RU" sz="2000" b="1" dirty="0" smtClean="0"/>
              <a:t> </a:t>
            </a:r>
            <a:r>
              <a:rPr lang="ru-RU" sz="2000" b="1" dirty="0" err="1" smtClean="0"/>
              <a:t>рослинної</a:t>
            </a:r>
            <a:r>
              <a:rPr lang="ru-RU" sz="2000" b="1" dirty="0" smtClean="0"/>
              <a:t> </a:t>
            </a:r>
            <a:r>
              <a:rPr lang="ru-RU" sz="2000" b="1" dirty="0" err="1" smtClean="0"/>
              <a:t>сировини</a:t>
            </a:r>
            <a:r>
              <a:rPr lang="ru-RU" sz="2000" b="1" dirty="0" smtClean="0"/>
              <a:t> </a:t>
            </a:r>
            <a:r>
              <a:rPr lang="ru-RU" sz="2000" b="1" dirty="0" err="1" smtClean="0"/>
              <a:t>або</a:t>
            </a:r>
            <a:r>
              <a:rPr lang="ru-RU" sz="2000" b="1" dirty="0" smtClean="0"/>
              <a:t> </a:t>
            </a:r>
            <a:r>
              <a:rPr lang="ru-RU" sz="2000" b="1" dirty="0" err="1" smtClean="0"/>
              <a:t>тваринного</a:t>
            </a:r>
            <a:r>
              <a:rPr lang="ru-RU" sz="2000" b="1" dirty="0" smtClean="0"/>
              <a:t> </a:t>
            </a:r>
            <a:r>
              <a:rPr lang="ru-RU" sz="2000" b="1" dirty="0" err="1" smtClean="0"/>
              <a:t>матеріалу</a:t>
            </a:r>
            <a:r>
              <a:rPr lang="ru-RU" sz="2000" b="1" dirty="0" smtClean="0"/>
              <a:t> </a:t>
            </a:r>
            <a:r>
              <a:rPr lang="ru-RU" sz="2000" b="1" dirty="0" err="1" smtClean="0"/>
              <a:t>і</a:t>
            </a:r>
            <a:r>
              <a:rPr lang="ru-RU" sz="2000" b="1" dirty="0" smtClean="0"/>
              <a:t> </a:t>
            </a:r>
            <a:r>
              <a:rPr lang="ru-RU" sz="2000" b="1" dirty="0" err="1" smtClean="0"/>
              <a:t>п'ять</a:t>
            </a:r>
            <a:r>
              <a:rPr lang="ru-RU" sz="2000" b="1" dirty="0" smtClean="0"/>
              <a:t> </a:t>
            </a:r>
            <a:r>
              <a:rPr lang="ru-RU" sz="2000" b="1" dirty="0" err="1" smtClean="0"/>
              <a:t>частин</a:t>
            </a:r>
            <a:r>
              <a:rPr lang="ru-RU" sz="2000" b="1" dirty="0" smtClean="0"/>
              <a:t> </a:t>
            </a:r>
            <a:r>
              <a:rPr lang="ru-RU" sz="2000" b="1" dirty="0" err="1" smtClean="0"/>
              <a:t>екстрагенту</a:t>
            </a:r>
            <a:r>
              <a:rPr lang="ru-RU" sz="2000" b="1" dirty="0" smtClean="0"/>
              <a:t>. </a:t>
            </a:r>
            <a:endParaRPr lang="ru-RU" sz="2000" b="1" dirty="0" smtClean="0"/>
          </a:p>
          <a:p>
            <a:pPr algn="just">
              <a:buFont typeface="Wingdings" pitchFamily="2" charset="2"/>
              <a:buChar char="ü"/>
            </a:pPr>
            <a:r>
              <a:rPr lang="ru-RU" sz="2000" b="1" dirty="0" err="1" smtClean="0">
                <a:solidFill>
                  <a:srgbClr val="FF0000"/>
                </a:solidFill>
              </a:rPr>
              <a:t>Відвари</a:t>
            </a:r>
            <a:r>
              <a:rPr lang="ru-RU" sz="2000" b="1" dirty="0" smtClean="0"/>
              <a:t> </a:t>
            </a:r>
            <a:r>
              <a:rPr lang="ru-RU" sz="2000" b="1" dirty="0" smtClean="0"/>
              <a:t>– </a:t>
            </a:r>
            <a:r>
              <a:rPr lang="ru-RU" sz="2000" b="1" dirty="0" err="1" smtClean="0"/>
              <a:t>недозована</a:t>
            </a:r>
            <a:r>
              <a:rPr lang="ru-RU" sz="2000" b="1" dirty="0" smtClean="0"/>
              <a:t> </a:t>
            </a:r>
            <a:r>
              <a:rPr lang="ru-RU" sz="2000" b="1" dirty="0" err="1" smtClean="0"/>
              <a:t>рідка</a:t>
            </a:r>
            <a:r>
              <a:rPr lang="ru-RU" sz="2000" b="1" dirty="0" smtClean="0"/>
              <a:t> </a:t>
            </a:r>
            <a:r>
              <a:rPr lang="ru-RU" sz="2000" b="1" dirty="0" err="1" smtClean="0"/>
              <a:t>лікарська</a:t>
            </a:r>
            <a:r>
              <a:rPr lang="ru-RU" sz="2000" b="1" dirty="0" smtClean="0"/>
              <a:t> форма, </a:t>
            </a:r>
            <a:r>
              <a:rPr lang="ru-RU" sz="2000" b="1" dirty="0" err="1" smtClean="0"/>
              <a:t>що</a:t>
            </a:r>
            <a:r>
              <a:rPr lang="ru-RU" sz="2000" b="1" dirty="0" smtClean="0"/>
              <a:t> </a:t>
            </a:r>
            <a:r>
              <a:rPr lang="ru-RU" sz="2000" b="1" dirty="0" err="1" smtClean="0"/>
              <a:t>представляє</a:t>
            </a:r>
            <a:r>
              <a:rPr lang="ru-RU" sz="2000" b="1" dirty="0" smtClean="0"/>
              <a:t> собою </a:t>
            </a:r>
            <a:r>
              <a:rPr lang="ru-RU" sz="2000" b="1" dirty="0" err="1" smtClean="0"/>
              <a:t>водний</a:t>
            </a:r>
            <a:r>
              <a:rPr lang="ru-RU" sz="2000" b="1" dirty="0" smtClean="0"/>
              <a:t> </a:t>
            </a:r>
            <a:r>
              <a:rPr lang="ru-RU" sz="2000" b="1" dirty="0" err="1" smtClean="0"/>
              <a:t>витяг</a:t>
            </a:r>
            <a:r>
              <a:rPr lang="ru-RU" sz="2000" b="1" dirty="0" smtClean="0"/>
              <a:t> </a:t>
            </a:r>
            <a:r>
              <a:rPr lang="ru-RU" sz="2000" b="1" dirty="0" err="1" smtClean="0"/>
              <a:t>з</a:t>
            </a:r>
            <a:r>
              <a:rPr lang="ru-RU" sz="2000" b="1" dirty="0" smtClean="0"/>
              <a:t> ЛРС, </a:t>
            </a:r>
            <a:r>
              <a:rPr lang="ru-RU" sz="2000" b="1" dirty="0" err="1" smtClean="0"/>
              <a:t>спеціально</a:t>
            </a:r>
            <a:r>
              <a:rPr lang="ru-RU" sz="2000" b="1" dirty="0" smtClean="0"/>
              <a:t> приготовлена </a:t>
            </a:r>
            <a:r>
              <a:rPr lang="ru-RU" sz="2000" b="1" dirty="0" err="1" smtClean="0"/>
              <a:t>з</a:t>
            </a:r>
            <a:r>
              <a:rPr lang="ru-RU" sz="2000" b="1" dirty="0" smtClean="0"/>
              <a:t> </a:t>
            </a:r>
            <a:r>
              <a:rPr lang="ru-RU" sz="2000" b="1" dirty="0" err="1" smtClean="0"/>
              <a:t>цією</a:t>
            </a:r>
            <a:r>
              <a:rPr lang="ru-RU" sz="2000" b="1" dirty="0" smtClean="0"/>
              <a:t> метою, </a:t>
            </a:r>
            <a:r>
              <a:rPr lang="ru-RU" sz="2000" b="1" dirty="0" err="1" smtClean="0"/>
              <a:t>призначена</a:t>
            </a:r>
            <a:r>
              <a:rPr lang="ru-RU" sz="2000" b="1" dirty="0" smtClean="0"/>
              <a:t> для </a:t>
            </a:r>
            <a:r>
              <a:rPr lang="ru-RU" sz="2000" b="1" dirty="0" err="1" smtClean="0"/>
              <a:t>внутрішнього</a:t>
            </a:r>
            <a:r>
              <a:rPr lang="ru-RU" sz="2000" b="1" dirty="0" smtClean="0"/>
              <a:t> </a:t>
            </a:r>
            <a:r>
              <a:rPr lang="ru-RU" sz="2000" b="1" dirty="0" err="1" smtClean="0"/>
              <a:t>або</a:t>
            </a:r>
            <a:r>
              <a:rPr lang="ru-RU" sz="2000" b="1" dirty="0" smtClean="0"/>
              <a:t> </a:t>
            </a:r>
            <a:r>
              <a:rPr lang="ru-RU" sz="2000" b="1" dirty="0" err="1" smtClean="0"/>
              <a:t>зовнішнього</a:t>
            </a:r>
            <a:r>
              <a:rPr lang="ru-RU" sz="2000" b="1" dirty="0" smtClean="0"/>
              <a:t> </a:t>
            </a:r>
            <a:r>
              <a:rPr lang="ru-RU" sz="2000" b="1" dirty="0" err="1" smtClean="0"/>
              <a:t>застосування</a:t>
            </a:r>
            <a:r>
              <a:rPr lang="ru-RU" sz="2000" b="1" dirty="0" smtClean="0"/>
              <a:t>. </a:t>
            </a:r>
            <a:endParaRPr lang="ru-RU" sz="2000" b="1" dirty="0" smtClean="0"/>
          </a:p>
          <a:p>
            <a:pPr algn="just">
              <a:buFont typeface="Wingdings" pitchFamily="2" charset="2"/>
              <a:buChar char="ü"/>
            </a:pPr>
            <a:r>
              <a:rPr lang="ru-RU" sz="2000" b="1" dirty="0" err="1" smtClean="0">
                <a:solidFill>
                  <a:srgbClr val="FF0000"/>
                </a:solidFill>
              </a:rPr>
              <a:t>Настій</a:t>
            </a:r>
            <a:r>
              <a:rPr lang="ru-RU" sz="2000" b="1" dirty="0" smtClean="0"/>
              <a:t> </a:t>
            </a:r>
            <a:r>
              <a:rPr lang="ru-RU" sz="2000" b="1" dirty="0" smtClean="0"/>
              <a:t>- </a:t>
            </a:r>
            <a:r>
              <a:rPr lang="ru-RU" sz="2000" b="1" dirty="0" err="1" smtClean="0"/>
              <a:t>це</a:t>
            </a:r>
            <a:r>
              <a:rPr lang="ru-RU" sz="2000" b="1" dirty="0" smtClean="0"/>
              <a:t> </a:t>
            </a:r>
            <a:r>
              <a:rPr lang="ru-RU" sz="2000" b="1" dirty="0" err="1" smtClean="0"/>
              <a:t>недозована</a:t>
            </a:r>
            <a:r>
              <a:rPr lang="ru-RU" sz="2000" b="1" dirty="0" smtClean="0"/>
              <a:t> </a:t>
            </a:r>
            <a:r>
              <a:rPr lang="ru-RU" sz="2000" b="1" dirty="0" err="1" smtClean="0"/>
              <a:t>рідка</a:t>
            </a:r>
            <a:r>
              <a:rPr lang="ru-RU" sz="2000" b="1" dirty="0" smtClean="0"/>
              <a:t> </a:t>
            </a:r>
            <a:r>
              <a:rPr lang="ru-RU" sz="2000" b="1" dirty="0" err="1" smtClean="0"/>
              <a:t>лікарська</a:t>
            </a:r>
            <a:r>
              <a:rPr lang="ru-RU" sz="2000" b="1" dirty="0" smtClean="0"/>
              <a:t> форма, </a:t>
            </a:r>
            <a:r>
              <a:rPr lang="ru-RU" sz="2000" b="1" dirty="0" err="1" smtClean="0"/>
              <a:t>що</a:t>
            </a:r>
            <a:r>
              <a:rPr lang="ru-RU" sz="2000" b="1" dirty="0" smtClean="0"/>
              <a:t> </a:t>
            </a:r>
            <a:r>
              <a:rPr lang="ru-RU" sz="2000" b="1" dirty="0" err="1" smtClean="0"/>
              <a:t>представляє</a:t>
            </a:r>
            <a:r>
              <a:rPr lang="ru-RU" sz="2000" b="1" dirty="0" smtClean="0"/>
              <a:t> собою </a:t>
            </a:r>
            <a:r>
              <a:rPr lang="ru-RU" sz="2000" b="1" dirty="0" err="1" smtClean="0"/>
              <a:t>водні</a:t>
            </a:r>
            <a:r>
              <a:rPr lang="ru-RU" sz="2000" b="1" dirty="0" smtClean="0"/>
              <a:t> </a:t>
            </a:r>
            <a:r>
              <a:rPr lang="ru-RU" sz="2000" b="1" dirty="0" err="1" smtClean="0"/>
              <a:t>витяжки</a:t>
            </a:r>
            <a:r>
              <a:rPr lang="ru-RU" sz="2000" b="1" dirty="0" smtClean="0"/>
              <a:t> </a:t>
            </a:r>
            <a:r>
              <a:rPr lang="ru-RU" sz="2000" b="1" dirty="0" err="1" smtClean="0"/>
              <a:t>з</a:t>
            </a:r>
            <a:r>
              <a:rPr lang="ru-RU" sz="2000" b="1" dirty="0" smtClean="0"/>
              <a:t> ЛРС </a:t>
            </a:r>
            <a:r>
              <a:rPr lang="ru-RU" sz="2000" b="1" dirty="0" err="1" smtClean="0"/>
              <a:t>або</a:t>
            </a:r>
            <a:r>
              <a:rPr lang="ru-RU" sz="2000" b="1" dirty="0" smtClean="0"/>
              <a:t> </a:t>
            </a:r>
            <a:r>
              <a:rPr lang="ru-RU" sz="2000" b="1" dirty="0" err="1" smtClean="0"/>
              <a:t>водні</a:t>
            </a:r>
            <a:r>
              <a:rPr lang="ru-RU" sz="2000" b="1" dirty="0" smtClean="0"/>
              <a:t> </a:t>
            </a:r>
            <a:r>
              <a:rPr lang="ru-RU" sz="2000" b="1" dirty="0" err="1" smtClean="0"/>
              <a:t>розчини</a:t>
            </a:r>
            <a:r>
              <a:rPr lang="ru-RU" sz="2000" b="1" dirty="0" smtClean="0"/>
              <a:t> </a:t>
            </a:r>
            <a:r>
              <a:rPr lang="ru-RU" sz="2000" b="1" dirty="0" err="1" smtClean="0"/>
              <a:t>екстрактів</a:t>
            </a:r>
            <a:r>
              <a:rPr lang="ru-RU" sz="2000" b="1" dirty="0" smtClean="0"/>
              <a:t>, </a:t>
            </a:r>
            <a:r>
              <a:rPr lang="ru-RU" sz="2000" b="1" dirty="0" err="1" smtClean="0"/>
              <a:t>призначена</a:t>
            </a:r>
            <a:r>
              <a:rPr lang="ru-RU" sz="2000" b="1" dirty="0" smtClean="0"/>
              <a:t> для </a:t>
            </a:r>
            <a:r>
              <a:rPr lang="ru-RU" sz="2000" b="1" dirty="0" err="1" smtClean="0"/>
              <a:t>зовнішнього</a:t>
            </a:r>
            <a:r>
              <a:rPr lang="ru-RU" sz="2000" b="1" dirty="0" smtClean="0"/>
              <a:t> та </a:t>
            </a:r>
            <a:r>
              <a:rPr lang="ru-RU" sz="2000" b="1" dirty="0" err="1" smtClean="0"/>
              <a:t>внутрішнього</a:t>
            </a:r>
            <a:r>
              <a:rPr lang="ru-RU" sz="2000" b="1" dirty="0" smtClean="0"/>
              <a:t> </a:t>
            </a:r>
            <a:r>
              <a:rPr lang="ru-RU" sz="2000" b="1" dirty="0" err="1" smtClean="0"/>
              <a:t>застосування</a:t>
            </a:r>
            <a:r>
              <a:rPr lang="ru-RU" sz="2000" b="1" dirty="0" smtClean="0"/>
              <a:t> </a:t>
            </a:r>
            <a:r>
              <a:rPr lang="ru-RU" sz="2000" b="1" dirty="0" err="1" smtClean="0"/>
              <a:t>або</a:t>
            </a:r>
            <a:r>
              <a:rPr lang="ru-RU" sz="2000" b="1" dirty="0" smtClean="0"/>
              <a:t> </a:t>
            </a:r>
            <a:r>
              <a:rPr lang="ru-RU" sz="2000" b="1" dirty="0" err="1" smtClean="0"/>
              <a:t>вдихання</a:t>
            </a:r>
            <a:r>
              <a:rPr lang="ru-RU" sz="2000" b="1" dirty="0" smtClean="0"/>
              <a:t> через </a:t>
            </a:r>
            <a:r>
              <a:rPr lang="ru-RU" sz="2000" b="1" dirty="0" err="1" smtClean="0"/>
              <a:t>розігріті</a:t>
            </a:r>
            <a:r>
              <a:rPr lang="ru-RU" sz="2000" b="1" dirty="0" smtClean="0"/>
              <a:t> пари. </a:t>
            </a:r>
            <a:endParaRPr lang="ru-RU" sz="2000" b="1" dirty="0" smtClean="0"/>
          </a:p>
          <a:p>
            <a:pPr algn="just">
              <a:buFont typeface="Wingdings" pitchFamily="2" charset="2"/>
              <a:buChar char="ü"/>
            </a:pPr>
            <a:r>
              <a:rPr lang="ru-RU" sz="2000" b="1" dirty="0" err="1" smtClean="0">
                <a:solidFill>
                  <a:srgbClr val="FF0000"/>
                </a:solidFill>
              </a:rPr>
              <a:t>Фіто-чай</a:t>
            </a:r>
            <a:r>
              <a:rPr lang="ru-RU" sz="2000" b="1" dirty="0" smtClean="0">
                <a:solidFill>
                  <a:srgbClr val="FF0000"/>
                </a:solidFill>
              </a:rPr>
              <a:t> </a:t>
            </a:r>
            <a:r>
              <a:rPr lang="ru-RU" sz="2000" b="1" dirty="0" smtClean="0"/>
              <a:t>- </a:t>
            </a:r>
            <a:r>
              <a:rPr lang="ru-RU" sz="2000" b="1" dirty="0" err="1" smtClean="0"/>
              <a:t>це</a:t>
            </a:r>
            <a:r>
              <a:rPr lang="ru-RU" sz="2000" b="1" dirty="0" smtClean="0"/>
              <a:t> чай, </a:t>
            </a:r>
            <a:r>
              <a:rPr lang="ru-RU" sz="2000" b="1" dirty="0" err="1" smtClean="0"/>
              <a:t>який</a:t>
            </a:r>
            <a:r>
              <a:rPr lang="ru-RU" sz="2000" b="1" dirty="0" smtClean="0"/>
              <a:t> </a:t>
            </a:r>
            <a:r>
              <a:rPr lang="ru-RU" sz="2000" b="1" dirty="0" err="1" smtClean="0"/>
              <a:t>готують</a:t>
            </a:r>
            <a:r>
              <a:rPr lang="ru-RU" sz="2000" b="1" dirty="0" smtClean="0"/>
              <a:t> </a:t>
            </a:r>
            <a:r>
              <a:rPr lang="ru-RU" sz="2000" b="1" dirty="0" err="1" smtClean="0"/>
              <a:t>виключно</a:t>
            </a:r>
            <a:r>
              <a:rPr lang="ru-RU" sz="2000" b="1" dirty="0" smtClean="0"/>
              <a:t> </a:t>
            </a:r>
            <a:r>
              <a:rPr lang="ru-RU" sz="2000" b="1" dirty="0" err="1" smtClean="0"/>
              <a:t>з</a:t>
            </a:r>
            <a:r>
              <a:rPr lang="ru-RU" sz="2000" b="1" dirty="0" smtClean="0"/>
              <a:t> </a:t>
            </a:r>
            <a:r>
              <a:rPr lang="ru-RU" sz="2000" b="1" dirty="0" err="1" smtClean="0"/>
              <a:t>рослин</a:t>
            </a:r>
            <a:r>
              <a:rPr lang="ru-RU" sz="2000" b="1" dirty="0" smtClean="0"/>
              <a:t>. </a:t>
            </a:r>
            <a:r>
              <a:rPr lang="ru-RU" sz="2000" b="1" dirty="0" err="1" smtClean="0"/>
              <a:t>Фіто-чай</a:t>
            </a:r>
            <a:r>
              <a:rPr lang="ru-RU" sz="2000" b="1" dirty="0" smtClean="0"/>
              <a:t> </a:t>
            </a:r>
            <a:r>
              <a:rPr lang="ru-RU" sz="2000" b="1" dirty="0" err="1" smtClean="0"/>
              <a:t>являє</a:t>
            </a:r>
            <a:r>
              <a:rPr lang="ru-RU" sz="2000" b="1" dirty="0" smtClean="0"/>
              <a:t> собою </a:t>
            </a:r>
            <a:r>
              <a:rPr lang="ru-RU" sz="2000" b="1" dirty="0" err="1" smtClean="0"/>
              <a:t>збір</a:t>
            </a:r>
            <a:r>
              <a:rPr lang="ru-RU" sz="2000" b="1" dirty="0" smtClean="0"/>
              <a:t> </a:t>
            </a:r>
            <a:r>
              <a:rPr lang="ru-RU" sz="2000" b="1" dirty="0" err="1" smtClean="0"/>
              <a:t>лікарських</a:t>
            </a:r>
            <a:r>
              <a:rPr lang="ru-RU" sz="2000" b="1" dirty="0" smtClean="0"/>
              <a:t> </a:t>
            </a:r>
            <a:r>
              <a:rPr lang="ru-RU" sz="2000" b="1" dirty="0" err="1" smtClean="0"/>
              <a:t>рослин</a:t>
            </a:r>
            <a:r>
              <a:rPr lang="ru-RU" sz="2000" b="1" dirty="0" smtClean="0"/>
              <a:t> </a:t>
            </a:r>
            <a:r>
              <a:rPr lang="ru-RU" sz="2000" b="1" dirty="0" err="1" smtClean="0"/>
              <a:t>профілактичної</a:t>
            </a:r>
            <a:r>
              <a:rPr lang="ru-RU" sz="2000" b="1" dirty="0" smtClean="0"/>
              <a:t> та </a:t>
            </a:r>
            <a:r>
              <a:rPr lang="ru-RU" sz="2000" b="1" dirty="0" err="1" smtClean="0"/>
              <a:t>лікувальної</a:t>
            </a:r>
            <a:r>
              <a:rPr lang="ru-RU" sz="2000" b="1" dirty="0" smtClean="0"/>
              <a:t> </a:t>
            </a:r>
            <a:r>
              <a:rPr lang="ru-RU" sz="2000" b="1" dirty="0" err="1" smtClean="0"/>
              <a:t>дії</a:t>
            </a:r>
            <a:r>
              <a:rPr lang="ru-RU" sz="2000" b="1" dirty="0" smtClean="0"/>
              <a:t> </a:t>
            </a:r>
            <a:r>
              <a:rPr lang="ru-RU" sz="2000" b="1" dirty="0" err="1" smtClean="0"/>
              <a:t>і</a:t>
            </a:r>
            <a:r>
              <a:rPr lang="ru-RU" sz="2000" b="1" dirty="0" smtClean="0"/>
              <a:t> </a:t>
            </a:r>
            <a:r>
              <a:rPr lang="ru-RU" sz="2000" b="1" dirty="0" err="1" smtClean="0"/>
              <a:t>є</a:t>
            </a:r>
            <a:r>
              <a:rPr lang="ru-RU" sz="2000" b="1" dirty="0" smtClean="0"/>
              <a:t> </a:t>
            </a:r>
            <a:r>
              <a:rPr lang="ru-RU" sz="2000" b="1" dirty="0" err="1" smtClean="0"/>
              <a:t>натуральним</a:t>
            </a:r>
            <a:r>
              <a:rPr lang="ru-RU" sz="2000" b="1" dirty="0" smtClean="0"/>
              <a:t> продуктом, до складу </a:t>
            </a:r>
            <a:r>
              <a:rPr lang="ru-RU" sz="2000" b="1" dirty="0" err="1" smtClean="0"/>
              <a:t>якого</a:t>
            </a:r>
            <a:r>
              <a:rPr lang="ru-RU" sz="2000" b="1" dirty="0" smtClean="0"/>
              <a:t> </a:t>
            </a:r>
            <a:r>
              <a:rPr lang="ru-RU" sz="2000" b="1" dirty="0" err="1" smtClean="0"/>
              <a:t>можуть</a:t>
            </a:r>
            <a:r>
              <a:rPr lang="ru-RU" sz="2000" b="1" dirty="0" smtClean="0"/>
              <a:t> </a:t>
            </a:r>
            <a:r>
              <a:rPr lang="ru-RU" sz="2000" b="1" dirty="0" err="1" smtClean="0"/>
              <a:t>входити</a:t>
            </a:r>
            <a:r>
              <a:rPr lang="ru-RU" sz="2000" b="1" dirty="0" smtClean="0"/>
              <a:t> трави, </a:t>
            </a:r>
            <a:r>
              <a:rPr lang="ru-RU" sz="2000" b="1" dirty="0" err="1" smtClean="0"/>
              <a:t>квіти</a:t>
            </a:r>
            <a:r>
              <a:rPr lang="ru-RU" sz="2000" b="1" dirty="0" smtClean="0"/>
              <a:t>, </a:t>
            </a:r>
            <a:r>
              <a:rPr lang="ru-RU" sz="2000" b="1" dirty="0" err="1" smtClean="0"/>
              <a:t>листя</a:t>
            </a:r>
            <a:r>
              <a:rPr lang="ru-RU" sz="2000" b="1" dirty="0" smtClean="0"/>
              <a:t>, плоди, </a:t>
            </a:r>
            <a:r>
              <a:rPr lang="ru-RU" sz="2000" b="1" dirty="0" err="1" smtClean="0"/>
              <a:t>насіння</a:t>
            </a:r>
            <a:r>
              <a:rPr lang="ru-RU" sz="2000" b="1" dirty="0" smtClean="0"/>
              <a:t> </a:t>
            </a:r>
            <a:r>
              <a:rPr lang="ru-RU" sz="2000" b="1" dirty="0" err="1" smtClean="0"/>
              <a:t>і</a:t>
            </a:r>
            <a:r>
              <a:rPr lang="ru-RU" sz="2000" b="1" dirty="0" smtClean="0"/>
              <a:t> кора </a:t>
            </a:r>
            <a:r>
              <a:rPr lang="ru-RU" sz="2000" b="1" dirty="0" err="1" smtClean="0"/>
              <a:t>рослин</a:t>
            </a:r>
            <a:r>
              <a:rPr lang="ru-RU" sz="2000" b="1" dirty="0" smtClean="0"/>
              <a:t>.</a:t>
            </a:r>
            <a:endParaRPr lang="ru-RU"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501122" cy="5693866"/>
          </a:xfrm>
          <a:prstGeom prst="rect">
            <a:avLst/>
          </a:prstGeom>
        </p:spPr>
        <p:txBody>
          <a:bodyPr wrap="square">
            <a:spAutoFit/>
          </a:bodyPr>
          <a:lstStyle/>
          <a:p>
            <a:pPr algn="ctr"/>
            <a:r>
              <a:rPr lang="ru-RU" sz="3600" b="1" dirty="0" smtClean="0">
                <a:solidFill>
                  <a:srgbClr val="0070C0"/>
                </a:solidFill>
                <a:effectLst>
                  <a:outerShdw blurRad="38100" dist="38100" dir="2700000" algn="tl">
                    <a:srgbClr val="000000">
                      <a:alpha val="43137"/>
                    </a:srgbClr>
                  </a:outerShdw>
                </a:effectLst>
              </a:rPr>
              <a:t>План</a:t>
            </a:r>
          </a:p>
          <a:p>
            <a:pPr algn="ctr"/>
            <a:r>
              <a:rPr lang="ru-RU" sz="3600" b="1" dirty="0" smtClean="0">
                <a:solidFill>
                  <a:srgbClr val="0070C0"/>
                </a:solidFill>
                <a:effectLst>
                  <a:outerShdw blurRad="38100" dist="38100" dir="2700000" algn="tl">
                    <a:srgbClr val="000000">
                      <a:alpha val="43137"/>
                    </a:srgbClr>
                  </a:outerShdw>
                </a:effectLst>
              </a:rPr>
              <a:t>Тема 12. </a:t>
            </a:r>
            <a:r>
              <a:rPr lang="uk-UA" sz="3600" b="1" dirty="0" smtClean="0">
                <a:solidFill>
                  <a:srgbClr val="FF0000"/>
                </a:solidFill>
              </a:rPr>
              <a:t>Фітотерапія. </a:t>
            </a:r>
            <a:r>
              <a:rPr lang="uk-UA" sz="3600" b="1" dirty="0" err="1" smtClean="0">
                <a:solidFill>
                  <a:srgbClr val="FF0000"/>
                </a:solidFill>
              </a:rPr>
              <a:t>Ароматерапія</a:t>
            </a:r>
            <a:endParaRPr lang="ru-RU" sz="3600" b="1" dirty="0" smtClean="0">
              <a:solidFill>
                <a:srgbClr val="FF0000"/>
              </a:solidFill>
              <a:effectLst>
                <a:outerShdw blurRad="38100" dist="38100" dir="2700000" algn="tl">
                  <a:srgbClr val="000000">
                    <a:alpha val="43137"/>
                  </a:srgbClr>
                </a:outerShdw>
              </a:effectLst>
            </a:endParaRPr>
          </a:p>
          <a:p>
            <a:pPr marL="514350" indent="-514350" algn="just">
              <a:buFont typeface="+mj-lt"/>
              <a:buAutoNum type="arabicPeriod"/>
            </a:pPr>
            <a:r>
              <a:rPr lang="uk-UA" sz="3200" b="1" dirty="0" smtClean="0"/>
              <a:t>Фітотерапія</a:t>
            </a:r>
            <a:r>
              <a:rPr lang="uk-UA" sz="3200" b="1" dirty="0" smtClean="0"/>
              <a:t>. </a:t>
            </a:r>
            <a:endParaRPr lang="ru-RU" sz="3200" b="1" dirty="0" smtClean="0"/>
          </a:p>
          <a:p>
            <a:pPr marL="514350" lvl="0" indent="-514350">
              <a:buFont typeface="+mj-lt"/>
              <a:buAutoNum type="arabicPeriod"/>
            </a:pPr>
            <a:r>
              <a:rPr lang="uk-UA" sz="3200" b="1" dirty="0" smtClean="0"/>
              <a:t>Фітонциди. </a:t>
            </a:r>
            <a:endParaRPr lang="ru-RU" sz="3200" b="1" dirty="0" smtClean="0"/>
          </a:p>
          <a:p>
            <a:pPr marL="514350" lvl="0" indent="-514350">
              <a:buFont typeface="+mj-lt"/>
              <a:buAutoNum type="arabicPeriod"/>
            </a:pPr>
            <a:r>
              <a:rPr lang="uk-UA" sz="3200" b="1" dirty="0" smtClean="0"/>
              <a:t>Вчення про адаптогени та адаптогенний ефект. </a:t>
            </a:r>
            <a:endParaRPr lang="ru-RU" sz="3200" b="1" dirty="0" smtClean="0"/>
          </a:p>
          <a:p>
            <a:pPr marL="514350" lvl="0" indent="-514350">
              <a:buFont typeface="+mj-lt"/>
              <a:buAutoNum type="arabicPeriod"/>
            </a:pPr>
            <a:r>
              <a:rPr lang="uk-UA" sz="3200" b="1" dirty="0" smtClean="0"/>
              <a:t>Препарати, що належать до групи адаптогенів (женьшень, елеутерокок, вітамін </a:t>
            </a:r>
            <a:r>
              <a:rPr lang="ru-RU" sz="3200" b="1" dirty="0" smtClean="0"/>
              <a:t>B</a:t>
            </a:r>
            <a:r>
              <a:rPr lang="uk-UA" sz="3200" b="1" dirty="0" smtClean="0"/>
              <a:t>12 та ін.). </a:t>
            </a:r>
            <a:endParaRPr lang="ru-RU" sz="3200" b="1" dirty="0" smtClean="0"/>
          </a:p>
          <a:p>
            <a:pPr marL="514350" lvl="0" indent="-514350">
              <a:buFont typeface="+mj-lt"/>
              <a:buAutoNum type="arabicPeriod"/>
            </a:pPr>
            <a:r>
              <a:rPr lang="uk-UA" sz="3200" b="1" dirty="0" err="1" smtClean="0"/>
              <a:t>Ароматерапія</a:t>
            </a:r>
            <a:r>
              <a:rPr lang="uk-UA" sz="2800" dirty="0" smtClean="0"/>
              <a:t>.</a:t>
            </a:r>
            <a:endParaRPr lang="ru-RU" sz="2800" dirty="0" smtClean="0"/>
          </a:p>
          <a:p>
            <a:pPr algn="ctr"/>
            <a:endParaRPr lang="ru-RU" sz="3600" b="1" dirty="0" smtClean="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501122" cy="6124754"/>
          </a:xfrm>
          <a:prstGeom prst="rect">
            <a:avLst/>
          </a:prstGeom>
        </p:spPr>
        <p:txBody>
          <a:bodyPr wrap="square">
            <a:spAutoFit/>
          </a:bodyPr>
          <a:lstStyle/>
          <a:p>
            <a:pPr algn="just"/>
            <a:r>
              <a:rPr lang="ru-RU" sz="2800" b="1" i="1" dirty="0" smtClean="0">
                <a:solidFill>
                  <a:srgbClr val="7030A0"/>
                </a:solidFill>
              </a:rPr>
              <a:t>Форма </a:t>
            </a:r>
            <a:r>
              <a:rPr lang="ru-RU" sz="2800" b="1" i="1" dirty="0" err="1" smtClean="0">
                <a:solidFill>
                  <a:srgbClr val="7030A0"/>
                </a:solidFill>
              </a:rPr>
              <a:t>випуску</a:t>
            </a:r>
            <a:r>
              <a:rPr lang="ru-RU" sz="2800" b="1" i="1" dirty="0" smtClean="0">
                <a:solidFill>
                  <a:srgbClr val="7030A0"/>
                </a:solidFill>
              </a:rPr>
              <a:t> трав </a:t>
            </a:r>
            <a:r>
              <a:rPr lang="ru-RU" sz="2800" b="1" i="1" dirty="0" err="1" smtClean="0">
                <a:solidFill>
                  <a:srgbClr val="7030A0"/>
                </a:solidFill>
              </a:rPr>
              <a:t>і</a:t>
            </a:r>
            <a:r>
              <a:rPr lang="ru-RU" sz="2800" b="1" i="1" dirty="0" smtClean="0">
                <a:solidFill>
                  <a:srgbClr val="7030A0"/>
                </a:solidFill>
              </a:rPr>
              <a:t> </a:t>
            </a:r>
            <a:r>
              <a:rPr lang="ru-RU" sz="2800" b="1" i="1" dirty="0" err="1" smtClean="0">
                <a:solidFill>
                  <a:srgbClr val="7030A0"/>
                </a:solidFill>
              </a:rPr>
              <a:t>зборів</a:t>
            </a:r>
            <a:r>
              <a:rPr lang="ru-RU" sz="2800" b="1" i="1" dirty="0" smtClean="0">
                <a:solidFill>
                  <a:srgbClr val="7030A0"/>
                </a:solidFill>
              </a:rPr>
              <a:t>: На ринку </a:t>
            </a:r>
            <a:r>
              <a:rPr lang="ru-RU" sz="2800" b="1" i="1" dirty="0" err="1" smtClean="0">
                <a:solidFill>
                  <a:srgbClr val="7030A0"/>
                </a:solidFill>
              </a:rPr>
              <a:t>України</a:t>
            </a:r>
            <a:r>
              <a:rPr lang="ru-RU" sz="2800" b="1" i="1" dirty="0" smtClean="0">
                <a:solidFill>
                  <a:srgbClr val="7030A0"/>
                </a:solidFill>
              </a:rPr>
              <a:t> </a:t>
            </a:r>
            <a:r>
              <a:rPr lang="ru-RU" sz="2800" b="1" i="1" dirty="0" err="1" smtClean="0">
                <a:solidFill>
                  <a:srgbClr val="7030A0"/>
                </a:solidFill>
              </a:rPr>
              <a:t>випускається</a:t>
            </a:r>
            <a:r>
              <a:rPr lang="ru-RU" sz="2800" b="1" i="1" dirty="0" smtClean="0">
                <a:solidFill>
                  <a:srgbClr val="7030A0"/>
                </a:solidFill>
              </a:rPr>
              <a:t> ЛРС у </a:t>
            </a:r>
            <a:r>
              <a:rPr lang="ru-RU" sz="2800" b="1" i="1" dirty="0" err="1" smtClean="0">
                <a:solidFill>
                  <a:srgbClr val="7030A0"/>
                </a:solidFill>
              </a:rPr>
              <a:t>вигляді</a:t>
            </a:r>
            <a:r>
              <a:rPr lang="ru-RU" sz="2800" b="1" i="1" dirty="0" smtClean="0">
                <a:solidFill>
                  <a:srgbClr val="7030A0"/>
                </a:solidFill>
              </a:rPr>
              <a:t>: </a:t>
            </a:r>
            <a:endParaRPr lang="ru-RU" sz="2800" b="1" i="1" dirty="0" smtClean="0">
              <a:solidFill>
                <a:srgbClr val="7030A0"/>
              </a:solidFill>
            </a:endParaRPr>
          </a:p>
          <a:p>
            <a:pPr algn="just">
              <a:buFont typeface="Wingdings" pitchFamily="2" charset="2"/>
              <a:buChar char="Ø"/>
            </a:pPr>
            <a:r>
              <a:rPr lang="ru-RU" sz="2400" b="1" dirty="0" err="1" smtClean="0">
                <a:solidFill>
                  <a:srgbClr val="FF0000"/>
                </a:solidFill>
              </a:rPr>
              <a:t>пачок</a:t>
            </a:r>
            <a:r>
              <a:rPr lang="ru-RU" sz="2400" b="1" dirty="0" smtClean="0">
                <a:solidFill>
                  <a:srgbClr val="FF0000"/>
                </a:solidFill>
              </a:rPr>
              <a:t> </a:t>
            </a:r>
            <a:r>
              <a:rPr lang="ru-RU" sz="2400" b="1" dirty="0" err="1" smtClean="0">
                <a:solidFill>
                  <a:srgbClr val="FF0000"/>
                </a:solidFill>
              </a:rPr>
              <a:t>від</a:t>
            </a:r>
            <a:r>
              <a:rPr lang="ru-RU" sz="2400" b="1" dirty="0" smtClean="0">
                <a:solidFill>
                  <a:srgbClr val="FF0000"/>
                </a:solidFill>
              </a:rPr>
              <a:t> 10,0г. до 200,0 г.; </a:t>
            </a:r>
            <a:endParaRPr lang="ru-RU" sz="2400" b="1" dirty="0" smtClean="0">
              <a:solidFill>
                <a:srgbClr val="FF0000"/>
              </a:solidFill>
            </a:endParaRPr>
          </a:p>
          <a:p>
            <a:pPr algn="just">
              <a:buFont typeface="Wingdings" pitchFamily="2" charset="2"/>
              <a:buChar char="Ø"/>
            </a:pPr>
            <a:r>
              <a:rPr lang="ru-RU" sz="2400" b="1" dirty="0" err="1" smtClean="0">
                <a:solidFill>
                  <a:srgbClr val="FF0000"/>
                </a:solidFill>
              </a:rPr>
              <a:t>фільтр-пакетів</a:t>
            </a:r>
            <a:r>
              <a:rPr lang="ru-RU" sz="2400" b="1" dirty="0" smtClean="0">
                <a:solidFill>
                  <a:srgbClr val="FF0000"/>
                </a:solidFill>
              </a:rPr>
              <a:t>; </a:t>
            </a:r>
            <a:endParaRPr lang="ru-RU" sz="2400" b="1" dirty="0" smtClean="0">
              <a:solidFill>
                <a:srgbClr val="FF0000"/>
              </a:solidFill>
            </a:endParaRPr>
          </a:p>
          <a:p>
            <a:pPr algn="just">
              <a:buFont typeface="Wingdings" pitchFamily="2" charset="2"/>
              <a:buChar char="Ø"/>
            </a:pPr>
            <a:r>
              <a:rPr lang="ru-RU" sz="2400" b="1" dirty="0" err="1" smtClean="0">
                <a:solidFill>
                  <a:srgbClr val="FF0000"/>
                </a:solidFill>
              </a:rPr>
              <a:t>брикетів</a:t>
            </a:r>
            <a:r>
              <a:rPr lang="ru-RU" sz="2400" b="1" dirty="0" smtClean="0">
                <a:solidFill>
                  <a:srgbClr val="FF0000"/>
                </a:solidFill>
              </a:rPr>
              <a:t> </a:t>
            </a:r>
            <a:r>
              <a:rPr lang="ru-RU" sz="2400" b="1" dirty="0" err="1" smtClean="0">
                <a:solidFill>
                  <a:srgbClr val="FF0000"/>
                </a:solidFill>
              </a:rPr>
              <a:t>круглих</a:t>
            </a:r>
            <a:r>
              <a:rPr lang="ru-RU" sz="2400" b="1" dirty="0" smtClean="0">
                <a:solidFill>
                  <a:srgbClr val="FF0000"/>
                </a:solidFill>
              </a:rPr>
              <a:t>. </a:t>
            </a:r>
            <a:endParaRPr lang="ru-RU" sz="2400" b="1" dirty="0" smtClean="0">
              <a:solidFill>
                <a:srgbClr val="FF0000"/>
              </a:solidFill>
            </a:endParaRPr>
          </a:p>
          <a:p>
            <a:pPr algn="just"/>
            <a:r>
              <a:rPr lang="ru-RU" sz="2400" b="1" dirty="0" smtClean="0"/>
              <a:t>У </a:t>
            </a:r>
            <a:r>
              <a:rPr lang="ru-RU" sz="2400" b="1" dirty="0" err="1" smtClean="0">
                <a:solidFill>
                  <a:srgbClr val="7030A0"/>
                </a:solidFill>
              </a:rPr>
              <a:t>фільтр-пакетах</a:t>
            </a:r>
            <a:r>
              <a:rPr lang="ru-RU" sz="2400" b="1" dirty="0" smtClean="0"/>
              <a:t>, </a:t>
            </a:r>
            <a:r>
              <a:rPr lang="ru-RU" sz="2400" b="1" dirty="0" err="1" smtClean="0"/>
              <a:t>наприклад</a:t>
            </a:r>
            <a:r>
              <a:rPr lang="ru-RU" sz="2400" b="1" dirty="0" smtClean="0"/>
              <a:t>: </a:t>
            </a:r>
            <a:r>
              <a:rPr lang="ru-RU" sz="2400" b="1" dirty="0" err="1" smtClean="0"/>
              <a:t>Елекасол</a:t>
            </a:r>
            <a:r>
              <a:rPr lang="ru-RU" sz="2400" b="1" dirty="0" smtClean="0"/>
              <a:t> 1,5 </a:t>
            </a:r>
            <a:r>
              <a:rPr lang="ru-RU" sz="2400" b="1" dirty="0" err="1" smtClean="0"/>
              <a:t>х</a:t>
            </a:r>
            <a:r>
              <a:rPr lang="ru-RU" sz="2400" b="1" dirty="0" smtClean="0"/>
              <a:t> 20, </a:t>
            </a:r>
            <a:r>
              <a:rPr lang="ru-RU" sz="2400" b="1" dirty="0" err="1" smtClean="0"/>
              <a:t>Нагітків</a:t>
            </a:r>
            <a:r>
              <a:rPr lang="ru-RU" sz="2400" b="1" dirty="0" smtClean="0"/>
              <a:t> </a:t>
            </a:r>
            <a:r>
              <a:rPr lang="ru-RU" sz="2400" b="1" dirty="0" err="1" smtClean="0"/>
              <a:t>квітки</a:t>
            </a:r>
            <a:r>
              <a:rPr lang="ru-RU" sz="2400" b="1" dirty="0" smtClean="0"/>
              <a:t> 1,5 </a:t>
            </a:r>
            <a:r>
              <a:rPr lang="ru-RU" sz="2400" b="1" dirty="0" err="1" smtClean="0"/>
              <a:t>х</a:t>
            </a:r>
            <a:r>
              <a:rPr lang="ru-RU" sz="2400" b="1" dirty="0" smtClean="0"/>
              <a:t> 20, </a:t>
            </a:r>
            <a:r>
              <a:rPr lang="ru-RU" sz="2400" b="1" dirty="0" err="1" smtClean="0"/>
              <a:t>Шавлії</a:t>
            </a:r>
            <a:r>
              <a:rPr lang="ru-RU" sz="2400" b="1" dirty="0" smtClean="0"/>
              <a:t> </a:t>
            </a:r>
            <a:r>
              <a:rPr lang="ru-RU" sz="2400" b="1" dirty="0" err="1" smtClean="0"/>
              <a:t>листя</a:t>
            </a:r>
            <a:r>
              <a:rPr lang="ru-RU" sz="2400" b="1" dirty="0" smtClean="0"/>
              <a:t> 1,5 </a:t>
            </a:r>
            <a:r>
              <a:rPr lang="ru-RU" sz="2400" b="1" dirty="0" err="1" smtClean="0"/>
              <a:t>х</a:t>
            </a:r>
            <a:r>
              <a:rPr lang="ru-RU" sz="2400" b="1" dirty="0" smtClean="0"/>
              <a:t> 20, Ромашки </a:t>
            </a:r>
            <a:r>
              <a:rPr lang="ru-RU" sz="2400" b="1" dirty="0" err="1" smtClean="0"/>
              <a:t>квітки</a:t>
            </a:r>
            <a:r>
              <a:rPr lang="ru-RU" sz="2400" b="1" dirty="0" smtClean="0"/>
              <a:t> 1,5 </a:t>
            </a:r>
            <a:r>
              <a:rPr lang="ru-RU" sz="2400" b="1" dirty="0" err="1" smtClean="0"/>
              <a:t>х</a:t>
            </a:r>
            <a:r>
              <a:rPr lang="ru-RU" sz="2400" b="1" dirty="0" smtClean="0"/>
              <a:t> 20, </a:t>
            </a:r>
            <a:r>
              <a:rPr lang="ru-RU" sz="2400" b="1" dirty="0" err="1" smtClean="0"/>
              <a:t>М'яти</a:t>
            </a:r>
            <a:r>
              <a:rPr lang="ru-RU" sz="2400" b="1" dirty="0" smtClean="0"/>
              <a:t> </a:t>
            </a:r>
            <a:r>
              <a:rPr lang="ru-RU" sz="2400" b="1" dirty="0" err="1" smtClean="0"/>
              <a:t>перцевої</a:t>
            </a:r>
            <a:r>
              <a:rPr lang="ru-RU" sz="2400" b="1" dirty="0" smtClean="0"/>
              <a:t> </a:t>
            </a:r>
            <a:r>
              <a:rPr lang="ru-RU" sz="2400" b="1" dirty="0" err="1" smtClean="0"/>
              <a:t>листя</a:t>
            </a:r>
            <a:r>
              <a:rPr lang="ru-RU" sz="2400" b="1" dirty="0" smtClean="0"/>
              <a:t> 1,5 </a:t>
            </a:r>
            <a:r>
              <a:rPr lang="ru-RU" sz="2400" b="1" dirty="0" err="1" smtClean="0"/>
              <a:t>х</a:t>
            </a:r>
            <a:r>
              <a:rPr lang="ru-RU" sz="2400" b="1" dirty="0" smtClean="0"/>
              <a:t> 20, </a:t>
            </a:r>
            <a:r>
              <a:rPr lang="ru-RU" sz="2400" b="1" dirty="0" err="1" smtClean="0"/>
              <a:t>Крушини</a:t>
            </a:r>
            <a:r>
              <a:rPr lang="ru-RU" sz="2400" b="1" dirty="0" smtClean="0"/>
              <a:t> кора 2,5х20, </a:t>
            </a:r>
            <a:r>
              <a:rPr lang="ru-RU" sz="2400" b="1" dirty="0" err="1" smtClean="0"/>
              <a:t>Череди</a:t>
            </a:r>
            <a:r>
              <a:rPr lang="ru-RU" sz="2400" b="1" dirty="0" smtClean="0"/>
              <a:t> трава 1,5 </a:t>
            </a:r>
            <a:r>
              <a:rPr lang="ru-RU" sz="2400" b="1" dirty="0" err="1" smtClean="0"/>
              <a:t>х</a:t>
            </a:r>
            <a:r>
              <a:rPr lang="ru-RU" sz="2400" b="1" dirty="0" smtClean="0"/>
              <a:t> 20. </a:t>
            </a:r>
            <a:r>
              <a:rPr lang="ru-RU" sz="2400" b="1" dirty="0" err="1" smtClean="0"/>
              <a:t>Фасування</a:t>
            </a:r>
            <a:r>
              <a:rPr lang="ru-RU" sz="2400" b="1" dirty="0" smtClean="0"/>
              <a:t> в </a:t>
            </a:r>
            <a:r>
              <a:rPr lang="ru-RU" sz="2400" b="1" dirty="0" err="1" smtClean="0"/>
              <a:t>фільтр-пакети</a:t>
            </a:r>
            <a:r>
              <a:rPr lang="ru-RU" sz="2400" b="1" dirty="0" smtClean="0"/>
              <a:t> </a:t>
            </a:r>
            <a:r>
              <a:rPr lang="ru-RU" sz="2400" b="1" dirty="0" err="1" smtClean="0"/>
              <a:t>забезпечує</a:t>
            </a:r>
            <a:r>
              <a:rPr lang="ru-RU" sz="2400" b="1" dirty="0" smtClean="0"/>
              <a:t> </a:t>
            </a:r>
            <a:r>
              <a:rPr lang="ru-RU" sz="2400" b="1" dirty="0" err="1" smtClean="0"/>
              <a:t>більш</a:t>
            </a:r>
            <a:r>
              <a:rPr lang="ru-RU" sz="2400" b="1" dirty="0" smtClean="0"/>
              <a:t> </a:t>
            </a:r>
            <a:r>
              <a:rPr lang="ru-RU" sz="2400" b="1" dirty="0" err="1" smtClean="0"/>
              <a:t>повне</a:t>
            </a:r>
            <a:r>
              <a:rPr lang="ru-RU" sz="2400" b="1" dirty="0" smtClean="0"/>
              <a:t> </a:t>
            </a:r>
            <a:r>
              <a:rPr lang="ru-RU" sz="2400" b="1" dirty="0" err="1" smtClean="0"/>
              <a:t>екстрагування</a:t>
            </a:r>
            <a:r>
              <a:rPr lang="ru-RU" sz="2400" b="1" dirty="0" smtClean="0"/>
              <a:t> </a:t>
            </a:r>
            <a:r>
              <a:rPr lang="ru-RU" sz="2400" b="1" dirty="0" err="1" smtClean="0"/>
              <a:t>біологічно</a:t>
            </a:r>
            <a:r>
              <a:rPr lang="ru-RU" sz="2400" b="1" dirty="0" smtClean="0"/>
              <a:t> </a:t>
            </a:r>
            <a:r>
              <a:rPr lang="ru-RU" sz="2400" b="1" dirty="0" err="1" smtClean="0"/>
              <a:t>активних</a:t>
            </a:r>
            <a:r>
              <a:rPr lang="ru-RU" sz="2400" b="1" dirty="0" smtClean="0"/>
              <a:t> </a:t>
            </a:r>
            <a:r>
              <a:rPr lang="ru-RU" sz="2400" b="1" dirty="0" err="1" smtClean="0"/>
              <a:t>речовин</a:t>
            </a:r>
            <a:r>
              <a:rPr lang="ru-RU" sz="2400" b="1" dirty="0" smtClean="0"/>
              <a:t> </a:t>
            </a:r>
            <a:r>
              <a:rPr lang="ru-RU" sz="2400" b="1" dirty="0" err="1" smtClean="0"/>
              <a:t>з</a:t>
            </a:r>
            <a:r>
              <a:rPr lang="ru-RU" sz="2400" b="1" dirty="0" smtClean="0"/>
              <a:t> ЛРС, </a:t>
            </a:r>
            <a:r>
              <a:rPr lang="ru-RU" sz="2400" b="1" dirty="0" err="1" smtClean="0"/>
              <a:t>забезпечує</a:t>
            </a:r>
            <a:r>
              <a:rPr lang="ru-RU" sz="2400" b="1" dirty="0" smtClean="0"/>
              <a:t> </a:t>
            </a:r>
            <a:r>
              <a:rPr lang="ru-RU" sz="2400" b="1" dirty="0" err="1" smtClean="0"/>
              <a:t>зручність</a:t>
            </a:r>
            <a:r>
              <a:rPr lang="ru-RU" sz="2400" b="1" dirty="0" smtClean="0"/>
              <a:t> </a:t>
            </a:r>
            <a:r>
              <a:rPr lang="ru-RU" sz="2400" b="1" dirty="0" err="1" smtClean="0"/>
              <a:t>і</a:t>
            </a:r>
            <a:r>
              <a:rPr lang="ru-RU" sz="2400" b="1" dirty="0" smtClean="0"/>
              <a:t> </a:t>
            </a:r>
            <a:r>
              <a:rPr lang="ru-RU" sz="2400" b="1" dirty="0" err="1" smtClean="0"/>
              <a:t>точність</a:t>
            </a:r>
            <a:r>
              <a:rPr lang="ru-RU" sz="2400" b="1" dirty="0" smtClean="0"/>
              <a:t> </a:t>
            </a:r>
            <a:r>
              <a:rPr lang="ru-RU" sz="2400" b="1" dirty="0" err="1" smtClean="0"/>
              <a:t>дозування</a:t>
            </a:r>
            <a:r>
              <a:rPr lang="ru-RU" sz="2400" b="1" dirty="0" smtClean="0"/>
              <a:t>, </a:t>
            </a:r>
            <a:r>
              <a:rPr lang="ru-RU" sz="2400" b="1" dirty="0" err="1" smtClean="0"/>
              <a:t>удосконалює</a:t>
            </a:r>
            <a:r>
              <a:rPr lang="ru-RU" sz="2400" b="1" dirty="0" smtClean="0"/>
              <a:t> </a:t>
            </a:r>
            <a:r>
              <a:rPr lang="ru-RU" sz="2400" b="1" dirty="0" err="1" smtClean="0"/>
              <a:t>процес</a:t>
            </a:r>
            <a:r>
              <a:rPr lang="ru-RU" sz="2400" b="1" dirty="0" smtClean="0"/>
              <a:t> </a:t>
            </a:r>
            <a:r>
              <a:rPr lang="ru-RU" sz="2400" b="1" dirty="0" err="1" smtClean="0"/>
              <a:t>приготування</a:t>
            </a:r>
            <a:r>
              <a:rPr lang="ru-RU" sz="2400" b="1" dirty="0" smtClean="0"/>
              <a:t> </a:t>
            </a:r>
            <a:r>
              <a:rPr lang="ru-RU" sz="2400" b="1" dirty="0" err="1" smtClean="0"/>
              <a:t>водних</a:t>
            </a:r>
            <a:r>
              <a:rPr lang="ru-RU" sz="2400" b="1" dirty="0" smtClean="0"/>
              <a:t> </a:t>
            </a:r>
            <a:r>
              <a:rPr lang="ru-RU" sz="2400" b="1" dirty="0" err="1" smtClean="0"/>
              <a:t>витягів</a:t>
            </a:r>
            <a:r>
              <a:rPr lang="ru-RU" sz="2400" b="1" dirty="0" smtClean="0"/>
              <a:t> </a:t>
            </a:r>
            <a:r>
              <a:rPr lang="ru-RU" sz="2400" b="1" dirty="0" err="1" smtClean="0"/>
              <a:t>з</a:t>
            </a:r>
            <a:r>
              <a:rPr lang="ru-RU" sz="2400" b="1" dirty="0" smtClean="0"/>
              <a:t> ЛРС в </a:t>
            </a:r>
            <a:r>
              <a:rPr lang="ru-RU" sz="2400" b="1" dirty="0" err="1" smtClean="0"/>
              <a:t>домашніх</a:t>
            </a:r>
            <a:r>
              <a:rPr lang="ru-RU" sz="2400" b="1" dirty="0" smtClean="0"/>
              <a:t> </a:t>
            </a:r>
            <a:r>
              <a:rPr lang="ru-RU" sz="2400" b="1" dirty="0" err="1" smtClean="0"/>
              <a:t>умовах</a:t>
            </a:r>
            <a:r>
              <a:rPr lang="ru-RU" sz="2400" b="1" dirty="0" smtClean="0"/>
              <a:t>. </a:t>
            </a:r>
            <a:endParaRPr lang="ru-RU" sz="2400" b="1" dirty="0" smtClean="0"/>
          </a:p>
          <a:p>
            <a:pPr algn="just"/>
            <a:r>
              <a:rPr lang="ru-RU" sz="2400" b="1" dirty="0" err="1" smtClean="0"/>
              <a:t>Фільтр-пакет</a:t>
            </a:r>
            <a:r>
              <a:rPr lang="ru-RU" sz="2400" b="1" dirty="0" smtClean="0"/>
              <a:t> </a:t>
            </a:r>
            <a:r>
              <a:rPr lang="ru-RU" sz="2400" b="1" dirty="0" smtClean="0"/>
              <a:t>- пакет, </a:t>
            </a:r>
            <a:r>
              <a:rPr lang="ru-RU" sz="2400" b="1" dirty="0" err="1" smtClean="0"/>
              <a:t>виготовлений</a:t>
            </a:r>
            <a:r>
              <a:rPr lang="ru-RU" sz="2400" b="1" dirty="0" smtClean="0"/>
              <a:t> </a:t>
            </a:r>
            <a:r>
              <a:rPr lang="ru-RU" sz="2400" b="1" dirty="0" err="1" smtClean="0"/>
              <a:t>з</a:t>
            </a:r>
            <a:r>
              <a:rPr lang="ru-RU" sz="2400" b="1" dirty="0" smtClean="0"/>
              <a:t> пористого </a:t>
            </a:r>
            <a:r>
              <a:rPr lang="ru-RU" sz="2400" b="1" dirty="0" err="1" smtClean="0"/>
              <a:t>матеріалу</a:t>
            </a:r>
            <a:r>
              <a:rPr lang="ru-RU" sz="2400" b="1" dirty="0" smtClean="0"/>
              <a:t>, </a:t>
            </a:r>
            <a:r>
              <a:rPr lang="ru-RU" sz="2400" b="1" dirty="0" err="1" smtClean="0"/>
              <a:t>який</a:t>
            </a:r>
            <a:r>
              <a:rPr lang="ru-RU" sz="2400" b="1" dirty="0" smtClean="0"/>
              <a:t> при </a:t>
            </a:r>
            <a:r>
              <a:rPr lang="ru-RU" sz="2400" b="1" dirty="0" err="1" smtClean="0"/>
              <a:t>зануренні</a:t>
            </a:r>
            <a:r>
              <a:rPr lang="ru-RU" sz="2400" b="1" dirty="0" smtClean="0"/>
              <a:t> в </a:t>
            </a:r>
            <a:r>
              <a:rPr lang="ru-RU" sz="2400" b="1" dirty="0" err="1" smtClean="0"/>
              <a:t>гарячу</a:t>
            </a:r>
            <a:r>
              <a:rPr lang="ru-RU" sz="2400" b="1" dirty="0" smtClean="0"/>
              <a:t> воду (</a:t>
            </a:r>
            <a:r>
              <a:rPr lang="ru-RU" sz="2400" b="1" dirty="0" err="1" smtClean="0"/>
              <a:t>екстрагент</a:t>
            </a:r>
            <a:r>
              <a:rPr lang="ru-RU" sz="2400" b="1" dirty="0" smtClean="0"/>
              <a:t>) </a:t>
            </a:r>
            <a:r>
              <a:rPr lang="ru-RU" sz="2400" b="1" dirty="0" err="1" smtClean="0"/>
              <a:t>забезпечує</a:t>
            </a:r>
            <a:r>
              <a:rPr lang="ru-RU" sz="2400" b="1" dirty="0" smtClean="0"/>
              <a:t> </a:t>
            </a:r>
            <a:r>
              <a:rPr lang="ru-RU" sz="2400" b="1" dirty="0" err="1" smtClean="0"/>
              <a:t>проникнення</a:t>
            </a:r>
            <a:r>
              <a:rPr lang="ru-RU" sz="2400" b="1" dirty="0" smtClean="0"/>
              <a:t> </a:t>
            </a:r>
            <a:r>
              <a:rPr lang="ru-RU" sz="2400" b="1" dirty="0" err="1" smtClean="0"/>
              <a:t>її</a:t>
            </a:r>
            <a:r>
              <a:rPr lang="ru-RU" sz="2400" b="1" dirty="0" smtClean="0"/>
              <a:t> </a:t>
            </a:r>
            <a:r>
              <a:rPr lang="ru-RU" sz="2400" b="1" dirty="0" err="1" smtClean="0"/>
              <a:t>всередину</a:t>
            </a:r>
            <a:r>
              <a:rPr lang="ru-RU" sz="2400" b="1" dirty="0" smtClean="0"/>
              <a:t> пакету </a:t>
            </a:r>
            <a:r>
              <a:rPr lang="ru-RU" sz="2400" b="1" dirty="0" err="1" smtClean="0"/>
              <a:t>і</a:t>
            </a:r>
            <a:r>
              <a:rPr lang="ru-RU" sz="2400" b="1" dirty="0" smtClean="0"/>
              <a:t> </a:t>
            </a:r>
            <a:r>
              <a:rPr lang="ru-RU" sz="2400" b="1" dirty="0" err="1" smtClean="0"/>
              <a:t>витяг</a:t>
            </a:r>
            <a:r>
              <a:rPr lang="ru-RU" sz="2400" b="1" dirty="0" smtClean="0"/>
              <a:t> </a:t>
            </a:r>
            <a:r>
              <a:rPr lang="ru-RU" sz="2400" b="1" dirty="0" err="1" smtClean="0"/>
              <a:t>діючих</a:t>
            </a:r>
            <a:r>
              <a:rPr lang="ru-RU" sz="2400" b="1" dirty="0" smtClean="0"/>
              <a:t> </a:t>
            </a:r>
            <a:r>
              <a:rPr lang="ru-RU" sz="2400" b="1" dirty="0" err="1" smtClean="0"/>
              <a:t>речовин</a:t>
            </a:r>
            <a:r>
              <a:rPr lang="ru-RU" sz="2400" b="1" dirty="0" smtClean="0"/>
              <a:t> </a:t>
            </a:r>
            <a:r>
              <a:rPr lang="ru-RU" sz="2400" b="1" dirty="0" err="1" smtClean="0"/>
              <a:t>з</a:t>
            </a:r>
            <a:r>
              <a:rPr lang="ru-RU" sz="2400" b="1" dirty="0" smtClean="0"/>
              <a:t> </a:t>
            </a:r>
            <a:r>
              <a:rPr lang="ru-RU" sz="2400" b="1" dirty="0" err="1" smtClean="0"/>
              <a:t>рослинного</a:t>
            </a:r>
            <a:r>
              <a:rPr lang="ru-RU" sz="2400" b="1" dirty="0" smtClean="0"/>
              <a:t> </a:t>
            </a:r>
            <a:r>
              <a:rPr lang="ru-RU" sz="2400" b="1" dirty="0" err="1" smtClean="0"/>
              <a:t>матеріалу</a:t>
            </a:r>
            <a:r>
              <a:rPr lang="ru-RU" sz="2400" b="1" dirty="0" smtClean="0"/>
              <a:t>. </a:t>
            </a:r>
            <a:endParaRPr lang="ru-RU"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8715436" cy="6124754"/>
          </a:xfrm>
          <a:prstGeom prst="rect">
            <a:avLst/>
          </a:prstGeom>
        </p:spPr>
        <p:txBody>
          <a:bodyPr wrap="square">
            <a:spAutoFit/>
          </a:bodyPr>
          <a:lstStyle/>
          <a:p>
            <a:pPr algn="ctr"/>
            <a:r>
              <a:rPr lang="ru-RU" sz="2800" b="1" dirty="0" err="1" smtClean="0">
                <a:solidFill>
                  <a:srgbClr val="7030A0"/>
                </a:solidFill>
              </a:rPr>
              <a:t>Приготування</a:t>
            </a:r>
            <a:r>
              <a:rPr lang="ru-RU" sz="2800" b="1" dirty="0" smtClean="0">
                <a:solidFill>
                  <a:srgbClr val="7030A0"/>
                </a:solidFill>
              </a:rPr>
              <a:t> </a:t>
            </a:r>
            <a:r>
              <a:rPr lang="ru-RU" sz="2800" b="1" dirty="0" err="1" smtClean="0">
                <a:solidFill>
                  <a:srgbClr val="7030A0"/>
                </a:solidFill>
              </a:rPr>
              <a:t>лікарських</a:t>
            </a:r>
            <a:r>
              <a:rPr lang="ru-RU" sz="2800" b="1" dirty="0" smtClean="0">
                <a:solidFill>
                  <a:srgbClr val="7030A0"/>
                </a:solidFill>
              </a:rPr>
              <a:t> форм </a:t>
            </a:r>
            <a:r>
              <a:rPr lang="ru-RU" sz="2800" b="1" dirty="0" err="1" smtClean="0">
                <a:solidFill>
                  <a:srgbClr val="7030A0"/>
                </a:solidFill>
              </a:rPr>
              <a:t>з</a:t>
            </a:r>
            <a:r>
              <a:rPr lang="ru-RU" sz="2800" b="1" dirty="0" smtClean="0">
                <a:solidFill>
                  <a:srgbClr val="7030A0"/>
                </a:solidFill>
              </a:rPr>
              <a:t> ЛРС: </a:t>
            </a:r>
            <a:endParaRPr lang="ru-RU" sz="2800" b="1" dirty="0" smtClean="0">
              <a:solidFill>
                <a:srgbClr val="7030A0"/>
              </a:solidFill>
            </a:endParaRPr>
          </a:p>
          <a:p>
            <a:pPr algn="just">
              <a:buFont typeface="Wingdings" pitchFamily="2" charset="2"/>
              <a:buChar char="ü"/>
            </a:pPr>
            <a:r>
              <a:rPr lang="ru-RU" sz="2000" b="1" dirty="0" err="1" smtClean="0">
                <a:solidFill>
                  <a:srgbClr val="FF0000"/>
                </a:solidFill>
              </a:rPr>
              <a:t>Настоянки</a:t>
            </a:r>
            <a:r>
              <a:rPr lang="ru-RU" b="1" dirty="0" smtClean="0"/>
              <a:t> </a:t>
            </a:r>
            <a:r>
              <a:rPr lang="ru-RU" b="1" dirty="0" err="1" smtClean="0"/>
              <a:t>зазвичай</a:t>
            </a:r>
            <a:r>
              <a:rPr lang="ru-RU" b="1" dirty="0" smtClean="0"/>
              <a:t> </a:t>
            </a:r>
            <a:r>
              <a:rPr lang="ru-RU" b="1" dirty="0" err="1" smtClean="0"/>
              <a:t>виготовляють</a:t>
            </a:r>
            <a:r>
              <a:rPr lang="ru-RU" b="1" dirty="0" smtClean="0"/>
              <a:t> </a:t>
            </a:r>
            <a:r>
              <a:rPr lang="ru-RU" b="1" dirty="0" err="1" smtClean="0"/>
              <a:t>мацерацією</a:t>
            </a:r>
            <a:r>
              <a:rPr lang="ru-RU" b="1" dirty="0" smtClean="0"/>
              <a:t> </a:t>
            </a:r>
            <a:r>
              <a:rPr lang="ru-RU" b="1" dirty="0" err="1" smtClean="0"/>
              <a:t>або</a:t>
            </a:r>
            <a:r>
              <a:rPr lang="ru-RU" b="1" dirty="0" smtClean="0"/>
              <a:t> </a:t>
            </a:r>
            <a:r>
              <a:rPr lang="ru-RU" b="1" dirty="0" err="1" smtClean="0"/>
              <a:t>перколяцією</a:t>
            </a:r>
            <a:r>
              <a:rPr lang="ru-RU" b="1" dirty="0" smtClean="0"/>
              <a:t>, </a:t>
            </a:r>
            <a:r>
              <a:rPr lang="ru-RU" b="1" dirty="0" err="1" smtClean="0"/>
              <a:t>використовуючи</a:t>
            </a:r>
            <a:r>
              <a:rPr lang="ru-RU" b="1" dirty="0" smtClean="0"/>
              <a:t> </a:t>
            </a:r>
            <a:r>
              <a:rPr lang="ru-RU" b="1" dirty="0" err="1" smtClean="0"/>
              <a:t>тільки</a:t>
            </a:r>
            <a:r>
              <a:rPr lang="ru-RU" b="1" dirty="0" smtClean="0"/>
              <a:t> </a:t>
            </a:r>
            <a:r>
              <a:rPr lang="ru-RU" b="1" dirty="0" err="1" smtClean="0"/>
              <a:t>етанол</a:t>
            </a:r>
            <a:r>
              <a:rPr lang="ru-RU" b="1" dirty="0" smtClean="0"/>
              <a:t> </a:t>
            </a:r>
            <a:r>
              <a:rPr lang="ru-RU" b="1" dirty="0" err="1" smtClean="0"/>
              <a:t>підходящої</a:t>
            </a:r>
            <a:r>
              <a:rPr lang="ru-RU" b="1" dirty="0" smtClean="0"/>
              <a:t> </a:t>
            </a:r>
            <a:r>
              <a:rPr lang="ru-RU" b="1" dirty="0" err="1" smtClean="0"/>
              <a:t>концентрації</a:t>
            </a:r>
            <a:r>
              <a:rPr lang="ru-RU" b="1" dirty="0" smtClean="0"/>
              <a:t> для </a:t>
            </a:r>
            <a:r>
              <a:rPr lang="ru-RU" b="1" dirty="0" err="1" smtClean="0"/>
              <a:t>екстракції</a:t>
            </a:r>
            <a:r>
              <a:rPr lang="ru-RU" b="1" dirty="0" smtClean="0"/>
              <a:t> ЛРС </a:t>
            </a:r>
            <a:r>
              <a:rPr lang="ru-RU" b="1" dirty="0" err="1" smtClean="0"/>
              <a:t>або</a:t>
            </a:r>
            <a:r>
              <a:rPr lang="ru-RU" b="1" dirty="0" smtClean="0"/>
              <a:t> </a:t>
            </a:r>
            <a:r>
              <a:rPr lang="ru-RU" b="1" dirty="0" err="1" smtClean="0"/>
              <a:t>тваринного</a:t>
            </a:r>
            <a:r>
              <a:rPr lang="ru-RU" b="1" dirty="0" smtClean="0"/>
              <a:t> </a:t>
            </a:r>
            <a:r>
              <a:rPr lang="ru-RU" b="1" dirty="0" err="1" smtClean="0"/>
              <a:t>матеріалу</a:t>
            </a:r>
            <a:r>
              <a:rPr lang="ru-RU" b="1" dirty="0" smtClean="0"/>
              <a:t>, </a:t>
            </a:r>
            <a:r>
              <a:rPr lang="ru-RU" b="1" dirty="0" err="1" smtClean="0"/>
              <a:t>або</a:t>
            </a:r>
            <a:r>
              <a:rPr lang="ru-RU" b="1" dirty="0" smtClean="0"/>
              <a:t> </a:t>
            </a:r>
            <a:r>
              <a:rPr lang="ru-RU" b="1" dirty="0" err="1" smtClean="0"/>
              <a:t>розчиненням</a:t>
            </a:r>
            <a:r>
              <a:rPr lang="ru-RU" b="1" dirty="0" smtClean="0"/>
              <a:t> в </a:t>
            </a:r>
            <a:r>
              <a:rPr lang="ru-RU" b="1" dirty="0" err="1" smtClean="0"/>
              <a:t>етанолі</a:t>
            </a:r>
            <a:r>
              <a:rPr lang="ru-RU" b="1" dirty="0" smtClean="0"/>
              <a:t> </a:t>
            </a:r>
            <a:r>
              <a:rPr lang="ru-RU" b="1" dirty="0" err="1" smtClean="0"/>
              <a:t>підходящої</a:t>
            </a:r>
            <a:r>
              <a:rPr lang="ru-RU" b="1" dirty="0" smtClean="0"/>
              <a:t> </a:t>
            </a:r>
            <a:r>
              <a:rPr lang="ru-RU" b="1" dirty="0" err="1" smtClean="0"/>
              <a:t>концентрації</a:t>
            </a:r>
            <a:r>
              <a:rPr lang="ru-RU" b="1" dirty="0" smtClean="0"/>
              <a:t> </a:t>
            </a:r>
            <a:r>
              <a:rPr lang="ru-RU" b="1" dirty="0" err="1" smtClean="0"/>
              <a:t>густих</a:t>
            </a:r>
            <a:r>
              <a:rPr lang="ru-RU" b="1" dirty="0" smtClean="0"/>
              <a:t> </a:t>
            </a:r>
            <a:r>
              <a:rPr lang="ru-RU" b="1" dirty="0" err="1" smtClean="0"/>
              <a:t>або</a:t>
            </a:r>
            <a:r>
              <a:rPr lang="ru-RU" b="1" dirty="0" smtClean="0"/>
              <a:t> сухих </a:t>
            </a:r>
            <a:r>
              <a:rPr lang="ru-RU" b="1" dirty="0" err="1" smtClean="0"/>
              <a:t>екстрактів</a:t>
            </a:r>
            <a:r>
              <a:rPr lang="ru-RU" b="1" dirty="0" smtClean="0"/>
              <a:t>, </a:t>
            </a:r>
            <a:r>
              <a:rPr lang="ru-RU" b="1" dirty="0" err="1" smtClean="0"/>
              <a:t>отриманих</a:t>
            </a:r>
            <a:r>
              <a:rPr lang="ru-RU" b="1" dirty="0" smtClean="0"/>
              <a:t> </a:t>
            </a:r>
            <a:r>
              <a:rPr lang="ru-RU" b="1" dirty="0" err="1" smtClean="0"/>
              <a:t>з</a:t>
            </a:r>
            <a:r>
              <a:rPr lang="ru-RU" b="1" dirty="0" smtClean="0"/>
              <a:t> </a:t>
            </a:r>
            <a:r>
              <a:rPr lang="ru-RU" b="1" dirty="0" err="1" smtClean="0"/>
              <a:t>використанням</a:t>
            </a:r>
            <a:r>
              <a:rPr lang="ru-RU" b="1" dirty="0" smtClean="0"/>
              <a:t> тих же </a:t>
            </a:r>
            <a:r>
              <a:rPr lang="ru-RU" b="1" dirty="0" err="1" smtClean="0"/>
              <a:t>розчинників</a:t>
            </a:r>
            <a:r>
              <a:rPr lang="ru-RU" b="1" dirty="0" smtClean="0"/>
              <a:t>, в тих же </a:t>
            </a:r>
            <a:r>
              <a:rPr lang="ru-RU" b="1" dirty="0" err="1" smtClean="0"/>
              <a:t>концентраціях</a:t>
            </a:r>
            <a:r>
              <a:rPr lang="ru-RU" b="1" dirty="0" smtClean="0"/>
              <a:t>, </a:t>
            </a:r>
            <a:r>
              <a:rPr lang="ru-RU" b="1" dirty="0" err="1" smtClean="0"/>
              <a:t>що</a:t>
            </a:r>
            <a:r>
              <a:rPr lang="ru-RU" b="1" dirty="0" smtClean="0"/>
              <a:t> </a:t>
            </a:r>
            <a:r>
              <a:rPr lang="ru-RU" b="1" dirty="0" err="1" smtClean="0"/>
              <a:t>і</a:t>
            </a:r>
            <a:r>
              <a:rPr lang="ru-RU" b="1" dirty="0" smtClean="0"/>
              <a:t> при </a:t>
            </a:r>
            <a:r>
              <a:rPr lang="ru-RU" b="1" dirty="0" err="1" smtClean="0"/>
              <a:t>приготуванні</a:t>
            </a:r>
            <a:r>
              <a:rPr lang="ru-RU" b="1" dirty="0" smtClean="0"/>
              <a:t> </a:t>
            </a:r>
            <a:r>
              <a:rPr lang="ru-RU" b="1" dirty="0" err="1" smtClean="0"/>
              <a:t>рідких</a:t>
            </a:r>
            <a:r>
              <a:rPr lang="ru-RU" b="1" dirty="0" smtClean="0"/>
              <a:t> </a:t>
            </a:r>
            <a:r>
              <a:rPr lang="ru-RU" b="1" dirty="0" err="1" smtClean="0"/>
              <a:t>екстрактів</a:t>
            </a:r>
            <a:r>
              <a:rPr lang="ru-RU" b="1" dirty="0" smtClean="0"/>
              <a:t>, </a:t>
            </a:r>
            <a:r>
              <a:rPr lang="ru-RU" b="1" dirty="0" err="1" smtClean="0"/>
              <a:t>отриманих</a:t>
            </a:r>
            <a:r>
              <a:rPr lang="ru-RU" b="1" dirty="0" smtClean="0"/>
              <a:t> шляхом </a:t>
            </a:r>
            <a:r>
              <a:rPr lang="ru-RU" b="1" dirty="0" err="1" smtClean="0"/>
              <a:t>прямої</a:t>
            </a:r>
            <a:r>
              <a:rPr lang="ru-RU" b="1" dirty="0" smtClean="0"/>
              <a:t> </a:t>
            </a:r>
            <a:r>
              <a:rPr lang="ru-RU" b="1" dirty="0" err="1" smtClean="0"/>
              <a:t>екстракції</a:t>
            </a:r>
            <a:r>
              <a:rPr lang="ru-RU" b="1" dirty="0" smtClean="0"/>
              <a:t>. При </a:t>
            </a:r>
            <a:r>
              <a:rPr lang="ru-RU" b="1" dirty="0" err="1" smtClean="0"/>
              <a:t>виготовленні</a:t>
            </a:r>
            <a:r>
              <a:rPr lang="ru-RU" b="1" dirty="0" smtClean="0"/>
              <a:t> </a:t>
            </a:r>
            <a:r>
              <a:rPr lang="ru-RU" b="1" dirty="0" err="1" smtClean="0"/>
              <a:t>настоянок</a:t>
            </a:r>
            <a:r>
              <a:rPr lang="ru-RU" b="1" dirty="0" smtClean="0"/>
              <a:t> </a:t>
            </a:r>
            <a:r>
              <a:rPr lang="ru-RU" b="1" dirty="0" err="1" smtClean="0"/>
              <a:t>допускається</a:t>
            </a:r>
            <a:r>
              <a:rPr lang="ru-RU" b="1" dirty="0" smtClean="0"/>
              <a:t> </a:t>
            </a:r>
            <a:r>
              <a:rPr lang="ru-RU" b="1" dirty="0" err="1" smtClean="0"/>
              <a:t>з</a:t>
            </a:r>
            <a:r>
              <a:rPr lang="ru-RU" b="1" dirty="0" smtClean="0"/>
              <a:t> </a:t>
            </a:r>
            <a:r>
              <a:rPr lang="ru-RU" b="1" dirty="0" err="1" smtClean="0"/>
              <a:t>однієї</a:t>
            </a:r>
            <a:r>
              <a:rPr lang="ru-RU" b="1" dirty="0" smtClean="0"/>
              <a:t> </a:t>
            </a:r>
            <a:r>
              <a:rPr lang="ru-RU" b="1" dirty="0" err="1" smtClean="0"/>
              <a:t>вагової</a:t>
            </a:r>
            <a:r>
              <a:rPr lang="ru-RU" b="1" dirty="0" smtClean="0"/>
              <a:t> </a:t>
            </a:r>
            <a:r>
              <a:rPr lang="ru-RU" b="1" dirty="0" err="1" smtClean="0"/>
              <a:t>частини</a:t>
            </a:r>
            <a:r>
              <a:rPr lang="ru-RU" b="1" dirty="0" smtClean="0"/>
              <a:t> ЛРС </a:t>
            </a:r>
            <a:r>
              <a:rPr lang="ru-RU" b="1" dirty="0" err="1" smtClean="0"/>
              <a:t>отримувати</a:t>
            </a:r>
            <a:r>
              <a:rPr lang="ru-RU" b="1" dirty="0" smtClean="0"/>
              <a:t> </a:t>
            </a:r>
            <a:r>
              <a:rPr lang="ru-RU" b="1" dirty="0" err="1" smtClean="0"/>
              <a:t>п'ять</a:t>
            </a:r>
            <a:r>
              <a:rPr lang="ru-RU" b="1" dirty="0" smtClean="0"/>
              <a:t> </a:t>
            </a:r>
            <a:r>
              <a:rPr lang="ru-RU" b="1" dirty="0" err="1" smtClean="0"/>
              <a:t>об'ємних</a:t>
            </a:r>
            <a:r>
              <a:rPr lang="ru-RU" b="1" dirty="0" smtClean="0"/>
              <a:t> </a:t>
            </a:r>
            <a:r>
              <a:rPr lang="ru-RU" b="1" dirty="0" err="1" smtClean="0"/>
              <a:t>частин</a:t>
            </a:r>
            <a:r>
              <a:rPr lang="ru-RU" b="1" dirty="0" smtClean="0"/>
              <a:t> готового продукту, </a:t>
            </a:r>
            <a:r>
              <a:rPr lang="ru-RU" b="1" dirty="0" err="1" smtClean="0"/>
              <a:t>з</a:t>
            </a:r>
            <a:r>
              <a:rPr lang="ru-RU" b="1" dirty="0" smtClean="0"/>
              <a:t> </a:t>
            </a:r>
            <a:r>
              <a:rPr lang="ru-RU" b="1" dirty="0" err="1" smtClean="0"/>
              <a:t>сильнодіючої</a:t>
            </a:r>
            <a:r>
              <a:rPr lang="ru-RU" b="1" dirty="0" smtClean="0"/>
              <a:t> </a:t>
            </a:r>
            <a:r>
              <a:rPr lang="ru-RU" b="1" dirty="0" err="1" smtClean="0"/>
              <a:t>сировини</a:t>
            </a:r>
            <a:r>
              <a:rPr lang="ru-RU" b="1" dirty="0" smtClean="0"/>
              <a:t> - 10 </a:t>
            </a:r>
            <a:r>
              <a:rPr lang="ru-RU" b="1" dirty="0" err="1" smtClean="0"/>
              <a:t>об'ємних</a:t>
            </a:r>
            <a:r>
              <a:rPr lang="ru-RU" b="1" dirty="0" smtClean="0"/>
              <a:t> </a:t>
            </a:r>
            <a:r>
              <a:rPr lang="ru-RU" b="1" dirty="0" err="1" smtClean="0"/>
              <a:t>частин</a:t>
            </a:r>
            <a:r>
              <a:rPr lang="ru-RU" b="1" dirty="0" smtClean="0"/>
              <a:t> готового продукту. </a:t>
            </a:r>
            <a:r>
              <a:rPr lang="ru-RU" b="1" dirty="0" err="1" smtClean="0"/>
              <a:t>Настоянки</a:t>
            </a:r>
            <a:r>
              <a:rPr lang="ru-RU" b="1" dirty="0" smtClean="0"/>
              <a:t>, </a:t>
            </a:r>
            <a:r>
              <a:rPr lang="ru-RU" b="1" dirty="0" err="1" smtClean="0"/>
              <a:t>занеобхідності</a:t>
            </a:r>
            <a:r>
              <a:rPr lang="ru-RU" b="1" dirty="0" smtClean="0"/>
              <a:t>, </a:t>
            </a:r>
            <a:r>
              <a:rPr lang="ru-RU" b="1" dirty="0" err="1" smtClean="0"/>
              <a:t>фільтрують</a:t>
            </a:r>
            <a:r>
              <a:rPr lang="ru-RU" b="1" dirty="0" smtClean="0"/>
              <a:t>. </a:t>
            </a:r>
            <a:r>
              <a:rPr lang="ru-RU" b="1" dirty="0" err="1" smtClean="0"/>
              <a:t>Настоянки</a:t>
            </a:r>
            <a:r>
              <a:rPr lang="ru-RU" b="1" dirty="0" smtClean="0"/>
              <a:t> </a:t>
            </a:r>
            <a:r>
              <a:rPr lang="ru-RU" b="1" dirty="0" err="1" smtClean="0"/>
              <a:t>зазвичай</a:t>
            </a:r>
            <a:r>
              <a:rPr lang="ru-RU" b="1" dirty="0" smtClean="0"/>
              <a:t> </a:t>
            </a:r>
            <a:r>
              <a:rPr lang="ru-RU" b="1" dirty="0" err="1" smtClean="0"/>
              <a:t>прозорі</a:t>
            </a:r>
            <a:r>
              <a:rPr lang="ru-RU" b="1" dirty="0" smtClean="0"/>
              <a:t>. В </a:t>
            </a:r>
            <a:r>
              <a:rPr lang="ru-RU" b="1" dirty="0" err="1" smtClean="0"/>
              <a:t>процесі</a:t>
            </a:r>
            <a:r>
              <a:rPr lang="ru-RU" b="1" dirty="0" smtClean="0"/>
              <a:t> </a:t>
            </a:r>
            <a:r>
              <a:rPr lang="ru-RU" b="1" dirty="0" err="1" smtClean="0"/>
              <a:t>зберігання</a:t>
            </a:r>
            <a:r>
              <a:rPr lang="ru-RU" b="1" dirty="0" smtClean="0"/>
              <a:t> </a:t>
            </a:r>
            <a:r>
              <a:rPr lang="ru-RU" b="1" dirty="0" err="1" smtClean="0"/>
              <a:t>допускається</a:t>
            </a:r>
            <a:r>
              <a:rPr lang="ru-RU" b="1" dirty="0" smtClean="0"/>
              <a:t> </a:t>
            </a:r>
            <a:r>
              <a:rPr lang="ru-RU" b="1" dirty="0" err="1" smtClean="0"/>
              <a:t>утворення</a:t>
            </a:r>
            <a:r>
              <a:rPr lang="ru-RU" b="1" dirty="0" smtClean="0"/>
              <a:t> невеликого осаду при </a:t>
            </a:r>
            <a:r>
              <a:rPr lang="ru-RU" b="1" dirty="0" err="1" smtClean="0"/>
              <a:t>відсутності</a:t>
            </a:r>
            <a:r>
              <a:rPr lang="ru-RU" b="1" dirty="0" smtClean="0"/>
              <a:t> </a:t>
            </a:r>
            <a:r>
              <a:rPr lang="ru-RU" b="1" dirty="0" err="1" smtClean="0"/>
              <a:t>істотної</a:t>
            </a:r>
            <a:r>
              <a:rPr lang="ru-RU" b="1" dirty="0" smtClean="0"/>
              <a:t> </a:t>
            </a:r>
            <a:r>
              <a:rPr lang="ru-RU" b="1" dirty="0" err="1" smtClean="0"/>
              <a:t>зміни</a:t>
            </a:r>
            <a:r>
              <a:rPr lang="ru-RU" b="1" dirty="0" smtClean="0"/>
              <a:t> складу. </a:t>
            </a:r>
            <a:endParaRPr lang="ru-RU" b="1" dirty="0" smtClean="0"/>
          </a:p>
          <a:p>
            <a:pPr algn="just">
              <a:buFont typeface="Wingdings" pitchFamily="2" charset="2"/>
              <a:buChar char="ü"/>
            </a:pPr>
            <a:r>
              <a:rPr lang="ru-RU" sz="2000" b="1" dirty="0" err="1" smtClean="0">
                <a:solidFill>
                  <a:srgbClr val="FF0000"/>
                </a:solidFill>
              </a:rPr>
              <a:t>Відвари</a:t>
            </a:r>
            <a:r>
              <a:rPr lang="ru-RU" b="1" dirty="0" smtClean="0"/>
              <a:t> </a:t>
            </a:r>
            <a:r>
              <a:rPr lang="ru-RU" b="1" dirty="0" err="1" smtClean="0"/>
              <a:t>готують</a:t>
            </a:r>
            <a:r>
              <a:rPr lang="ru-RU" b="1" dirty="0" smtClean="0"/>
              <a:t> </a:t>
            </a:r>
            <a:r>
              <a:rPr lang="ru-RU" b="1" dirty="0" err="1" smtClean="0"/>
              <a:t>із</a:t>
            </a:r>
            <a:r>
              <a:rPr lang="ru-RU" b="1" dirty="0" smtClean="0"/>
              <a:t> </a:t>
            </a:r>
            <a:r>
              <a:rPr lang="ru-RU" b="1" dirty="0" err="1" smtClean="0"/>
              <a:t>грубих</a:t>
            </a:r>
            <a:r>
              <a:rPr lang="ru-RU" b="1" dirty="0" smtClean="0"/>
              <a:t>, </a:t>
            </a:r>
            <a:r>
              <a:rPr lang="ru-RU" b="1" dirty="0" err="1" smtClean="0"/>
              <a:t>щільних</a:t>
            </a:r>
            <a:r>
              <a:rPr lang="ru-RU" b="1" dirty="0" smtClean="0"/>
              <a:t> </a:t>
            </a:r>
            <a:r>
              <a:rPr lang="ru-RU" b="1" dirty="0" err="1" smtClean="0"/>
              <a:t>частин</a:t>
            </a:r>
            <a:r>
              <a:rPr lang="ru-RU" b="1" dirty="0" smtClean="0"/>
              <a:t> </a:t>
            </a:r>
            <a:r>
              <a:rPr lang="ru-RU" b="1" dirty="0" err="1" smtClean="0"/>
              <a:t>рослин</a:t>
            </a:r>
            <a:r>
              <a:rPr lang="ru-RU" b="1" dirty="0" smtClean="0"/>
              <a:t> - </a:t>
            </a:r>
            <a:r>
              <a:rPr lang="ru-RU" b="1" dirty="0" err="1" smtClean="0"/>
              <a:t>коренів</a:t>
            </a:r>
            <a:r>
              <a:rPr lang="ru-RU" b="1" dirty="0" smtClean="0"/>
              <a:t>, </a:t>
            </a:r>
            <a:r>
              <a:rPr lang="ru-RU" b="1" dirty="0" err="1" smtClean="0"/>
              <a:t>кореневищ</a:t>
            </a:r>
            <a:r>
              <a:rPr lang="ru-RU" b="1" dirty="0" smtClean="0"/>
              <a:t>, кори, </a:t>
            </a:r>
            <a:r>
              <a:rPr lang="ru-RU" b="1" dirty="0" err="1" smtClean="0"/>
              <a:t>дерев'янистих</a:t>
            </a:r>
            <a:r>
              <a:rPr lang="ru-RU" b="1" dirty="0" smtClean="0"/>
              <a:t> стебел, </a:t>
            </a:r>
            <a:r>
              <a:rPr lang="ru-RU" b="1" dirty="0" err="1" smtClean="0"/>
              <a:t>іноді</a:t>
            </a:r>
            <a:r>
              <a:rPr lang="ru-RU" b="1" dirty="0" smtClean="0"/>
              <a:t> </a:t>
            </a:r>
            <a:r>
              <a:rPr lang="ru-RU" b="1" dirty="0" err="1" smtClean="0"/>
              <a:t>товстого</a:t>
            </a:r>
            <a:r>
              <a:rPr lang="ru-RU" b="1" dirty="0" smtClean="0"/>
              <a:t>, </a:t>
            </a:r>
            <a:r>
              <a:rPr lang="ru-RU" b="1" dirty="0" err="1" smtClean="0"/>
              <a:t>жорсткого</a:t>
            </a:r>
            <a:r>
              <a:rPr lang="ru-RU" b="1" dirty="0" smtClean="0"/>
              <a:t> </a:t>
            </a:r>
            <a:r>
              <a:rPr lang="ru-RU" b="1" dirty="0" err="1" smtClean="0"/>
              <a:t>листя</a:t>
            </a:r>
            <a:r>
              <a:rPr lang="ru-RU" b="1" dirty="0" smtClean="0"/>
              <a:t> (</a:t>
            </a:r>
            <a:r>
              <a:rPr lang="ru-RU" b="1" dirty="0" err="1" smtClean="0"/>
              <a:t>мучниці</a:t>
            </a:r>
            <a:r>
              <a:rPr lang="ru-RU" b="1" dirty="0" smtClean="0"/>
              <a:t>, </a:t>
            </a:r>
            <a:r>
              <a:rPr lang="ru-RU" b="1" dirty="0" err="1" smtClean="0"/>
              <a:t>брусниці</a:t>
            </a:r>
            <a:r>
              <a:rPr lang="ru-RU" b="1" dirty="0" smtClean="0"/>
              <a:t> та </a:t>
            </a:r>
            <a:r>
              <a:rPr lang="ru-RU" b="1" dirty="0" err="1" smtClean="0"/>
              <a:t>ін</a:t>
            </a:r>
            <a:r>
              <a:rPr lang="ru-RU" b="1" dirty="0" smtClean="0"/>
              <a:t>.). ЛРС не повинно </a:t>
            </a:r>
            <a:r>
              <a:rPr lang="ru-RU" b="1" dirty="0" err="1" smtClean="0"/>
              <a:t>містити</a:t>
            </a:r>
            <a:r>
              <a:rPr lang="ru-RU" b="1" dirty="0" smtClean="0"/>
              <a:t> </a:t>
            </a:r>
            <a:r>
              <a:rPr lang="ru-RU" b="1" dirty="0" err="1" smtClean="0"/>
              <a:t>летючих</a:t>
            </a:r>
            <a:r>
              <a:rPr lang="ru-RU" b="1" dirty="0" smtClean="0"/>
              <a:t> </a:t>
            </a:r>
            <a:r>
              <a:rPr lang="ru-RU" b="1" dirty="0" err="1" smtClean="0"/>
              <a:t>або</a:t>
            </a:r>
            <a:r>
              <a:rPr lang="ru-RU" b="1" dirty="0" smtClean="0"/>
              <a:t> тих, </a:t>
            </a:r>
            <a:r>
              <a:rPr lang="ru-RU" b="1" dirty="0" err="1" smtClean="0"/>
              <a:t>що</a:t>
            </a:r>
            <a:r>
              <a:rPr lang="ru-RU" b="1" dirty="0" smtClean="0"/>
              <a:t> </a:t>
            </a:r>
            <a:r>
              <a:rPr lang="ru-RU" b="1" dirty="0" err="1" smtClean="0"/>
              <a:t>розкладаються</a:t>
            </a:r>
            <a:r>
              <a:rPr lang="ru-RU" b="1" dirty="0" smtClean="0"/>
              <a:t> при </a:t>
            </a:r>
            <a:r>
              <a:rPr lang="ru-RU" b="1" dirty="0" err="1" smtClean="0"/>
              <a:t>нагріванні</a:t>
            </a:r>
            <a:r>
              <a:rPr lang="ru-RU" b="1" dirty="0" smtClean="0"/>
              <a:t>, </a:t>
            </a:r>
            <a:r>
              <a:rPr lang="ru-RU" b="1" dirty="0" err="1" smtClean="0"/>
              <a:t>діючих</a:t>
            </a:r>
            <a:r>
              <a:rPr lang="ru-RU" b="1" dirty="0" smtClean="0"/>
              <a:t> </a:t>
            </a:r>
            <a:r>
              <a:rPr lang="ru-RU" b="1" dirty="0" err="1" smtClean="0"/>
              <a:t>речовин</a:t>
            </a:r>
            <a:r>
              <a:rPr lang="ru-RU" b="1" dirty="0" smtClean="0"/>
              <a:t>. </a:t>
            </a:r>
            <a:r>
              <a:rPr lang="ru-RU" b="1" dirty="0" err="1" smtClean="0"/>
              <a:t>Відвари</a:t>
            </a:r>
            <a:r>
              <a:rPr lang="ru-RU" b="1" dirty="0" smtClean="0"/>
              <a:t> в </a:t>
            </a:r>
            <a:r>
              <a:rPr lang="ru-RU" b="1" dirty="0" err="1" smtClean="0"/>
              <a:t>порівнянні</a:t>
            </a:r>
            <a:r>
              <a:rPr lang="ru-RU" b="1" dirty="0" smtClean="0"/>
              <a:t> </a:t>
            </a:r>
            <a:r>
              <a:rPr lang="ru-RU" b="1" dirty="0" err="1" smtClean="0"/>
              <a:t>з</a:t>
            </a:r>
            <a:r>
              <a:rPr lang="ru-RU" b="1" dirty="0" smtClean="0"/>
              <a:t> настоями </a:t>
            </a:r>
            <a:r>
              <a:rPr lang="ru-RU" b="1" dirty="0" err="1" smtClean="0"/>
              <a:t>засвоюються</a:t>
            </a:r>
            <a:r>
              <a:rPr lang="ru-RU" b="1" dirty="0" smtClean="0"/>
              <a:t> </a:t>
            </a:r>
            <a:r>
              <a:rPr lang="ru-RU" b="1" dirty="0" err="1" smtClean="0"/>
              <a:t>повільніше</a:t>
            </a:r>
            <a:r>
              <a:rPr lang="ru-RU" b="1" dirty="0" smtClean="0"/>
              <a:t> </a:t>
            </a:r>
            <a:r>
              <a:rPr lang="ru-RU" b="1" dirty="0" err="1" smtClean="0"/>
              <a:t>її</a:t>
            </a:r>
            <a:r>
              <a:rPr lang="ru-RU" b="1" dirty="0" smtClean="0"/>
              <a:t> </a:t>
            </a:r>
            <a:r>
              <a:rPr lang="ru-RU" b="1" dirty="0" err="1" smtClean="0"/>
              <a:t>і</a:t>
            </a:r>
            <a:r>
              <a:rPr lang="ru-RU" b="1" dirty="0" smtClean="0"/>
              <a:t> </a:t>
            </a:r>
            <a:r>
              <a:rPr lang="ru-RU" b="1" dirty="0" err="1" smtClean="0"/>
              <a:t>діють</a:t>
            </a:r>
            <a:r>
              <a:rPr lang="ru-RU" b="1" dirty="0" smtClean="0"/>
              <a:t> </a:t>
            </a:r>
            <a:r>
              <a:rPr lang="ru-RU" b="1" dirty="0" err="1" smtClean="0"/>
              <a:t>триваліше</a:t>
            </a:r>
            <a:r>
              <a:rPr lang="ru-RU" b="1" dirty="0" smtClean="0"/>
              <a:t>. </a:t>
            </a:r>
            <a:r>
              <a:rPr lang="ru-RU" b="1" dirty="0" err="1" smtClean="0"/>
              <a:t>Згідно</a:t>
            </a:r>
            <a:r>
              <a:rPr lang="ru-RU" b="1" dirty="0" smtClean="0"/>
              <a:t> </a:t>
            </a:r>
            <a:r>
              <a:rPr lang="ru-RU" b="1" dirty="0" err="1" smtClean="0"/>
              <a:t>з</a:t>
            </a:r>
            <a:r>
              <a:rPr lang="ru-RU" b="1" dirty="0" smtClean="0"/>
              <a:t> </a:t>
            </a:r>
            <a:r>
              <a:rPr lang="ru-RU" b="1" dirty="0" err="1" smtClean="0"/>
              <a:t>вимогами</a:t>
            </a:r>
            <a:r>
              <a:rPr lang="ru-RU" b="1" dirty="0" smtClean="0"/>
              <a:t> </a:t>
            </a:r>
            <a:r>
              <a:rPr lang="ru-RU" b="1" dirty="0" err="1" smtClean="0"/>
              <a:t>Фармакопеї</a:t>
            </a:r>
            <a:r>
              <a:rPr lang="ru-RU" b="1" dirty="0" smtClean="0"/>
              <a:t>, </a:t>
            </a:r>
            <a:r>
              <a:rPr lang="ru-RU" b="1" dirty="0" err="1" smtClean="0"/>
              <a:t>відвари</a:t>
            </a:r>
            <a:r>
              <a:rPr lang="ru-RU" b="1" dirty="0" smtClean="0"/>
              <a:t> </a:t>
            </a:r>
            <a:r>
              <a:rPr lang="ru-RU" b="1" dirty="0" err="1" smtClean="0"/>
              <a:t>нагрівають</a:t>
            </a:r>
            <a:r>
              <a:rPr lang="ru-RU" b="1" dirty="0" smtClean="0"/>
              <a:t> на </a:t>
            </a:r>
            <a:r>
              <a:rPr lang="ru-RU" b="1" dirty="0" err="1" smtClean="0"/>
              <a:t>киплячій</a:t>
            </a:r>
            <a:r>
              <a:rPr lang="ru-RU" b="1" dirty="0" smtClean="0"/>
              <a:t> </a:t>
            </a:r>
            <a:r>
              <a:rPr lang="ru-RU" b="1" dirty="0" err="1" smtClean="0"/>
              <a:t>водяній</a:t>
            </a:r>
            <a:r>
              <a:rPr lang="ru-RU" b="1" dirty="0" smtClean="0"/>
              <a:t> </a:t>
            </a:r>
            <a:r>
              <a:rPr lang="ru-RU" b="1" dirty="0" err="1" smtClean="0"/>
              <a:t>бані</a:t>
            </a:r>
            <a:r>
              <a:rPr lang="ru-RU" b="1" dirty="0" smtClean="0"/>
              <a:t> </a:t>
            </a:r>
            <a:r>
              <a:rPr lang="ru-RU" b="1" dirty="0" err="1" smtClean="0"/>
              <a:t>протягом</a:t>
            </a:r>
            <a:r>
              <a:rPr lang="ru-RU" b="1" dirty="0" smtClean="0"/>
              <a:t> 30 </a:t>
            </a:r>
            <a:r>
              <a:rPr lang="ru-RU" b="1" dirty="0" err="1" smtClean="0"/>
              <a:t>хвилин</a:t>
            </a:r>
            <a:r>
              <a:rPr lang="ru-RU" b="1" dirty="0" smtClean="0"/>
              <a:t>. По </a:t>
            </a:r>
            <a:r>
              <a:rPr lang="ru-RU" b="1" dirty="0" err="1" smtClean="0"/>
              <a:t>закінченню</a:t>
            </a:r>
            <a:r>
              <a:rPr lang="ru-RU" b="1" dirty="0" smtClean="0"/>
              <a:t> </a:t>
            </a:r>
            <a:r>
              <a:rPr lang="ru-RU" b="1" dirty="0" err="1" smtClean="0"/>
              <a:t>зазначених</a:t>
            </a:r>
            <a:r>
              <a:rPr lang="ru-RU" b="1" dirty="0" smtClean="0"/>
              <a:t> </a:t>
            </a:r>
            <a:r>
              <a:rPr lang="ru-RU" b="1" dirty="0" err="1" smtClean="0"/>
              <a:t>термінів</a:t>
            </a:r>
            <a:r>
              <a:rPr lang="ru-RU" b="1" dirty="0" smtClean="0"/>
              <a:t>, </a:t>
            </a:r>
            <a:r>
              <a:rPr lang="ru-RU" b="1" dirty="0" err="1" smtClean="0"/>
              <a:t>вилучення</a:t>
            </a:r>
            <a:r>
              <a:rPr lang="ru-RU" b="1" dirty="0" smtClean="0"/>
              <a:t> </a:t>
            </a:r>
            <a:r>
              <a:rPr lang="ru-RU" b="1" dirty="0" err="1" smtClean="0"/>
              <a:t>охолоджують</a:t>
            </a:r>
            <a:r>
              <a:rPr lang="ru-RU" b="1" dirty="0" smtClean="0"/>
              <a:t> при </a:t>
            </a:r>
            <a:r>
              <a:rPr lang="ru-RU" b="1" dirty="0" err="1" smtClean="0"/>
              <a:t>кімнатній</a:t>
            </a:r>
            <a:r>
              <a:rPr lang="ru-RU" b="1" dirty="0" smtClean="0"/>
              <a:t> </a:t>
            </a:r>
            <a:r>
              <a:rPr lang="ru-RU" b="1" dirty="0" err="1" smtClean="0"/>
              <a:t>температурі</a:t>
            </a:r>
            <a:r>
              <a:rPr lang="ru-RU" b="1" dirty="0" smtClean="0"/>
              <a:t> </a:t>
            </a:r>
            <a:r>
              <a:rPr lang="ru-RU" b="1" dirty="0" err="1" smtClean="0"/>
              <a:t>протягом</a:t>
            </a:r>
            <a:r>
              <a:rPr lang="ru-RU" b="1" dirty="0" smtClean="0"/>
              <a:t> 10 </a:t>
            </a:r>
            <a:r>
              <a:rPr lang="ru-RU" b="1" dirty="0" err="1" smtClean="0"/>
              <a:t>хвилин</a:t>
            </a:r>
            <a:r>
              <a:rPr lang="ru-RU" b="1" dirty="0" smtClean="0"/>
              <a:t>. При </a:t>
            </a:r>
            <a:r>
              <a:rPr lang="ru-RU" b="1" dirty="0" err="1" smtClean="0"/>
              <a:t>приготуванні</a:t>
            </a:r>
            <a:r>
              <a:rPr lang="ru-RU" b="1" dirty="0" smtClean="0"/>
              <a:t> </a:t>
            </a:r>
            <a:r>
              <a:rPr lang="ru-RU" b="1" dirty="0" err="1" smtClean="0"/>
              <a:t>водних</a:t>
            </a:r>
            <a:r>
              <a:rPr lang="ru-RU" b="1" dirty="0" smtClean="0"/>
              <a:t> </a:t>
            </a:r>
            <a:r>
              <a:rPr lang="ru-RU" b="1" dirty="0" err="1" smtClean="0"/>
              <a:t>витяжок</a:t>
            </a:r>
            <a:r>
              <a:rPr lang="ru-RU" b="1" dirty="0" smtClean="0"/>
              <a:t> </a:t>
            </a:r>
            <a:r>
              <a:rPr lang="ru-RU" b="1" dirty="0" err="1" smtClean="0"/>
              <a:t>з</a:t>
            </a:r>
            <a:r>
              <a:rPr lang="ru-RU" b="1" dirty="0" smtClean="0"/>
              <a:t> ЛРС </a:t>
            </a:r>
            <a:r>
              <a:rPr lang="ru-RU" b="1" dirty="0" err="1" smtClean="0"/>
              <a:t>об'ємом</a:t>
            </a:r>
            <a:r>
              <a:rPr lang="ru-RU" b="1" dirty="0" smtClean="0"/>
              <a:t> 1000- 3000 мл, час </a:t>
            </a:r>
            <a:r>
              <a:rPr lang="ru-RU" b="1" dirty="0" err="1" smtClean="0"/>
              <a:t>нагрівання</a:t>
            </a:r>
            <a:r>
              <a:rPr lang="ru-RU" b="1" dirty="0" smtClean="0"/>
              <a:t> на </a:t>
            </a:r>
            <a:r>
              <a:rPr lang="ru-RU" b="1" dirty="0" err="1" smtClean="0"/>
              <a:t>водяній</a:t>
            </a:r>
            <a:r>
              <a:rPr lang="ru-RU" b="1" dirty="0" smtClean="0"/>
              <a:t> </a:t>
            </a:r>
            <a:r>
              <a:rPr lang="ru-RU" b="1" dirty="0" err="1" smtClean="0"/>
              <a:t>бані</a:t>
            </a:r>
            <a:r>
              <a:rPr lang="ru-RU" b="1" dirty="0" smtClean="0"/>
              <a:t> для </a:t>
            </a:r>
            <a:r>
              <a:rPr lang="ru-RU" b="1" dirty="0" err="1" smtClean="0"/>
              <a:t>відварів</a:t>
            </a:r>
            <a:r>
              <a:rPr lang="ru-RU" b="1" dirty="0" smtClean="0"/>
              <a:t> </a:t>
            </a:r>
            <a:r>
              <a:rPr lang="ru-RU" b="1" dirty="0" err="1" smtClean="0"/>
              <a:t>збільшується</a:t>
            </a:r>
            <a:r>
              <a:rPr lang="ru-RU" b="1" dirty="0" smtClean="0"/>
              <a:t> до 40 </a:t>
            </a:r>
            <a:r>
              <a:rPr lang="ru-RU" b="1" dirty="0" err="1" smtClean="0"/>
              <a:t>хвилин</a:t>
            </a:r>
            <a:r>
              <a:rPr lang="ru-RU" b="1" dirty="0" smtClean="0"/>
              <a:t>, час </a:t>
            </a:r>
            <a:r>
              <a:rPr lang="ru-RU" b="1" dirty="0" err="1" smtClean="0"/>
              <a:t>охолодження</a:t>
            </a:r>
            <a:r>
              <a:rPr lang="ru-RU" b="1" dirty="0" smtClean="0"/>
              <a:t> </a:t>
            </a:r>
            <a:r>
              <a:rPr lang="ru-RU" b="1" dirty="0" err="1" smtClean="0"/>
              <a:t>залишається</a:t>
            </a:r>
            <a:r>
              <a:rPr lang="ru-RU" b="1" dirty="0" smtClean="0"/>
              <a:t> </a:t>
            </a:r>
            <a:r>
              <a:rPr lang="ru-RU" b="1" dirty="0" err="1" smtClean="0"/>
              <a:t>тим</a:t>
            </a:r>
            <a:r>
              <a:rPr lang="ru-RU" b="1" dirty="0" smtClean="0"/>
              <a:t> самим (10 </a:t>
            </a:r>
            <a:r>
              <a:rPr lang="ru-RU" b="1" dirty="0" err="1" smtClean="0"/>
              <a:t>хвилин</a:t>
            </a:r>
            <a:r>
              <a:rPr lang="ru-RU" b="1" dirty="0" smtClean="0"/>
              <a:t>).</a:t>
            </a:r>
            <a:endParaRPr lang="ru-RU"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6"/>
            <a:ext cx="8643998" cy="5847755"/>
          </a:xfrm>
          <a:prstGeom prst="rect">
            <a:avLst/>
          </a:prstGeom>
        </p:spPr>
        <p:txBody>
          <a:bodyPr wrap="square">
            <a:spAutoFit/>
          </a:bodyPr>
          <a:lstStyle/>
          <a:p>
            <a:pPr algn="just">
              <a:buFont typeface="Wingdings" pitchFamily="2" charset="2"/>
              <a:buChar char="ü"/>
            </a:pPr>
            <a:r>
              <a:rPr lang="ru-RU" sz="2200" b="1" dirty="0" err="1" smtClean="0">
                <a:solidFill>
                  <a:srgbClr val="FF0000"/>
                </a:solidFill>
              </a:rPr>
              <a:t>Настої</a:t>
            </a:r>
            <a:r>
              <a:rPr lang="ru-RU" sz="2200" b="1" dirty="0" smtClean="0">
                <a:solidFill>
                  <a:srgbClr val="FF0000"/>
                </a:solidFill>
              </a:rPr>
              <a:t> </a:t>
            </a:r>
            <a:r>
              <a:rPr lang="ru-RU" sz="2200" b="1" dirty="0" err="1" smtClean="0"/>
              <a:t>готують</a:t>
            </a:r>
            <a:r>
              <a:rPr lang="ru-RU" sz="2200" b="1" dirty="0" smtClean="0"/>
              <a:t> </a:t>
            </a:r>
            <a:r>
              <a:rPr lang="ru-RU" sz="2200" b="1" dirty="0" err="1" smtClean="0"/>
              <a:t>з</a:t>
            </a:r>
            <a:r>
              <a:rPr lang="ru-RU" sz="2200" b="1" dirty="0" smtClean="0"/>
              <a:t> </a:t>
            </a:r>
            <a:r>
              <a:rPr lang="ru-RU" sz="2200" b="1" dirty="0" err="1" smtClean="0"/>
              <a:t>наземних</a:t>
            </a:r>
            <a:r>
              <a:rPr lang="ru-RU" sz="2200" b="1" dirty="0" smtClean="0"/>
              <a:t>, </a:t>
            </a:r>
            <a:r>
              <a:rPr lang="ru-RU" sz="2200" b="1" dirty="0" err="1" smtClean="0"/>
              <a:t>м'яких</a:t>
            </a:r>
            <a:r>
              <a:rPr lang="ru-RU" sz="2200" b="1" dirty="0" smtClean="0"/>
              <a:t> </a:t>
            </a:r>
            <a:r>
              <a:rPr lang="ru-RU" sz="2200" b="1" dirty="0" err="1" smtClean="0"/>
              <a:t>частин</a:t>
            </a:r>
            <a:r>
              <a:rPr lang="ru-RU" sz="2200" b="1" dirty="0" smtClean="0"/>
              <a:t> </a:t>
            </a:r>
            <a:r>
              <a:rPr lang="ru-RU" sz="2200" b="1" dirty="0" err="1" smtClean="0"/>
              <a:t>рослини</a:t>
            </a:r>
            <a:r>
              <a:rPr lang="ru-RU" sz="2200" b="1" dirty="0" smtClean="0"/>
              <a:t>, </a:t>
            </a:r>
            <a:r>
              <a:rPr lang="ru-RU" sz="2200" b="1" dirty="0" err="1" smtClean="0"/>
              <a:t>які</a:t>
            </a:r>
            <a:r>
              <a:rPr lang="ru-RU" sz="2200" b="1" dirty="0" smtClean="0"/>
              <a:t> легко </a:t>
            </a:r>
            <a:r>
              <a:rPr lang="ru-RU" sz="2200" b="1" dirty="0" err="1" smtClean="0"/>
              <a:t>віддають</a:t>
            </a:r>
            <a:r>
              <a:rPr lang="ru-RU" sz="2200" b="1" dirty="0" smtClean="0"/>
              <a:t> </a:t>
            </a:r>
            <a:r>
              <a:rPr lang="ru-RU" sz="2200" b="1" dirty="0" err="1" smtClean="0"/>
              <a:t>свої</a:t>
            </a:r>
            <a:r>
              <a:rPr lang="ru-RU" sz="2200" b="1" dirty="0" smtClean="0"/>
              <a:t> </a:t>
            </a:r>
            <a:r>
              <a:rPr lang="ru-RU" sz="2200" b="1" dirty="0" err="1" smtClean="0"/>
              <a:t>діючі</a:t>
            </a:r>
            <a:r>
              <a:rPr lang="ru-RU" sz="2200" b="1" dirty="0" smtClean="0"/>
              <a:t> </a:t>
            </a:r>
            <a:r>
              <a:rPr lang="ru-RU" sz="2200" b="1" dirty="0" err="1" smtClean="0"/>
              <a:t>речовини</a:t>
            </a:r>
            <a:r>
              <a:rPr lang="ru-RU" sz="2200" b="1" dirty="0" smtClean="0"/>
              <a:t>, </a:t>
            </a:r>
            <a:r>
              <a:rPr lang="ru-RU" sz="2200" b="1" dirty="0" err="1" smtClean="0"/>
              <a:t>зазвичай</a:t>
            </a:r>
            <a:r>
              <a:rPr lang="ru-RU" sz="2200" b="1" dirty="0" smtClean="0"/>
              <a:t> </a:t>
            </a:r>
            <a:r>
              <a:rPr lang="ru-RU" sz="2200" b="1" dirty="0" err="1" smtClean="0"/>
              <a:t>це</a:t>
            </a:r>
            <a:r>
              <a:rPr lang="ru-RU" sz="2200" b="1" dirty="0" smtClean="0"/>
              <a:t> </a:t>
            </a:r>
            <a:r>
              <a:rPr lang="ru-RU" sz="2200" b="1" dirty="0" err="1" smtClean="0"/>
              <a:t>листя</a:t>
            </a:r>
            <a:r>
              <a:rPr lang="ru-RU" sz="2200" b="1" dirty="0" smtClean="0"/>
              <a:t>, стебла, </a:t>
            </a:r>
            <a:r>
              <a:rPr lang="ru-RU" sz="2200" b="1" dirty="0" err="1" smtClean="0"/>
              <a:t>квітки</a:t>
            </a:r>
            <a:r>
              <a:rPr lang="ru-RU" sz="2200" b="1" dirty="0" smtClean="0"/>
              <a:t>, трави. </a:t>
            </a:r>
            <a:r>
              <a:rPr lang="ru-RU" sz="2200" b="1" dirty="0" err="1" smtClean="0"/>
              <a:t>Настої</a:t>
            </a:r>
            <a:r>
              <a:rPr lang="ru-RU" sz="2200" b="1" dirty="0" smtClean="0"/>
              <a:t> </a:t>
            </a:r>
            <a:r>
              <a:rPr lang="ru-RU" sz="2200" b="1" dirty="0" err="1" smtClean="0"/>
              <a:t>готують</a:t>
            </a:r>
            <a:r>
              <a:rPr lang="ru-RU" sz="2200" b="1" dirty="0" smtClean="0"/>
              <a:t> </a:t>
            </a:r>
            <a:r>
              <a:rPr lang="ru-RU" sz="2200" b="1" dirty="0" err="1" smtClean="0"/>
              <a:t>з</a:t>
            </a:r>
            <a:r>
              <a:rPr lang="ru-RU" sz="2200" b="1" dirty="0" smtClean="0"/>
              <a:t> ЛРС, до складу </a:t>
            </a:r>
            <a:r>
              <a:rPr lang="ru-RU" sz="2200" b="1" dirty="0" err="1" smtClean="0"/>
              <a:t>якого</a:t>
            </a:r>
            <a:r>
              <a:rPr lang="ru-RU" sz="2200" b="1" dirty="0" smtClean="0"/>
              <a:t> </a:t>
            </a:r>
            <a:r>
              <a:rPr lang="ru-RU" sz="2200" b="1" dirty="0" err="1" smtClean="0"/>
              <a:t>входять</a:t>
            </a:r>
            <a:r>
              <a:rPr lang="ru-RU" sz="2200" b="1" dirty="0" smtClean="0"/>
              <a:t> </a:t>
            </a:r>
            <a:r>
              <a:rPr lang="ru-RU" sz="2200" b="1" dirty="0" err="1" smtClean="0"/>
              <a:t>леткі</a:t>
            </a:r>
            <a:r>
              <a:rPr lang="ru-RU" sz="2200" b="1" dirty="0" smtClean="0"/>
              <a:t> </a:t>
            </a:r>
            <a:r>
              <a:rPr lang="ru-RU" sz="2200" b="1" dirty="0" err="1" smtClean="0"/>
              <a:t>речовини</a:t>
            </a:r>
            <a:r>
              <a:rPr lang="ru-RU" sz="2200" b="1" dirty="0" smtClean="0"/>
              <a:t> (</a:t>
            </a:r>
            <a:r>
              <a:rPr lang="ru-RU" sz="2200" b="1" dirty="0" err="1" smtClean="0"/>
              <a:t>Ефірне</a:t>
            </a:r>
            <a:r>
              <a:rPr lang="ru-RU" sz="2200" b="1" dirty="0" smtClean="0"/>
              <a:t> масло) </a:t>
            </a:r>
            <a:r>
              <a:rPr lang="ru-RU" sz="2200" b="1" dirty="0" err="1" smtClean="0"/>
              <a:t>або</a:t>
            </a:r>
            <a:r>
              <a:rPr lang="ru-RU" sz="2200" b="1" dirty="0" smtClean="0"/>
              <a:t> </a:t>
            </a:r>
            <a:r>
              <a:rPr lang="ru-RU" sz="2200" b="1" dirty="0" err="1" smtClean="0"/>
              <a:t>ті</a:t>
            </a:r>
            <a:r>
              <a:rPr lang="ru-RU" sz="2200" b="1" dirty="0" smtClean="0"/>
              <a:t>, </a:t>
            </a:r>
            <a:r>
              <a:rPr lang="ru-RU" sz="2200" b="1" dirty="0" err="1" smtClean="0"/>
              <a:t>що</a:t>
            </a:r>
            <a:r>
              <a:rPr lang="ru-RU" sz="2200" b="1" dirty="0" smtClean="0"/>
              <a:t> легко </a:t>
            </a:r>
            <a:r>
              <a:rPr lang="ru-RU" sz="2200" b="1" dirty="0" err="1" smtClean="0"/>
              <a:t>розкладаються</a:t>
            </a:r>
            <a:r>
              <a:rPr lang="ru-RU" sz="2200" b="1" dirty="0" smtClean="0"/>
              <a:t> при </a:t>
            </a:r>
            <a:r>
              <a:rPr lang="ru-RU" sz="2200" b="1" dirty="0" err="1" smtClean="0"/>
              <a:t>тривалому</a:t>
            </a:r>
            <a:r>
              <a:rPr lang="ru-RU" sz="2200" b="1" dirty="0" smtClean="0"/>
              <a:t> </a:t>
            </a:r>
            <a:r>
              <a:rPr lang="ru-RU" sz="2200" b="1" dirty="0" err="1" smtClean="0"/>
              <a:t>нагріванні</a:t>
            </a:r>
            <a:r>
              <a:rPr lang="ru-RU" sz="2200" b="1" dirty="0" smtClean="0"/>
              <a:t> (</a:t>
            </a:r>
            <a:r>
              <a:rPr lang="ru-RU" sz="2200" b="1" dirty="0" err="1" smtClean="0"/>
              <a:t>глікозиди</a:t>
            </a:r>
            <a:r>
              <a:rPr lang="ru-RU" sz="2200" b="1" dirty="0" smtClean="0"/>
              <a:t>).</a:t>
            </a:r>
            <a:r>
              <a:rPr lang="ru-RU" sz="2200" b="1" dirty="0" err="1" smtClean="0"/>
              <a:t>Згідно</a:t>
            </a:r>
            <a:r>
              <a:rPr lang="ru-RU" sz="2200" b="1" dirty="0" smtClean="0"/>
              <a:t> </a:t>
            </a:r>
            <a:r>
              <a:rPr lang="ru-RU" sz="2200" b="1" dirty="0" err="1" smtClean="0"/>
              <a:t>з</a:t>
            </a:r>
            <a:r>
              <a:rPr lang="ru-RU" sz="2200" b="1" dirty="0" smtClean="0"/>
              <a:t> </a:t>
            </a:r>
            <a:r>
              <a:rPr lang="ru-RU" sz="2200" b="1" dirty="0" err="1" smtClean="0"/>
              <a:t>вимогами</a:t>
            </a:r>
            <a:r>
              <a:rPr lang="ru-RU" sz="2200" b="1" dirty="0" smtClean="0"/>
              <a:t> </a:t>
            </a:r>
            <a:r>
              <a:rPr lang="ru-RU" sz="2200" b="1" dirty="0" err="1" smtClean="0"/>
              <a:t>Фармакопеї</a:t>
            </a:r>
            <a:r>
              <a:rPr lang="ru-RU" sz="2200" b="1" dirty="0" smtClean="0"/>
              <a:t>, </a:t>
            </a:r>
            <a:r>
              <a:rPr lang="ru-RU" sz="2200" b="1" dirty="0" err="1" smtClean="0"/>
              <a:t>настої</a:t>
            </a:r>
            <a:r>
              <a:rPr lang="ru-RU" sz="2200" b="1" dirty="0" smtClean="0"/>
              <a:t> </a:t>
            </a:r>
            <a:r>
              <a:rPr lang="ru-RU" sz="2200" b="1" dirty="0" err="1" smtClean="0"/>
              <a:t>нагрівають</a:t>
            </a:r>
            <a:r>
              <a:rPr lang="ru-RU" sz="2200" b="1" dirty="0" smtClean="0"/>
              <a:t> на </a:t>
            </a:r>
            <a:r>
              <a:rPr lang="ru-RU" sz="2200" b="1" dirty="0" err="1" smtClean="0"/>
              <a:t>киплячій</a:t>
            </a:r>
            <a:r>
              <a:rPr lang="ru-RU" sz="2200" b="1" dirty="0" smtClean="0"/>
              <a:t> </a:t>
            </a:r>
            <a:r>
              <a:rPr lang="ru-RU" sz="2200" b="1" dirty="0" err="1" smtClean="0"/>
              <a:t>водяній</a:t>
            </a:r>
            <a:r>
              <a:rPr lang="ru-RU" sz="2200" b="1" dirty="0" smtClean="0"/>
              <a:t> </a:t>
            </a:r>
            <a:r>
              <a:rPr lang="ru-RU" sz="2200" b="1" dirty="0" err="1" smtClean="0"/>
              <a:t>бані</a:t>
            </a:r>
            <a:r>
              <a:rPr lang="ru-RU" sz="2200" b="1" dirty="0" smtClean="0"/>
              <a:t> </a:t>
            </a:r>
            <a:r>
              <a:rPr lang="ru-RU" sz="2200" b="1" dirty="0" err="1" smtClean="0"/>
              <a:t>протягом</a:t>
            </a:r>
            <a:r>
              <a:rPr lang="ru-RU" sz="2200" b="1" dirty="0" smtClean="0"/>
              <a:t> 15 </a:t>
            </a:r>
            <a:r>
              <a:rPr lang="ru-RU" sz="2200" b="1" dirty="0" err="1" smtClean="0"/>
              <a:t>хвилин</a:t>
            </a:r>
            <a:r>
              <a:rPr lang="ru-RU" sz="2200" b="1" dirty="0" smtClean="0"/>
              <a:t>. По </a:t>
            </a:r>
            <a:r>
              <a:rPr lang="ru-RU" sz="2200" b="1" dirty="0" err="1" smtClean="0"/>
              <a:t>закінченню</a:t>
            </a:r>
            <a:r>
              <a:rPr lang="ru-RU" sz="2200" b="1" dirty="0" smtClean="0"/>
              <a:t> </a:t>
            </a:r>
            <a:r>
              <a:rPr lang="ru-RU" sz="2200" b="1" dirty="0" err="1" smtClean="0"/>
              <a:t>зазначених</a:t>
            </a:r>
            <a:r>
              <a:rPr lang="ru-RU" sz="2200" b="1" dirty="0" smtClean="0"/>
              <a:t> </a:t>
            </a:r>
            <a:r>
              <a:rPr lang="ru-RU" sz="2200" b="1" dirty="0" err="1" smtClean="0"/>
              <a:t>термінів</a:t>
            </a:r>
            <a:r>
              <a:rPr lang="ru-RU" sz="2200" b="1" dirty="0" smtClean="0"/>
              <a:t> </a:t>
            </a:r>
            <a:r>
              <a:rPr lang="ru-RU" sz="2200" b="1" dirty="0" err="1" smtClean="0"/>
              <a:t>витяжки</a:t>
            </a:r>
            <a:r>
              <a:rPr lang="ru-RU" sz="2200" b="1" dirty="0" smtClean="0"/>
              <a:t> </a:t>
            </a:r>
            <a:r>
              <a:rPr lang="ru-RU" sz="2200" b="1" dirty="0" err="1" smtClean="0"/>
              <a:t>охолоджують</a:t>
            </a:r>
            <a:r>
              <a:rPr lang="ru-RU" sz="2200" b="1" dirty="0" smtClean="0"/>
              <a:t> при </a:t>
            </a:r>
            <a:r>
              <a:rPr lang="ru-RU" sz="2200" b="1" dirty="0" err="1" smtClean="0"/>
              <a:t>кімнатній</a:t>
            </a:r>
            <a:r>
              <a:rPr lang="ru-RU" sz="2200" b="1" dirty="0" smtClean="0"/>
              <a:t> </a:t>
            </a:r>
            <a:r>
              <a:rPr lang="ru-RU" sz="2200" b="1" dirty="0" err="1" smtClean="0"/>
              <a:t>температурі</a:t>
            </a:r>
            <a:r>
              <a:rPr lang="ru-RU" sz="2200" b="1" dirty="0" smtClean="0"/>
              <a:t> </a:t>
            </a:r>
            <a:r>
              <a:rPr lang="ru-RU" sz="2200" b="1" dirty="0" err="1" smtClean="0"/>
              <a:t>протягом</a:t>
            </a:r>
            <a:r>
              <a:rPr lang="ru-RU" sz="2200" b="1" dirty="0" smtClean="0"/>
              <a:t> 45 </a:t>
            </a:r>
            <a:r>
              <a:rPr lang="ru-RU" sz="2200" b="1" dirty="0" err="1" smtClean="0"/>
              <a:t>хвилин</a:t>
            </a:r>
            <a:r>
              <a:rPr lang="ru-RU" sz="2200" b="1" dirty="0" smtClean="0"/>
              <a:t>. При </a:t>
            </a:r>
            <a:r>
              <a:rPr lang="ru-RU" sz="2200" b="1" dirty="0" err="1" smtClean="0"/>
              <a:t>приготуванні</a:t>
            </a:r>
            <a:r>
              <a:rPr lang="ru-RU" sz="2200" b="1" dirty="0" smtClean="0"/>
              <a:t> </a:t>
            </a:r>
            <a:r>
              <a:rPr lang="ru-RU" sz="2200" b="1" dirty="0" err="1" smtClean="0"/>
              <a:t>водних</a:t>
            </a:r>
            <a:r>
              <a:rPr lang="ru-RU" sz="2200" b="1" dirty="0" smtClean="0"/>
              <a:t> </a:t>
            </a:r>
            <a:r>
              <a:rPr lang="ru-RU" sz="2200" b="1" dirty="0" err="1" smtClean="0"/>
              <a:t>витяжок</a:t>
            </a:r>
            <a:r>
              <a:rPr lang="ru-RU" sz="2200" b="1" dirty="0" smtClean="0"/>
              <a:t> </a:t>
            </a:r>
            <a:r>
              <a:rPr lang="ru-RU" sz="2200" b="1" dirty="0" err="1" smtClean="0"/>
              <a:t>з</a:t>
            </a:r>
            <a:r>
              <a:rPr lang="ru-RU" sz="2200" b="1" dirty="0" smtClean="0"/>
              <a:t> ЛРС </a:t>
            </a:r>
            <a:r>
              <a:rPr lang="ru-RU" sz="2200" b="1" dirty="0" err="1" smtClean="0"/>
              <a:t>об'ємом</a:t>
            </a:r>
            <a:r>
              <a:rPr lang="ru-RU" sz="2200" b="1" dirty="0" smtClean="0"/>
              <a:t> 1000-3000 мл час </a:t>
            </a:r>
            <a:r>
              <a:rPr lang="ru-RU" sz="2200" b="1" dirty="0" err="1" smtClean="0"/>
              <a:t>нагрівання</a:t>
            </a:r>
            <a:r>
              <a:rPr lang="ru-RU" sz="2200" b="1" dirty="0" smtClean="0"/>
              <a:t> на </a:t>
            </a:r>
            <a:r>
              <a:rPr lang="ru-RU" sz="2200" b="1" dirty="0" err="1" smtClean="0"/>
              <a:t>водяній</a:t>
            </a:r>
            <a:r>
              <a:rPr lang="ru-RU" sz="2200" b="1" dirty="0" smtClean="0"/>
              <a:t> </a:t>
            </a:r>
            <a:r>
              <a:rPr lang="ru-RU" sz="2200" b="1" dirty="0" err="1" smtClean="0"/>
              <a:t>бані</a:t>
            </a:r>
            <a:r>
              <a:rPr lang="ru-RU" sz="2200" b="1" dirty="0" smtClean="0"/>
              <a:t> для </a:t>
            </a:r>
            <a:r>
              <a:rPr lang="ru-RU" sz="2200" b="1" dirty="0" err="1" smtClean="0"/>
              <a:t>настоїв</a:t>
            </a:r>
            <a:r>
              <a:rPr lang="ru-RU" sz="2200" b="1" dirty="0" smtClean="0"/>
              <a:t> </a:t>
            </a:r>
            <a:r>
              <a:rPr lang="ru-RU" sz="2200" b="1" dirty="0" err="1" smtClean="0"/>
              <a:t>збільшується</a:t>
            </a:r>
            <a:r>
              <a:rPr lang="ru-RU" sz="2200" b="1" dirty="0" smtClean="0"/>
              <a:t> до 25 </a:t>
            </a:r>
            <a:r>
              <a:rPr lang="ru-RU" sz="2200" b="1" dirty="0" err="1" smtClean="0"/>
              <a:t>хвилин</a:t>
            </a:r>
            <a:r>
              <a:rPr lang="ru-RU" sz="2200" b="1" dirty="0" smtClean="0"/>
              <a:t>, час </a:t>
            </a:r>
            <a:r>
              <a:rPr lang="ru-RU" sz="2200" b="1" dirty="0" err="1" smtClean="0"/>
              <a:t>охолодження</a:t>
            </a:r>
            <a:r>
              <a:rPr lang="ru-RU" sz="2200" b="1" dirty="0" smtClean="0"/>
              <a:t> </a:t>
            </a:r>
            <a:r>
              <a:rPr lang="ru-RU" sz="2200" b="1" dirty="0" err="1" smtClean="0"/>
              <a:t>залишається</a:t>
            </a:r>
            <a:r>
              <a:rPr lang="ru-RU" sz="2200" b="1" dirty="0" smtClean="0"/>
              <a:t> </a:t>
            </a:r>
            <a:r>
              <a:rPr lang="ru-RU" sz="2200" b="1" dirty="0" err="1" smtClean="0"/>
              <a:t>тим</a:t>
            </a:r>
            <a:r>
              <a:rPr lang="ru-RU" sz="2200" b="1" dirty="0" smtClean="0"/>
              <a:t> самим (45 </a:t>
            </a:r>
            <a:r>
              <a:rPr lang="ru-RU" sz="2200" b="1" dirty="0" err="1" smtClean="0"/>
              <a:t>хвилин</a:t>
            </a:r>
            <a:r>
              <a:rPr lang="ru-RU" sz="2200" b="1" dirty="0" smtClean="0"/>
              <a:t>). </a:t>
            </a:r>
            <a:endParaRPr lang="ru-RU" sz="2200" b="1" dirty="0" smtClean="0"/>
          </a:p>
          <a:p>
            <a:pPr algn="just">
              <a:buFont typeface="Wingdings" pitchFamily="2" charset="2"/>
              <a:buChar char="ü"/>
            </a:pPr>
            <a:r>
              <a:rPr lang="ru-RU" sz="2200" b="1" dirty="0" err="1" smtClean="0">
                <a:solidFill>
                  <a:srgbClr val="FF0000"/>
                </a:solidFill>
              </a:rPr>
              <a:t>Приготування</a:t>
            </a:r>
            <a:r>
              <a:rPr lang="ru-RU" sz="2200" b="1" dirty="0" smtClean="0">
                <a:solidFill>
                  <a:srgbClr val="FF0000"/>
                </a:solidFill>
              </a:rPr>
              <a:t> </a:t>
            </a:r>
            <a:r>
              <a:rPr lang="ru-RU" sz="2200" b="1" dirty="0" err="1" smtClean="0">
                <a:solidFill>
                  <a:srgbClr val="FF0000"/>
                </a:solidFill>
              </a:rPr>
              <a:t>фіто-чаю</a:t>
            </a:r>
            <a:r>
              <a:rPr lang="ru-RU" sz="2200" b="1" dirty="0" smtClean="0">
                <a:solidFill>
                  <a:srgbClr val="FF0000"/>
                </a:solidFill>
              </a:rPr>
              <a:t> </a:t>
            </a:r>
            <a:r>
              <a:rPr lang="ru-RU" sz="2200" b="1" dirty="0" smtClean="0"/>
              <a:t>методом </a:t>
            </a:r>
            <a:r>
              <a:rPr lang="ru-RU" sz="2200" b="1" dirty="0" err="1" smtClean="0"/>
              <a:t>заварювання</a:t>
            </a:r>
            <a:r>
              <a:rPr lang="ru-RU" sz="2200" b="1" dirty="0" smtClean="0"/>
              <a:t> </a:t>
            </a:r>
            <a:r>
              <a:rPr lang="ru-RU" sz="2200" b="1" dirty="0" err="1" smtClean="0"/>
              <a:t>подібно</a:t>
            </a:r>
            <a:r>
              <a:rPr lang="ru-RU" sz="2200" b="1" dirty="0" smtClean="0"/>
              <a:t> </a:t>
            </a:r>
            <a:r>
              <a:rPr lang="ru-RU" sz="2200" b="1" dirty="0" err="1" smtClean="0"/>
              <a:t>звичайному</a:t>
            </a:r>
            <a:r>
              <a:rPr lang="ru-RU" sz="2200" b="1" dirty="0" smtClean="0"/>
              <a:t> чаю, </a:t>
            </a:r>
            <a:r>
              <a:rPr lang="ru-RU" sz="2200" b="1" dirty="0" err="1" smtClean="0"/>
              <a:t>заливаючи</a:t>
            </a:r>
            <a:r>
              <a:rPr lang="ru-RU" sz="2200" b="1" dirty="0" smtClean="0"/>
              <a:t> </a:t>
            </a:r>
            <a:r>
              <a:rPr lang="ru-RU" sz="2200" b="1" dirty="0" err="1" smtClean="0"/>
              <a:t>гарячою</a:t>
            </a:r>
            <a:r>
              <a:rPr lang="ru-RU" sz="2200" b="1" dirty="0" smtClean="0"/>
              <a:t>, </a:t>
            </a:r>
            <a:r>
              <a:rPr lang="ru-RU" sz="2200" b="1" dirty="0" err="1" smtClean="0"/>
              <a:t>майже</a:t>
            </a:r>
            <a:r>
              <a:rPr lang="ru-RU" sz="2200" b="1" dirty="0" smtClean="0"/>
              <a:t> </a:t>
            </a:r>
            <a:r>
              <a:rPr lang="ru-RU" sz="2200" b="1" dirty="0" err="1" smtClean="0"/>
              <a:t>киплячою</a:t>
            </a:r>
            <a:r>
              <a:rPr lang="ru-RU" sz="2200" b="1" dirty="0" smtClean="0"/>
              <a:t>, </a:t>
            </a:r>
            <a:r>
              <a:rPr lang="ru-RU" sz="2200" b="1" dirty="0" err="1" smtClean="0"/>
              <a:t>але</a:t>
            </a:r>
            <a:r>
              <a:rPr lang="ru-RU" sz="2200" b="1" dirty="0" smtClean="0"/>
              <a:t> не </a:t>
            </a:r>
            <a:r>
              <a:rPr lang="ru-RU" sz="2200" b="1" dirty="0" err="1" smtClean="0"/>
              <a:t>скипілою</a:t>
            </a:r>
            <a:r>
              <a:rPr lang="ru-RU" sz="2200" b="1" dirty="0" smtClean="0"/>
              <a:t> водою </a:t>
            </a:r>
            <a:r>
              <a:rPr lang="ru-RU" sz="2200" b="1" dirty="0" err="1" smtClean="0"/>
              <a:t>з</a:t>
            </a:r>
            <a:r>
              <a:rPr lang="ru-RU" sz="2200" b="1" dirty="0" smtClean="0"/>
              <a:t> температурою </a:t>
            </a:r>
            <a:r>
              <a:rPr lang="ru-RU" sz="2200" b="1" dirty="0" err="1" smtClean="0"/>
              <a:t>близько</a:t>
            </a:r>
            <a:r>
              <a:rPr lang="ru-RU" sz="2200" b="1" dirty="0" smtClean="0"/>
              <a:t> 95°С. </a:t>
            </a:r>
            <a:r>
              <a:rPr lang="ru-RU" sz="2200" b="1" dirty="0" err="1" smtClean="0"/>
              <a:t>Він</a:t>
            </a:r>
            <a:r>
              <a:rPr lang="ru-RU" sz="2200" b="1" dirty="0" smtClean="0"/>
              <a:t> </a:t>
            </a:r>
            <a:r>
              <a:rPr lang="ru-RU" sz="2200" b="1" dirty="0" err="1" smtClean="0"/>
              <a:t>може</a:t>
            </a:r>
            <a:r>
              <a:rPr lang="ru-RU" sz="2200" b="1" dirty="0" smtClean="0"/>
              <a:t> бути, як </a:t>
            </a:r>
            <a:r>
              <a:rPr lang="ru-RU" sz="2200" b="1" dirty="0" err="1" smtClean="0"/>
              <a:t>заварним</a:t>
            </a:r>
            <a:r>
              <a:rPr lang="ru-RU" sz="2200" b="1" dirty="0" smtClean="0"/>
              <a:t>, так </a:t>
            </a:r>
            <a:r>
              <a:rPr lang="ru-RU" sz="2200" b="1" dirty="0" err="1" smtClean="0"/>
              <a:t>і</a:t>
            </a:r>
            <a:r>
              <a:rPr lang="ru-RU" sz="2200" b="1" dirty="0" smtClean="0"/>
              <a:t> у </a:t>
            </a:r>
            <a:r>
              <a:rPr lang="ru-RU" sz="2200" b="1" dirty="0" err="1" smtClean="0"/>
              <a:t>фільтр-пакетах</a:t>
            </a:r>
            <a:r>
              <a:rPr lang="ru-RU" sz="2200" b="1" dirty="0" smtClean="0"/>
              <a:t> для </a:t>
            </a:r>
            <a:r>
              <a:rPr lang="ru-RU" sz="2200" b="1" dirty="0" err="1" smtClean="0"/>
              <a:t>зручності</a:t>
            </a:r>
            <a:r>
              <a:rPr lang="ru-RU" sz="2200" b="1" dirty="0" smtClean="0"/>
              <a:t> </a:t>
            </a:r>
            <a:r>
              <a:rPr lang="ru-RU" sz="2200" b="1" dirty="0" err="1" smtClean="0"/>
              <a:t>заварювання</a:t>
            </a:r>
            <a:r>
              <a:rPr lang="ru-RU" sz="2200" b="1" dirty="0" smtClean="0"/>
              <a:t>. Не </a:t>
            </a:r>
            <a:r>
              <a:rPr lang="ru-RU" sz="2200" b="1" dirty="0" err="1" smtClean="0"/>
              <a:t>бажано</a:t>
            </a:r>
            <a:r>
              <a:rPr lang="ru-RU" sz="2200" b="1" dirty="0" smtClean="0"/>
              <a:t> </a:t>
            </a:r>
            <a:r>
              <a:rPr lang="ru-RU" sz="2200" b="1" dirty="0" err="1" smtClean="0"/>
              <a:t>заварювати</a:t>
            </a:r>
            <a:r>
              <a:rPr lang="ru-RU" sz="2200" b="1" dirty="0" smtClean="0"/>
              <a:t> </a:t>
            </a:r>
            <a:r>
              <a:rPr lang="ru-RU" sz="2200" b="1" dirty="0" err="1" smtClean="0"/>
              <a:t>фіто-чай</a:t>
            </a:r>
            <a:r>
              <a:rPr lang="ru-RU" sz="2200" b="1" dirty="0" smtClean="0"/>
              <a:t> в </a:t>
            </a:r>
            <a:r>
              <a:rPr lang="ru-RU" sz="2200" b="1" dirty="0" err="1" smtClean="0"/>
              <a:t>алюмінієвому</a:t>
            </a:r>
            <a:r>
              <a:rPr lang="ru-RU" sz="2200" b="1" dirty="0" smtClean="0"/>
              <a:t> </a:t>
            </a:r>
            <a:r>
              <a:rPr lang="ru-RU" sz="2200" b="1" dirty="0" err="1" smtClean="0"/>
              <a:t>посуді</a:t>
            </a:r>
            <a:r>
              <a:rPr lang="ru-RU" sz="2200" b="1" dirty="0" smtClean="0"/>
              <a:t> </a:t>
            </a:r>
            <a:r>
              <a:rPr lang="ru-RU" sz="2200" b="1" dirty="0" err="1" smtClean="0"/>
              <a:t>і</a:t>
            </a:r>
            <a:r>
              <a:rPr lang="ru-RU" sz="2200" b="1" dirty="0" smtClean="0"/>
              <a:t> </a:t>
            </a:r>
            <a:r>
              <a:rPr lang="ru-RU" sz="2200" b="1" dirty="0" err="1" smtClean="0"/>
              <a:t>додавати</a:t>
            </a:r>
            <a:r>
              <a:rPr lang="ru-RU" sz="2200" b="1" dirty="0" smtClean="0"/>
              <a:t> </a:t>
            </a:r>
            <a:r>
              <a:rPr lang="ru-RU" sz="2200" b="1" dirty="0" err="1" smtClean="0"/>
              <a:t>цукор</a:t>
            </a:r>
            <a:r>
              <a:rPr lang="ru-RU" sz="2200" b="1" dirty="0" smtClean="0"/>
              <a:t>. </a:t>
            </a:r>
            <a:r>
              <a:rPr lang="ru-RU" sz="2200" b="1" dirty="0" err="1" smtClean="0"/>
              <a:t>Готовий</a:t>
            </a:r>
            <a:r>
              <a:rPr lang="ru-RU" sz="2200" b="1" dirty="0" smtClean="0"/>
              <a:t> </a:t>
            </a:r>
            <a:r>
              <a:rPr lang="ru-RU" sz="2200" b="1" dirty="0" err="1" smtClean="0"/>
              <a:t>збір</a:t>
            </a:r>
            <a:r>
              <a:rPr lang="ru-RU" sz="2200" b="1" dirty="0" smtClean="0"/>
              <a:t> </a:t>
            </a:r>
            <a:r>
              <a:rPr lang="ru-RU" sz="2200" b="1" dirty="0" err="1" smtClean="0"/>
              <a:t>фіто-чаю</a:t>
            </a:r>
            <a:r>
              <a:rPr lang="ru-RU" sz="2200" b="1" dirty="0" smtClean="0"/>
              <a:t> </a:t>
            </a:r>
            <a:r>
              <a:rPr lang="ru-RU" sz="2200" b="1" dirty="0" err="1" smtClean="0"/>
              <a:t>можна</a:t>
            </a:r>
            <a:r>
              <a:rPr lang="ru-RU" sz="2200" b="1" dirty="0" smtClean="0"/>
              <a:t> </a:t>
            </a:r>
            <a:r>
              <a:rPr lang="ru-RU" sz="2200" b="1" dirty="0" err="1" smtClean="0"/>
              <a:t>придбати</a:t>
            </a:r>
            <a:r>
              <a:rPr lang="ru-RU" sz="2200" b="1" dirty="0" smtClean="0"/>
              <a:t> в </a:t>
            </a:r>
            <a:r>
              <a:rPr lang="ru-RU" sz="2200" b="1" dirty="0" err="1" smtClean="0"/>
              <a:t>аптеці</a:t>
            </a:r>
            <a:r>
              <a:rPr lang="ru-RU" sz="2200" b="1" dirty="0" smtClean="0"/>
              <a:t>.</a:t>
            </a:r>
            <a:endParaRPr lang="ru-RU" sz="2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643998" cy="6247864"/>
          </a:xfrm>
          <a:prstGeom prst="rect">
            <a:avLst/>
          </a:prstGeom>
        </p:spPr>
        <p:txBody>
          <a:bodyPr wrap="square">
            <a:spAutoFit/>
          </a:bodyPr>
          <a:lstStyle/>
          <a:p>
            <a:pPr algn="just"/>
            <a:r>
              <a:rPr lang="ru-RU" sz="2800" b="1" i="1" dirty="0" err="1" smtClean="0">
                <a:effectLst>
                  <a:outerShdw blurRad="38100" dist="38100" dir="2700000" algn="tl">
                    <a:srgbClr val="000000">
                      <a:alpha val="43137"/>
                    </a:srgbClr>
                  </a:outerShdw>
                </a:effectLst>
              </a:rPr>
              <a:t>Терапевтичний</a:t>
            </a:r>
            <a:r>
              <a:rPr lang="ru-RU" sz="2800" b="1" i="1" dirty="0" smtClean="0">
                <a:effectLst>
                  <a:outerShdw blurRad="38100" dist="38100" dir="2700000" algn="tl">
                    <a:srgbClr val="000000">
                      <a:alpha val="43137"/>
                    </a:srgbClr>
                  </a:outerShdw>
                </a:effectLst>
              </a:rPr>
              <a:t> </a:t>
            </a:r>
            <a:r>
              <a:rPr lang="ru-RU" sz="2800" b="1" i="1" dirty="0" err="1" smtClean="0">
                <a:effectLst>
                  <a:outerShdw blurRad="38100" dist="38100" dir="2700000" algn="tl">
                    <a:srgbClr val="000000">
                      <a:alpha val="43137"/>
                    </a:srgbClr>
                  </a:outerShdw>
                </a:effectLst>
              </a:rPr>
              <a:t>ефект</a:t>
            </a:r>
            <a:r>
              <a:rPr lang="ru-RU" sz="2800" b="1" i="1" dirty="0" smtClean="0">
                <a:effectLst>
                  <a:outerShdw blurRad="38100" dist="38100" dir="2700000" algn="tl">
                    <a:srgbClr val="000000">
                      <a:alpha val="43137"/>
                    </a:srgbClr>
                  </a:outerShdw>
                </a:effectLst>
              </a:rPr>
              <a:t> </a:t>
            </a:r>
            <a:r>
              <a:rPr lang="ru-RU" sz="2800" b="1" i="1" dirty="0" err="1" smtClean="0">
                <a:effectLst>
                  <a:outerShdw blurRad="38100" dist="38100" dir="2700000" algn="tl">
                    <a:srgbClr val="000000">
                      <a:alpha val="43137"/>
                    </a:srgbClr>
                  </a:outerShdw>
                </a:effectLst>
              </a:rPr>
              <a:t>рослинних</a:t>
            </a:r>
            <a:r>
              <a:rPr lang="ru-RU" sz="2800" b="1" i="1" dirty="0" smtClean="0">
                <a:effectLst>
                  <a:outerShdw blurRad="38100" dist="38100" dir="2700000" algn="tl">
                    <a:srgbClr val="000000">
                      <a:alpha val="43137"/>
                    </a:srgbClr>
                  </a:outerShdw>
                </a:effectLst>
              </a:rPr>
              <a:t> </a:t>
            </a:r>
            <a:r>
              <a:rPr lang="ru-RU" sz="2800" b="1" i="1" dirty="0" err="1" smtClean="0">
                <a:effectLst>
                  <a:outerShdw blurRad="38100" dist="38100" dir="2700000" algn="tl">
                    <a:srgbClr val="000000">
                      <a:alpha val="43137"/>
                    </a:srgbClr>
                  </a:outerShdw>
                </a:effectLst>
              </a:rPr>
              <a:t>препаратів</a:t>
            </a:r>
            <a:r>
              <a:rPr lang="ru-RU" sz="2800" b="1" i="1" dirty="0" smtClean="0">
                <a:effectLst>
                  <a:outerShdw blurRad="38100" dist="38100" dir="2700000" algn="tl">
                    <a:srgbClr val="000000">
                      <a:alpha val="43137"/>
                    </a:srgbClr>
                  </a:outerShdw>
                </a:effectLst>
              </a:rPr>
              <a:t> </a:t>
            </a:r>
            <a:r>
              <a:rPr lang="ru-RU" sz="2800" b="1" i="1" dirty="0" err="1" smtClean="0">
                <a:effectLst>
                  <a:outerShdw blurRad="38100" dist="38100" dir="2700000" algn="tl">
                    <a:srgbClr val="000000">
                      <a:alpha val="43137"/>
                    </a:srgbClr>
                  </a:outerShdw>
                </a:effectLst>
              </a:rPr>
              <a:t>обумовлений</a:t>
            </a:r>
            <a:r>
              <a:rPr lang="ru-RU" sz="2800" b="1" i="1" dirty="0" smtClean="0">
                <a:effectLst>
                  <a:outerShdw blurRad="38100" dist="38100" dir="2700000" algn="tl">
                    <a:srgbClr val="000000">
                      <a:alpha val="43137"/>
                    </a:srgbClr>
                  </a:outerShdw>
                </a:effectLst>
              </a:rPr>
              <a:t> </a:t>
            </a:r>
            <a:r>
              <a:rPr lang="ru-RU" sz="2800" b="1" i="1" dirty="0" err="1" smtClean="0">
                <a:effectLst>
                  <a:outerShdw blurRad="38100" dist="38100" dir="2700000" algn="tl">
                    <a:srgbClr val="000000">
                      <a:alpha val="43137"/>
                    </a:srgbClr>
                  </a:outerShdw>
                </a:effectLst>
              </a:rPr>
              <a:t>наявністю</a:t>
            </a:r>
            <a:r>
              <a:rPr lang="ru-RU" sz="2800" b="1" i="1" dirty="0" smtClean="0">
                <a:effectLst>
                  <a:outerShdw blurRad="38100" dist="38100" dir="2700000" algn="tl">
                    <a:srgbClr val="000000">
                      <a:alpha val="43137"/>
                    </a:srgbClr>
                  </a:outerShdw>
                </a:effectLst>
              </a:rPr>
              <a:t> в </a:t>
            </a:r>
            <a:r>
              <a:rPr lang="ru-RU" sz="2800" b="1" i="1" dirty="0" err="1" smtClean="0">
                <a:effectLst>
                  <a:outerShdw blurRad="38100" dist="38100" dir="2700000" algn="tl">
                    <a:srgbClr val="000000">
                      <a:alpha val="43137"/>
                    </a:srgbClr>
                  </a:outerShdw>
                </a:effectLst>
              </a:rPr>
              <a:t>лікарських</a:t>
            </a:r>
            <a:r>
              <a:rPr lang="ru-RU" sz="2800" b="1" i="1" dirty="0" smtClean="0">
                <a:effectLst>
                  <a:outerShdw blurRad="38100" dist="38100" dir="2700000" algn="tl">
                    <a:srgbClr val="000000">
                      <a:alpha val="43137"/>
                    </a:srgbClr>
                  </a:outerShdw>
                </a:effectLst>
              </a:rPr>
              <a:t> </a:t>
            </a:r>
            <a:r>
              <a:rPr lang="ru-RU" sz="2800" b="1" i="1" dirty="0" err="1" smtClean="0">
                <a:effectLst>
                  <a:outerShdw blurRad="38100" dist="38100" dir="2700000" algn="tl">
                    <a:srgbClr val="000000">
                      <a:alpha val="43137"/>
                    </a:srgbClr>
                  </a:outerShdw>
                </a:effectLst>
              </a:rPr>
              <a:t>рослинах</a:t>
            </a:r>
            <a:r>
              <a:rPr lang="ru-RU" sz="2800" b="1" i="1" dirty="0" smtClean="0">
                <a:effectLst>
                  <a:outerShdw blurRad="38100" dist="38100" dir="2700000" algn="tl">
                    <a:srgbClr val="000000">
                      <a:alpha val="43137"/>
                    </a:srgbClr>
                  </a:outerShdw>
                </a:effectLst>
              </a:rPr>
              <a:t> </a:t>
            </a:r>
            <a:r>
              <a:rPr lang="ru-RU" sz="2800" b="1" i="1" dirty="0" err="1" smtClean="0">
                <a:effectLst>
                  <a:outerShdw blurRad="38100" dist="38100" dir="2700000" algn="tl">
                    <a:srgbClr val="000000">
                      <a:alpha val="43137"/>
                    </a:srgbClr>
                  </a:outerShdw>
                </a:effectLst>
              </a:rPr>
              <a:t>відповідних</a:t>
            </a:r>
            <a:r>
              <a:rPr lang="ru-RU" sz="2800" b="1" i="1" dirty="0" smtClean="0">
                <a:effectLst>
                  <a:outerShdw blurRad="38100" dist="38100" dir="2700000" algn="tl">
                    <a:srgbClr val="000000">
                      <a:alpha val="43137"/>
                    </a:srgbClr>
                  </a:outerShdw>
                </a:effectLst>
              </a:rPr>
              <a:t> </a:t>
            </a:r>
            <a:r>
              <a:rPr lang="ru-RU" sz="2800" b="1" i="1" dirty="0" err="1" smtClean="0">
                <a:effectLst>
                  <a:outerShdw blurRad="38100" dist="38100" dir="2700000" algn="tl">
                    <a:srgbClr val="000000">
                      <a:alpha val="43137"/>
                    </a:srgbClr>
                  </a:outerShdw>
                </a:effectLst>
              </a:rPr>
              <a:t>груп</a:t>
            </a:r>
            <a:r>
              <a:rPr lang="ru-RU" sz="2800" b="1" i="1" dirty="0" smtClean="0">
                <a:effectLst>
                  <a:outerShdw blurRad="38100" dist="38100" dir="2700000" algn="tl">
                    <a:srgbClr val="000000">
                      <a:alpha val="43137"/>
                    </a:srgbClr>
                  </a:outerShdw>
                </a:effectLst>
              </a:rPr>
              <a:t> </a:t>
            </a:r>
            <a:r>
              <a:rPr lang="ru-RU" sz="2800" b="1" i="1" dirty="0" err="1" smtClean="0">
                <a:effectLst>
                  <a:outerShdw blurRad="38100" dist="38100" dir="2700000" algn="tl">
                    <a:srgbClr val="000000">
                      <a:alpha val="43137"/>
                    </a:srgbClr>
                  </a:outerShdw>
                </a:effectLst>
              </a:rPr>
              <a:t>біологічно</a:t>
            </a:r>
            <a:r>
              <a:rPr lang="ru-RU" sz="2800" b="1" i="1" dirty="0" smtClean="0">
                <a:effectLst>
                  <a:outerShdw blurRad="38100" dist="38100" dir="2700000" algn="tl">
                    <a:srgbClr val="000000">
                      <a:alpha val="43137"/>
                    </a:srgbClr>
                  </a:outerShdw>
                </a:effectLst>
              </a:rPr>
              <a:t> </a:t>
            </a:r>
            <a:r>
              <a:rPr lang="ru-RU" sz="2800" b="1" i="1" dirty="0" err="1" smtClean="0">
                <a:effectLst>
                  <a:outerShdw blurRad="38100" dist="38100" dir="2700000" algn="tl">
                    <a:srgbClr val="000000">
                      <a:alpha val="43137"/>
                    </a:srgbClr>
                  </a:outerShdw>
                </a:effectLst>
              </a:rPr>
              <a:t>активних</a:t>
            </a:r>
            <a:r>
              <a:rPr lang="ru-RU" sz="2800" b="1" i="1" dirty="0" smtClean="0">
                <a:effectLst>
                  <a:outerShdw blurRad="38100" dist="38100" dir="2700000" algn="tl">
                    <a:srgbClr val="000000">
                      <a:alpha val="43137"/>
                    </a:srgbClr>
                  </a:outerShdw>
                </a:effectLst>
              </a:rPr>
              <a:t> </a:t>
            </a:r>
            <a:r>
              <a:rPr lang="ru-RU" sz="2800" b="1" i="1" dirty="0" err="1" smtClean="0">
                <a:effectLst>
                  <a:outerShdw blurRad="38100" dist="38100" dir="2700000" algn="tl">
                    <a:srgbClr val="000000">
                      <a:alpha val="43137"/>
                    </a:srgbClr>
                  </a:outerShdw>
                </a:effectLst>
              </a:rPr>
              <a:t>речовин</a:t>
            </a:r>
            <a:r>
              <a:rPr lang="ru-RU" sz="2800" b="1" i="1" dirty="0" smtClean="0">
                <a:effectLst>
                  <a:outerShdw blurRad="38100" dist="38100" dir="2700000" algn="tl">
                    <a:srgbClr val="000000">
                      <a:alpha val="43137"/>
                    </a:srgbClr>
                  </a:outerShdw>
                </a:effectLst>
              </a:rPr>
              <a:t> (БАР). </a:t>
            </a:r>
            <a:endParaRPr lang="ru-RU" sz="2000" b="1" dirty="0" smtClean="0"/>
          </a:p>
          <a:p>
            <a:pPr algn="ctr"/>
            <a:r>
              <a:rPr lang="ru-RU" sz="2400" b="1" i="1" dirty="0" smtClean="0">
                <a:solidFill>
                  <a:srgbClr val="FF0000"/>
                </a:solidFill>
              </a:rPr>
              <a:t>На </a:t>
            </a:r>
            <a:r>
              <a:rPr lang="ru-RU" sz="2400" b="1" i="1" dirty="0" err="1" smtClean="0">
                <a:solidFill>
                  <a:srgbClr val="FF0000"/>
                </a:solidFill>
              </a:rPr>
              <a:t>сьогоднішній</a:t>
            </a:r>
            <a:r>
              <a:rPr lang="ru-RU" sz="2400" b="1" i="1" dirty="0" smtClean="0">
                <a:solidFill>
                  <a:srgbClr val="FF0000"/>
                </a:solidFill>
              </a:rPr>
              <a:t> день добре </a:t>
            </a:r>
            <a:r>
              <a:rPr lang="ru-RU" sz="2400" b="1" i="1" dirty="0" err="1" smtClean="0">
                <a:solidFill>
                  <a:srgbClr val="FF0000"/>
                </a:solidFill>
              </a:rPr>
              <a:t>вивчені</a:t>
            </a:r>
            <a:r>
              <a:rPr lang="ru-RU" sz="2400" b="1" i="1" dirty="0" smtClean="0">
                <a:solidFill>
                  <a:srgbClr val="FF0000"/>
                </a:solidFill>
              </a:rPr>
              <a:t> </a:t>
            </a:r>
            <a:r>
              <a:rPr lang="ru-RU" sz="2400" b="1" i="1" dirty="0" err="1" smtClean="0">
                <a:solidFill>
                  <a:srgbClr val="FF0000"/>
                </a:solidFill>
              </a:rPr>
              <a:t>наступні</a:t>
            </a:r>
            <a:r>
              <a:rPr lang="ru-RU" sz="2400" b="1" i="1" dirty="0" smtClean="0">
                <a:solidFill>
                  <a:srgbClr val="FF0000"/>
                </a:solidFill>
              </a:rPr>
              <a:t> БАР: </a:t>
            </a:r>
            <a:endParaRPr lang="ru-RU" sz="2400" b="1" i="1" dirty="0" smtClean="0">
              <a:solidFill>
                <a:srgbClr val="FF0000"/>
              </a:solidFill>
            </a:endParaRPr>
          </a:p>
          <a:p>
            <a:pPr algn="just">
              <a:buFont typeface="Wingdings" pitchFamily="2" charset="2"/>
              <a:buChar char="ü"/>
            </a:pPr>
            <a:r>
              <a:rPr lang="ru-RU" sz="2400" b="1" i="1" dirty="0" err="1" smtClean="0">
                <a:solidFill>
                  <a:srgbClr val="7030A0"/>
                </a:solidFill>
                <a:effectLst>
                  <a:outerShdw blurRad="38100" dist="38100" dir="2700000" algn="tl">
                    <a:srgbClr val="000000">
                      <a:alpha val="43137"/>
                    </a:srgbClr>
                  </a:outerShdw>
                </a:effectLst>
              </a:rPr>
              <a:t>алкалоїди</a:t>
            </a:r>
            <a:r>
              <a:rPr lang="ru-RU" sz="2000" b="1" i="1" dirty="0" smtClean="0">
                <a:solidFill>
                  <a:srgbClr val="7030A0"/>
                </a:solidFill>
                <a:effectLst>
                  <a:outerShdw blurRad="38100" dist="38100" dir="2700000" algn="tl">
                    <a:srgbClr val="000000">
                      <a:alpha val="43137"/>
                    </a:srgbClr>
                  </a:outerShdw>
                </a:effectLst>
              </a:rPr>
              <a:t> </a:t>
            </a:r>
            <a:r>
              <a:rPr lang="ru-RU" sz="2000" b="1" dirty="0" smtClean="0"/>
              <a:t>(</a:t>
            </a:r>
            <a:r>
              <a:rPr lang="ru-RU" sz="2000" b="1" dirty="0" err="1" smtClean="0"/>
              <a:t>залежно</a:t>
            </a:r>
            <a:r>
              <a:rPr lang="ru-RU" sz="2000" b="1" dirty="0" smtClean="0"/>
              <a:t> </a:t>
            </a:r>
            <a:r>
              <a:rPr lang="ru-RU" sz="2000" b="1" dirty="0" err="1" smtClean="0"/>
              <a:t>від</a:t>
            </a:r>
            <a:r>
              <a:rPr lang="ru-RU" sz="2000" b="1" dirty="0" smtClean="0"/>
              <a:t> </a:t>
            </a:r>
            <a:r>
              <a:rPr lang="ru-RU" sz="2000" b="1" dirty="0" err="1" smtClean="0"/>
              <a:t>хімічної</a:t>
            </a:r>
            <a:r>
              <a:rPr lang="ru-RU" sz="2000" b="1" dirty="0" smtClean="0"/>
              <a:t> </a:t>
            </a:r>
            <a:r>
              <a:rPr lang="ru-RU" sz="2000" b="1" dirty="0" err="1" smtClean="0"/>
              <a:t>будови</a:t>
            </a:r>
            <a:r>
              <a:rPr lang="ru-RU" sz="2000" b="1" dirty="0" smtClean="0"/>
              <a:t> </a:t>
            </a:r>
            <a:r>
              <a:rPr lang="ru-RU" sz="2000" b="1" dirty="0" err="1" smtClean="0"/>
              <a:t>маютьхолінолітичну</a:t>
            </a:r>
            <a:r>
              <a:rPr lang="ru-RU" sz="2000" b="1" dirty="0" smtClean="0"/>
              <a:t>, </a:t>
            </a:r>
            <a:r>
              <a:rPr lang="ru-RU" sz="2000" b="1" dirty="0" err="1" smtClean="0"/>
              <a:t>гіпотензивну</a:t>
            </a:r>
            <a:r>
              <a:rPr lang="ru-RU" sz="2000" b="1" dirty="0" smtClean="0"/>
              <a:t>, </a:t>
            </a:r>
            <a:r>
              <a:rPr lang="ru-RU" sz="2000" b="1" dirty="0" err="1" smtClean="0"/>
              <a:t>спазмолітичну</a:t>
            </a:r>
            <a:r>
              <a:rPr lang="ru-RU" sz="2000" b="1" dirty="0" smtClean="0"/>
              <a:t>, </a:t>
            </a:r>
            <a:r>
              <a:rPr lang="ru-RU" sz="2000" b="1" dirty="0" err="1" smtClean="0"/>
              <a:t>протималярійну</a:t>
            </a:r>
            <a:r>
              <a:rPr lang="ru-RU" sz="2000" b="1" dirty="0" smtClean="0"/>
              <a:t>, </a:t>
            </a:r>
            <a:r>
              <a:rPr lang="ru-RU" sz="2000" b="1" dirty="0" err="1" smtClean="0"/>
              <a:t>антиаритмічну</a:t>
            </a:r>
            <a:r>
              <a:rPr lang="ru-RU" sz="2000" b="1" dirty="0" smtClean="0"/>
              <a:t>, </a:t>
            </a:r>
            <a:r>
              <a:rPr lang="ru-RU" sz="2000" b="1" dirty="0" err="1" smtClean="0"/>
              <a:t>глистогінну</a:t>
            </a:r>
            <a:r>
              <a:rPr lang="ru-RU" sz="2000" b="1" dirty="0" smtClean="0"/>
              <a:t>, </a:t>
            </a:r>
            <a:r>
              <a:rPr lang="ru-RU" sz="2000" b="1" dirty="0" err="1" smtClean="0"/>
              <a:t>судинорозширювальну</a:t>
            </a:r>
            <a:r>
              <a:rPr lang="ru-RU" sz="2000" b="1" dirty="0" smtClean="0"/>
              <a:t>, </a:t>
            </a:r>
            <a:r>
              <a:rPr lang="ru-RU" sz="2000" b="1" dirty="0" err="1" smtClean="0"/>
              <a:t>болезаспокійливу</a:t>
            </a:r>
            <a:r>
              <a:rPr lang="ru-RU" sz="2000" b="1" dirty="0" smtClean="0"/>
              <a:t>, </a:t>
            </a:r>
            <a:r>
              <a:rPr lang="ru-RU" sz="2000" b="1" dirty="0" err="1" smtClean="0"/>
              <a:t>протикашльову</a:t>
            </a:r>
            <a:r>
              <a:rPr lang="ru-RU" sz="2000" b="1" dirty="0" smtClean="0"/>
              <a:t>, </a:t>
            </a:r>
            <a:r>
              <a:rPr lang="ru-RU" sz="2000" b="1" dirty="0" err="1" smtClean="0"/>
              <a:t>жовчогінну</a:t>
            </a:r>
            <a:r>
              <a:rPr lang="ru-RU" sz="2000" b="1" dirty="0" smtClean="0"/>
              <a:t>, </a:t>
            </a:r>
            <a:r>
              <a:rPr lang="ru-RU" sz="2000" b="1" dirty="0" err="1" smtClean="0"/>
              <a:t>фунгістатичну</a:t>
            </a:r>
            <a:r>
              <a:rPr lang="ru-RU" sz="2000" b="1" dirty="0" smtClean="0"/>
              <a:t>, </a:t>
            </a:r>
            <a:r>
              <a:rPr lang="ru-RU" sz="2000" b="1" dirty="0" err="1" smtClean="0"/>
              <a:t>бактерицидну</a:t>
            </a:r>
            <a:r>
              <a:rPr lang="ru-RU" sz="2000" b="1" dirty="0" smtClean="0"/>
              <a:t>, </a:t>
            </a:r>
            <a:r>
              <a:rPr lang="ru-RU" sz="2000" b="1" dirty="0" err="1" smtClean="0"/>
              <a:t>протипухлинну</a:t>
            </a:r>
            <a:r>
              <a:rPr lang="ru-RU" sz="2000" b="1" dirty="0" smtClean="0"/>
              <a:t>, </a:t>
            </a:r>
            <a:r>
              <a:rPr lang="ru-RU" sz="2000" b="1" dirty="0" err="1" smtClean="0"/>
              <a:t>седативну</a:t>
            </a:r>
            <a:r>
              <a:rPr lang="ru-RU" sz="2000" b="1" dirty="0" smtClean="0"/>
              <a:t>, </a:t>
            </a:r>
            <a:r>
              <a:rPr lang="ru-RU" sz="2000" b="1" dirty="0" err="1" smtClean="0"/>
              <a:t>психостимулюючу</a:t>
            </a:r>
            <a:r>
              <a:rPr lang="ru-RU" sz="2000" b="1" dirty="0" smtClean="0"/>
              <a:t>, </a:t>
            </a:r>
            <a:r>
              <a:rPr lang="ru-RU" sz="2000" b="1" dirty="0" err="1" smtClean="0"/>
              <a:t>збуджувальну</a:t>
            </a:r>
            <a:r>
              <a:rPr lang="ru-RU" sz="2000" b="1" dirty="0" smtClean="0"/>
              <a:t> для </a:t>
            </a:r>
            <a:r>
              <a:rPr lang="ru-RU" sz="2000" b="1" dirty="0" err="1" smtClean="0"/>
              <a:t>дихального</a:t>
            </a:r>
            <a:r>
              <a:rPr lang="ru-RU" sz="2000" b="1" dirty="0" smtClean="0"/>
              <a:t> центру </a:t>
            </a:r>
            <a:r>
              <a:rPr lang="ru-RU" sz="2000" b="1" dirty="0" err="1" smtClean="0"/>
              <a:t>і</a:t>
            </a:r>
            <a:r>
              <a:rPr lang="ru-RU" sz="2000" b="1" dirty="0" smtClean="0"/>
              <a:t> ЦНС, </a:t>
            </a:r>
            <a:r>
              <a:rPr lang="ru-RU" sz="2000" b="1" dirty="0" err="1" smtClean="0"/>
              <a:t>діуретичну</a:t>
            </a:r>
            <a:r>
              <a:rPr lang="ru-RU" sz="2000" b="1" dirty="0" smtClean="0"/>
              <a:t>, </a:t>
            </a:r>
            <a:r>
              <a:rPr lang="ru-RU" sz="2000" b="1" dirty="0" err="1" smtClean="0"/>
              <a:t>М-холіноблокуючу</a:t>
            </a:r>
            <a:r>
              <a:rPr lang="ru-RU" sz="2000" b="1" dirty="0" smtClean="0"/>
              <a:t>, </a:t>
            </a:r>
            <a:r>
              <a:rPr lang="ru-RU" sz="2000" b="1" dirty="0" err="1" smtClean="0"/>
              <a:t>курареподібну</a:t>
            </a:r>
            <a:r>
              <a:rPr lang="ru-RU" sz="2000" b="1" dirty="0" smtClean="0"/>
              <a:t> </a:t>
            </a:r>
            <a:r>
              <a:rPr lang="ru-RU" sz="2000" b="1" dirty="0" err="1" smtClean="0"/>
              <a:t>дію</a:t>
            </a:r>
            <a:r>
              <a:rPr lang="ru-RU" sz="2000" b="1" dirty="0" smtClean="0"/>
              <a:t>);</a:t>
            </a:r>
          </a:p>
          <a:p>
            <a:pPr algn="just">
              <a:buFont typeface="Wingdings" pitchFamily="2" charset="2"/>
              <a:buChar char="ü"/>
            </a:pPr>
            <a:r>
              <a:rPr lang="ru-RU" sz="2000" b="1" i="1" dirty="0" smtClean="0">
                <a:solidFill>
                  <a:srgbClr val="7030A0"/>
                </a:solidFill>
                <a:effectLst>
                  <a:outerShdw blurRad="38100" dist="38100" dir="2700000" algn="tl">
                    <a:srgbClr val="000000">
                      <a:alpha val="43137"/>
                    </a:srgbClr>
                  </a:outerShdw>
                </a:effectLst>
              </a:rPr>
              <a:t> </a:t>
            </a:r>
            <a:r>
              <a:rPr lang="ru-RU" sz="2400" b="1" i="1" dirty="0" err="1" smtClean="0">
                <a:solidFill>
                  <a:srgbClr val="7030A0"/>
                </a:solidFill>
                <a:effectLst>
                  <a:outerShdw blurRad="38100" dist="38100" dir="2700000" algn="tl">
                    <a:srgbClr val="000000">
                      <a:alpha val="43137"/>
                    </a:srgbClr>
                  </a:outerShdw>
                </a:effectLst>
              </a:rPr>
              <a:t>глікозиди</a:t>
            </a:r>
            <a:r>
              <a:rPr lang="ru-RU" sz="2000" b="1" i="1" dirty="0" smtClean="0">
                <a:solidFill>
                  <a:srgbClr val="7030A0"/>
                </a:solidFill>
                <a:effectLst>
                  <a:outerShdw blurRad="38100" dist="38100" dir="2700000" algn="tl">
                    <a:srgbClr val="000000">
                      <a:alpha val="43137"/>
                    </a:srgbClr>
                  </a:outerShdw>
                </a:effectLst>
              </a:rPr>
              <a:t> </a:t>
            </a:r>
            <a:r>
              <a:rPr lang="ru-RU" sz="2000" b="1" dirty="0" smtClean="0"/>
              <a:t>(</a:t>
            </a:r>
            <a:r>
              <a:rPr lang="ru-RU" sz="2000" b="1" dirty="0" err="1" smtClean="0"/>
              <a:t>залежно</a:t>
            </a:r>
            <a:r>
              <a:rPr lang="ru-RU" sz="2000" b="1" dirty="0" smtClean="0"/>
              <a:t> </a:t>
            </a:r>
            <a:r>
              <a:rPr lang="ru-RU" sz="2000" b="1" dirty="0" err="1" smtClean="0"/>
              <a:t>від</a:t>
            </a:r>
            <a:r>
              <a:rPr lang="ru-RU" sz="2000" b="1" dirty="0" smtClean="0"/>
              <a:t> </a:t>
            </a:r>
            <a:r>
              <a:rPr lang="ru-RU" sz="2000" b="1" dirty="0" err="1" smtClean="0"/>
              <a:t>групи</a:t>
            </a:r>
            <a:r>
              <a:rPr lang="ru-RU" sz="2000" b="1" dirty="0" smtClean="0"/>
              <a:t> </a:t>
            </a:r>
            <a:r>
              <a:rPr lang="ru-RU" sz="2000" b="1" dirty="0" err="1" smtClean="0"/>
              <a:t>мають</a:t>
            </a:r>
            <a:r>
              <a:rPr lang="ru-RU" sz="2000" b="1" dirty="0" smtClean="0"/>
              <a:t> </a:t>
            </a:r>
            <a:r>
              <a:rPr lang="ru-RU" sz="2000" b="1" dirty="0" err="1" smtClean="0"/>
              <a:t>кардіотонічну</a:t>
            </a:r>
            <a:r>
              <a:rPr lang="ru-RU" sz="2000" b="1" dirty="0" smtClean="0"/>
              <a:t>, </a:t>
            </a:r>
            <a:r>
              <a:rPr lang="ru-RU" sz="2000" b="1" dirty="0" err="1" smtClean="0"/>
              <a:t>тонізуючу</a:t>
            </a:r>
            <a:r>
              <a:rPr lang="ru-RU" sz="2000" b="1" dirty="0" smtClean="0"/>
              <a:t>, </a:t>
            </a:r>
            <a:r>
              <a:rPr lang="ru-RU" sz="2000" b="1" dirty="0" err="1" smtClean="0"/>
              <a:t>антиатеросклеротичну</a:t>
            </a:r>
            <a:r>
              <a:rPr lang="ru-RU" sz="2000" b="1" dirty="0" smtClean="0"/>
              <a:t>, </a:t>
            </a:r>
            <a:r>
              <a:rPr lang="ru-RU" sz="2000" b="1" dirty="0" err="1" smtClean="0"/>
              <a:t>гормоноподібну</a:t>
            </a:r>
            <a:r>
              <a:rPr lang="ru-RU" sz="2000" b="1" dirty="0" smtClean="0"/>
              <a:t>, </a:t>
            </a:r>
            <a:r>
              <a:rPr lang="ru-RU" sz="2000" b="1" dirty="0" err="1" smtClean="0"/>
              <a:t>фунгістатичну</a:t>
            </a:r>
            <a:r>
              <a:rPr lang="ru-RU" sz="2000" b="1" dirty="0" smtClean="0"/>
              <a:t>, </a:t>
            </a:r>
            <a:r>
              <a:rPr lang="ru-RU" sz="2000" b="1" dirty="0" err="1" smtClean="0"/>
              <a:t>протипухлинну</a:t>
            </a:r>
            <a:r>
              <a:rPr lang="ru-RU" sz="2000" b="1" dirty="0" smtClean="0"/>
              <a:t>, </a:t>
            </a:r>
            <a:r>
              <a:rPr lang="ru-RU" sz="2000" b="1" dirty="0" err="1" smtClean="0"/>
              <a:t>антиоксидантну</a:t>
            </a:r>
            <a:r>
              <a:rPr lang="ru-RU" sz="2000" b="1" dirty="0" smtClean="0"/>
              <a:t>, </a:t>
            </a:r>
            <a:r>
              <a:rPr lang="ru-RU" sz="2000" b="1" dirty="0" err="1" smtClean="0"/>
              <a:t>Р-вітамінну</a:t>
            </a:r>
            <a:r>
              <a:rPr lang="ru-RU" sz="2000" b="1" dirty="0" smtClean="0"/>
              <a:t>, </a:t>
            </a:r>
            <a:r>
              <a:rPr lang="ru-RU" sz="2000" b="1" dirty="0" err="1" smtClean="0"/>
              <a:t>гіпотензивну</a:t>
            </a:r>
            <a:r>
              <a:rPr lang="ru-RU" sz="2000" b="1" dirty="0" smtClean="0"/>
              <a:t>, </a:t>
            </a:r>
            <a:r>
              <a:rPr lang="ru-RU" sz="2000" b="1" dirty="0" err="1" smtClean="0"/>
              <a:t>спазмолітичну</a:t>
            </a:r>
            <a:r>
              <a:rPr lang="ru-RU" sz="2000" b="1" dirty="0" smtClean="0"/>
              <a:t>, </a:t>
            </a:r>
            <a:r>
              <a:rPr lang="ru-RU" sz="2000" b="1" dirty="0" err="1" smtClean="0"/>
              <a:t>седативну</a:t>
            </a:r>
            <a:r>
              <a:rPr lang="ru-RU" sz="2000" b="1" dirty="0" smtClean="0"/>
              <a:t>, </a:t>
            </a:r>
            <a:r>
              <a:rPr lang="ru-RU" sz="2000" b="1" dirty="0" err="1" smtClean="0"/>
              <a:t>жовчогінну</a:t>
            </a:r>
            <a:r>
              <a:rPr lang="ru-RU" sz="2000" b="1" dirty="0" smtClean="0"/>
              <a:t>, </a:t>
            </a:r>
            <a:r>
              <a:rPr lang="ru-RU" sz="2000" b="1" dirty="0" err="1" smtClean="0"/>
              <a:t>протизапальну</a:t>
            </a:r>
            <a:r>
              <a:rPr lang="ru-RU" sz="2000" b="1" dirty="0" smtClean="0"/>
              <a:t>, </a:t>
            </a:r>
            <a:r>
              <a:rPr lang="ru-RU" sz="2000" b="1" dirty="0" err="1" smtClean="0"/>
              <a:t>фітонцидну</a:t>
            </a:r>
            <a:r>
              <a:rPr lang="ru-RU" sz="2000" b="1" dirty="0" smtClean="0"/>
              <a:t>, </a:t>
            </a:r>
            <a:r>
              <a:rPr lang="ru-RU" sz="2000" b="1" dirty="0" err="1" smtClean="0"/>
              <a:t>діуретичну</a:t>
            </a:r>
            <a:r>
              <a:rPr lang="ru-RU" sz="2000" b="1" dirty="0" smtClean="0"/>
              <a:t>, </a:t>
            </a:r>
            <a:r>
              <a:rPr lang="ru-RU" sz="2000" b="1" dirty="0" err="1" smtClean="0"/>
              <a:t>літолітичну</a:t>
            </a:r>
            <a:r>
              <a:rPr lang="ru-RU" sz="2000" b="1" dirty="0" smtClean="0"/>
              <a:t> </a:t>
            </a:r>
            <a:r>
              <a:rPr lang="ru-RU" sz="2000" b="1" dirty="0" err="1" smtClean="0"/>
              <a:t>дію</a:t>
            </a:r>
            <a:r>
              <a:rPr lang="ru-RU" sz="2000" b="1" dirty="0" smtClean="0"/>
              <a:t>); </a:t>
            </a:r>
            <a:endParaRPr lang="ru-RU" sz="2000" b="1" dirty="0" smtClean="0"/>
          </a:p>
          <a:p>
            <a:pPr algn="just">
              <a:buFont typeface="Wingdings" pitchFamily="2" charset="2"/>
              <a:buChar char="ü"/>
            </a:pPr>
            <a:r>
              <a:rPr lang="ru-RU" sz="2400" b="1" i="1" dirty="0" err="1" smtClean="0">
                <a:solidFill>
                  <a:srgbClr val="7030A0"/>
                </a:solidFill>
                <a:effectLst>
                  <a:outerShdw blurRad="38100" dist="38100" dir="2700000" algn="tl">
                    <a:srgbClr val="000000">
                      <a:alpha val="43137"/>
                    </a:srgbClr>
                  </a:outerShdw>
                </a:effectLst>
              </a:rPr>
              <a:t>дубильні</a:t>
            </a:r>
            <a:r>
              <a:rPr lang="ru-RU" sz="2400" b="1" i="1" dirty="0" smtClean="0">
                <a:solidFill>
                  <a:srgbClr val="7030A0"/>
                </a:solidFill>
                <a:effectLst>
                  <a:outerShdw blurRad="38100" dist="38100" dir="2700000" algn="tl">
                    <a:srgbClr val="000000">
                      <a:alpha val="43137"/>
                    </a:srgbClr>
                  </a:outerShdw>
                </a:effectLst>
              </a:rPr>
              <a:t> </a:t>
            </a:r>
            <a:r>
              <a:rPr lang="ru-RU" sz="2400" b="1" i="1" dirty="0" err="1" smtClean="0">
                <a:solidFill>
                  <a:srgbClr val="7030A0"/>
                </a:solidFill>
                <a:effectLst>
                  <a:outerShdw blurRad="38100" dist="38100" dir="2700000" algn="tl">
                    <a:srgbClr val="000000">
                      <a:alpha val="43137"/>
                    </a:srgbClr>
                  </a:outerShdw>
                </a:effectLst>
              </a:rPr>
              <a:t>речовини</a:t>
            </a:r>
            <a:r>
              <a:rPr lang="ru-RU" sz="2400" b="1" i="1" dirty="0" smtClean="0">
                <a:solidFill>
                  <a:srgbClr val="7030A0"/>
                </a:solidFill>
                <a:effectLst>
                  <a:outerShdw blurRad="38100" dist="38100" dir="2700000" algn="tl">
                    <a:srgbClr val="000000">
                      <a:alpha val="43137"/>
                    </a:srgbClr>
                  </a:outerShdw>
                </a:effectLst>
              </a:rPr>
              <a:t> </a:t>
            </a:r>
            <a:r>
              <a:rPr lang="ru-RU" sz="2000" b="1" dirty="0" smtClean="0"/>
              <a:t>(</a:t>
            </a:r>
            <a:r>
              <a:rPr lang="ru-RU" sz="2000" b="1" dirty="0" err="1" smtClean="0"/>
              <a:t>мають</a:t>
            </a:r>
            <a:r>
              <a:rPr lang="ru-RU" sz="2000" b="1" dirty="0" smtClean="0"/>
              <a:t> </a:t>
            </a:r>
            <a:r>
              <a:rPr lang="ru-RU" sz="2000" b="1" dirty="0" err="1" smtClean="0"/>
              <a:t>протизапальну</a:t>
            </a:r>
            <a:r>
              <a:rPr lang="ru-RU" sz="2000" b="1" dirty="0" smtClean="0"/>
              <a:t>, </a:t>
            </a:r>
            <a:r>
              <a:rPr lang="ru-RU" sz="2000" b="1" dirty="0" err="1" smtClean="0"/>
              <a:t>протипухлинну</a:t>
            </a:r>
            <a:r>
              <a:rPr lang="ru-RU" sz="2000" b="1" dirty="0" smtClean="0"/>
              <a:t>, </a:t>
            </a:r>
            <a:r>
              <a:rPr lang="ru-RU" sz="2000" b="1" dirty="0" err="1" smtClean="0"/>
              <a:t>бактерицидну</a:t>
            </a:r>
            <a:r>
              <a:rPr lang="ru-RU" sz="2000" b="1" dirty="0" smtClean="0"/>
              <a:t>, </a:t>
            </a:r>
            <a:r>
              <a:rPr lang="ru-RU" sz="2000" b="1" dirty="0" err="1" smtClean="0"/>
              <a:t>в'яжучу</a:t>
            </a:r>
            <a:r>
              <a:rPr lang="ru-RU" sz="2000" b="1" dirty="0" smtClean="0"/>
              <a:t>, </a:t>
            </a:r>
            <a:r>
              <a:rPr lang="ru-RU" sz="2000" b="1" dirty="0" err="1" smtClean="0"/>
              <a:t>місцевоподразнюючу</a:t>
            </a:r>
            <a:r>
              <a:rPr lang="ru-RU" sz="2000" b="1" dirty="0" smtClean="0"/>
              <a:t>, </a:t>
            </a:r>
            <a:r>
              <a:rPr lang="ru-RU" sz="2000" b="1" dirty="0" err="1" smtClean="0"/>
              <a:t>кровоспинну</a:t>
            </a:r>
            <a:r>
              <a:rPr lang="ru-RU" sz="2000" b="1" dirty="0" smtClean="0"/>
              <a:t> </a:t>
            </a:r>
            <a:r>
              <a:rPr lang="ru-RU" sz="2000" b="1" dirty="0" err="1" smtClean="0"/>
              <a:t>дію</a:t>
            </a:r>
            <a:r>
              <a:rPr lang="ru-RU" sz="2000" b="1" dirty="0" smtClean="0"/>
              <a:t>);  </a:t>
            </a:r>
            <a:r>
              <a:rPr lang="ru-RU" sz="2000" b="1" dirty="0" err="1" smtClean="0"/>
              <a:t>ефірні</a:t>
            </a:r>
            <a:r>
              <a:rPr lang="ru-RU" sz="2000" b="1" dirty="0" smtClean="0"/>
              <a:t> масла (</a:t>
            </a:r>
            <a:r>
              <a:rPr lang="ru-RU" sz="2000" b="1" dirty="0" err="1" smtClean="0"/>
              <a:t>мають</a:t>
            </a:r>
            <a:r>
              <a:rPr lang="ru-RU" sz="2000" b="1" dirty="0" smtClean="0"/>
              <a:t> </a:t>
            </a:r>
            <a:r>
              <a:rPr lang="ru-RU" sz="2000" b="1" dirty="0" err="1" smtClean="0"/>
              <a:t>болезаспокійливу</a:t>
            </a:r>
            <a:r>
              <a:rPr lang="ru-RU" sz="2000" b="1" dirty="0" smtClean="0"/>
              <a:t>, </a:t>
            </a:r>
            <a:r>
              <a:rPr lang="ru-RU" sz="2000" b="1" dirty="0" err="1" smtClean="0"/>
              <a:t>заспокійливу</a:t>
            </a:r>
            <a:r>
              <a:rPr lang="ru-RU" sz="2000" b="1" dirty="0" smtClean="0"/>
              <a:t>, </a:t>
            </a:r>
            <a:r>
              <a:rPr lang="ru-RU" sz="2000" b="1" dirty="0" err="1" smtClean="0"/>
              <a:t>антисептичну</a:t>
            </a:r>
            <a:r>
              <a:rPr lang="ru-RU" sz="2000" b="1" dirty="0" smtClean="0"/>
              <a:t>, </a:t>
            </a:r>
            <a:r>
              <a:rPr lang="ru-RU" sz="2000" b="1" dirty="0" err="1" smtClean="0"/>
              <a:t>спазмолітичну</a:t>
            </a:r>
            <a:r>
              <a:rPr lang="ru-RU" sz="2000" b="1" dirty="0" smtClean="0"/>
              <a:t>, </a:t>
            </a:r>
            <a:r>
              <a:rPr lang="ru-RU" sz="2000" b="1" dirty="0" err="1" smtClean="0"/>
              <a:t>протизапальну</a:t>
            </a:r>
            <a:r>
              <a:rPr lang="ru-RU" sz="2000" b="1" dirty="0" smtClean="0"/>
              <a:t>, </a:t>
            </a:r>
            <a:r>
              <a:rPr lang="ru-RU" sz="2000" b="1" dirty="0" err="1" smtClean="0"/>
              <a:t>жовчогінну</a:t>
            </a:r>
            <a:r>
              <a:rPr lang="ru-RU" sz="2000" b="1" dirty="0" smtClean="0"/>
              <a:t> </a:t>
            </a:r>
            <a:r>
              <a:rPr lang="ru-RU" sz="2000" b="1" dirty="0" err="1" smtClean="0"/>
              <a:t>дію</a:t>
            </a:r>
            <a:r>
              <a:rPr lang="ru-RU" sz="2000" b="1" dirty="0" smtClean="0"/>
              <a:t>); </a:t>
            </a:r>
            <a:endParaRPr lang="ru-RU" sz="2000" b="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8572560" cy="5293757"/>
          </a:xfrm>
          <a:prstGeom prst="rect">
            <a:avLst/>
          </a:prstGeom>
        </p:spPr>
        <p:txBody>
          <a:bodyPr wrap="square">
            <a:spAutoFit/>
          </a:bodyPr>
          <a:lstStyle/>
          <a:p>
            <a:pPr algn="just">
              <a:buFont typeface="Wingdings" pitchFamily="2" charset="2"/>
              <a:buChar char="ü"/>
            </a:pPr>
            <a:r>
              <a:rPr lang="ru-RU" sz="2600" b="1" i="1" dirty="0" smtClean="0">
                <a:solidFill>
                  <a:srgbClr val="7030A0"/>
                </a:solidFill>
                <a:effectLst>
                  <a:outerShdw blurRad="38100" dist="38100" dir="2700000" algn="tl">
                    <a:srgbClr val="000000">
                      <a:alpha val="43137"/>
                    </a:srgbClr>
                  </a:outerShdw>
                </a:effectLst>
              </a:rPr>
              <a:t>смоли </a:t>
            </a:r>
            <a:r>
              <a:rPr lang="ru-RU" sz="2600" b="1" dirty="0" smtClean="0"/>
              <a:t>(</a:t>
            </a:r>
            <a:r>
              <a:rPr lang="ru-RU" sz="2600" b="1" dirty="0" err="1" smtClean="0"/>
              <a:t>характерні</a:t>
            </a:r>
            <a:r>
              <a:rPr lang="ru-RU" sz="2600" b="1" dirty="0" smtClean="0"/>
              <a:t> </a:t>
            </a:r>
            <a:r>
              <a:rPr lang="ru-RU" sz="2600" b="1" dirty="0" err="1" smtClean="0"/>
              <a:t>бактерицидні</a:t>
            </a:r>
            <a:r>
              <a:rPr lang="ru-RU" sz="2600" b="1" dirty="0" smtClean="0"/>
              <a:t> та </a:t>
            </a:r>
            <a:r>
              <a:rPr lang="ru-RU" sz="2600" b="1" dirty="0" err="1" smtClean="0"/>
              <a:t>бактеріостатичні</a:t>
            </a:r>
            <a:r>
              <a:rPr lang="ru-RU" sz="2600" b="1" dirty="0" smtClean="0"/>
              <a:t> </a:t>
            </a:r>
            <a:r>
              <a:rPr lang="ru-RU" sz="2600" b="1" dirty="0" err="1" smtClean="0"/>
              <a:t>властивості</a:t>
            </a:r>
            <a:r>
              <a:rPr lang="ru-RU" sz="2600" b="1" dirty="0" smtClean="0"/>
              <a:t>, </a:t>
            </a:r>
            <a:r>
              <a:rPr lang="ru-RU" sz="2600" b="1" dirty="0" err="1" smtClean="0"/>
              <a:t>ранозагоювальна</a:t>
            </a:r>
            <a:r>
              <a:rPr lang="ru-RU" sz="2600" b="1" dirty="0" smtClean="0"/>
              <a:t> </a:t>
            </a:r>
            <a:r>
              <a:rPr lang="ru-RU" sz="2600" b="1" dirty="0" err="1" smtClean="0"/>
              <a:t>і</a:t>
            </a:r>
            <a:r>
              <a:rPr lang="ru-RU" sz="2600" b="1" dirty="0" smtClean="0"/>
              <a:t> </a:t>
            </a:r>
            <a:r>
              <a:rPr lang="ru-RU" sz="2600" b="1" dirty="0" err="1" smtClean="0"/>
              <a:t>дезінфікуюча</a:t>
            </a:r>
            <a:r>
              <a:rPr lang="ru-RU" sz="2600" b="1" dirty="0" smtClean="0"/>
              <a:t> </a:t>
            </a:r>
            <a:r>
              <a:rPr lang="ru-RU" sz="2600" b="1" dirty="0" err="1" smtClean="0"/>
              <a:t>дія</a:t>
            </a:r>
            <a:r>
              <a:rPr lang="ru-RU" sz="2600" b="1" dirty="0" smtClean="0"/>
              <a:t>);</a:t>
            </a:r>
          </a:p>
          <a:p>
            <a:pPr algn="just">
              <a:buFont typeface="Wingdings" pitchFamily="2" charset="2"/>
              <a:buChar char="ü"/>
            </a:pPr>
            <a:r>
              <a:rPr lang="ru-RU" sz="2600" b="1" dirty="0" smtClean="0"/>
              <a:t> </a:t>
            </a:r>
            <a:r>
              <a:rPr lang="ru-RU" sz="2600" b="1" i="1" dirty="0" err="1" smtClean="0">
                <a:solidFill>
                  <a:srgbClr val="7030A0"/>
                </a:solidFill>
                <a:effectLst>
                  <a:outerShdw blurRad="38100" dist="38100" dir="2700000" algn="tl">
                    <a:srgbClr val="000000">
                      <a:alpha val="43137"/>
                    </a:srgbClr>
                  </a:outerShdw>
                </a:effectLst>
              </a:rPr>
              <a:t>кумарини</a:t>
            </a:r>
            <a:r>
              <a:rPr lang="ru-RU" sz="2600" b="1" dirty="0" smtClean="0"/>
              <a:t> </a:t>
            </a:r>
            <a:r>
              <a:rPr lang="ru-RU" sz="2600" b="1" dirty="0" smtClean="0"/>
              <a:t>(</a:t>
            </a:r>
            <a:r>
              <a:rPr lang="ru-RU" sz="2600" b="1" dirty="0" err="1" smtClean="0"/>
              <a:t>характерніантикоагулянтна</a:t>
            </a:r>
            <a:r>
              <a:rPr lang="ru-RU" sz="2600" b="1" dirty="0" smtClean="0"/>
              <a:t>, </a:t>
            </a:r>
            <a:r>
              <a:rPr lang="ru-RU" sz="2600" b="1" dirty="0" err="1" smtClean="0"/>
              <a:t>протиракова</a:t>
            </a:r>
            <a:r>
              <a:rPr lang="ru-RU" sz="2600" b="1" dirty="0" smtClean="0"/>
              <a:t>, </a:t>
            </a:r>
            <a:r>
              <a:rPr lang="ru-RU" sz="2600" b="1" dirty="0" err="1" smtClean="0"/>
              <a:t>анти-ВІЛ</a:t>
            </a:r>
            <a:r>
              <a:rPr lang="ru-RU" sz="2600" b="1" dirty="0" smtClean="0"/>
              <a:t>, </a:t>
            </a:r>
            <a:r>
              <a:rPr lang="ru-RU" sz="2600" b="1" dirty="0" err="1" smtClean="0"/>
              <a:t>спазмолітична</a:t>
            </a:r>
            <a:r>
              <a:rPr lang="ru-RU" sz="2600" b="1" dirty="0" smtClean="0"/>
              <a:t>, </a:t>
            </a:r>
            <a:r>
              <a:rPr lang="ru-RU" sz="2600" b="1" dirty="0" err="1" smtClean="0"/>
              <a:t>капілярозміцнююча</a:t>
            </a:r>
            <a:r>
              <a:rPr lang="ru-RU" sz="2600" b="1" dirty="0" smtClean="0"/>
              <a:t>, </a:t>
            </a:r>
            <a:r>
              <a:rPr lang="ru-RU" sz="2600" b="1" dirty="0" err="1" smtClean="0"/>
              <a:t>протизапальна</a:t>
            </a:r>
            <a:r>
              <a:rPr lang="ru-RU" sz="2600" b="1" dirty="0" smtClean="0"/>
              <a:t>, </a:t>
            </a:r>
            <a:r>
              <a:rPr lang="ru-RU" sz="2600" b="1" dirty="0" err="1" smtClean="0"/>
              <a:t>жовчогінна</a:t>
            </a:r>
            <a:r>
              <a:rPr lang="ru-RU" sz="2600" b="1" dirty="0" smtClean="0"/>
              <a:t>, </a:t>
            </a:r>
            <a:r>
              <a:rPr lang="ru-RU" sz="2600" b="1" dirty="0" err="1" smtClean="0"/>
              <a:t>фотосенсибілізуюча</a:t>
            </a:r>
            <a:r>
              <a:rPr lang="ru-RU" sz="2600" b="1" dirty="0" smtClean="0"/>
              <a:t>, </a:t>
            </a:r>
            <a:r>
              <a:rPr lang="ru-RU" sz="2600" b="1" dirty="0" err="1" smtClean="0"/>
              <a:t>антибактеріальна</a:t>
            </a:r>
            <a:r>
              <a:rPr lang="ru-RU" sz="2600" b="1" dirty="0" smtClean="0"/>
              <a:t>, </a:t>
            </a:r>
            <a:r>
              <a:rPr lang="ru-RU" sz="2600" b="1" dirty="0" err="1" smtClean="0"/>
              <a:t>антигельмінтна</a:t>
            </a:r>
            <a:r>
              <a:rPr lang="ru-RU" sz="2600" b="1" dirty="0" smtClean="0"/>
              <a:t> </a:t>
            </a:r>
            <a:r>
              <a:rPr lang="ru-RU" sz="2600" b="1" dirty="0" err="1" smtClean="0"/>
              <a:t>дії</a:t>
            </a:r>
            <a:r>
              <a:rPr lang="ru-RU" sz="2600" b="1" dirty="0" smtClean="0"/>
              <a:t>). </a:t>
            </a:r>
          </a:p>
          <a:p>
            <a:pPr algn="just">
              <a:buFont typeface="Wingdings" pitchFamily="2" charset="2"/>
              <a:buChar char="ü"/>
            </a:pPr>
            <a:r>
              <a:rPr lang="ru-RU" sz="2600" b="1" i="1" dirty="0" err="1" smtClean="0">
                <a:solidFill>
                  <a:srgbClr val="7030A0"/>
                </a:solidFill>
                <a:effectLst>
                  <a:outerShdw blurRad="38100" dist="38100" dir="2700000" algn="tl">
                    <a:srgbClr val="000000">
                      <a:alpha val="43137"/>
                    </a:srgbClr>
                  </a:outerShdw>
                </a:effectLst>
              </a:rPr>
              <a:t>органічні</a:t>
            </a:r>
            <a:r>
              <a:rPr lang="ru-RU" sz="2600" b="1" i="1" dirty="0" smtClean="0">
                <a:solidFill>
                  <a:srgbClr val="7030A0"/>
                </a:solidFill>
                <a:effectLst>
                  <a:outerShdw blurRad="38100" dist="38100" dir="2700000" algn="tl">
                    <a:srgbClr val="000000">
                      <a:alpha val="43137"/>
                    </a:srgbClr>
                  </a:outerShdw>
                </a:effectLst>
              </a:rPr>
              <a:t> </a:t>
            </a:r>
            <a:r>
              <a:rPr lang="ru-RU" sz="2600" b="1" i="1" dirty="0" err="1" smtClean="0">
                <a:solidFill>
                  <a:srgbClr val="7030A0"/>
                </a:solidFill>
                <a:effectLst>
                  <a:outerShdw blurRad="38100" dist="38100" dir="2700000" algn="tl">
                    <a:srgbClr val="000000">
                      <a:alpha val="43137"/>
                    </a:srgbClr>
                  </a:outerShdw>
                </a:effectLst>
              </a:rPr>
              <a:t>кислоти</a:t>
            </a:r>
            <a:r>
              <a:rPr lang="ru-RU" sz="2600" b="1" dirty="0" smtClean="0"/>
              <a:t> (</a:t>
            </a:r>
            <a:r>
              <a:rPr lang="ru-RU" sz="2600" b="1" dirty="0" err="1" smtClean="0"/>
              <a:t>мають</a:t>
            </a:r>
            <a:r>
              <a:rPr lang="ru-RU" sz="2600" b="1" dirty="0" smtClean="0"/>
              <a:t> </a:t>
            </a:r>
            <a:r>
              <a:rPr lang="ru-RU" sz="2600" b="1" dirty="0" err="1" smtClean="0"/>
              <a:t>антисептичні</a:t>
            </a:r>
            <a:r>
              <a:rPr lang="ru-RU" sz="2600" b="1" dirty="0" smtClean="0"/>
              <a:t>, </a:t>
            </a:r>
            <a:r>
              <a:rPr lang="ru-RU" sz="2600" b="1" dirty="0" err="1" smtClean="0"/>
              <a:t>протизапальні</a:t>
            </a:r>
            <a:r>
              <a:rPr lang="ru-RU" sz="2600" b="1" dirty="0" smtClean="0"/>
              <a:t>, </a:t>
            </a:r>
            <a:r>
              <a:rPr lang="ru-RU" sz="2600" b="1" dirty="0" err="1" smtClean="0"/>
              <a:t>жовчогінні</a:t>
            </a:r>
            <a:r>
              <a:rPr lang="ru-RU" sz="2600" b="1" dirty="0" smtClean="0"/>
              <a:t>, </a:t>
            </a:r>
            <a:r>
              <a:rPr lang="ru-RU" sz="2600" b="1" dirty="0" err="1" smtClean="0"/>
              <a:t>імуномоделюючі</a:t>
            </a:r>
            <a:r>
              <a:rPr lang="ru-RU" sz="2600" b="1" dirty="0" smtClean="0"/>
              <a:t> </a:t>
            </a:r>
            <a:r>
              <a:rPr lang="ru-RU" sz="2600" b="1" dirty="0" err="1" smtClean="0"/>
              <a:t>властивості</a:t>
            </a:r>
            <a:r>
              <a:rPr lang="ru-RU" sz="2600" b="1" dirty="0" smtClean="0"/>
              <a:t>); </a:t>
            </a:r>
            <a:endParaRPr lang="ru-RU" sz="2600" b="1" dirty="0" smtClean="0"/>
          </a:p>
          <a:p>
            <a:pPr algn="just">
              <a:buFont typeface="Wingdings" pitchFamily="2" charset="2"/>
              <a:buChar char="ü"/>
            </a:pPr>
            <a:r>
              <a:rPr lang="ru-RU" sz="2600" b="1" i="1" dirty="0" err="1" smtClean="0">
                <a:solidFill>
                  <a:srgbClr val="7030A0"/>
                </a:solidFill>
                <a:effectLst>
                  <a:outerShdw blurRad="38100" dist="38100" dir="2700000" algn="tl">
                    <a:srgbClr val="000000">
                      <a:alpha val="43137"/>
                    </a:srgbClr>
                  </a:outerShdw>
                </a:effectLst>
              </a:rPr>
              <a:t>ліпіди</a:t>
            </a:r>
            <a:r>
              <a:rPr lang="ru-RU" sz="2600" b="1" dirty="0" smtClean="0"/>
              <a:t> </a:t>
            </a:r>
            <a:r>
              <a:rPr lang="ru-RU" sz="2600" b="1" dirty="0" smtClean="0"/>
              <a:t>(</a:t>
            </a:r>
            <a:r>
              <a:rPr lang="ru-RU" sz="2600" b="1" dirty="0" err="1" smtClean="0"/>
              <a:t>регулюють</a:t>
            </a:r>
            <a:r>
              <a:rPr lang="ru-RU" sz="2600" b="1" dirty="0" smtClean="0"/>
              <a:t> </a:t>
            </a:r>
            <a:r>
              <a:rPr lang="ru-RU" sz="2600" b="1" dirty="0" err="1" smtClean="0"/>
              <a:t>обмін</a:t>
            </a:r>
            <a:r>
              <a:rPr lang="ru-RU" sz="2600" b="1" dirty="0" smtClean="0"/>
              <a:t> </a:t>
            </a:r>
            <a:r>
              <a:rPr lang="ru-RU" sz="2600" b="1" dirty="0" err="1" smtClean="0"/>
              <a:t>речовин</a:t>
            </a:r>
            <a:r>
              <a:rPr lang="ru-RU" sz="2600" b="1" dirty="0" smtClean="0"/>
              <a:t>); </a:t>
            </a:r>
          </a:p>
          <a:p>
            <a:pPr algn="just">
              <a:buFont typeface="Wingdings" pitchFamily="2" charset="2"/>
              <a:buChar char="ü"/>
            </a:pPr>
            <a:r>
              <a:rPr lang="ru-RU" sz="2600" b="1" i="1" dirty="0" err="1" smtClean="0">
                <a:solidFill>
                  <a:srgbClr val="7030A0"/>
                </a:solidFill>
                <a:effectLst>
                  <a:outerShdw blurRad="38100" dist="38100" dir="2700000" algn="tl">
                    <a:srgbClr val="000000">
                      <a:alpha val="43137"/>
                    </a:srgbClr>
                  </a:outerShdw>
                </a:effectLst>
              </a:rPr>
              <a:t>вітаміни</a:t>
            </a:r>
            <a:r>
              <a:rPr lang="ru-RU" sz="2600" b="1" dirty="0" smtClean="0"/>
              <a:t> </a:t>
            </a:r>
            <a:r>
              <a:rPr lang="ru-RU" sz="2600" b="1" dirty="0" smtClean="0"/>
              <a:t>(</a:t>
            </a:r>
            <a:r>
              <a:rPr lang="ru-RU" sz="2600" b="1" dirty="0" err="1" smtClean="0"/>
              <a:t>регулюють</a:t>
            </a:r>
            <a:r>
              <a:rPr lang="ru-RU" sz="2600" b="1" dirty="0" smtClean="0"/>
              <a:t> </a:t>
            </a:r>
            <a:r>
              <a:rPr lang="ru-RU" sz="2600" b="1" dirty="0" err="1" smtClean="0"/>
              <a:t>всі</a:t>
            </a:r>
            <a:r>
              <a:rPr lang="ru-RU" sz="2600" b="1" dirty="0" smtClean="0"/>
              <a:t> </a:t>
            </a:r>
            <a:r>
              <a:rPr lang="ru-RU" sz="2600" b="1" dirty="0" err="1" smtClean="0"/>
              <a:t>види</a:t>
            </a:r>
            <a:r>
              <a:rPr lang="ru-RU" sz="2600" b="1" dirty="0" smtClean="0"/>
              <a:t> </a:t>
            </a:r>
            <a:r>
              <a:rPr lang="ru-RU" sz="2600" b="1" dirty="0" err="1" smtClean="0"/>
              <a:t>обміну</a:t>
            </a:r>
            <a:r>
              <a:rPr lang="ru-RU" sz="2600" b="1" dirty="0" smtClean="0"/>
              <a:t> </a:t>
            </a:r>
            <a:r>
              <a:rPr lang="ru-RU" sz="2600" b="1" dirty="0" err="1" smtClean="0"/>
              <a:t>речовин</a:t>
            </a:r>
            <a:r>
              <a:rPr lang="ru-RU" sz="2600" b="1" dirty="0" smtClean="0"/>
              <a:t>, </a:t>
            </a:r>
            <a:r>
              <a:rPr lang="ru-RU" sz="2600" b="1" dirty="0" err="1" smtClean="0"/>
              <a:t>забезпечують</a:t>
            </a:r>
            <a:r>
              <a:rPr lang="ru-RU" sz="2600" b="1" dirty="0" smtClean="0"/>
              <a:t> </a:t>
            </a:r>
            <a:r>
              <a:rPr lang="ru-RU" sz="2600" b="1" dirty="0" err="1" smtClean="0"/>
              <a:t>нормальне</a:t>
            </a:r>
            <a:r>
              <a:rPr lang="ru-RU" sz="2600" b="1" dirty="0" smtClean="0"/>
              <a:t> </a:t>
            </a:r>
            <a:r>
              <a:rPr lang="ru-RU" sz="2600" b="1" dirty="0" err="1" smtClean="0"/>
              <a:t>функціонування</a:t>
            </a:r>
            <a:r>
              <a:rPr lang="ru-RU" sz="2600" b="1" dirty="0" smtClean="0"/>
              <a:t> </a:t>
            </a:r>
            <a:r>
              <a:rPr lang="ru-RU" sz="2600" b="1" dirty="0" err="1" smtClean="0"/>
              <a:t>органів</a:t>
            </a:r>
            <a:r>
              <a:rPr lang="ru-RU" sz="2600" b="1" dirty="0" smtClean="0"/>
              <a:t> </a:t>
            </a:r>
            <a:r>
              <a:rPr lang="ru-RU" sz="2600" b="1" dirty="0" err="1" smtClean="0"/>
              <a:t>і</a:t>
            </a:r>
            <a:r>
              <a:rPr lang="ru-RU" sz="2600" b="1" dirty="0" smtClean="0"/>
              <a:t> систем </a:t>
            </a:r>
            <a:r>
              <a:rPr lang="ru-RU" sz="2600" b="1" dirty="0" err="1" smtClean="0"/>
              <a:t>організму</a:t>
            </a:r>
            <a:r>
              <a:rPr lang="ru-RU" sz="2600" b="1" dirty="0" smtClean="0"/>
              <a:t>, </a:t>
            </a:r>
            <a:r>
              <a:rPr lang="ru-RU" sz="2600" b="1" dirty="0" err="1" smtClean="0"/>
              <a:t>підвищують</a:t>
            </a:r>
            <a:r>
              <a:rPr lang="ru-RU" sz="2600" b="1" dirty="0" smtClean="0"/>
              <a:t> </a:t>
            </a:r>
            <a:r>
              <a:rPr lang="ru-RU" sz="2600" b="1" dirty="0" err="1" smtClean="0"/>
              <a:t>імунітет</a:t>
            </a:r>
            <a:r>
              <a:rPr lang="ru-RU" sz="2600" b="1" dirty="0" smtClean="0"/>
              <a:t>); </a:t>
            </a:r>
            <a:endParaRPr lang="ru-RU" sz="2600" b="1" dirty="0" smtClean="0"/>
          </a:p>
          <a:p>
            <a:pPr algn="just">
              <a:buFont typeface="Wingdings" pitchFamily="2" charset="2"/>
              <a:buChar char="ü"/>
            </a:pPr>
            <a:r>
              <a:rPr lang="ru-RU" sz="2600" b="1" i="1" dirty="0" err="1" smtClean="0">
                <a:solidFill>
                  <a:srgbClr val="7030A0"/>
                </a:solidFill>
                <a:effectLst>
                  <a:outerShdw blurRad="38100" dist="38100" dir="2700000" algn="tl">
                    <a:srgbClr val="000000">
                      <a:alpha val="43137"/>
                    </a:srgbClr>
                  </a:outerShdw>
                </a:effectLst>
              </a:rPr>
              <a:t>ферменти</a:t>
            </a:r>
            <a:r>
              <a:rPr lang="ru-RU" sz="2600" b="1" i="1" dirty="0" smtClean="0">
                <a:solidFill>
                  <a:srgbClr val="7030A0"/>
                </a:solidFill>
                <a:effectLst>
                  <a:outerShdw blurRad="38100" dist="38100" dir="2700000" algn="tl">
                    <a:srgbClr val="000000">
                      <a:alpha val="43137"/>
                    </a:srgbClr>
                  </a:outerShdw>
                </a:effectLst>
              </a:rPr>
              <a:t> </a:t>
            </a:r>
            <a:r>
              <a:rPr lang="ru-RU" sz="2600" b="1" dirty="0" smtClean="0"/>
              <a:t>(</a:t>
            </a:r>
            <a:r>
              <a:rPr lang="ru-RU" sz="2600" b="1" dirty="0" err="1" smtClean="0"/>
              <a:t>каталізують</a:t>
            </a:r>
            <a:r>
              <a:rPr lang="ru-RU" sz="2600" b="1" dirty="0" smtClean="0"/>
              <a:t> </a:t>
            </a:r>
            <a:r>
              <a:rPr lang="ru-RU" sz="2600" b="1" dirty="0" err="1" smtClean="0"/>
              <a:t>біохімічні</a:t>
            </a:r>
            <a:r>
              <a:rPr lang="ru-RU" sz="2600" b="1" dirty="0" smtClean="0"/>
              <a:t> </a:t>
            </a:r>
            <a:r>
              <a:rPr lang="ru-RU" sz="2600" b="1" dirty="0" err="1" smtClean="0"/>
              <a:t>реакції</a:t>
            </a:r>
            <a:r>
              <a:rPr lang="ru-RU" sz="2600" b="1" dirty="0" smtClean="0"/>
              <a:t> в </a:t>
            </a:r>
            <a:r>
              <a:rPr lang="ru-RU" sz="2600" b="1" dirty="0" err="1" smtClean="0"/>
              <a:t>організмі</a:t>
            </a:r>
            <a:r>
              <a:rPr lang="ru-RU" sz="2600" b="1" dirty="0" smtClean="0"/>
              <a:t>).</a:t>
            </a:r>
            <a:endParaRPr lang="ru-RU" sz="2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8858312" cy="6524863"/>
          </a:xfrm>
          <a:prstGeom prst="rect">
            <a:avLst/>
          </a:prstGeom>
        </p:spPr>
        <p:txBody>
          <a:bodyPr wrap="square">
            <a:spAutoFit/>
          </a:bodyPr>
          <a:lstStyle/>
          <a:p>
            <a:pPr algn="just"/>
            <a:r>
              <a:rPr lang="ru-RU" sz="1900" b="1" dirty="0" err="1" smtClean="0">
                <a:solidFill>
                  <a:srgbClr val="7030A0"/>
                </a:solidFill>
              </a:rPr>
              <a:t>Моносахариди</a:t>
            </a:r>
            <a:r>
              <a:rPr lang="ru-RU" sz="1900" b="1" dirty="0" smtClean="0">
                <a:solidFill>
                  <a:srgbClr val="7030A0"/>
                </a:solidFill>
              </a:rPr>
              <a:t>: </a:t>
            </a:r>
            <a:r>
              <a:rPr lang="ru-RU" sz="1900" b="1" dirty="0" smtClean="0"/>
              <a:t>(</a:t>
            </a:r>
            <a:r>
              <a:rPr lang="ru-RU" sz="1900" b="1" dirty="0" err="1" smtClean="0"/>
              <a:t>джерело</a:t>
            </a:r>
            <a:r>
              <a:rPr lang="ru-RU" sz="1900" b="1" dirty="0" smtClean="0"/>
              <a:t> </a:t>
            </a:r>
            <a:r>
              <a:rPr lang="ru-RU" sz="1900" b="1" dirty="0" err="1" smtClean="0"/>
              <a:t>глюкози</a:t>
            </a:r>
            <a:r>
              <a:rPr lang="ru-RU" sz="1900" b="1" dirty="0" smtClean="0"/>
              <a:t>, </a:t>
            </a:r>
            <a:r>
              <a:rPr lang="ru-RU" sz="1900" b="1" dirty="0" err="1" smtClean="0"/>
              <a:t>фруктози</a:t>
            </a:r>
            <a:r>
              <a:rPr lang="ru-RU" sz="1900" b="1" dirty="0" smtClean="0"/>
              <a:t> в </a:t>
            </a:r>
            <a:r>
              <a:rPr lang="ru-RU" sz="1900" b="1" dirty="0" err="1" smtClean="0"/>
              <a:t>організмі</a:t>
            </a:r>
            <a:r>
              <a:rPr lang="ru-RU" sz="1900" b="1" dirty="0" smtClean="0"/>
              <a:t>), </a:t>
            </a:r>
            <a:r>
              <a:rPr lang="ru-RU" sz="1900" b="1" dirty="0" err="1" smtClean="0"/>
              <a:t>протиапетитна</a:t>
            </a:r>
            <a:r>
              <a:rPr lang="ru-RU" sz="1900" b="1" dirty="0" smtClean="0"/>
              <a:t> </a:t>
            </a:r>
            <a:r>
              <a:rPr lang="ru-RU" sz="1900" b="1" dirty="0" err="1" smtClean="0"/>
              <a:t>дія</a:t>
            </a:r>
            <a:r>
              <a:rPr lang="ru-RU" sz="1900" b="1" dirty="0" smtClean="0"/>
              <a:t> </a:t>
            </a:r>
            <a:r>
              <a:rPr lang="ru-RU" sz="1900" b="1" dirty="0" smtClean="0"/>
              <a:t>(</a:t>
            </a:r>
            <a:r>
              <a:rPr lang="ru-RU" sz="1900" b="1" dirty="0" err="1" smtClean="0"/>
              <a:t>інозит</a:t>
            </a:r>
            <a:r>
              <a:rPr lang="ru-RU" sz="1900" b="1" dirty="0" smtClean="0"/>
              <a:t>) </a:t>
            </a:r>
            <a:endParaRPr lang="ru-RU" sz="1900" b="1" dirty="0" smtClean="0"/>
          </a:p>
          <a:p>
            <a:pPr algn="just"/>
            <a:r>
              <a:rPr lang="ru-RU" sz="1900" b="1" dirty="0" err="1" smtClean="0">
                <a:solidFill>
                  <a:srgbClr val="7030A0"/>
                </a:solidFill>
              </a:rPr>
              <a:t>Полісахариди</a:t>
            </a:r>
            <a:r>
              <a:rPr lang="ru-RU" sz="1900" b="1" dirty="0" smtClean="0">
                <a:solidFill>
                  <a:srgbClr val="7030A0"/>
                </a:solidFill>
              </a:rPr>
              <a:t>:</a:t>
            </a:r>
            <a:endParaRPr lang="ru-RU" sz="1900" b="1" i="1" dirty="0" smtClean="0">
              <a:solidFill>
                <a:srgbClr val="7030A0"/>
              </a:solidFill>
            </a:endParaRPr>
          </a:p>
          <a:p>
            <a:pPr algn="just"/>
            <a:r>
              <a:rPr lang="ru-RU" sz="1900" b="1" i="1" dirty="0" smtClean="0">
                <a:solidFill>
                  <a:srgbClr val="FF0000"/>
                </a:solidFill>
              </a:rPr>
              <a:t>Слизи</a:t>
            </a:r>
            <a:r>
              <a:rPr lang="ru-RU" sz="1900" b="1" i="1" dirty="0" smtClean="0">
                <a:solidFill>
                  <a:srgbClr val="FF0000"/>
                </a:solidFill>
              </a:rPr>
              <a:t>: </a:t>
            </a:r>
            <a:r>
              <a:rPr lang="ru-RU" sz="1900" b="1" dirty="0" smtClean="0"/>
              <a:t>•</a:t>
            </a:r>
            <a:r>
              <a:rPr lang="ru-RU" sz="1900" b="1" dirty="0" err="1" smtClean="0"/>
              <a:t>обволікаюча</a:t>
            </a:r>
            <a:r>
              <a:rPr lang="ru-RU" sz="1900" b="1" dirty="0" smtClean="0"/>
              <a:t> (для </a:t>
            </a:r>
            <a:r>
              <a:rPr lang="ru-RU" sz="1900" b="1" dirty="0" err="1" smtClean="0"/>
              <a:t>шлунково-кишкового</a:t>
            </a:r>
            <a:r>
              <a:rPr lang="ru-RU" sz="1900" b="1" dirty="0" smtClean="0"/>
              <a:t> тракту</a:t>
            </a:r>
            <a:r>
              <a:rPr lang="ru-RU" sz="1900" b="1" dirty="0" smtClean="0"/>
              <a:t>) (</a:t>
            </a:r>
            <a:r>
              <a:rPr lang="ru-RU" sz="1900" b="1" dirty="0" err="1" smtClean="0"/>
              <a:t>насіння</a:t>
            </a:r>
            <a:r>
              <a:rPr lang="ru-RU" sz="1900" b="1" dirty="0" smtClean="0"/>
              <a:t> </a:t>
            </a:r>
            <a:r>
              <a:rPr lang="ru-RU" sz="1900" b="1" dirty="0" err="1" smtClean="0"/>
              <a:t>льону</a:t>
            </a:r>
            <a:r>
              <a:rPr lang="ru-RU" sz="1900" b="1" dirty="0" smtClean="0"/>
              <a:t>)  </a:t>
            </a:r>
            <a:r>
              <a:rPr lang="ru-RU" sz="1900" b="1" dirty="0" smtClean="0"/>
              <a:t>• </a:t>
            </a:r>
            <a:r>
              <a:rPr lang="ru-RU" sz="1900" b="1" dirty="0" err="1" smtClean="0"/>
              <a:t>відхаркувальна</a:t>
            </a:r>
            <a:r>
              <a:rPr lang="ru-RU" sz="1900" b="1" dirty="0" smtClean="0"/>
              <a:t> (для </a:t>
            </a:r>
            <a:r>
              <a:rPr lang="ru-RU" sz="1900" b="1" dirty="0" err="1" smtClean="0"/>
              <a:t>пульмонології</a:t>
            </a:r>
            <a:r>
              <a:rPr lang="ru-RU" sz="1900" b="1" dirty="0" smtClean="0"/>
              <a:t>) (лист подорожнику)  </a:t>
            </a:r>
            <a:r>
              <a:rPr lang="ru-RU" sz="1900" b="1" dirty="0" smtClean="0"/>
              <a:t>•</a:t>
            </a:r>
            <a:r>
              <a:rPr lang="ru-RU" sz="1900" b="1" dirty="0" err="1" smtClean="0"/>
              <a:t>адаптогенна</a:t>
            </a:r>
            <a:r>
              <a:rPr lang="ru-RU" sz="1900" b="1" dirty="0" smtClean="0"/>
              <a:t>(</a:t>
            </a:r>
            <a:r>
              <a:rPr lang="ru-RU" sz="1900" b="1" dirty="0" err="1" smtClean="0"/>
              <a:t>суцвіття</a:t>
            </a:r>
            <a:r>
              <a:rPr lang="ru-RU" sz="1900" b="1" dirty="0" smtClean="0"/>
              <a:t> </a:t>
            </a:r>
            <a:r>
              <a:rPr lang="ru-RU" sz="1900" b="1" dirty="0" err="1" smtClean="0"/>
              <a:t>липи</a:t>
            </a:r>
            <a:r>
              <a:rPr lang="ru-RU" sz="1900" b="1" dirty="0" smtClean="0"/>
              <a:t>)  </a:t>
            </a:r>
            <a:r>
              <a:rPr lang="ru-RU" sz="1900" b="1" dirty="0" smtClean="0"/>
              <a:t>• </a:t>
            </a:r>
            <a:r>
              <a:rPr lang="ru-RU" sz="1900" b="1" dirty="0" err="1" smtClean="0"/>
              <a:t>гормоноподібна</a:t>
            </a:r>
            <a:r>
              <a:rPr lang="ru-RU" sz="1900" b="1" dirty="0" smtClean="0"/>
              <a:t> (через </a:t>
            </a:r>
            <a:r>
              <a:rPr lang="ru-RU" sz="1900" b="1" dirty="0" err="1" smtClean="0"/>
              <a:t>підшлункову</a:t>
            </a:r>
            <a:r>
              <a:rPr lang="ru-RU" sz="1900" b="1" dirty="0" smtClean="0"/>
              <a:t> </a:t>
            </a:r>
            <a:r>
              <a:rPr lang="ru-RU" sz="1900" b="1" dirty="0" err="1" smtClean="0"/>
              <a:t>залозу</a:t>
            </a:r>
            <a:r>
              <a:rPr lang="ru-RU" sz="1900" b="1" dirty="0" smtClean="0"/>
              <a:t>) </a:t>
            </a:r>
            <a:r>
              <a:rPr lang="ru-RU" sz="1900" b="1" dirty="0" err="1" smtClean="0"/>
              <a:t>дія</a:t>
            </a:r>
            <a:r>
              <a:rPr lang="ru-RU" sz="1900" b="1" dirty="0" smtClean="0"/>
              <a:t> </a:t>
            </a:r>
            <a:endParaRPr lang="ru-RU" sz="1900" b="1" dirty="0" smtClean="0"/>
          </a:p>
          <a:p>
            <a:pPr algn="just"/>
            <a:r>
              <a:rPr lang="ru-RU" sz="1900" b="1" i="1" dirty="0" err="1" smtClean="0">
                <a:solidFill>
                  <a:srgbClr val="FF0000"/>
                </a:solidFill>
              </a:rPr>
              <a:t>І</a:t>
            </a:r>
            <a:r>
              <a:rPr lang="ru-RU" sz="1900" b="1" i="1" dirty="0" err="1" smtClean="0">
                <a:solidFill>
                  <a:srgbClr val="FF0000"/>
                </a:solidFill>
              </a:rPr>
              <a:t>нулін</a:t>
            </a:r>
            <a:r>
              <a:rPr lang="ru-RU" sz="1900" b="1" i="1" dirty="0" smtClean="0">
                <a:solidFill>
                  <a:srgbClr val="FF0000"/>
                </a:solidFill>
              </a:rPr>
              <a:t>: </a:t>
            </a:r>
            <a:r>
              <a:rPr lang="ru-RU" sz="1900" b="1" dirty="0" err="1" smtClean="0"/>
              <a:t>адаптогенні</a:t>
            </a:r>
            <a:r>
              <a:rPr lang="ru-RU" sz="1900" b="1" dirty="0" smtClean="0"/>
              <a:t>, </a:t>
            </a:r>
            <a:r>
              <a:rPr lang="ru-RU" sz="1900" b="1" dirty="0" err="1" smtClean="0"/>
              <a:t>адсорбуючі</a:t>
            </a:r>
            <a:r>
              <a:rPr lang="ru-RU" sz="1900" b="1" dirty="0" smtClean="0"/>
              <a:t>, </a:t>
            </a:r>
            <a:r>
              <a:rPr lang="ru-RU" sz="1900" b="1" dirty="0" err="1" smtClean="0"/>
              <a:t>протимікробні</a:t>
            </a:r>
            <a:r>
              <a:rPr lang="ru-RU" sz="1900" b="1" dirty="0" smtClean="0"/>
              <a:t>, </a:t>
            </a:r>
            <a:r>
              <a:rPr lang="ru-RU" sz="1900" b="1" dirty="0" err="1" smtClean="0"/>
              <a:t>гормоноподібні</a:t>
            </a:r>
            <a:r>
              <a:rPr lang="ru-RU" sz="1900" b="1" dirty="0" smtClean="0"/>
              <a:t> </a:t>
            </a:r>
            <a:r>
              <a:rPr lang="ru-RU" sz="1900" b="1" dirty="0" err="1" smtClean="0"/>
              <a:t>властивості</a:t>
            </a:r>
            <a:r>
              <a:rPr lang="ru-RU" sz="1900" b="1" dirty="0" smtClean="0"/>
              <a:t> </a:t>
            </a:r>
            <a:r>
              <a:rPr lang="ru-RU" sz="1900" b="1" dirty="0" smtClean="0"/>
              <a:t>(при </a:t>
            </a:r>
            <a:r>
              <a:rPr lang="ru-RU" sz="1900" b="1" dirty="0" err="1" smtClean="0"/>
              <a:t>лікуванні</a:t>
            </a:r>
            <a:r>
              <a:rPr lang="ru-RU" sz="1900" b="1" dirty="0" smtClean="0"/>
              <a:t> </a:t>
            </a:r>
            <a:r>
              <a:rPr lang="ru-RU" sz="1900" b="1" dirty="0" err="1" smtClean="0"/>
              <a:t>цукрового</a:t>
            </a:r>
            <a:r>
              <a:rPr lang="ru-RU" sz="1900" b="1" dirty="0" smtClean="0"/>
              <a:t> </a:t>
            </a:r>
            <a:r>
              <a:rPr lang="ru-RU" sz="1900" b="1" dirty="0" err="1" smtClean="0"/>
              <a:t>діабету</a:t>
            </a:r>
            <a:r>
              <a:rPr lang="ru-RU" sz="1900" b="1" dirty="0" smtClean="0"/>
              <a:t>)(</a:t>
            </a:r>
            <a:r>
              <a:rPr lang="ru-RU" sz="1900" b="1" dirty="0" err="1" smtClean="0"/>
              <a:t>дивясил</a:t>
            </a:r>
            <a:r>
              <a:rPr lang="ru-RU" sz="1900" b="1" dirty="0" smtClean="0"/>
              <a:t>, </a:t>
            </a:r>
            <a:r>
              <a:rPr lang="ru-RU" sz="1900" b="1" dirty="0" err="1" smtClean="0"/>
              <a:t>земляна</a:t>
            </a:r>
            <a:r>
              <a:rPr lang="ru-RU" sz="1900" b="1" dirty="0" smtClean="0"/>
              <a:t> </a:t>
            </a:r>
            <a:r>
              <a:rPr lang="ru-RU" sz="1900" b="1" dirty="0" err="1" smtClean="0"/>
              <a:t>груша,корінь</a:t>
            </a:r>
            <a:r>
              <a:rPr lang="ru-RU" sz="1900" b="1" dirty="0" smtClean="0"/>
              <a:t> </a:t>
            </a:r>
            <a:r>
              <a:rPr lang="ru-RU" sz="1900" b="1" dirty="0" err="1" smtClean="0"/>
              <a:t>цикорію</a:t>
            </a:r>
            <a:r>
              <a:rPr lang="ru-RU" sz="1900" b="1" dirty="0" smtClean="0"/>
              <a:t> </a:t>
            </a:r>
            <a:r>
              <a:rPr lang="ru-RU" sz="1900" b="1" dirty="0" err="1" smtClean="0"/>
              <a:t>і</a:t>
            </a:r>
            <a:r>
              <a:rPr lang="ru-RU" sz="1900" b="1" dirty="0" smtClean="0"/>
              <a:t> </a:t>
            </a:r>
            <a:r>
              <a:rPr lang="ru-RU" sz="1900" b="1" dirty="0" err="1" smtClean="0"/>
              <a:t>кульбаби</a:t>
            </a:r>
            <a:r>
              <a:rPr lang="ru-RU" sz="1900" b="1" dirty="0" smtClean="0"/>
              <a:t>) </a:t>
            </a:r>
            <a:endParaRPr lang="ru-RU" sz="1900" b="1" dirty="0" smtClean="0"/>
          </a:p>
          <a:p>
            <a:pPr algn="just"/>
            <a:r>
              <a:rPr lang="ru-RU" sz="1900" b="1" i="1" dirty="0" err="1" smtClean="0">
                <a:solidFill>
                  <a:srgbClr val="FF0000"/>
                </a:solidFill>
              </a:rPr>
              <a:t>Пектини</a:t>
            </a:r>
            <a:r>
              <a:rPr lang="ru-RU" sz="1900" b="1" i="1" dirty="0" smtClean="0">
                <a:solidFill>
                  <a:srgbClr val="FF0000"/>
                </a:solidFill>
              </a:rPr>
              <a:t>:</a:t>
            </a:r>
            <a:r>
              <a:rPr lang="ru-RU" sz="1900" b="1" dirty="0" smtClean="0"/>
              <a:t> </a:t>
            </a:r>
            <a:r>
              <a:rPr lang="ru-RU" sz="1900" b="1" dirty="0" err="1" smtClean="0"/>
              <a:t>найкращі</a:t>
            </a:r>
            <a:r>
              <a:rPr lang="ru-RU" sz="1900" b="1" dirty="0" smtClean="0"/>
              <a:t> </a:t>
            </a:r>
            <a:r>
              <a:rPr lang="ru-RU" sz="1900" b="1" dirty="0" err="1" smtClean="0"/>
              <a:t>ентеросорбенти</a:t>
            </a:r>
            <a:r>
              <a:rPr lang="ru-RU" sz="1900" b="1" dirty="0" smtClean="0"/>
              <a:t>, </a:t>
            </a:r>
            <a:r>
              <a:rPr lang="ru-RU" sz="1900" b="1" dirty="0" err="1" smtClean="0"/>
              <a:t>протизапальна</a:t>
            </a:r>
            <a:r>
              <a:rPr lang="ru-RU" sz="1900" b="1" dirty="0" smtClean="0"/>
              <a:t> </a:t>
            </a:r>
            <a:r>
              <a:rPr lang="ru-RU" sz="1900" b="1" dirty="0" err="1" smtClean="0"/>
              <a:t>дія</a:t>
            </a:r>
            <a:r>
              <a:rPr lang="ru-RU" sz="1900" b="1" dirty="0" smtClean="0"/>
              <a:t>(</a:t>
            </a:r>
            <a:r>
              <a:rPr lang="ru-RU" sz="1900" b="1" dirty="0" err="1" smtClean="0"/>
              <a:t>яблучний</a:t>
            </a:r>
            <a:r>
              <a:rPr lang="ru-RU" sz="1900" b="1" dirty="0" smtClean="0"/>
              <a:t> пектин</a:t>
            </a:r>
            <a:r>
              <a:rPr lang="ru-RU" sz="1900" b="1" dirty="0" smtClean="0"/>
              <a:t>)</a:t>
            </a:r>
          </a:p>
          <a:p>
            <a:pPr algn="just"/>
            <a:r>
              <a:rPr lang="ru-RU" sz="1900" b="1" i="1" dirty="0" err="1" smtClean="0">
                <a:solidFill>
                  <a:srgbClr val="FF0000"/>
                </a:solidFill>
              </a:rPr>
              <a:t>Ліпіди</a:t>
            </a:r>
            <a:r>
              <a:rPr lang="ru-RU" sz="1900" b="1" dirty="0" smtClean="0"/>
              <a:t> (</a:t>
            </a:r>
            <a:r>
              <a:rPr lang="ru-RU" sz="1900" b="1" dirty="0" err="1" smtClean="0"/>
              <a:t>олії</a:t>
            </a:r>
            <a:r>
              <a:rPr lang="ru-RU" sz="1900" b="1" dirty="0" smtClean="0"/>
              <a:t>- </a:t>
            </a:r>
            <a:r>
              <a:rPr lang="ru-RU" sz="1900" b="1" dirty="0" err="1" smtClean="0"/>
              <a:t>тригліцериди</a:t>
            </a:r>
            <a:r>
              <a:rPr lang="ru-RU" sz="1900" b="1" dirty="0" smtClean="0"/>
              <a:t> </a:t>
            </a:r>
            <a:r>
              <a:rPr lang="ru-RU" sz="1900" b="1" dirty="0" err="1" smtClean="0"/>
              <a:t>ненасичених</a:t>
            </a:r>
            <a:r>
              <a:rPr lang="ru-RU" sz="1900" b="1" dirty="0" smtClean="0"/>
              <a:t> </a:t>
            </a:r>
            <a:r>
              <a:rPr lang="ru-RU" sz="1900" b="1" dirty="0" err="1" smtClean="0"/>
              <a:t>жирних</a:t>
            </a:r>
            <a:r>
              <a:rPr lang="ru-RU" sz="1900" b="1" dirty="0" smtClean="0"/>
              <a:t> </a:t>
            </a:r>
            <a:r>
              <a:rPr lang="ru-RU" sz="1900" b="1" dirty="0" smtClean="0"/>
              <a:t>кислот) </a:t>
            </a:r>
            <a:r>
              <a:rPr lang="ru-RU" sz="1900" b="1" dirty="0" smtClean="0"/>
              <a:t>•</a:t>
            </a:r>
            <a:r>
              <a:rPr lang="ru-RU" sz="1900" b="1" dirty="0" err="1" smtClean="0"/>
              <a:t>запобігають</a:t>
            </a:r>
            <a:r>
              <a:rPr lang="ru-RU" sz="1900" b="1" dirty="0" smtClean="0"/>
              <a:t> </a:t>
            </a:r>
            <a:r>
              <a:rPr lang="ru-RU" sz="1900" b="1" dirty="0" err="1" smtClean="0"/>
              <a:t>інтоксикаціям</a:t>
            </a:r>
            <a:r>
              <a:rPr lang="ru-RU" sz="1900" b="1" dirty="0" smtClean="0"/>
              <a:t>, </a:t>
            </a:r>
            <a:r>
              <a:rPr lang="ru-RU" sz="1900" b="1" dirty="0" err="1" smtClean="0"/>
              <a:t>що</a:t>
            </a:r>
            <a:r>
              <a:rPr lang="ru-RU" sz="1900" b="1" dirty="0" smtClean="0"/>
              <a:t> </a:t>
            </a:r>
            <a:r>
              <a:rPr lang="ru-RU" sz="1900" b="1" dirty="0" err="1" smtClean="0"/>
              <a:t>викликані</a:t>
            </a:r>
            <a:r>
              <a:rPr lang="ru-RU" sz="1900" b="1" dirty="0" smtClean="0"/>
              <a:t> </a:t>
            </a:r>
            <a:r>
              <a:rPr lang="ru-RU" sz="1900" b="1" dirty="0" err="1" smtClean="0"/>
              <a:t>процесами</a:t>
            </a:r>
            <a:r>
              <a:rPr lang="ru-RU" sz="1900" b="1" dirty="0" smtClean="0"/>
              <a:t> </a:t>
            </a:r>
            <a:r>
              <a:rPr lang="ru-RU" sz="1900" b="1" dirty="0" err="1" smtClean="0"/>
              <a:t>вільнорадикального</a:t>
            </a:r>
            <a:r>
              <a:rPr lang="ru-RU" sz="1900" b="1" dirty="0" smtClean="0"/>
              <a:t> </a:t>
            </a:r>
            <a:r>
              <a:rPr lang="ru-RU" sz="1900" b="1" dirty="0" err="1" smtClean="0"/>
              <a:t>окислення</a:t>
            </a:r>
            <a:r>
              <a:rPr lang="ru-RU" sz="1900" b="1" dirty="0" smtClean="0"/>
              <a:t> </a:t>
            </a:r>
            <a:r>
              <a:rPr lang="ru-RU" sz="1900" b="1" dirty="0" err="1" smtClean="0"/>
              <a:t>ліпідів</a:t>
            </a:r>
            <a:r>
              <a:rPr lang="ru-RU" sz="1900" b="1" dirty="0" smtClean="0"/>
              <a:t>. </a:t>
            </a:r>
            <a:r>
              <a:rPr lang="ru-RU" sz="1900" b="1" dirty="0" err="1" smtClean="0"/>
              <a:t>ненасичені</a:t>
            </a:r>
            <a:r>
              <a:rPr lang="ru-RU" sz="1900" b="1" dirty="0" smtClean="0"/>
              <a:t> </a:t>
            </a:r>
            <a:r>
              <a:rPr lang="ru-RU" sz="1900" b="1" dirty="0" err="1" smtClean="0"/>
              <a:t>жирні</a:t>
            </a:r>
            <a:r>
              <a:rPr lang="ru-RU" sz="1900" b="1" dirty="0" smtClean="0"/>
              <a:t> </a:t>
            </a:r>
            <a:r>
              <a:rPr lang="ru-RU" sz="1900" b="1" dirty="0" err="1" smtClean="0"/>
              <a:t>кислоти</a:t>
            </a:r>
            <a:r>
              <a:rPr lang="ru-RU" sz="1900" b="1" dirty="0" smtClean="0"/>
              <a:t> - </a:t>
            </a:r>
            <a:r>
              <a:rPr lang="ru-RU" sz="1900" b="1" dirty="0" err="1" smtClean="0"/>
              <a:t>будівельний</a:t>
            </a:r>
            <a:r>
              <a:rPr lang="ru-RU" sz="1900" b="1" dirty="0" smtClean="0"/>
              <a:t> </a:t>
            </a:r>
            <a:r>
              <a:rPr lang="ru-RU" sz="1900" b="1" dirty="0" err="1" smtClean="0"/>
              <a:t>матеріал</a:t>
            </a:r>
            <a:r>
              <a:rPr lang="ru-RU" sz="1900" b="1" dirty="0" smtClean="0"/>
              <a:t> для </a:t>
            </a:r>
            <a:r>
              <a:rPr lang="ru-RU" sz="1900" b="1" dirty="0" err="1" smtClean="0"/>
              <a:t>клітинних</a:t>
            </a:r>
            <a:r>
              <a:rPr lang="ru-RU" sz="1900" b="1" dirty="0" smtClean="0"/>
              <a:t> мембран </a:t>
            </a:r>
            <a:r>
              <a:rPr lang="ru-RU" sz="1900" b="1" dirty="0" err="1" smtClean="0"/>
              <a:t>простагландини</a:t>
            </a:r>
            <a:r>
              <a:rPr lang="ru-RU" sz="1900" b="1" dirty="0" smtClean="0"/>
              <a:t> – </a:t>
            </a:r>
            <a:r>
              <a:rPr lang="ru-RU" sz="1900" b="1" dirty="0" err="1" smtClean="0"/>
              <a:t>стимуюють</a:t>
            </a:r>
            <a:r>
              <a:rPr lang="ru-RU" sz="1900" b="1" dirty="0" smtClean="0"/>
              <a:t> мускулатуру матки, </a:t>
            </a:r>
            <a:r>
              <a:rPr lang="ru-RU" sz="1900" b="1" dirty="0" err="1" smtClean="0"/>
              <a:t>судино</a:t>
            </a:r>
            <a:r>
              <a:rPr lang="ru-RU" sz="1900" b="1" dirty="0" smtClean="0"/>
              <a:t>, </a:t>
            </a:r>
            <a:r>
              <a:rPr lang="ru-RU" sz="1900" b="1" dirty="0" err="1" smtClean="0"/>
              <a:t>тонізуюча</a:t>
            </a:r>
            <a:r>
              <a:rPr lang="ru-RU" sz="1900" b="1" dirty="0" smtClean="0"/>
              <a:t> </a:t>
            </a:r>
            <a:r>
              <a:rPr lang="ru-RU" sz="1900" b="1" dirty="0" err="1" smtClean="0"/>
              <a:t>активність</a:t>
            </a:r>
            <a:r>
              <a:rPr lang="ru-RU" sz="1900" b="1" dirty="0" smtClean="0"/>
              <a:t>, </a:t>
            </a:r>
            <a:r>
              <a:rPr lang="ru-RU" sz="1900" b="1" dirty="0" err="1" smtClean="0"/>
              <a:t>седативна</a:t>
            </a:r>
            <a:r>
              <a:rPr lang="ru-RU" sz="1900" b="1" dirty="0" smtClean="0"/>
              <a:t> </a:t>
            </a:r>
            <a:r>
              <a:rPr lang="ru-RU" sz="1900" b="1" dirty="0" err="1" smtClean="0"/>
              <a:t>активність</a:t>
            </a:r>
            <a:r>
              <a:rPr lang="ru-RU" sz="1900" b="1" dirty="0" smtClean="0"/>
              <a:t>. </a:t>
            </a:r>
            <a:r>
              <a:rPr lang="ru-RU" sz="1900" b="1" dirty="0" err="1" smtClean="0"/>
              <a:t>білкові</a:t>
            </a:r>
            <a:r>
              <a:rPr lang="ru-RU" sz="1900" b="1" dirty="0" smtClean="0"/>
              <a:t> </a:t>
            </a:r>
            <a:r>
              <a:rPr lang="ru-RU" sz="1900" b="1" dirty="0" err="1" smtClean="0"/>
              <a:t>сполуки</a:t>
            </a:r>
            <a:r>
              <a:rPr lang="ru-RU" sz="1900" b="1" dirty="0" smtClean="0"/>
              <a:t> (</a:t>
            </a:r>
            <a:r>
              <a:rPr lang="ru-RU" sz="1900" b="1" dirty="0" err="1" smtClean="0"/>
              <a:t>пептиди</a:t>
            </a:r>
            <a:r>
              <a:rPr lang="ru-RU" sz="1900" b="1" dirty="0" smtClean="0"/>
              <a:t>, </a:t>
            </a:r>
            <a:r>
              <a:rPr lang="ru-RU" sz="1900" b="1" dirty="0" err="1" smtClean="0"/>
              <a:t>протеїни</a:t>
            </a:r>
            <a:r>
              <a:rPr lang="ru-RU" sz="1900" b="1" dirty="0" smtClean="0"/>
              <a:t>, </a:t>
            </a:r>
            <a:r>
              <a:rPr lang="ru-RU" sz="1900" b="1" dirty="0" err="1" smtClean="0"/>
              <a:t>протеїди</a:t>
            </a:r>
            <a:r>
              <a:rPr lang="ru-RU" sz="1900" b="1" dirty="0" smtClean="0"/>
              <a:t>) </a:t>
            </a:r>
            <a:endParaRPr lang="ru-RU" sz="1900" b="1" dirty="0" smtClean="0"/>
          </a:p>
          <a:p>
            <a:pPr algn="just"/>
            <a:r>
              <a:rPr lang="ru-RU" sz="1900" b="1" dirty="0" err="1" smtClean="0"/>
              <a:t>Протеїни-рослинні</a:t>
            </a:r>
            <a:r>
              <a:rPr lang="ru-RU" sz="1900" b="1" dirty="0" smtClean="0"/>
              <a:t> </a:t>
            </a:r>
            <a:r>
              <a:rPr lang="ru-RU" sz="1900" b="1" dirty="0" err="1" smtClean="0"/>
              <a:t>ферменти</a:t>
            </a:r>
            <a:r>
              <a:rPr lang="ru-RU" sz="1900" b="1" dirty="0" smtClean="0"/>
              <a:t>, </a:t>
            </a:r>
            <a:r>
              <a:rPr lang="ru-RU" sz="1900" b="1" dirty="0" err="1" smtClean="0"/>
              <a:t>під</a:t>
            </a:r>
            <a:r>
              <a:rPr lang="ru-RU" sz="1900" b="1" dirty="0" smtClean="0"/>
              <a:t> </a:t>
            </a:r>
            <a:r>
              <a:rPr lang="ru-RU" sz="1900" b="1" dirty="0" err="1" smtClean="0"/>
              <a:t>впливом</a:t>
            </a:r>
            <a:r>
              <a:rPr lang="ru-RU" sz="1900" b="1" dirty="0" smtClean="0"/>
              <a:t> </a:t>
            </a:r>
            <a:r>
              <a:rPr lang="ru-RU" sz="1900" b="1" dirty="0" err="1" smtClean="0"/>
              <a:t>яких</a:t>
            </a:r>
            <a:r>
              <a:rPr lang="ru-RU" sz="1900" b="1" dirty="0" smtClean="0"/>
              <a:t> </a:t>
            </a:r>
            <a:r>
              <a:rPr lang="ru-RU" sz="1900" b="1" dirty="0" err="1" smtClean="0"/>
              <a:t>відбувається</a:t>
            </a:r>
            <a:r>
              <a:rPr lang="ru-RU" sz="1900" b="1" dirty="0" smtClean="0"/>
              <a:t> </a:t>
            </a:r>
            <a:r>
              <a:rPr lang="ru-RU" sz="1900" b="1" dirty="0" err="1" smtClean="0"/>
              <a:t>повний</a:t>
            </a:r>
            <a:r>
              <a:rPr lang="ru-RU" sz="1900" b="1" dirty="0" smtClean="0"/>
              <a:t> </a:t>
            </a:r>
            <a:r>
              <a:rPr lang="ru-RU" sz="1900" b="1" dirty="0" err="1" smtClean="0"/>
              <a:t>гідроліз</a:t>
            </a:r>
            <a:r>
              <a:rPr lang="ru-RU" sz="1900" b="1" dirty="0" smtClean="0"/>
              <a:t> </a:t>
            </a:r>
            <a:r>
              <a:rPr lang="ru-RU" sz="1900" b="1" dirty="0" err="1" smtClean="0"/>
              <a:t>будь-якого</a:t>
            </a:r>
            <a:r>
              <a:rPr lang="ru-RU" sz="1900" b="1" dirty="0" smtClean="0"/>
              <a:t> </a:t>
            </a:r>
            <a:r>
              <a:rPr lang="ru-RU" sz="1900" b="1" dirty="0" err="1" smtClean="0"/>
              <a:t>білку</a:t>
            </a:r>
            <a:r>
              <a:rPr lang="ru-RU" sz="1900" b="1" dirty="0" smtClean="0"/>
              <a:t> до </a:t>
            </a:r>
            <a:r>
              <a:rPr lang="ru-RU" sz="1900" b="1" dirty="0" err="1" smtClean="0"/>
              <a:t>амінокислот</a:t>
            </a:r>
            <a:r>
              <a:rPr lang="ru-RU" sz="1900" b="1" dirty="0" smtClean="0"/>
              <a:t>. </a:t>
            </a:r>
            <a:endParaRPr lang="ru-RU" sz="1900" b="1" dirty="0" smtClean="0"/>
          </a:p>
          <a:p>
            <a:pPr algn="just"/>
            <a:r>
              <a:rPr lang="ru-RU" sz="1900" b="1" i="1" dirty="0" err="1" smtClean="0">
                <a:solidFill>
                  <a:srgbClr val="FF0000"/>
                </a:solidFill>
              </a:rPr>
              <a:t>Вітаміни</a:t>
            </a:r>
            <a:r>
              <a:rPr lang="ru-RU" sz="1900" b="1" i="1" dirty="0" smtClean="0">
                <a:solidFill>
                  <a:srgbClr val="FF0000"/>
                </a:solidFill>
              </a:rPr>
              <a:t> </a:t>
            </a:r>
            <a:r>
              <a:rPr lang="ru-RU" sz="1900" b="1" i="1" dirty="0" smtClean="0">
                <a:solidFill>
                  <a:srgbClr val="FF0000"/>
                </a:solidFill>
              </a:rPr>
              <a:t>(</a:t>
            </a:r>
            <a:r>
              <a:rPr lang="ru-RU" sz="1900" b="1" i="1" dirty="0" err="1" smtClean="0">
                <a:solidFill>
                  <a:srgbClr val="FF0000"/>
                </a:solidFill>
              </a:rPr>
              <a:t>водорозчинні</a:t>
            </a:r>
            <a:r>
              <a:rPr lang="ru-RU" sz="1900" b="1" i="1" dirty="0" smtClean="0">
                <a:solidFill>
                  <a:srgbClr val="FF0000"/>
                </a:solidFill>
              </a:rPr>
              <a:t>, </a:t>
            </a:r>
            <a:r>
              <a:rPr lang="ru-RU" sz="1900" b="1" i="1" dirty="0" err="1" smtClean="0">
                <a:solidFill>
                  <a:srgbClr val="FF0000"/>
                </a:solidFill>
              </a:rPr>
              <a:t>жиророзчинні</a:t>
            </a:r>
            <a:r>
              <a:rPr lang="ru-RU" sz="1900" b="1" i="1" dirty="0" smtClean="0">
                <a:solidFill>
                  <a:srgbClr val="FF0000"/>
                </a:solidFill>
              </a:rPr>
              <a:t>) </a:t>
            </a:r>
            <a:endParaRPr lang="ru-RU" sz="1900" b="1" i="1" dirty="0" smtClean="0">
              <a:solidFill>
                <a:srgbClr val="FF0000"/>
              </a:solidFill>
            </a:endParaRPr>
          </a:p>
          <a:p>
            <a:pPr algn="just"/>
            <a:r>
              <a:rPr lang="ru-RU" sz="1900" b="1" dirty="0" smtClean="0"/>
              <a:t>•</a:t>
            </a:r>
            <a:r>
              <a:rPr lang="ru-RU" sz="1900" b="1" dirty="0" err="1" smtClean="0"/>
              <a:t>Регулюють</a:t>
            </a:r>
            <a:r>
              <a:rPr lang="ru-RU" sz="1900" b="1" dirty="0" smtClean="0"/>
              <a:t> </a:t>
            </a:r>
            <a:r>
              <a:rPr lang="ru-RU" sz="1900" b="1" dirty="0" err="1" smtClean="0"/>
              <a:t>життєві</a:t>
            </a:r>
            <a:r>
              <a:rPr lang="ru-RU" sz="1900" b="1" dirty="0" smtClean="0"/>
              <a:t> </a:t>
            </a:r>
            <a:r>
              <a:rPr lang="ru-RU" sz="1900" b="1" dirty="0" err="1" smtClean="0"/>
              <a:t>процеси</a:t>
            </a:r>
            <a:r>
              <a:rPr lang="ru-RU" sz="1900" b="1" dirty="0" smtClean="0"/>
              <a:t> </a:t>
            </a:r>
            <a:r>
              <a:rPr lang="ru-RU" sz="1900" b="1" dirty="0" err="1" smtClean="0"/>
              <a:t>організму</a:t>
            </a:r>
            <a:r>
              <a:rPr lang="ru-RU" sz="1900" b="1" dirty="0" smtClean="0"/>
              <a:t>, </a:t>
            </a:r>
            <a:r>
              <a:rPr lang="ru-RU" sz="1900" b="1" dirty="0" err="1" smtClean="0"/>
              <a:t>вживаються</a:t>
            </a:r>
            <a:r>
              <a:rPr lang="ru-RU" sz="1900" b="1" dirty="0" smtClean="0"/>
              <a:t> для </a:t>
            </a:r>
            <a:r>
              <a:rPr lang="ru-RU" sz="1900" b="1" dirty="0" err="1" smtClean="0"/>
              <a:t>лікування</a:t>
            </a:r>
            <a:r>
              <a:rPr lang="ru-RU" sz="1900" b="1" dirty="0" smtClean="0"/>
              <a:t> </a:t>
            </a:r>
            <a:r>
              <a:rPr lang="ru-RU" sz="1900" b="1" dirty="0" err="1" smtClean="0"/>
              <a:t>гіпо-авітамінозів</a:t>
            </a:r>
            <a:r>
              <a:rPr lang="ru-RU" sz="1900" b="1" dirty="0" smtClean="0"/>
              <a:t> </a:t>
            </a:r>
            <a:r>
              <a:rPr lang="ru-RU" sz="1900" b="1" dirty="0" smtClean="0"/>
              <a:t>(</a:t>
            </a:r>
            <a:r>
              <a:rPr lang="ru-RU" sz="1900" b="1" dirty="0" err="1" smtClean="0"/>
              <a:t>вітаміни</a:t>
            </a:r>
            <a:r>
              <a:rPr lang="ru-RU" sz="1900" b="1" dirty="0" smtClean="0"/>
              <a:t> </a:t>
            </a:r>
            <a:r>
              <a:rPr lang="ru-RU" sz="1900" b="1" dirty="0" err="1" smtClean="0"/>
              <a:t>групи</a:t>
            </a:r>
            <a:r>
              <a:rPr lang="ru-RU" sz="1900" b="1" dirty="0" smtClean="0"/>
              <a:t> А), </a:t>
            </a:r>
            <a:r>
              <a:rPr lang="ru-RU" sz="1900" b="1" dirty="0" err="1" smtClean="0"/>
              <a:t>приймають</a:t>
            </a:r>
            <a:r>
              <a:rPr lang="ru-RU" sz="1900" b="1" dirty="0" smtClean="0"/>
              <a:t> участь у </a:t>
            </a:r>
            <a:r>
              <a:rPr lang="ru-RU" sz="1900" b="1" dirty="0" err="1" smtClean="0"/>
              <a:t>окислювально-відновних</a:t>
            </a:r>
            <a:r>
              <a:rPr lang="ru-RU" sz="1900" b="1" dirty="0" smtClean="0"/>
              <a:t> </a:t>
            </a:r>
            <a:r>
              <a:rPr lang="ru-RU" sz="1900" b="1" dirty="0" err="1" smtClean="0"/>
              <a:t>процесах</a:t>
            </a:r>
            <a:r>
              <a:rPr lang="ru-RU" sz="1900" b="1" dirty="0" smtClean="0"/>
              <a:t>, </a:t>
            </a:r>
            <a:r>
              <a:rPr lang="ru-RU" sz="1900" b="1" dirty="0" err="1" smtClean="0"/>
              <a:t>активують</a:t>
            </a:r>
            <a:r>
              <a:rPr lang="ru-RU" sz="1900" b="1" dirty="0" smtClean="0"/>
              <a:t> синтез та </a:t>
            </a:r>
            <a:r>
              <a:rPr lang="ru-RU" sz="1900" b="1" dirty="0" err="1" smtClean="0"/>
              <a:t>функціоналтьну</a:t>
            </a:r>
            <a:r>
              <a:rPr lang="ru-RU" sz="1900" b="1" dirty="0" smtClean="0"/>
              <a:t> </a:t>
            </a:r>
            <a:r>
              <a:rPr lang="ru-RU" sz="1900" b="1" dirty="0" err="1" smtClean="0"/>
              <a:t>спроможність</a:t>
            </a:r>
            <a:r>
              <a:rPr lang="ru-RU" sz="1900" b="1" dirty="0" smtClean="0"/>
              <a:t> </a:t>
            </a:r>
            <a:r>
              <a:rPr lang="ru-RU" sz="1900" b="1" dirty="0" err="1" smtClean="0"/>
              <a:t>багатьох</a:t>
            </a:r>
            <a:r>
              <a:rPr lang="ru-RU" sz="1900" b="1" dirty="0" smtClean="0"/>
              <a:t> </a:t>
            </a:r>
            <a:r>
              <a:rPr lang="ru-RU" sz="1900" b="1" dirty="0" err="1" smtClean="0"/>
              <a:t>ензимів</a:t>
            </a:r>
            <a:r>
              <a:rPr lang="ru-RU" sz="1900" b="1" dirty="0" smtClean="0"/>
              <a:t> </a:t>
            </a:r>
            <a:r>
              <a:rPr lang="ru-RU" sz="1900" b="1" dirty="0" smtClean="0"/>
              <a:t>(</a:t>
            </a:r>
            <a:r>
              <a:rPr lang="ru-RU" sz="1900" b="1" dirty="0" err="1" smtClean="0"/>
              <a:t>вітамін</a:t>
            </a:r>
            <a:r>
              <a:rPr lang="ru-RU" sz="1900" b="1" dirty="0" smtClean="0"/>
              <a:t> </a:t>
            </a:r>
            <a:r>
              <a:rPr lang="ru-RU" sz="1900" b="1" dirty="0" smtClean="0"/>
              <a:t>С), </a:t>
            </a:r>
            <a:r>
              <a:rPr lang="ru-RU" sz="1900" b="1" dirty="0" err="1" smtClean="0"/>
              <a:t>приймають</a:t>
            </a:r>
            <a:r>
              <a:rPr lang="ru-RU" sz="1900" b="1" dirty="0" smtClean="0"/>
              <a:t> участь в </a:t>
            </a:r>
            <a:r>
              <a:rPr lang="ru-RU" sz="1900" b="1" dirty="0" err="1" smtClean="0"/>
              <a:t>нормалізації</a:t>
            </a:r>
            <a:r>
              <a:rPr lang="ru-RU" sz="1900" b="1" dirty="0" smtClean="0"/>
              <a:t> </a:t>
            </a:r>
            <a:r>
              <a:rPr lang="ru-RU" sz="1900" b="1" dirty="0" err="1" smtClean="0"/>
              <a:t>перебігу</a:t>
            </a:r>
            <a:r>
              <a:rPr lang="ru-RU" sz="1900" b="1" dirty="0" smtClean="0"/>
              <a:t> </a:t>
            </a:r>
            <a:r>
              <a:rPr lang="ru-RU" sz="1900" b="1" dirty="0" err="1" smtClean="0"/>
              <a:t>вагітності</a:t>
            </a:r>
            <a:r>
              <a:rPr lang="ru-RU" sz="1900" b="1" dirty="0" smtClean="0"/>
              <a:t> та </a:t>
            </a:r>
            <a:r>
              <a:rPr lang="ru-RU" sz="1900" b="1" dirty="0" err="1" smtClean="0"/>
              <a:t>пологів</a:t>
            </a:r>
            <a:r>
              <a:rPr lang="ru-RU" sz="1900" b="1" dirty="0" smtClean="0"/>
              <a:t>, </a:t>
            </a:r>
            <a:r>
              <a:rPr lang="ru-RU" sz="1900" b="1" dirty="0" err="1" smtClean="0"/>
              <a:t>ліпідного</a:t>
            </a:r>
            <a:r>
              <a:rPr lang="ru-RU" sz="1900" b="1" dirty="0" smtClean="0"/>
              <a:t> </a:t>
            </a:r>
            <a:r>
              <a:rPr lang="ru-RU" sz="1900" b="1" dirty="0" err="1" smtClean="0"/>
              <a:t>обміну</a:t>
            </a:r>
            <a:r>
              <a:rPr lang="ru-RU" sz="1900" b="1" dirty="0" smtClean="0"/>
              <a:t> (</a:t>
            </a:r>
            <a:r>
              <a:rPr lang="ru-RU" sz="1900" b="1" dirty="0" err="1" smtClean="0"/>
              <a:t>вітамін</a:t>
            </a:r>
            <a:r>
              <a:rPr lang="ru-RU" sz="1900" b="1" dirty="0" smtClean="0"/>
              <a:t> Є), </a:t>
            </a:r>
            <a:r>
              <a:rPr lang="ru-RU" sz="1900" b="1" dirty="0" err="1" smtClean="0"/>
              <a:t>тромбогенний</a:t>
            </a:r>
            <a:r>
              <a:rPr lang="ru-RU" sz="1900" b="1" dirty="0" smtClean="0"/>
              <a:t> фактор (</a:t>
            </a:r>
            <a:r>
              <a:rPr lang="ru-RU" sz="1900" b="1" dirty="0" err="1" smtClean="0"/>
              <a:t>вітамін</a:t>
            </a:r>
            <a:r>
              <a:rPr lang="ru-RU" sz="1900" b="1" dirty="0" smtClean="0"/>
              <a:t> К), </a:t>
            </a:r>
            <a:r>
              <a:rPr lang="ru-RU" sz="1900" b="1" dirty="0" err="1" smtClean="0"/>
              <a:t>тощо</a:t>
            </a:r>
            <a:r>
              <a:rPr lang="ru-RU" sz="1900" b="1" dirty="0" smtClean="0"/>
              <a:t>.</a:t>
            </a:r>
            <a:endParaRPr lang="ru-RU" sz="19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solidFill>
                  <a:srgbClr val="FF0000"/>
                </a:solidFill>
              </a:rPr>
              <a:t>Алкалоїди</a:t>
            </a:r>
            <a:endParaRPr lang="uk-UA" b="1" dirty="0">
              <a:solidFill>
                <a:srgbClr val="FF0000"/>
              </a:solidFill>
            </a:endParaRPr>
          </a:p>
        </p:txBody>
      </p:sp>
      <p:sp>
        <p:nvSpPr>
          <p:cNvPr id="3" name="Місце для вмісту 2"/>
          <p:cNvSpPr>
            <a:spLocks noGrp="1"/>
          </p:cNvSpPr>
          <p:nvPr>
            <p:ph idx="1"/>
          </p:nvPr>
        </p:nvSpPr>
        <p:spPr>
          <a:xfrm>
            <a:off x="500034" y="1357298"/>
            <a:ext cx="8229600" cy="4525963"/>
          </a:xfrm>
        </p:spPr>
        <p:style>
          <a:lnRef idx="1">
            <a:schemeClr val="dk1"/>
          </a:lnRef>
          <a:fillRef idx="2">
            <a:schemeClr val="dk1"/>
          </a:fillRef>
          <a:effectRef idx="1">
            <a:schemeClr val="dk1"/>
          </a:effectRef>
          <a:fontRef idx="minor">
            <a:schemeClr val="dk1"/>
          </a:fontRef>
        </p:style>
        <p:txBody>
          <a:bodyPr>
            <a:normAutofit lnSpcReduction="10000"/>
          </a:bodyPr>
          <a:lstStyle/>
          <a:p>
            <a:pPr lvl="2" indent="444500" algn="just">
              <a:buSzPct val="100000"/>
              <a:buNone/>
              <a:defRPr/>
            </a:pPr>
            <a:r>
              <a:rPr lang="ru-RU" b="1" dirty="0" err="1" smtClean="0">
                <a:solidFill>
                  <a:schemeClr val="tx1"/>
                </a:solidFill>
                <a:latin typeface="Times New Roman" pitchFamily="18" charset="0"/>
                <a:cs typeface="Times New Roman" pitchFamily="18" charset="0"/>
              </a:rPr>
              <a:t>Являють</a:t>
            </a:r>
            <a:r>
              <a:rPr lang="ru-RU" b="1" dirty="0" smtClean="0">
                <a:solidFill>
                  <a:schemeClr val="tx1"/>
                </a:solidFill>
                <a:latin typeface="Times New Roman" pitchFamily="18" charset="0"/>
                <a:cs typeface="Times New Roman" pitchFamily="18" charset="0"/>
              </a:rPr>
              <a:t> собою </a:t>
            </a:r>
            <a:r>
              <a:rPr lang="ru-RU" b="1" dirty="0" err="1" smtClean="0">
                <a:solidFill>
                  <a:schemeClr val="tx1"/>
                </a:solidFill>
                <a:latin typeface="Times New Roman" pitchFamily="18" charset="0"/>
                <a:cs typeface="Times New Roman" pitchFamily="18" charset="0"/>
              </a:rPr>
              <a:t>азотовмісні</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органічні</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з</a:t>
            </a:r>
            <a:r>
              <a:rPr lang="en-US" b="1" dirty="0" smtClean="0">
                <a:solidFill>
                  <a:schemeClr val="tx1"/>
                </a:solidFill>
                <a:latin typeface="Times New Roman" pitchFamily="18" charset="0"/>
                <a:cs typeface="Times New Roman" pitchFamily="18" charset="0"/>
              </a:rPr>
              <a:t>’</a:t>
            </a:r>
            <a:r>
              <a:rPr lang="ru-RU" b="1" dirty="0" err="1" smtClean="0">
                <a:solidFill>
                  <a:schemeClr val="tx1"/>
                </a:solidFill>
                <a:latin typeface="Times New Roman" pitchFamily="18" charset="0"/>
                <a:cs typeface="Times New Roman" pitchFamily="18" charset="0"/>
              </a:rPr>
              <a:t>єднання</a:t>
            </a:r>
            <a:r>
              <a:rPr lang="ru-RU" b="1" dirty="0" smtClean="0">
                <a:solidFill>
                  <a:schemeClr val="tx1"/>
                </a:solidFill>
                <a:latin typeface="Times New Roman" pitchFamily="18" charset="0"/>
                <a:cs typeface="Times New Roman" pitchFamily="18" charset="0"/>
              </a:rPr>
              <a:t>.</a:t>
            </a:r>
          </a:p>
          <a:p>
            <a:pPr indent="444500" algn="just">
              <a:buSzPct val="100000"/>
              <a:buFont typeface="Wingdings" pitchFamily="2" charset="2"/>
              <a:buChar char="Ø"/>
              <a:defRPr/>
            </a:pPr>
            <a:r>
              <a:rPr lang="ru-RU" sz="2800" b="1" dirty="0" err="1" smtClean="0">
                <a:solidFill>
                  <a:schemeClr val="tx1"/>
                </a:solidFill>
                <a:latin typeface="Times New Roman" pitchFamily="18" charset="0"/>
                <a:cs typeface="Times New Roman" pitchFamily="18" charset="0"/>
              </a:rPr>
              <a:t>Алкалоїди</a:t>
            </a:r>
            <a:r>
              <a:rPr lang="ru-RU" sz="2800" b="1" dirty="0" smtClean="0">
                <a:solidFill>
                  <a:schemeClr val="tx1"/>
                </a:solidFill>
                <a:latin typeface="Times New Roman" pitchFamily="18" charset="0"/>
                <a:cs typeface="Times New Roman" pitchFamily="18" charset="0"/>
              </a:rPr>
              <a:t> в </a:t>
            </a:r>
            <a:r>
              <a:rPr lang="ru-RU" sz="2800" b="1" dirty="0" err="1" smtClean="0">
                <a:solidFill>
                  <a:schemeClr val="tx1"/>
                </a:solidFill>
                <a:latin typeface="Times New Roman" pitchFamily="18" charset="0"/>
                <a:cs typeface="Times New Roman" pitchFamily="18" charset="0"/>
              </a:rPr>
              <a:t>яких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присутній</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кисень-тверді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речовини,без</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кисню-рідкі</a:t>
            </a:r>
            <a:r>
              <a:rPr lang="ru-RU" sz="2800" b="1" dirty="0" smtClean="0">
                <a:solidFill>
                  <a:schemeClr val="tx1"/>
                </a:solidFill>
                <a:latin typeface="Times New Roman" pitchFamily="18" charset="0"/>
                <a:cs typeface="Times New Roman" pitchFamily="18" charset="0"/>
              </a:rPr>
              <a:t>.</a:t>
            </a:r>
          </a:p>
          <a:p>
            <a:pPr indent="444500" algn="just">
              <a:buSzPct val="100000"/>
              <a:buFont typeface="Wingdings" pitchFamily="2" charset="2"/>
              <a:buChar char="Ø"/>
              <a:defRPr/>
            </a:pPr>
            <a:r>
              <a:rPr lang="ru-RU" sz="2800" b="1" dirty="0" err="1" smtClean="0">
                <a:solidFill>
                  <a:schemeClr val="tx1"/>
                </a:solidFill>
                <a:latin typeface="Times New Roman" pitchFamily="18" charset="0"/>
                <a:cs typeface="Times New Roman" pitchFamily="18" charset="0"/>
              </a:rPr>
              <a:t>Алкалоїди</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є</a:t>
            </a:r>
            <a:r>
              <a:rPr lang="ru-RU" sz="2800" b="1" dirty="0" smtClean="0">
                <a:solidFill>
                  <a:schemeClr val="tx1"/>
                </a:solidFill>
                <a:latin typeface="Times New Roman" pitchFamily="18" charset="0"/>
                <a:cs typeface="Times New Roman" pitchFamily="18" charset="0"/>
              </a:rPr>
              <a:t> у </a:t>
            </a:r>
            <a:r>
              <a:rPr lang="ru-RU" sz="2800" b="1" dirty="0" err="1" smtClean="0">
                <a:solidFill>
                  <a:schemeClr val="tx1"/>
                </a:solidFill>
                <a:latin typeface="Times New Roman" pitchFamily="18" charset="0"/>
                <a:cs typeface="Times New Roman" pitchFamily="18" charset="0"/>
              </a:rPr>
              <a:t>всіх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частинах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рослини</a:t>
            </a:r>
            <a:r>
              <a:rPr lang="ru-RU" sz="2800" b="1" dirty="0" smtClean="0">
                <a:solidFill>
                  <a:schemeClr val="tx1"/>
                </a:solidFill>
                <a:latin typeface="Times New Roman" pitchFamily="18" charset="0"/>
                <a:cs typeface="Times New Roman" pitchFamily="18" charset="0"/>
              </a:rPr>
              <a:t>.</a:t>
            </a:r>
          </a:p>
          <a:p>
            <a:pPr indent="444500" algn="just">
              <a:buSzPct val="100000"/>
              <a:buFont typeface="Wingdings" pitchFamily="2" charset="2"/>
              <a:buChar char="Ø"/>
              <a:defRPr/>
            </a:pPr>
            <a:r>
              <a:rPr lang="ru-RU" sz="2800" b="1" dirty="0" smtClean="0">
                <a:solidFill>
                  <a:schemeClr val="tx1"/>
                </a:solidFill>
                <a:latin typeface="Times New Roman" pitchFamily="18" charset="0"/>
                <a:cs typeface="Times New Roman" pitchFamily="18" charset="0"/>
              </a:rPr>
              <a:t>В </a:t>
            </a:r>
            <a:r>
              <a:rPr lang="ru-RU" sz="2800" b="1" dirty="0" err="1" smtClean="0">
                <a:solidFill>
                  <a:schemeClr val="tx1"/>
                </a:solidFill>
                <a:latin typeface="Times New Roman" pitchFamily="18" charset="0"/>
                <a:cs typeface="Times New Roman" pitchFamily="18" charset="0"/>
              </a:rPr>
              <a:t>рослинах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знаходяться</a:t>
            </a:r>
            <a:r>
              <a:rPr lang="ru-RU" sz="2800" b="1" dirty="0" smtClean="0">
                <a:solidFill>
                  <a:schemeClr val="tx1"/>
                </a:solidFill>
                <a:latin typeface="Times New Roman" pitchFamily="18" charset="0"/>
                <a:cs typeface="Times New Roman" pitchFamily="18" charset="0"/>
              </a:rPr>
              <a:t> у </a:t>
            </a:r>
            <a:r>
              <a:rPr lang="ru-RU" sz="2800" b="1" dirty="0" err="1" smtClean="0">
                <a:solidFill>
                  <a:schemeClr val="tx1"/>
                </a:solidFill>
                <a:latin typeface="Times New Roman" pitchFamily="18" charset="0"/>
                <a:cs typeface="Times New Roman" pitchFamily="18" charset="0"/>
              </a:rPr>
              <a:t>вигляді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яблучної,оксалатної,лимонної</a:t>
            </a:r>
            <a:r>
              <a:rPr lang="ru-RU" sz="2800" b="1" dirty="0" smtClean="0">
                <a:solidFill>
                  <a:schemeClr val="tx1"/>
                </a:solidFill>
                <a:latin typeface="Times New Roman" pitchFamily="18" charset="0"/>
                <a:cs typeface="Times New Roman" pitchFamily="18" charset="0"/>
              </a:rPr>
              <a:t> кислот </a:t>
            </a:r>
            <a:r>
              <a:rPr lang="ru-RU" sz="2800" b="1" dirty="0" err="1" smtClean="0">
                <a:solidFill>
                  <a:schemeClr val="tx1"/>
                </a:solidFill>
                <a:latin typeface="Times New Roman" pitchFamily="18" charset="0"/>
                <a:cs typeface="Times New Roman" pitchFamily="18" charset="0"/>
              </a:rPr>
              <a:t>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інші</a:t>
            </a:r>
            <a:r>
              <a:rPr lang="ru-RU" sz="2800" b="1" dirty="0" smtClean="0">
                <a:solidFill>
                  <a:schemeClr val="tx1"/>
                </a:solidFill>
                <a:latin typeface="Times New Roman" pitchFamily="18" charset="0"/>
                <a:cs typeface="Times New Roman" pitchFamily="18" charset="0"/>
              </a:rPr>
              <a:t>.</a:t>
            </a:r>
          </a:p>
          <a:p>
            <a:pPr indent="444500">
              <a:buSzPct val="100000"/>
              <a:buFont typeface="Wingdings" pitchFamily="2" charset="2"/>
              <a:buChar char="Ø"/>
              <a:defRPr/>
            </a:pPr>
            <a:r>
              <a:rPr lang="ru-RU" sz="2800" b="1" dirty="0" smtClean="0">
                <a:solidFill>
                  <a:schemeClr val="tx1"/>
                </a:solidFill>
                <a:latin typeface="Times New Roman" pitchFamily="18" charset="0"/>
                <a:cs typeface="Times New Roman" pitchFamily="18" charset="0"/>
              </a:rPr>
              <a:t>В </a:t>
            </a:r>
            <a:r>
              <a:rPr lang="ru-RU" sz="2800" b="1" dirty="0" err="1" smtClean="0">
                <a:solidFill>
                  <a:schemeClr val="tx1"/>
                </a:solidFill>
                <a:latin typeface="Times New Roman" pitchFamily="18" charset="0"/>
                <a:cs typeface="Times New Roman" pitchFamily="18" charset="0"/>
              </a:rPr>
              <a:t>медицині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знайшли</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застосування</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такі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лікарські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рослини</a:t>
            </a:r>
            <a:r>
              <a:rPr lang="ru-RU" sz="2800" b="1" dirty="0" smtClean="0">
                <a:solidFill>
                  <a:schemeClr val="tx1"/>
                </a:solidFill>
                <a:latin typeface="Times New Roman" pitchFamily="18" charset="0"/>
                <a:cs typeface="Times New Roman" pitchFamily="18" charset="0"/>
              </a:rPr>
              <a:t>, як барбарис </a:t>
            </a:r>
            <a:r>
              <a:rPr lang="ru-RU" sz="2800" b="1" dirty="0" err="1" smtClean="0">
                <a:solidFill>
                  <a:schemeClr val="tx1"/>
                </a:solidFill>
                <a:latin typeface="Times New Roman" pitchFamily="18" charset="0"/>
                <a:cs typeface="Times New Roman" pitchFamily="18" charset="0"/>
              </a:rPr>
              <a:t>звичайний</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чистотіл</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звичайний</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листя</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китайського</a:t>
            </a:r>
            <a:r>
              <a:rPr lang="ru-RU" sz="2800" b="1" dirty="0" smtClean="0">
                <a:solidFill>
                  <a:schemeClr val="tx1"/>
                </a:solidFill>
                <a:latin typeface="Times New Roman" pitchFamily="18" charset="0"/>
                <a:cs typeface="Times New Roman" pitchFamily="18" charset="0"/>
              </a:rPr>
              <a:t> чаю.</a:t>
            </a:r>
          </a:p>
          <a:p>
            <a:endParaRPr lang="uk-U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err="1" smtClean="0">
                <a:solidFill>
                  <a:srgbClr val="FF0000"/>
                </a:solidFill>
              </a:rPr>
              <a:t>Глікозиди</a:t>
            </a:r>
            <a:endParaRPr lang="uk-UA" b="1" dirty="0">
              <a:solidFill>
                <a:srgbClr val="FF0000"/>
              </a:solidFill>
            </a:endParaRPr>
          </a:p>
        </p:txBody>
      </p:sp>
      <p:sp>
        <p:nvSpPr>
          <p:cNvPr id="3" name="Місце для вмісту 2"/>
          <p:cNvSpPr>
            <a:spLocks noGrp="1"/>
          </p:cNvSpPr>
          <p:nvPr>
            <p:ph idx="1"/>
          </p:nvPr>
        </p:nvSpPr>
        <p:spPr>
          <a:xfrm>
            <a:off x="457200" y="1600200"/>
            <a:ext cx="8401080" cy="4525963"/>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indent="444500" algn="just">
              <a:buSzPct val="100000"/>
              <a:buFont typeface="Wingdings" pitchFamily="2" charset="2"/>
              <a:buChar char="§"/>
              <a:defRPr/>
            </a:pPr>
            <a:r>
              <a:rPr lang="ru-RU" sz="4100" b="1" i="1" dirty="0" err="1" smtClean="0">
                <a:solidFill>
                  <a:schemeClr val="tx1"/>
                </a:solidFill>
                <a:latin typeface="Times New Roman" pitchFamily="18" charset="0"/>
                <a:cs typeface="Times New Roman" pitchFamily="18" charset="0"/>
              </a:rPr>
              <a:t>Являють</a:t>
            </a:r>
            <a:r>
              <a:rPr lang="ru-RU" sz="4100" b="1" i="1" dirty="0" smtClean="0">
                <a:solidFill>
                  <a:schemeClr val="tx1"/>
                </a:solidFill>
                <a:latin typeface="Times New Roman" pitchFamily="18" charset="0"/>
                <a:cs typeface="Times New Roman" pitchFamily="18" charset="0"/>
              </a:rPr>
              <a:t> собою </a:t>
            </a:r>
            <a:r>
              <a:rPr lang="ru-RU" sz="4100" b="1" i="1" dirty="0" err="1" smtClean="0">
                <a:solidFill>
                  <a:schemeClr val="tx1"/>
                </a:solidFill>
                <a:latin typeface="Times New Roman" pitchFamily="18" charset="0"/>
                <a:cs typeface="Times New Roman" pitchFamily="18" charset="0"/>
              </a:rPr>
              <a:t>з</a:t>
            </a:r>
            <a:r>
              <a:rPr lang="ru-RU" sz="4100" b="1" i="1" dirty="0" smtClean="0">
                <a:solidFill>
                  <a:schemeClr val="tx1"/>
                </a:solidFill>
                <a:latin typeface="Times New Roman" pitchFamily="18" charset="0"/>
                <a:cs typeface="Times New Roman" pitchFamily="18" charset="0"/>
              </a:rPr>
              <a:t>*</a:t>
            </a:r>
            <a:r>
              <a:rPr lang="ru-RU" sz="4100" b="1" i="1" dirty="0" err="1" smtClean="0">
                <a:solidFill>
                  <a:schemeClr val="tx1"/>
                </a:solidFill>
                <a:latin typeface="Times New Roman" pitchFamily="18" charset="0"/>
                <a:cs typeface="Times New Roman" pitchFamily="18" charset="0"/>
              </a:rPr>
              <a:t>єднання</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глюкози</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з</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різними</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речовинами</a:t>
            </a:r>
            <a:r>
              <a:rPr lang="ru-RU" sz="4100" b="1" i="1" dirty="0" smtClean="0">
                <a:solidFill>
                  <a:schemeClr val="tx1"/>
                </a:solidFill>
                <a:latin typeface="Times New Roman" pitchFamily="18" charset="0"/>
                <a:cs typeface="Times New Roman" pitchFamily="18" charset="0"/>
              </a:rPr>
              <a:t>(</a:t>
            </a:r>
            <a:r>
              <a:rPr lang="ru-RU" sz="4100" b="1" i="1" dirty="0" err="1" smtClean="0">
                <a:solidFill>
                  <a:schemeClr val="tx1"/>
                </a:solidFill>
                <a:latin typeface="Times New Roman" pitchFamily="18" charset="0"/>
                <a:cs typeface="Times New Roman" pitchFamily="18" charset="0"/>
              </a:rPr>
              <a:t>альдегіди,алкалоїди,спирти</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і</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інші</a:t>
            </a:r>
            <a:r>
              <a:rPr lang="ru-RU" sz="4100" b="1" i="1" dirty="0" smtClean="0">
                <a:solidFill>
                  <a:schemeClr val="tx1"/>
                </a:solidFill>
                <a:latin typeface="Times New Roman" pitchFamily="18" charset="0"/>
                <a:cs typeface="Times New Roman" pitchFamily="18" charset="0"/>
              </a:rPr>
              <a:t>.)</a:t>
            </a:r>
          </a:p>
          <a:p>
            <a:pPr indent="444500">
              <a:buSzPct val="100000"/>
              <a:buFont typeface="Wingdings" pitchFamily="2" charset="2"/>
              <a:buChar char="Ø"/>
              <a:defRPr/>
            </a:pPr>
            <a:r>
              <a:rPr lang="ru-RU" sz="4100" b="1" i="1" dirty="0" err="1" smtClean="0">
                <a:solidFill>
                  <a:schemeClr val="tx1"/>
                </a:solidFill>
                <a:latin typeface="Times New Roman" pitchFamily="18" charset="0"/>
                <a:cs typeface="Times New Roman" pitchFamily="18" charset="0"/>
              </a:rPr>
              <a:t>Велику</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цікавість</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мають</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тіоглікозиди</a:t>
            </a:r>
            <a:r>
              <a:rPr lang="ru-RU" sz="4100" b="1" i="1" dirty="0" smtClean="0">
                <a:solidFill>
                  <a:schemeClr val="tx1"/>
                </a:solidFill>
                <a:latin typeface="Times New Roman" pitchFamily="18" charset="0"/>
                <a:cs typeface="Times New Roman" pitchFamily="18" charset="0"/>
              </a:rPr>
              <a:t> ( </a:t>
            </a:r>
            <a:r>
              <a:rPr lang="ru-RU" sz="4100" b="1" i="1" dirty="0" err="1" smtClean="0">
                <a:solidFill>
                  <a:schemeClr val="tx1"/>
                </a:solidFill>
                <a:latin typeface="Times New Roman" pitchFamily="18" charset="0"/>
                <a:cs typeface="Times New Roman" pitchFamily="18" charset="0"/>
              </a:rPr>
              <a:t>з</a:t>
            </a:r>
            <a:r>
              <a:rPr lang="ru-RU" sz="4100" b="1" i="1" dirty="0" smtClean="0">
                <a:solidFill>
                  <a:schemeClr val="tx1"/>
                </a:solidFill>
                <a:latin typeface="Times New Roman" pitchFamily="18" charset="0"/>
                <a:cs typeface="Times New Roman" pitchFamily="18" charset="0"/>
              </a:rPr>
              <a:t>*</a:t>
            </a:r>
            <a:r>
              <a:rPr lang="ru-RU" sz="4100" b="1" i="1" dirty="0" err="1" smtClean="0">
                <a:solidFill>
                  <a:schemeClr val="tx1"/>
                </a:solidFill>
                <a:latin typeface="Times New Roman" pitchFamily="18" charset="0"/>
                <a:cs typeface="Times New Roman" pitchFamily="18" charset="0"/>
              </a:rPr>
              <a:t>єднання</a:t>
            </a:r>
            <a:r>
              <a:rPr lang="ru-RU" sz="4100" b="1" i="1" dirty="0" smtClean="0">
                <a:solidFill>
                  <a:schemeClr val="tx1"/>
                </a:solidFill>
                <a:latin typeface="Times New Roman" pitchFamily="18" charset="0"/>
                <a:cs typeface="Times New Roman" pitchFamily="18" charset="0"/>
              </a:rPr>
              <a:t> в </a:t>
            </a:r>
            <a:r>
              <a:rPr lang="ru-RU" sz="4100" b="1" i="1" dirty="0" err="1" smtClean="0">
                <a:solidFill>
                  <a:schemeClr val="tx1"/>
                </a:solidFill>
                <a:latin typeface="Times New Roman" pitchFamily="18" charset="0"/>
                <a:cs typeface="Times New Roman" pitchFamily="18" charset="0"/>
              </a:rPr>
              <a:t>склад,яких</a:t>
            </a:r>
            <a:r>
              <a:rPr lang="ru-RU" sz="4100" b="1" i="1" dirty="0" smtClean="0">
                <a:solidFill>
                  <a:schemeClr val="tx1"/>
                </a:solidFill>
                <a:latin typeface="Times New Roman" pitchFamily="18" charset="0"/>
                <a:cs typeface="Times New Roman" pitchFamily="18" charset="0"/>
              </a:rPr>
              <a:t> входить </a:t>
            </a:r>
            <a:r>
              <a:rPr lang="ru-RU" sz="4100" b="1" i="1" dirty="0" err="1" smtClean="0">
                <a:solidFill>
                  <a:schemeClr val="tx1"/>
                </a:solidFill>
                <a:latin typeface="Times New Roman" pitchFamily="18" charset="0"/>
                <a:cs typeface="Times New Roman" pitchFamily="18" charset="0"/>
              </a:rPr>
              <a:t>сірка</a:t>
            </a:r>
            <a:r>
              <a:rPr lang="ru-RU" sz="4100" b="1" i="1" dirty="0" smtClean="0">
                <a:solidFill>
                  <a:schemeClr val="tx1"/>
                </a:solidFill>
                <a:latin typeface="Times New Roman" pitchFamily="18" charset="0"/>
                <a:cs typeface="Times New Roman" pitchFamily="18" charset="0"/>
              </a:rPr>
              <a:t>)-</a:t>
            </a:r>
            <a:r>
              <a:rPr lang="ru-RU" sz="4100" b="1" i="1" dirty="0" err="1" smtClean="0">
                <a:solidFill>
                  <a:schemeClr val="tx1"/>
                </a:solidFill>
                <a:latin typeface="Times New Roman" pitchFamily="18" charset="0"/>
                <a:cs typeface="Times New Roman" pitchFamily="18" charset="0"/>
              </a:rPr>
              <a:t>гострі</a:t>
            </a:r>
            <a:r>
              <a:rPr lang="ru-RU" sz="4100" b="1" i="1" dirty="0" smtClean="0">
                <a:solidFill>
                  <a:schemeClr val="tx1"/>
                </a:solidFill>
                <a:latin typeface="Times New Roman" pitchFamily="18" charset="0"/>
                <a:cs typeface="Times New Roman" pitchFamily="18" charset="0"/>
              </a:rPr>
              <a:t> на </a:t>
            </a:r>
            <a:r>
              <a:rPr lang="ru-RU" sz="4100" b="1" i="1" dirty="0" err="1" smtClean="0">
                <a:solidFill>
                  <a:schemeClr val="tx1"/>
                </a:solidFill>
                <a:latin typeface="Times New Roman" pitchFamily="18" charset="0"/>
                <a:cs typeface="Times New Roman" pitchFamily="18" charset="0"/>
              </a:rPr>
              <a:t>смак-у</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невеликій</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кількості</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підвищують</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апетит,підсилюють</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кровообіг,мають</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антимікробні</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властивості</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Містяться</a:t>
            </a:r>
            <a:r>
              <a:rPr lang="ru-RU" sz="4100" b="1" i="1" dirty="0" smtClean="0">
                <a:solidFill>
                  <a:schemeClr val="tx1"/>
                </a:solidFill>
                <a:latin typeface="Times New Roman" pitchFamily="18" charset="0"/>
                <a:cs typeface="Times New Roman" pitchFamily="18" charset="0"/>
              </a:rPr>
              <a:t> в </a:t>
            </a:r>
            <a:r>
              <a:rPr lang="ru-RU" sz="4100" b="1" i="1" dirty="0" err="1" smtClean="0">
                <a:solidFill>
                  <a:schemeClr val="tx1"/>
                </a:solidFill>
                <a:latin typeface="Times New Roman" pitchFamily="18" charset="0"/>
                <a:cs typeface="Times New Roman" pitchFamily="18" charset="0"/>
              </a:rPr>
              <a:t>гірчиці,редьці,капусті</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і</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ін</a:t>
            </a:r>
            <a:r>
              <a:rPr lang="ru-RU" sz="4100" b="1" i="1" dirty="0" smtClean="0">
                <a:solidFill>
                  <a:schemeClr val="tx1"/>
                </a:solidFill>
                <a:latin typeface="Times New Roman" pitchFamily="18" charset="0"/>
                <a:cs typeface="Times New Roman" pitchFamily="18" charset="0"/>
              </a:rPr>
              <a:t>.</a:t>
            </a:r>
          </a:p>
          <a:p>
            <a:pPr indent="444500">
              <a:buSzPct val="100000"/>
              <a:buFont typeface="Wingdings" pitchFamily="2" charset="2"/>
              <a:buChar char="Ø"/>
              <a:defRPr/>
            </a:pPr>
            <a:r>
              <a:rPr lang="ru-RU" sz="4100" b="1" i="1" dirty="0" err="1" smtClean="0">
                <a:solidFill>
                  <a:schemeClr val="tx1"/>
                </a:solidFill>
                <a:latin typeface="Times New Roman" pitchFamily="18" charset="0"/>
                <a:cs typeface="Times New Roman" pitchFamily="18" charset="0"/>
              </a:rPr>
              <a:t>Антраглікозиди</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володіють</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проносним</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ефектом-містяться</a:t>
            </a:r>
            <a:r>
              <a:rPr lang="ru-RU" sz="4100" b="1" i="1" dirty="0" smtClean="0">
                <a:solidFill>
                  <a:schemeClr val="tx1"/>
                </a:solidFill>
                <a:latin typeface="Times New Roman" pitchFamily="18" charset="0"/>
                <a:cs typeface="Times New Roman" pitchFamily="18" charset="0"/>
              </a:rPr>
              <a:t> в </a:t>
            </a:r>
            <a:r>
              <a:rPr lang="ru-RU" sz="4100" b="1" i="1" dirty="0" err="1" smtClean="0">
                <a:solidFill>
                  <a:schemeClr val="tx1"/>
                </a:solidFill>
                <a:latin typeface="Times New Roman" pitchFamily="18" charset="0"/>
                <a:cs typeface="Times New Roman" pitchFamily="18" charset="0"/>
              </a:rPr>
              <a:t>крушині,шалфеї,алоє</a:t>
            </a:r>
            <a:r>
              <a:rPr lang="ru-RU" sz="4100" b="1" i="1" dirty="0" smtClean="0">
                <a:solidFill>
                  <a:schemeClr val="tx1"/>
                </a:solidFill>
                <a:latin typeface="Times New Roman" pitchFamily="18" charset="0"/>
                <a:cs typeface="Times New Roman" pitchFamily="18" charset="0"/>
              </a:rPr>
              <a:t>.</a:t>
            </a:r>
          </a:p>
          <a:p>
            <a:pPr indent="444500">
              <a:buSzPct val="100000"/>
              <a:buFont typeface="Wingdings" pitchFamily="2" charset="2"/>
              <a:buChar char="Ø"/>
              <a:defRPr/>
            </a:pPr>
            <a:r>
              <a:rPr lang="ru-RU" sz="4100" b="1" i="1" dirty="0" err="1" smtClean="0">
                <a:solidFill>
                  <a:schemeClr val="tx1"/>
                </a:solidFill>
                <a:latin typeface="Times New Roman" pitchFamily="18" charset="0"/>
                <a:cs typeface="Times New Roman" pitchFamily="18" charset="0"/>
              </a:rPr>
              <a:t>Арбутін</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кристалічний</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глікозид</a:t>
            </a:r>
            <a:r>
              <a:rPr lang="ru-RU" sz="4100" b="1" i="1" dirty="0" smtClean="0">
                <a:solidFill>
                  <a:schemeClr val="tx1"/>
                </a:solidFill>
                <a:latin typeface="Times New Roman" pitchFamily="18" charset="0"/>
                <a:cs typeface="Times New Roman" pitchFamily="18" charset="0"/>
              </a:rPr>
              <a:t>)-</a:t>
            </a:r>
            <a:r>
              <a:rPr lang="ru-RU" sz="4100" b="1" i="1" dirty="0" err="1" smtClean="0">
                <a:solidFill>
                  <a:schemeClr val="tx1"/>
                </a:solidFill>
                <a:latin typeface="Times New Roman" pitchFamily="18" charset="0"/>
                <a:cs typeface="Times New Roman" pitchFamily="18" charset="0"/>
              </a:rPr>
              <a:t>міститься</a:t>
            </a:r>
            <a:r>
              <a:rPr lang="ru-RU" sz="4100" b="1" i="1" dirty="0" smtClean="0">
                <a:solidFill>
                  <a:schemeClr val="tx1"/>
                </a:solidFill>
                <a:latin typeface="Times New Roman" pitchFamily="18" charset="0"/>
                <a:cs typeface="Times New Roman" pitchFamily="18" charset="0"/>
              </a:rPr>
              <a:t> в </a:t>
            </a:r>
            <a:r>
              <a:rPr lang="ru-RU" sz="4100" b="1" i="1" dirty="0" err="1" smtClean="0">
                <a:solidFill>
                  <a:schemeClr val="tx1"/>
                </a:solidFill>
                <a:latin typeface="Times New Roman" pitchFamily="18" charset="0"/>
                <a:cs typeface="Times New Roman" pitchFamily="18" charset="0"/>
              </a:rPr>
              <a:t>брусніці,полині,одуванчику,хмелі,цикорії-всмоктуеться</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в</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кишківник</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має</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антимікробну,протизапальну</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дію</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використовують</a:t>
            </a:r>
            <a:r>
              <a:rPr lang="ru-RU" sz="4100" b="1" i="1" dirty="0" smtClean="0">
                <a:solidFill>
                  <a:schemeClr val="tx1"/>
                </a:solidFill>
                <a:latin typeface="Times New Roman" pitchFamily="18" charset="0"/>
                <a:cs typeface="Times New Roman" pitchFamily="18" charset="0"/>
              </a:rPr>
              <a:t> при </a:t>
            </a:r>
            <a:r>
              <a:rPr lang="ru-RU" sz="4100" b="1" i="1" dirty="0" err="1" smtClean="0">
                <a:solidFill>
                  <a:schemeClr val="tx1"/>
                </a:solidFill>
                <a:latin typeface="Times New Roman" pitchFamily="18" charset="0"/>
                <a:cs typeface="Times New Roman" pitchFamily="18" charset="0"/>
              </a:rPr>
              <a:t>лікуванні</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гастриту,захворюваннях</a:t>
            </a:r>
            <a:r>
              <a:rPr lang="ru-RU" sz="4100" b="1" i="1" dirty="0" smtClean="0">
                <a:solidFill>
                  <a:schemeClr val="tx1"/>
                </a:solidFill>
                <a:latin typeface="Times New Roman" pitchFamily="18" charset="0"/>
                <a:cs typeface="Times New Roman" pitchFamily="18" charset="0"/>
              </a:rPr>
              <a:t> </a:t>
            </a:r>
            <a:r>
              <a:rPr lang="ru-RU" sz="4100" b="1" i="1" dirty="0" err="1" smtClean="0">
                <a:solidFill>
                  <a:schemeClr val="tx1"/>
                </a:solidFill>
                <a:latin typeface="Times New Roman" pitchFamily="18" charset="0"/>
                <a:cs typeface="Times New Roman" pitchFamily="18" charset="0"/>
              </a:rPr>
              <a:t>печінки</a:t>
            </a:r>
            <a:r>
              <a:rPr lang="ru-RU" sz="4100" b="1" i="1" dirty="0" smtClean="0">
                <a:solidFill>
                  <a:schemeClr val="tx1"/>
                </a:solidFill>
                <a:latin typeface="Times New Roman" pitchFamily="18" charset="0"/>
                <a:cs typeface="Times New Roman" pitchFamily="18" charset="0"/>
              </a:rPr>
              <a:t> та </a:t>
            </a:r>
            <a:r>
              <a:rPr lang="ru-RU" sz="4100" b="1" i="1" dirty="0" err="1" smtClean="0">
                <a:solidFill>
                  <a:schemeClr val="tx1"/>
                </a:solidFill>
                <a:latin typeface="Times New Roman" pitchFamily="18" charset="0"/>
                <a:cs typeface="Times New Roman" pitchFamily="18" charset="0"/>
              </a:rPr>
              <a:t>нирок</a:t>
            </a:r>
            <a:r>
              <a:rPr lang="ru-RU" sz="4100" dirty="0" smtClean="0">
                <a:solidFill>
                  <a:schemeClr val="tx1"/>
                </a:solidFill>
                <a:latin typeface="Times New Roman" pitchFamily="18" charset="0"/>
                <a:cs typeface="Times New Roman" pitchFamily="18" charset="0"/>
              </a:rPr>
              <a:t>. </a:t>
            </a:r>
            <a:endParaRPr lang="ru-RU" sz="4100" dirty="0" smtClean="0">
              <a:solidFill>
                <a:schemeClr val="tx1"/>
              </a:solidFill>
            </a:endParaRPr>
          </a:p>
          <a:p>
            <a:endParaRPr lang="uk-U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Флавоноїди</a:t>
            </a:r>
            <a:endParaRPr lang="uk-UA" dirty="0"/>
          </a:p>
        </p:txBody>
      </p:sp>
      <p:sp>
        <p:nvSpPr>
          <p:cNvPr id="3" name="Місце для вмісту 2"/>
          <p:cNvSpPr>
            <a:spLocks noGrp="1"/>
          </p:cNvSpPr>
          <p:nvPr>
            <p:ph idx="1"/>
          </p:nvPr>
        </p:nvSpPr>
        <p:spPr>
          <a:solidFill>
            <a:schemeClr val="accent5">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fontScale="85000" lnSpcReduction="20000"/>
          </a:bodyPr>
          <a:lstStyle/>
          <a:p>
            <a:pPr indent="444500" algn="just">
              <a:buSzPct val="100000"/>
              <a:buFont typeface="Wingdings" pitchFamily="2" charset="2"/>
              <a:buChar char="Ø"/>
              <a:defRPr/>
            </a:pPr>
            <a:r>
              <a:rPr lang="ru-RU" sz="2800" b="1" dirty="0" err="1" smtClean="0">
                <a:solidFill>
                  <a:schemeClr val="tx1"/>
                </a:solidFill>
                <a:latin typeface="Times New Roman" pitchFamily="18" charset="0"/>
                <a:cs typeface="Times New Roman" pitchFamily="18" charset="0"/>
              </a:rPr>
              <a:t>Накопичуються</a:t>
            </a:r>
            <a:r>
              <a:rPr lang="ru-RU" sz="2800" b="1" dirty="0" smtClean="0">
                <a:solidFill>
                  <a:schemeClr val="tx1"/>
                </a:solidFill>
                <a:latin typeface="Times New Roman" pitchFamily="18" charset="0"/>
                <a:cs typeface="Times New Roman" pitchFamily="18" charset="0"/>
              </a:rPr>
              <a:t> в </a:t>
            </a:r>
            <a:r>
              <a:rPr lang="ru-RU" sz="2800" b="1" dirty="0" err="1" smtClean="0">
                <a:solidFill>
                  <a:schemeClr val="tx1"/>
                </a:solidFill>
                <a:latin typeface="Times New Roman" pitchFamily="18" charset="0"/>
                <a:cs typeface="Times New Roman" pitchFamily="18" charset="0"/>
              </a:rPr>
              <a:t>різних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частинах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рослини</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зустрічаються</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майже</a:t>
            </a:r>
            <a:r>
              <a:rPr lang="ru-RU" sz="2800" b="1" dirty="0" smtClean="0">
                <a:solidFill>
                  <a:schemeClr val="tx1"/>
                </a:solidFill>
                <a:latin typeface="Times New Roman" pitchFamily="18" charset="0"/>
                <a:cs typeface="Times New Roman" pitchFamily="18" charset="0"/>
              </a:rPr>
              <a:t> у </a:t>
            </a:r>
            <a:r>
              <a:rPr lang="ru-RU" sz="2800" b="1" dirty="0" err="1" smtClean="0">
                <a:solidFill>
                  <a:schemeClr val="tx1"/>
                </a:solidFill>
                <a:latin typeface="Times New Roman" pitchFamily="18" charset="0"/>
                <a:cs typeface="Times New Roman" pitchFamily="18" charset="0"/>
              </a:rPr>
              <a:t>всіх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рослинах</a:t>
            </a:r>
            <a:r>
              <a:rPr lang="ru-RU" sz="2800" b="1" dirty="0" smtClean="0">
                <a:solidFill>
                  <a:schemeClr val="tx1"/>
                </a:solidFill>
                <a:latin typeface="Times New Roman" pitchFamily="18" charset="0"/>
                <a:cs typeface="Times New Roman" pitchFamily="18" charset="0"/>
              </a:rPr>
              <a:t>(</a:t>
            </a:r>
            <a:r>
              <a:rPr lang="ru-RU" sz="2800" b="1" dirty="0" err="1" smtClean="0">
                <a:solidFill>
                  <a:schemeClr val="tx1"/>
                </a:solidFill>
                <a:latin typeface="Times New Roman" pitchFamily="18" charset="0"/>
                <a:cs typeface="Times New Roman" pitchFamily="18" charset="0"/>
              </a:rPr>
              <a:t>найбільший</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вміст</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корні</a:t>
            </a:r>
            <a:r>
              <a:rPr lang="ru-RU" sz="2800" b="1" dirty="0" smtClean="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солодки,</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траві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пустирніка</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спориша,квітах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безсмертника,плодах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бояришніка</a:t>
            </a:r>
            <a:r>
              <a:rPr lang="ru-RU" sz="2800" b="1" dirty="0" smtClean="0">
                <a:solidFill>
                  <a:schemeClr val="tx1"/>
                </a:solidFill>
                <a:latin typeface="Times New Roman" pitchFamily="18" charset="0"/>
                <a:cs typeface="Times New Roman" pitchFamily="18" charset="0"/>
              </a:rPr>
              <a:t>) </a:t>
            </a:r>
            <a:endParaRPr lang="ru-RU" sz="2400" b="1" dirty="0" smtClean="0">
              <a:solidFill>
                <a:schemeClr val="tx1"/>
              </a:solidFill>
              <a:latin typeface="Times New Roman" pitchFamily="18" charset="0"/>
              <a:cs typeface="Times New Roman" pitchFamily="18" charset="0"/>
            </a:endParaRPr>
          </a:p>
          <a:p>
            <a:pPr indent="444500" algn="just">
              <a:buSzPct val="100000"/>
              <a:buFont typeface="Wingdings" pitchFamily="2" charset="2"/>
              <a:buChar char="Ø"/>
              <a:defRPr/>
            </a:pPr>
            <a:r>
              <a:rPr lang="ru-RU" sz="2800" b="1" dirty="0" err="1" smtClean="0">
                <a:solidFill>
                  <a:schemeClr val="tx1"/>
                </a:solidFill>
                <a:latin typeface="Times New Roman" pitchFamily="18" charset="0"/>
                <a:cs typeface="Times New Roman" pitchFamily="18" charset="0"/>
              </a:rPr>
              <a:t>Флавоноїди</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зменшують</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дію</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токсичних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речовин</a:t>
            </a:r>
            <a:r>
              <a:rPr lang="ru-RU" sz="2800" b="1" dirty="0" smtClean="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плоди </a:t>
            </a:r>
            <a:r>
              <a:rPr lang="ru-RU" sz="2800" b="1" dirty="0" err="1" smtClean="0">
                <a:solidFill>
                  <a:schemeClr val="tx1"/>
                </a:solidFill>
                <a:latin typeface="Times New Roman" pitchFamily="18" charset="0"/>
                <a:cs typeface="Times New Roman" pitchFamily="18" charset="0"/>
              </a:rPr>
              <a:t>крушини</a:t>
            </a:r>
            <a:r>
              <a:rPr lang="ru-RU" sz="2800" b="1" dirty="0" smtClean="0">
                <a:solidFill>
                  <a:schemeClr val="tx1"/>
                </a:solidFill>
                <a:latin typeface="Times New Roman" pitchFamily="18" charset="0"/>
                <a:cs typeface="Times New Roman" pitchFamily="18" charset="0"/>
              </a:rPr>
              <a:t>, шишки </a:t>
            </a:r>
            <a:r>
              <a:rPr lang="ru-RU" sz="2800" b="1" dirty="0" smtClean="0">
                <a:solidFill>
                  <a:schemeClr val="tx1"/>
                </a:solidFill>
                <a:latin typeface="Times New Roman" pitchFamily="18" charset="0"/>
                <a:cs typeface="Times New Roman" pitchFamily="18" charset="0"/>
              </a:rPr>
              <a:t>хмелю, плоди </a:t>
            </a:r>
            <a:r>
              <a:rPr lang="ru-RU" sz="2800" b="1" dirty="0" err="1" smtClean="0">
                <a:solidFill>
                  <a:schemeClr val="tx1"/>
                </a:solidFill>
                <a:latin typeface="Times New Roman" pitchFamily="18" charset="0"/>
                <a:cs typeface="Times New Roman" pitchFamily="18" charset="0"/>
              </a:rPr>
              <a:t>шипшини</a:t>
            </a:r>
            <a:r>
              <a:rPr lang="ru-RU" sz="2800" b="1" dirty="0" smtClean="0">
                <a:solidFill>
                  <a:schemeClr val="tx1"/>
                </a:solidFill>
                <a:latin typeface="Times New Roman" pitchFamily="18" charset="0"/>
                <a:cs typeface="Times New Roman" pitchFamily="18" charset="0"/>
              </a:rPr>
              <a:t>, виноград, смородина</a:t>
            </a:r>
            <a:r>
              <a:rPr lang="ru-RU" sz="2800" b="1" dirty="0" smtClean="0">
                <a:solidFill>
                  <a:schemeClr val="tx1"/>
                </a:solidFill>
                <a:latin typeface="Times New Roman" pitchFamily="18" charset="0"/>
                <a:cs typeface="Times New Roman" pitchFamily="18" charset="0"/>
              </a:rPr>
              <a:t>).</a:t>
            </a:r>
            <a:endParaRPr lang="ru-RU" sz="2400" b="1" dirty="0" smtClean="0">
              <a:solidFill>
                <a:schemeClr val="tx1"/>
              </a:solidFill>
              <a:latin typeface="Times New Roman" pitchFamily="18" charset="0"/>
              <a:cs typeface="Times New Roman" pitchFamily="18" charset="0"/>
            </a:endParaRPr>
          </a:p>
          <a:p>
            <a:pPr indent="444500" algn="just">
              <a:buSzPct val="100000"/>
              <a:buFont typeface="Wingdings" pitchFamily="2" charset="2"/>
              <a:buChar char="Ø"/>
              <a:defRPr/>
            </a:pPr>
            <a:r>
              <a:rPr lang="ru-RU" sz="2800" b="1" dirty="0" smtClean="0">
                <a:solidFill>
                  <a:schemeClr val="tx1"/>
                </a:solidFill>
                <a:latin typeface="Times New Roman" pitchFamily="18" charset="0"/>
                <a:cs typeface="Times New Roman" pitchFamily="18" charset="0"/>
              </a:rPr>
              <a:t>У </a:t>
            </a:r>
            <a:r>
              <a:rPr lang="ru-RU" sz="2800" b="1" dirty="0" err="1" smtClean="0">
                <a:solidFill>
                  <a:schemeClr val="tx1"/>
                </a:solidFill>
                <a:latin typeface="Times New Roman" pitchFamily="18" charset="0"/>
                <a:cs typeface="Times New Roman" pitchFamily="18" charset="0"/>
              </a:rPr>
              <a:t>складі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з</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аскорбіновою</a:t>
            </a:r>
            <a:r>
              <a:rPr lang="ru-RU" sz="2800" b="1" dirty="0" smtClean="0">
                <a:solidFill>
                  <a:schemeClr val="tx1"/>
                </a:solidFill>
                <a:latin typeface="Times New Roman" pitchFamily="18" charset="0"/>
                <a:cs typeface="Times New Roman" pitchFamily="18" charset="0"/>
              </a:rPr>
              <a:t> кислотою </a:t>
            </a:r>
            <a:r>
              <a:rPr lang="ru-RU" sz="2800" b="1" dirty="0" err="1" smtClean="0">
                <a:solidFill>
                  <a:schemeClr val="tx1"/>
                </a:solidFill>
                <a:latin typeface="Times New Roman" pitchFamily="18" charset="0"/>
                <a:cs typeface="Times New Roman" pitchFamily="18" charset="0"/>
              </a:rPr>
              <a:t>мають</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протизапальну</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дію</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зменшують</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прониклість</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і</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ламкісь</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капілярів</a:t>
            </a:r>
            <a:r>
              <a:rPr lang="ru-RU" sz="2800" b="1" dirty="0" smtClean="0">
                <a:solidFill>
                  <a:schemeClr val="tx1"/>
                </a:solidFill>
                <a:latin typeface="Times New Roman" pitchFamily="18" charset="0"/>
                <a:cs typeface="Times New Roman" pitchFamily="18" charset="0"/>
              </a:rPr>
              <a:t>.</a:t>
            </a:r>
          </a:p>
          <a:p>
            <a:pPr indent="444500" algn="just">
              <a:buSzPct val="100000"/>
              <a:buFont typeface="Wingdings" pitchFamily="2" charset="2"/>
              <a:buChar char="Ø"/>
              <a:defRPr/>
            </a:pPr>
            <a:r>
              <a:rPr lang="ru-RU" sz="2800" b="1" dirty="0" err="1" smtClean="0">
                <a:solidFill>
                  <a:schemeClr val="tx1"/>
                </a:solidFill>
                <a:latin typeface="Times New Roman" pitchFamily="18" charset="0"/>
                <a:cs typeface="Times New Roman" pitchFamily="18" charset="0"/>
              </a:rPr>
              <a:t>Мають</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спазмолітичну</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ранозагоючу</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бактерицидну</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сечогінну</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радіозахисну</a:t>
            </a:r>
            <a:r>
              <a:rPr lang="ru-RU" sz="2800" b="1" dirty="0" smtClean="0">
                <a:solidFill>
                  <a:schemeClr val="tx1"/>
                </a:solidFill>
                <a:latin typeface="Times New Roman" pitchFamily="18" charset="0"/>
                <a:cs typeface="Times New Roman" pitchFamily="18" charset="0"/>
              </a:rPr>
              <a:t> та </a:t>
            </a:r>
            <a:r>
              <a:rPr lang="ru-RU" sz="2800" b="1" dirty="0" err="1" smtClean="0">
                <a:solidFill>
                  <a:schemeClr val="tx1"/>
                </a:solidFill>
                <a:latin typeface="Times New Roman" pitchFamily="18" charset="0"/>
                <a:cs typeface="Times New Roman" pitchFamily="18" charset="0"/>
              </a:rPr>
              <a:t>протипухлинну</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дії</a:t>
            </a:r>
            <a:r>
              <a:rPr lang="ru-RU" sz="2800" b="1" dirty="0" smtClean="0">
                <a:solidFill>
                  <a:schemeClr val="tx1"/>
                </a:solidFill>
                <a:latin typeface="Times New Roman" pitchFamily="18" charset="0"/>
                <a:cs typeface="Times New Roman" pitchFamily="18" charset="0"/>
              </a:rPr>
              <a:t>.</a:t>
            </a:r>
          </a:p>
          <a:p>
            <a:pPr indent="444500">
              <a:buSzPct val="100000"/>
              <a:buFont typeface="Wingdings" pitchFamily="2" charset="2"/>
              <a:buChar char="Ø"/>
              <a:defRPr/>
            </a:pPr>
            <a:r>
              <a:rPr lang="ru-RU" sz="2800" b="1" dirty="0" err="1" smtClean="0">
                <a:solidFill>
                  <a:schemeClr val="tx1"/>
                </a:solidFill>
                <a:latin typeface="Times New Roman" pitchFamily="18" charset="0"/>
                <a:cs typeface="Times New Roman" pitchFamily="18" charset="0"/>
              </a:rPr>
              <a:t>Флавоноїди</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підсилюють</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дію</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інших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лікарських</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речовин</a:t>
            </a:r>
            <a:r>
              <a:rPr lang="ru-RU" sz="2800" b="1" dirty="0" smtClean="0">
                <a:solidFill>
                  <a:schemeClr val="tx1"/>
                </a:solidFill>
                <a:latin typeface="Times New Roman" pitchFamily="18" charset="0"/>
                <a:cs typeface="Times New Roman" pitchFamily="18" charset="0"/>
              </a:rPr>
              <a:t>.</a:t>
            </a:r>
            <a:endParaRPr lang="ru-RU" sz="2800" b="1" dirty="0" smtClean="0">
              <a:solidFill>
                <a:schemeClr val="tx1"/>
              </a:solidFill>
            </a:endParaRPr>
          </a:p>
          <a:p>
            <a:pPr>
              <a:buNone/>
            </a:pPr>
            <a:endParaRPr lang="uk-U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0000"/>
                </a:solidFill>
              </a:rPr>
              <a:t>Пектини</a:t>
            </a:r>
            <a:endParaRPr lang="uk-UA" b="1" dirty="0">
              <a:solidFill>
                <a:srgbClr val="FF0000"/>
              </a:solidFill>
            </a:endParaRPr>
          </a:p>
        </p:txBody>
      </p:sp>
      <p:sp>
        <p:nvSpPr>
          <p:cNvPr id="3" name="Місце для вмісту 2"/>
          <p:cNvSpPr>
            <a:spLocks noGrp="1"/>
          </p:cNvSpPr>
          <p:nvPr>
            <p:ph idx="1"/>
          </p:nvPr>
        </p:nvSpPr>
        <p:spPr>
          <a:xfrm>
            <a:off x="285720" y="1428736"/>
            <a:ext cx="8572560" cy="4697427"/>
          </a:xfr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indent="444500" algn="just">
              <a:buSzPct val="100000"/>
              <a:buFont typeface="Wingdings" pitchFamily="2" charset="2"/>
              <a:buChar char="Ø"/>
              <a:defRPr/>
            </a:pPr>
            <a:r>
              <a:rPr lang="ru-RU" sz="2400" b="1" dirty="0" err="1" smtClean="0">
                <a:solidFill>
                  <a:schemeClr val="tx1"/>
                </a:solidFill>
                <a:latin typeface="Times New Roman" pitchFamily="18" charset="0"/>
                <a:cs typeface="Times New Roman" pitchFamily="18" charset="0"/>
              </a:rPr>
              <a:t>Являють</a:t>
            </a:r>
            <a:r>
              <a:rPr lang="ru-RU" sz="2400" b="1" dirty="0" smtClean="0">
                <a:solidFill>
                  <a:schemeClr val="tx1"/>
                </a:solidFill>
                <a:latin typeface="Times New Roman" pitchFamily="18" charset="0"/>
                <a:cs typeface="Times New Roman" pitchFamily="18" charset="0"/>
              </a:rPr>
              <a:t> собою </a:t>
            </a:r>
            <a:r>
              <a:rPr lang="ru-RU" sz="2400" b="1" dirty="0" err="1" smtClean="0">
                <a:solidFill>
                  <a:schemeClr val="tx1"/>
                </a:solidFill>
                <a:latin typeface="Times New Roman" pitchFamily="18" charset="0"/>
                <a:cs typeface="Times New Roman" pitchFamily="18" charset="0"/>
              </a:rPr>
              <a:t>полімерні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з</a:t>
            </a:r>
            <a:r>
              <a:rPr lang="ru-RU" sz="2400" b="1" dirty="0" smtClean="0">
                <a:solidFill>
                  <a:schemeClr val="tx1"/>
                </a:solidFill>
                <a:latin typeface="Times New Roman" pitchFamily="18" charset="0"/>
                <a:cs typeface="Times New Roman" pitchFamily="18" charset="0"/>
              </a:rPr>
              <a:t>*</a:t>
            </a:r>
            <a:r>
              <a:rPr lang="ru-RU" sz="2400" b="1" dirty="0" err="1" smtClean="0">
                <a:solidFill>
                  <a:schemeClr val="tx1"/>
                </a:solidFill>
                <a:latin typeface="Times New Roman" pitchFamily="18" charset="0"/>
                <a:cs typeface="Times New Roman" pitchFamily="18" charset="0"/>
              </a:rPr>
              <a:t>єднання.похожі</a:t>
            </a:r>
            <a:r>
              <a:rPr lang="ru-RU" sz="2400" b="1" dirty="0" smtClean="0">
                <a:solidFill>
                  <a:schemeClr val="tx1"/>
                </a:solidFill>
                <a:latin typeface="Times New Roman" pitchFamily="18" charset="0"/>
                <a:cs typeface="Times New Roman" pitchFamily="18" charset="0"/>
              </a:rPr>
              <a:t> на </a:t>
            </a:r>
            <a:r>
              <a:rPr lang="ru-RU" sz="2400" b="1" dirty="0" err="1" smtClean="0">
                <a:solidFill>
                  <a:schemeClr val="tx1"/>
                </a:solidFill>
                <a:latin typeface="Times New Roman" pitchFamily="18" charset="0"/>
                <a:cs typeface="Times New Roman" pitchFamily="18" charset="0"/>
              </a:rPr>
              <a:t>слиз</a:t>
            </a:r>
            <a:r>
              <a:rPr lang="ru-RU" sz="2400" b="1" dirty="0" smtClean="0">
                <a:solidFill>
                  <a:schemeClr val="tx1"/>
                </a:solidFill>
                <a:latin typeface="Times New Roman" pitchFamily="18" charset="0"/>
                <a:cs typeface="Times New Roman" pitchFamily="18" charset="0"/>
              </a:rPr>
              <a:t>. У </a:t>
            </a:r>
            <a:r>
              <a:rPr lang="ru-RU" sz="2400" b="1" dirty="0" err="1" smtClean="0">
                <a:solidFill>
                  <a:schemeClr val="tx1"/>
                </a:solidFill>
                <a:latin typeface="Times New Roman" pitchFamily="18" charset="0"/>
                <a:cs typeface="Times New Roman" pitchFamily="18" charset="0"/>
              </a:rPr>
              <a:t>воді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пектини</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набухають</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утворюють</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колоїдні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розчини</a:t>
            </a:r>
            <a:r>
              <a:rPr lang="ru-RU" sz="2400" b="1" dirty="0" smtClean="0">
                <a:solidFill>
                  <a:schemeClr val="tx1"/>
                </a:solidFill>
                <a:latin typeface="Times New Roman" pitchFamily="18" charset="0"/>
                <a:cs typeface="Times New Roman" pitchFamily="18" charset="0"/>
              </a:rPr>
              <a:t>.</a:t>
            </a:r>
          </a:p>
          <a:p>
            <a:pPr indent="444500" algn="just">
              <a:buSzPct val="100000"/>
              <a:buFont typeface="Wingdings" pitchFamily="2" charset="2"/>
              <a:buChar char="Ø"/>
              <a:defRPr/>
            </a:pPr>
            <a:r>
              <a:rPr lang="ru-RU" sz="2400" b="1" dirty="0" smtClean="0">
                <a:solidFill>
                  <a:schemeClr val="tx1"/>
                </a:solidFill>
                <a:latin typeface="Times New Roman" pitchFamily="18" charset="0"/>
                <a:cs typeface="Times New Roman" pitchFamily="18" charset="0"/>
              </a:rPr>
              <a:t>У </a:t>
            </a:r>
            <a:r>
              <a:rPr lang="ru-RU" sz="2400" b="1" dirty="0" err="1" smtClean="0">
                <a:solidFill>
                  <a:schemeClr val="tx1"/>
                </a:solidFill>
                <a:latin typeface="Times New Roman" pitchFamily="18" charset="0"/>
                <a:cs typeface="Times New Roman" pitchFamily="18" charset="0"/>
              </a:rPr>
              <a:t>великій</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кількості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пектини</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містяться</a:t>
            </a:r>
            <a:r>
              <a:rPr lang="ru-RU" sz="2400" b="1" dirty="0" smtClean="0">
                <a:solidFill>
                  <a:schemeClr val="tx1"/>
                </a:solidFill>
                <a:latin typeface="Times New Roman" pitchFamily="18" charset="0"/>
                <a:cs typeface="Times New Roman" pitchFamily="18" charset="0"/>
              </a:rPr>
              <a:t> в </a:t>
            </a:r>
            <a:r>
              <a:rPr lang="ru-RU" sz="2400" b="1" dirty="0" err="1" smtClean="0">
                <a:solidFill>
                  <a:schemeClr val="tx1"/>
                </a:solidFill>
                <a:latin typeface="Times New Roman" pitchFamily="18" charset="0"/>
                <a:cs typeface="Times New Roman" pitchFamily="18" charset="0"/>
              </a:rPr>
              <a:t>яблуках</a:t>
            </a:r>
            <a:r>
              <a:rPr lang="ru-RU" sz="2400" b="1" dirty="0" smtClean="0">
                <a:solidFill>
                  <a:schemeClr val="tx1"/>
                </a:solidFill>
                <a:latin typeface="Times New Roman" pitchFamily="18" charset="0"/>
                <a:cs typeface="Times New Roman" pitchFamily="18" charset="0"/>
              </a:rPr>
              <a:t>, лимонах, мандаринах, </a:t>
            </a:r>
            <a:r>
              <a:rPr lang="ru-RU" sz="2400" b="1" dirty="0" err="1" smtClean="0">
                <a:solidFill>
                  <a:schemeClr val="tx1"/>
                </a:solidFill>
                <a:latin typeface="Times New Roman" pitchFamily="18" charset="0"/>
                <a:cs typeface="Times New Roman" pitchFamily="18" charset="0"/>
              </a:rPr>
              <a:t>буряках</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смородині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калині</a:t>
            </a:r>
            <a:r>
              <a:rPr lang="ru-RU" sz="2400" b="1" dirty="0" smtClean="0">
                <a:solidFill>
                  <a:schemeClr val="tx1"/>
                </a:solidFill>
                <a:latin typeface="Times New Roman" pitchFamily="18" charset="0"/>
                <a:cs typeface="Times New Roman" pitchFamily="18" charset="0"/>
              </a:rPr>
              <a:t> та </a:t>
            </a:r>
            <a:r>
              <a:rPr lang="ru-RU" sz="2400" b="1" dirty="0" err="1" smtClean="0">
                <a:solidFill>
                  <a:schemeClr val="tx1"/>
                </a:solidFill>
                <a:latin typeface="Times New Roman" pitchFamily="18" charset="0"/>
                <a:cs typeface="Times New Roman" pitchFamily="18" charset="0"/>
              </a:rPr>
              <a:t>ін</a:t>
            </a:r>
            <a:r>
              <a:rPr lang="ru-RU" sz="2400" b="1" dirty="0" smtClean="0">
                <a:solidFill>
                  <a:schemeClr val="tx1"/>
                </a:solidFill>
                <a:latin typeface="Times New Roman" pitchFamily="18" charset="0"/>
                <a:cs typeface="Times New Roman" pitchFamily="18" charset="0"/>
              </a:rPr>
              <a:t>.</a:t>
            </a:r>
          </a:p>
          <a:p>
            <a:pPr indent="444500" algn="just">
              <a:buSzPct val="100000"/>
              <a:buFont typeface="Wingdings" pitchFamily="2" charset="2"/>
              <a:buChar char="Ø"/>
              <a:defRPr/>
            </a:pPr>
            <a:r>
              <a:rPr lang="ru-RU" sz="2400" b="1" dirty="0" err="1" smtClean="0">
                <a:solidFill>
                  <a:schemeClr val="tx1"/>
                </a:solidFill>
                <a:latin typeface="Times New Roman" pitchFamily="18" charset="0"/>
                <a:cs typeface="Times New Roman" pitchFamily="18" charset="0"/>
              </a:rPr>
              <a:t>Пектини</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адсорбують</a:t>
            </a:r>
            <a:r>
              <a:rPr lang="ru-RU" sz="2400" b="1" dirty="0" smtClean="0">
                <a:solidFill>
                  <a:schemeClr val="tx1"/>
                </a:solidFill>
                <a:latin typeface="Times New Roman" pitchFamily="18" charset="0"/>
                <a:cs typeface="Times New Roman" pitchFamily="18" charset="0"/>
              </a:rPr>
              <a:t> в </a:t>
            </a:r>
            <a:r>
              <a:rPr lang="ru-RU" sz="2400" b="1" dirty="0" err="1" smtClean="0">
                <a:solidFill>
                  <a:schemeClr val="tx1"/>
                </a:solidFill>
                <a:latin typeface="Times New Roman" pitchFamily="18" charset="0"/>
                <a:cs typeface="Times New Roman" pitchFamily="18" charset="0"/>
              </a:rPr>
              <a:t>кишківнику</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токсини,а</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також</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зменшують</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вміст</a:t>
            </a:r>
            <a:r>
              <a:rPr lang="ru-RU" sz="2400" b="1" dirty="0" smtClean="0">
                <a:solidFill>
                  <a:schemeClr val="tx1"/>
                </a:solidFill>
                <a:latin typeface="Times New Roman" pitchFamily="18" charset="0"/>
                <a:cs typeface="Times New Roman" pitchFamily="18" charset="0"/>
              </a:rPr>
              <a:t> холестерину у </a:t>
            </a:r>
            <a:r>
              <a:rPr lang="ru-RU" sz="2400" b="1" dirty="0" err="1" smtClean="0">
                <a:solidFill>
                  <a:schemeClr val="tx1"/>
                </a:solidFill>
                <a:latin typeface="Times New Roman" pitchFamily="18" charset="0"/>
                <a:cs typeface="Times New Roman" pitchFamily="18" charset="0"/>
              </a:rPr>
              <a:t>крові</a:t>
            </a:r>
            <a:r>
              <a:rPr lang="ru-RU" sz="2400" b="1" dirty="0" smtClean="0">
                <a:solidFill>
                  <a:schemeClr val="tx1"/>
                </a:solidFill>
                <a:latin typeface="Times New Roman" pitchFamily="18" charset="0"/>
                <a:cs typeface="Times New Roman" pitchFamily="18" charset="0"/>
              </a:rPr>
              <a:t>.</a:t>
            </a:r>
          </a:p>
          <a:p>
            <a:pPr indent="444500">
              <a:buSzPct val="100000"/>
              <a:buFont typeface="Wingdings" pitchFamily="2" charset="2"/>
              <a:buChar char="Ø"/>
              <a:defRPr/>
            </a:pPr>
            <a:r>
              <a:rPr lang="ru-RU" sz="2400" b="1" dirty="0" err="1" smtClean="0">
                <a:solidFill>
                  <a:schemeClr val="tx1"/>
                </a:solidFill>
                <a:latin typeface="Times New Roman" pitchFamily="18" charset="0"/>
                <a:cs typeface="Times New Roman" pitchFamily="18" charset="0"/>
              </a:rPr>
              <a:t>Використовують</a:t>
            </a:r>
            <a:r>
              <a:rPr lang="ru-RU" sz="2400" b="1" dirty="0" smtClean="0">
                <a:solidFill>
                  <a:schemeClr val="tx1"/>
                </a:solidFill>
                <a:latin typeface="Times New Roman" pitchFamily="18" charset="0"/>
                <a:cs typeface="Times New Roman" pitchFamily="18" charset="0"/>
              </a:rPr>
              <a:t> при </a:t>
            </a:r>
            <a:r>
              <a:rPr lang="ru-RU" sz="2400" b="1" dirty="0" err="1" smtClean="0">
                <a:solidFill>
                  <a:schemeClr val="tx1"/>
                </a:solidFill>
                <a:latin typeface="Times New Roman" pitchFamily="18" charset="0"/>
                <a:cs typeface="Times New Roman" pitchFamily="18" charset="0"/>
              </a:rPr>
              <a:t>лікуванні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ентероколіта,гастриту,захворюваннях</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печінки.сечовидільної</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системи</a:t>
            </a:r>
            <a:r>
              <a:rPr lang="ru-RU" sz="2400" b="1" dirty="0" smtClean="0">
                <a:solidFill>
                  <a:schemeClr val="tx1"/>
                </a:solidFill>
                <a:latin typeface="Times New Roman" pitchFamily="18" charset="0"/>
                <a:cs typeface="Times New Roman" pitchFamily="18" charset="0"/>
              </a:rPr>
              <a:t> та атеросклерозу .</a:t>
            </a:r>
          </a:p>
          <a:p>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501122" cy="5632311"/>
          </a:xfrm>
          <a:prstGeom prst="rect">
            <a:avLst/>
          </a:prstGeom>
        </p:spPr>
        <p:txBody>
          <a:bodyPr wrap="square">
            <a:spAutoFit/>
          </a:bodyPr>
          <a:lstStyle/>
          <a:p>
            <a:pPr algn="ctr"/>
            <a:r>
              <a:rPr lang="ru-RU" sz="3600" b="1" dirty="0" smtClean="0">
                <a:solidFill>
                  <a:srgbClr val="0070C0"/>
                </a:solidFill>
                <a:effectLst>
                  <a:outerShdw blurRad="38100" dist="38100" dir="2700000" algn="tl">
                    <a:srgbClr val="000000">
                      <a:alpha val="43137"/>
                    </a:srgbClr>
                  </a:outerShdw>
                </a:effectLst>
              </a:rPr>
              <a:t>План</a:t>
            </a:r>
          </a:p>
          <a:p>
            <a:pPr algn="ctr"/>
            <a:r>
              <a:rPr lang="ru-RU" sz="3600" b="1" dirty="0" smtClean="0">
                <a:solidFill>
                  <a:srgbClr val="0070C0"/>
                </a:solidFill>
                <a:effectLst>
                  <a:outerShdw blurRad="38100" dist="38100" dir="2700000" algn="tl">
                    <a:srgbClr val="000000">
                      <a:alpha val="43137"/>
                    </a:srgbClr>
                  </a:outerShdw>
                </a:effectLst>
              </a:rPr>
              <a:t>Тема 13. </a:t>
            </a:r>
            <a:r>
              <a:rPr lang="uk-UA" sz="3600" b="1" dirty="0" err="1" smtClean="0">
                <a:solidFill>
                  <a:srgbClr val="FF0000"/>
                </a:solidFill>
              </a:rPr>
              <a:t>Натуропатія</a:t>
            </a:r>
            <a:r>
              <a:rPr lang="uk-UA" sz="3600" b="1" dirty="0" smtClean="0">
                <a:solidFill>
                  <a:srgbClr val="FF0000"/>
                </a:solidFill>
              </a:rPr>
              <a:t>. Апітерапія. </a:t>
            </a:r>
            <a:r>
              <a:rPr lang="uk-UA" sz="3600" b="1" dirty="0" err="1" smtClean="0">
                <a:solidFill>
                  <a:srgbClr val="FF0000"/>
                </a:solidFill>
              </a:rPr>
              <a:t>Аутогемотерапія</a:t>
            </a:r>
            <a:r>
              <a:rPr lang="uk-UA" sz="3600" b="1" dirty="0" smtClean="0">
                <a:solidFill>
                  <a:srgbClr val="FF0000"/>
                </a:solidFill>
              </a:rPr>
              <a:t>. </a:t>
            </a:r>
            <a:r>
              <a:rPr lang="uk-UA" sz="3600" b="1" dirty="0" err="1" smtClean="0">
                <a:solidFill>
                  <a:srgbClr val="FF0000"/>
                </a:solidFill>
              </a:rPr>
              <a:t>Гірудотерапія</a:t>
            </a:r>
            <a:endParaRPr lang="uk-UA" sz="3600" b="1" dirty="0" smtClean="0">
              <a:solidFill>
                <a:srgbClr val="FF0000"/>
              </a:solidFill>
            </a:endParaRPr>
          </a:p>
          <a:p>
            <a:pPr algn="ctr"/>
            <a:endParaRPr lang="uk-UA" sz="1200" b="1" dirty="0" smtClean="0">
              <a:solidFill>
                <a:srgbClr val="FF0000"/>
              </a:solidFill>
              <a:effectLst>
                <a:outerShdw blurRad="38100" dist="38100" dir="2700000" algn="tl">
                  <a:srgbClr val="000000">
                    <a:alpha val="43137"/>
                  </a:srgbClr>
                </a:outerShdw>
              </a:effectLst>
            </a:endParaRPr>
          </a:p>
          <a:p>
            <a:pPr marL="514350" lvl="0" indent="-514350">
              <a:buFont typeface="+mj-lt"/>
              <a:buAutoNum type="arabicPeriod"/>
            </a:pPr>
            <a:r>
              <a:rPr lang="uk-UA" sz="2800" b="1" dirty="0" err="1" smtClean="0"/>
              <a:t>Натуропатія</a:t>
            </a:r>
            <a:r>
              <a:rPr lang="uk-UA" sz="2800" b="1" dirty="0" smtClean="0"/>
              <a:t>: поняття, підходи та методи. </a:t>
            </a:r>
            <a:endParaRPr lang="ru-RU" sz="2800" b="1" dirty="0" smtClean="0"/>
          </a:p>
          <a:p>
            <a:pPr marL="514350" lvl="0" indent="-514350">
              <a:buFont typeface="+mj-lt"/>
              <a:buAutoNum type="arabicPeriod"/>
            </a:pPr>
            <a:r>
              <a:rPr lang="uk-UA" sz="2800" b="1" dirty="0" smtClean="0"/>
              <a:t>Апітерапія - лікування продуктами бджільництва. </a:t>
            </a:r>
            <a:endParaRPr lang="ru-RU" sz="2800" b="1" dirty="0" smtClean="0"/>
          </a:p>
          <a:p>
            <a:pPr marL="514350" lvl="0" indent="-514350">
              <a:buFont typeface="+mj-lt"/>
              <a:buAutoNum type="arabicPeriod"/>
            </a:pPr>
            <a:r>
              <a:rPr lang="uk-UA" sz="2800" b="1" dirty="0" err="1" smtClean="0"/>
              <a:t>Аутогемотерапія</a:t>
            </a:r>
            <a:r>
              <a:rPr lang="uk-UA" sz="2800" b="1" dirty="0" smtClean="0"/>
              <a:t>. </a:t>
            </a:r>
            <a:endParaRPr lang="ru-RU" sz="2800" b="1" dirty="0" smtClean="0"/>
          </a:p>
          <a:p>
            <a:pPr marL="514350" lvl="0" indent="-514350">
              <a:buFont typeface="+mj-lt"/>
              <a:buAutoNum type="arabicPeriod"/>
            </a:pPr>
            <a:r>
              <a:rPr lang="uk-UA" sz="2800" b="1" dirty="0" err="1" smtClean="0"/>
              <a:t>Гірудотерапія</a:t>
            </a:r>
            <a:r>
              <a:rPr lang="uk-UA" sz="2800" b="1" dirty="0" smtClean="0"/>
              <a:t> - лікування медичною п'явкою. </a:t>
            </a:r>
            <a:endParaRPr lang="ru-RU" sz="2800" b="1" dirty="0" smtClean="0"/>
          </a:p>
          <a:p>
            <a:pPr marL="514350" lvl="0" indent="-514350">
              <a:buFont typeface="+mj-lt"/>
              <a:buAutoNum type="arabicPeriod"/>
            </a:pPr>
            <a:r>
              <a:rPr lang="uk-UA" sz="2800" b="1" dirty="0" smtClean="0"/>
              <a:t>Прополіс. </a:t>
            </a:r>
            <a:endParaRPr lang="ru-RU" sz="2800" b="1" dirty="0" smtClean="0"/>
          </a:p>
          <a:p>
            <a:pPr marL="514350" lvl="0" indent="-514350">
              <a:buFont typeface="+mj-lt"/>
              <a:buAutoNum type="arabicPeriod"/>
            </a:pPr>
            <a:r>
              <a:rPr lang="uk-UA" sz="2800" b="1" dirty="0" smtClean="0"/>
              <a:t>Біологічно активні речовини медичної п'явки. </a:t>
            </a:r>
            <a:endParaRPr lang="ru-RU" sz="2800" b="1" dirty="0" smtClean="0"/>
          </a:p>
          <a:p>
            <a:pPr algn="just"/>
            <a:endParaRPr lang="ru-RU" sz="3600" b="1" dirty="0" smtClean="0">
              <a:solidFill>
                <a:srgbClr val="FF0000"/>
              </a:solidFill>
              <a:effectLst>
                <a:outerShdw blurRad="38100" dist="38100" dir="2700000" algn="tl">
                  <a:srgbClr val="000000">
                    <a:alpha val="43137"/>
                  </a:srgbClr>
                </a:outerShdw>
              </a:effectLst>
            </a:endParaRPr>
          </a:p>
          <a:p>
            <a:pPr algn="ctr"/>
            <a:endParaRPr lang="ru-RU" sz="3600" b="1" dirty="0" smtClean="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0000"/>
                </a:solidFill>
              </a:rPr>
              <a:t>Дубильні речовини</a:t>
            </a:r>
            <a:endParaRPr lang="uk-UA" b="1" dirty="0">
              <a:solidFill>
                <a:srgbClr val="FF0000"/>
              </a:solidFill>
            </a:endParaRPr>
          </a:p>
        </p:txBody>
      </p:sp>
      <p:sp>
        <p:nvSpPr>
          <p:cNvPr id="3" name="Місце для вмісту 2"/>
          <p:cNvSpPr>
            <a:spLocks noGrp="1"/>
          </p:cNvSpPr>
          <p:nvPr>
            <p:ph idx="1"/>
          </p:nvPr>
        </p:nvSpPr>
        <p:spPr>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indent="444500" algn="just">
              <a:buSzPct val="100000"/>
              <a:buFont typeface="Wingdings" pitchFamily="2" charset="2"/>
              <a:buChar char="Ø"/>
              <a:defRPr/>
            </a:pPr>
            <a:r>
              <a:rPr lang="ru-RU" b="1" dirty="0" err="1" smtClean="0">
                <a:solidFill>
                  <a:schemeClr val="tx2"/>
                </a:solidFill>
                <a:latin typeface="Times New Roman" pitchFamily="18" charset="0"/>
                <a:cs typeface="Times New Roman" pitchFamily="18" charset="0"/>
              </a:rPr>
              <a:t>Являють</a:t>
            </a:r>
            <a:r>
              <a:rPr lang="ru-RU" b="1" dirty="0" smtClean="0">
                <a:solidFill>
                  <a:schemeClr val="tx2"/>
                </a:solidFill>
                <a:latin typeface="Times New Roman" pitchFamily="18" charset="0"/>
                <a:cs typeface="Times New Roman" pitchFamily="18" charset="0"/>
              </a:rPr>
              <a:t> собою </a:t>
            </a:r>
            <a:r>
              <a:rPr lang="ru-RU" b="1" dirty="0" err="1" smtClean="0">
                <a:solidFill>
                  <a:schemeClr val="tx2"/>
                </a:solidFill>
                <a:latin typeface="Times New Roman" pitchFamily="18" charset="0"/>
                <a:cs typeface="Times New Roman" pitchFamily="18" charset="0"/>
              </a:rPr>
              <a:t>безазотисті</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органічні</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з</a:t>
            </a:r>
            <a:r>
              <a:rPr lang="en-US" b="1" dirty="0" smtClean="0">
                <a:solidFill>
                  <a:schemeClr val="tx2"/>
                </a:solidFill>
                <a:latin typeface="Times New Roman" pitchFamily="18" charset="0"/>
                <a:cs typeface="Times New Roman" pitchFamily="18" charset="0"/>
              </a:rPr>
              <a:t>’</a:t>
            </a:r>
            <a:r>
              <a:rPr lang="ru-RU" b="1" dirty="0" err="1" smtClean="0">
                <a:solidFill>
                  <a:schemeClr val="tx2"/>
                </a:solidFill>
                <a:latin typeface="Times New Roman" pitchFamily="18" charset="0"/>
                <a:cs typeface="Times New Roman" pitchFamily="18" charset="0"/>
              </a:rPr>
              <a:t>єднання</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різного</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хімічного</a:t>
            </a:r>
            <a:r>
              <a:rPr lang="ru-RU" b="1" dirty="0" smtClean="0">
                <a:solidFill>
                  <a:schemeClr val="tx2"/>
                </a:solidFill>
                <a:latin typeface="Times New Roman" pitchFamily="18" charset="0"/>
                <a:cs typeface="Times New Roman" pitchFamily="18" charset="0"/>
              </a:rPr>
              <a:t> складу, </a:t>
            </a:r>
            <a:r>
              <a:rPr lang="ru-RU" b="1" dirty="0" err="1" smtClean="0">
                <a:solidFill>
                  <a:schemeClr val="tx2"/>
                </a:solidFill>
                <a:latin typeface="Times New Roman" pitchFamily="18" charset="0"/>
                <a:cs typeface="Times New Roman" pitchFamily="18" charset="0"/>
              </a:rPr>
              <a:t>можуть</a:t>
            </a:r>
            <a:r>
              <a:rPr lang="ru-RU" b="1" dirty="0" smtClean="0">
                <a:solidFill>
                  <a:schemeClr val="tx2"/>
                </a:solidFill>
                <a:latin typeface="Times New Roman" pitchFamily="18" charset="0"/>
                <a:cs typeface="Times New Roman" pitchFamily="18" charset="0"/>
              </a:rPr>
              <a:t> в </a:t>
            </a:r>
            <a:r>
              <a:rPr lang="ru-RU" b="1" dirty="0" err="1" smtClean="0">
                <a:solidFill>
                  <a:schemeClr val="tx2"/>
                </a:solidFill>
                <a:latin typeface="Times New Roman" pitchFamily="18" charset="0"/>
                <a:cs typeface="Times New Roman" pitchFamily="18" charset="0"/>
              </a:rPr>
              <a:t>з</a:t>
            </a:r>
            <a:r>
              <a:rPr lang="en-US" b="1" dirty="0" smtClean="0">
                <a:solidFill>
                  <a:schemeClr val="tx2"/>
                </a:solidFill>
                <a:latin typeface="Times New Roman" pitchFamily="18" charset="0"/>
                <a:cs typeface="Times New Roman" pitchFamily="18" charset="0"/>
              </a:rPr>
              <a:t>’</a:t>
            </a:r>
            <a:r>
              <a:rPr lang="ru-RU" b="1" dirty="0" err="1" smtClean="0">
                <a:solidFill>
                  <a:schemeClr val="tx2"/>
                </a:solidFill>
                <a:latin typeface="Times New Roman" pitchFamily="18" charset="0"/>
                <a:cs typeface="Times New Roman" pitchFamily="18" charset="0"/>
              </a:rPr>
              <a:t>єднанні</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з</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білком</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утворювати</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біологічну</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плівку</a:t>
            </a:r>
            <a:r>
              <a:rPr lang="ru-RU" b="1" dirty="0" smtClean="0">
                <a:solidFill>
                  <a:schemeClr val="tx2"/>
                </a:solidFill>
                <a:latin typeface="Times New Roman" pitchFamily="18" charset="0"/>
                <a:cs typeface="Times New Roman" pitchFamily="18" charset="0"/>
              </a:rPr>
              <a:t>, яка </a:t>
            </a:r>
            <a:r>
              <a:rPr lang="ru-RU" b="1" dirty="0" err="1" smtClean="0">
                <a:solidFill>
                  <a:schemeClr val="tx2"/>
                </a:solidFill>
                <a:latin typeface="Times New Roman" pitchFamily="18" charset="0"/>
                <a:cs typeface="Times New Roman" pitchFamily="18" charset="0"/>
              </a:rPr>
              <a:t>має</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антимікробну</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дію</a:t>
            </a:r>
            <a:r>
              <a:rPr lang="ru-RU" b="1" dirty="0" smtClean="0">
                <a:solidFill>
                  <a:schemeClr val="tx2"/>
                </a:solidFill>
                <a:latin typeface="Times New Roman" pitchFamily="18" charset="0"/>
                <a:cs typeface="Times New Roman" pitchFamily="18" charset="0"/>
              </a:rPr>
              <a:t>. </a:t>
            </a:r>
            <a:endParaRPr lang="ru-RU" b="1" dirty="0" smtClean="0">
              <a:solidFill>
                <a:schemeClr val="tx2"/>
              </a:solidFill>
              <a:latin typeface="Times New Roman" pitchFamily="18" charset="0"/>
              <a:cs typeface="Times New Roman" pitchFamily="18" charset="0"/>
            </a:endParaRPr>
          </a:p>
          <a:p>
            <a:pPr indent="444500" algn="just">
              <a:buSzPct val="100000"/>
              <a:buFont typeface="Wingdings" pitchFamily="2" charset="2"/>
              <a:buChar char="Ø"/>
              <a:defRPr/>
            </a:pPr>
            <a:r>
              <a:rPr lang="ru-RU" b="1" dirty="0" smtClean="0">
                <a:solidFill>
                  <a:schemeClr val="tx2"/>
                </a:solidFill>
                <a:latin typeface="Times New Roman" pitchFamily="18" charset="0"/>
                <a:cs typeface="Times New Roman" pitchFamily="18" charset="0"/>
              </a:rPr>
              <a:t>У </a:t>
            </a:r>
            <a:r>
              <a:rPr lang="ru-RU" b="1" dirty="0" err="1" smtClean="0">
                <a:solidFill>
                  <a:schemeClr val="tx2"/>
                </a:solidFill>
                <a:latin typeface="Times New Roman" pitchFamily="18" charset="0"/>
                <a:cs typeface="Times New Roman" pitchFamily="18" charset="0"/>
              </a:rPr>
              <a:t>великій</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кількості</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дубільні</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речовини</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містяться</a:t>
            </a:r>
            <a:r>
              <a:rPr lang="ru-RU" b="1" dirty="0" smtClean="0">
                <a:solidFill>
                  <a:schemeClr val="tx2"/>
                </a:solidFill>
                <a:latin typeface="Times New Roman" pitchFamily="18" charset="0"/>
                <a:cs typeface="Times New Roman" pitchFamily="18" charset="0"/>
              </a:rPr>
              <a:t> в </a:t>
            </a:r>
            <a:r>
              <a:rPr lang="ru-RU" b="1" dirty="0" err="1" smtClean="0">
                <a:solidFill>
                  <a:schemeClr val="tx2"/>
                </a:solidFill>
                <a:latin typeface="Times New Roman" pitchFamily="18" charset="0"/>
                <a:cs typeface="Times New Roman" pitchFamily="18" charset="0"/>
              </a:rPr>
              <a:t>корі</a:t>
            </a:r>
            <a:r>
              <a:rPr lang="ru-RU" b="1" dirty="0" smtClean="0">
                <a:solidFill>
                  <a:schemeClr val="tx2"/>
                </a:solidFill>
                <a:latin typeface="Times New Roman" pitchFamily="18" charset="0"/>
                <a:cs typeface="Times New Roman" pitchFamily="18" charset="0"/>
              </a:rPr>
              <a:t> дуба</a:t>
            </a:r>
            <a:r>
              <a:rPr lang="ru-RU" b="1" dirty="0" smtClean="0">
                <a:solidFill>
                  <a:schemeClr val="tx2"/>
                </a:solidFill>
                <a:latin typeface="Times New Roman" pitchFamily="18" charset="0"/>
                <a:cs typeface="Times New Roman" pitchFamily="18" charset="0"/>
              </a:rPr>
              <a:t>, травах </a:t>
            </a:r>
            <a:r>
              <a:rPr lang="ru-RU" b="1" dirty="0" err="1" smtClean="0">
                <a:solidFill>
                  <a:schemeClr val="tx2"/>
                </a:solidFill>
                <a:latin typeface="Times New Roman" pitchFamily="18" charset="0"/>
                <a:cs typeface="Times New Roman" pitchFamily="18" charset="0"/>
              </a:rPr>
              <a:t>звіробою</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черемухі</a:t>
            </a:r>
            <a:r>
              <a:rPr lang="ru-RU" b="1" dirty="0" smtClean="0">
                <a:solidFill>
                  <a:schemeClr val="tx2"/>
                </a:solidFill>
                <a:latin typeface="Times New Roman" pitchFamily="18" charset="0"/>
                <a:cs typeface="Times New Roman" pitchFamily="18" charset="0"/>
              </a:rPr>
              <a:t>, шишках </a:t>
            </a:r>
            <a:r>
              <a:rPr lang="ru-RU" b="1" dirty="0" smtClean="0">
                <a:solidFill>
                  <a:schemeClr val="tx2"/>
                </a:solidFill>
                <a:latin typeface="Times New Roman" pitchFamily="18" charset="0"/>
                <a:cs typeface="Times New Roman" pitchFamily="18" charset="0"/>
              </a:rPr>
              <a:t>хмелю</a:t>
            </a:r>
            <a:r>
              <a:rPr lang="ru-RU" b="1" dirty="0" smtClean="0">
                <a:solidFill>
                  <a:schemeClr val="tx2"/>
                </a:solidFill>
                <a:latin typeface="Times New Roman" pitchFamily="18" charset="0"/>
                <a:cs typeface="Times New Roman" pitchFamily="18" charset="0"/>
              </a:rPr>
              <a:t>, ревеню</a:t>
            </a:r>
            <a:r>
              <a:rPr lang="ru-RU" b="1" dirty="0" smtClean="0">
                <a:solidFill>
                  <a:schemeClr val="tx2"/>
                </a:solidFill>
                <a:latin typeface="Times New Roman" pitchFamily="18" charset="0"/>
                <a:cs typeface="Times New Roman" pitchFamily="18" charset="0"/>
              </a:rPr>
              <a:t>.</a:t>
            </a:r>
          </a:p>
          <a:p>
            <a:pPr indent="444500" algn="just">
              <a:buSzPct val="100000"/>
              <a:buFont typeface="Wingdings" pitchFamily="2" charset="2"/>
              <a:buChar char="Ø"/>
              <a:defRPr/>
            </a:pPr>
            <a:r>
              <a:rPr lang="ru-RU" b="1" dirty="0" err="1" smtClean="0">
                <a:solidFill>
                  <a:schemeClr val="tx2"/>
                </a:solidFill>
                <a:latin typeface="Times New Roman" pitchFamily="18" charset="0"/>
                <a:cs typeface="Times New Roman" pitchFamily="18" charset="0"/>
              </a:rPr>
              <a:t>Дуб</a:t>
            </a:r>
            <a:r>
              <a:rPr lang="ru-RU" b="1" dirty="0" err="1" smtClean="0">
                <a:solidFill>
                  <a:schemeClr val="tx2"/>
                </a:solidFill>
                <a:latin typeface="Times New Roman" pitchFamily="18" charset="0"/>
                <a:cs typeface="Times New Roman" pitchFamily="18" charset="0"/>
              </a:rPr>
              <a:t>и</a:t>
            </a:r>
            <a:r>
              <a:rPr lang="ru-RU" b="1" dirty="0" err="1" smtClean="0">
                <a:solidFill>
                  <a:schemeClr val="tx2"/>
                </a:solidFill>
                <a:latin typeface="Times New Roman" pitchFamily="18" charset="0"/>
                <a:cs typeface="Times New Roman" pitchFamily="18" charset="0"/>
              </a:rPr>
              <a:t>льні</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речовини</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мають</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вяжучу</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протизапальну</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антигеморагічну</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дії</a:t>
            </a:r>
            <a:r>
              <a:rPr lang="ru-RU" b="1" dirty="0" smtClean="0">
                <a:solidFill>
                  <a:schemeClr val="tx2"/>
                </a:solidFill>
                <a:latin typeface="Times New Roman" pitchFamily="18" charset="0"/>
                <a:cs typeface="Times New Roman" pitchFamily="18" charset="0"/>
              </a:rPr>
              <a:t>. З </a:t>
            </a:r>
            <a:r>
              <a:rPr lang="ru-RU" b="1" dirty="0" err="1" smtClean="0">
                <a:solidFill>
                  <a:schemeClr val="tx2"/>
                </a:solidFill>
                <a:latin typeface="Times New Roman" pitchFamily="18" charset="0"/>
                <a:cs typeface="Times New Roman" pitchFamily="18" charset="0"/>
              </a:rPr>
              <a:t>білками</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крові</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утворюють</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згустки</a:t>
            </a:r>
            <a:r>
              <a:rPr lang="ru-RU" b="1" dirty="0" smtClean="0">
                <a:solidFill>
                  <a:schemeClr val="tx2"/>
                </a:solidFill>
                <a:latin typeface="Times New Roman" pitchFamily="18" charset="0"/>
                <a:cs typeface="Times New Roman" pitchFamily="18" charset="0"/>
              </a:rPr>
              <a:t> - в </a:t>
            </a:r>
            <a:r>
              <a:rPr lang="ru-RU" b="1" dirty="0" err="1" smtClean="0">
                <a:solidFill>
                  <a:schemeClr val="tx2"/>
                </a:solidFill>
                <a:latin typeface="Times New Roman" pitchFamily="18" charset="0"/>
                <a:cs typeface="Times New Roman" pitchFamily="18" charset="0"/>
              </a:rPr>
              <a:t>результаті</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чого</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зупиняють</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кровотечу</a:t>
            </a:r>
            <a:r>
              <a:rPr lang="ru-RU" b="1" dirty="0" smtClean="0">
                <a:solidFill>
                  <a:schemeClr val="tx2"/>
                </a:solidFill>
                <a:latin typeface="Times New Roman" pitchFamily="18" charset="0"/>
                <a:cs typeface="Times New Roman" pitchFamily="18" charset="0"/>
              </a:rPr>
              <a:t>.</a:t>
            </a:r>
            <a:endParaRPr lang="ru-RU" b="1" dirty="0" smtClean="0"/>
          </a:p>
          <a:p>
            <a:endParaRPr lang="uk-U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solidFill>
                  <a:srgbClr val="FF0000"/>
                </a:solidFill>
              </a:rPr>
              <a:t>Фітонциди</a:t>
            </a:r>
            <a:endParaRPr lang="uk-UA" b="1" dirty="0">
              <a:solidFill>
                <a:srgbClr val="FF0000"/>
              </a:solidFill>
            </a:endParaRPr>
          </a:p>
        </p:txBody>
      </p:sp>
      <p:sp>
        <p:nvSpPr>
          <p:cNvPr id="3" name="Місце для вмісту 2"/>
          <p:cNvSpPr>
            <a:spLocks noGrp="1"/>
          </p:cNvSpPr>
          <p:nvPr>
            <p:ph idx="1"/>
          </p:nvPr>
        </p:nvSpPr>
        <p:spPr>
          <a:solidFill>
            <a:schemeClr val="accent6">
              <a:lumMod val="20000"/>
              <a:lumOff val="80000"/>
            </a:schemeClr>
          </a:solidFill>
        </p:spPr>
        <p:style>
          <a:lnRef idx="1">
            <a:schemeClr val="dk1"/>
          </a:lnRef>
          <a:fillRef idx="3">
            <a:schemeClr val="dk1"/>
          </a:fillRef>
          <a:effectRef idx="2">
            <a:schemeClr val="dk1"/>
          </a:effectRef>
          <a:fontRef idx="minor">
            <a:schemeClr val="lt1"/>
          </a:fontRef>
        </p:style>
        <p:txBody>
          <a:bodyPr>
            <a:normAutofit lnSpcReduction="10000"/>
          </a:bodyPr>
          <a:lstStyle/>
          <a:p>
            <a:pPr algn="just"/>
            <a:r>
              <a:rPr lang="ru-RU" b="1" dirty="0" err="1" smtClean="0">
                <a:solidFill>
                  <a:schemeClr val="tx1"/>
                </a:solidFill>
              </a:rPr>
              <a:t>Фітонциди</a:t>
            </a:r>
            <a:r>
              <a:rPr lang="ru-RU" b="1" dirty="0" smtClean="0">
                <a:solidFill>
                  <a:schemeClr val="tx1"/>
                </a:solidFill>
              </a:rPr>
              <a:t> </a:t>
            </a:r>
            <a:r>
              <a:rPr lang="ru-RU" b="1" dirty="0" smtClean="0">
                <a:solidFill>
                  <a:schemeClr val="tx1"/>
                </a:solidFill>
              </a:rPr>
              <a:t>широко </a:t>
            </a:r>
            <a:r>
              <a:rPr lang="ru-RU" b="1" dirty="0" err="1" smtClean="0">
                <a:solidFill>
                  <a:schemeClr val="tx1"/>
                </a:solidFill>
              </a:rPr>
              <a:t>використовують</a:t>
            </a:r>
            <a:r>
              <a:rPr lang="ru-RU" b="1" dirty="0" smtClean="0">
                <a:solidFill>
                  <a:schemeClr val="tx1"/>
                </a:solidFill>
              </a:rPr>
              <a:t> для </a:t>
            </a:r>
            <a:r>
              <a:rPr lang="ru-RU" b="1" dirty="0" err="1" smtClean="0">
                <a:solidFill>
                  <a:schemeClr val="tx1"/>
                </a:solidFill>
              </a:rPr>
              <a:t>лікування</a:t>
            </a:r>
            <a:r>
              <a:rPr lang="ru-RU" b="1" dirty="0" smtClean="0">
                <a:solidFill>
                  <a:schemeClr val="tx1"/>
                </a:solidFill>
              </a:rPr>
              <a:t> </a:t>
            </a:r>
            <a:r>
              <a:rPr lang="ru-RU" b="1" dirty="0" err="1" smtClean="0">
                <a:solidFill>
                  <a:schemeClr val="tx1"/>
                </a:solidFill>
              </a:rPr>
              <a:t>і</a:t>
            </a:r>
            <a:r>
              <a:rPr lang="ru-RU" b="1" dirty="0" smtClean="0">
                <a:solidFill>
                  <a:schemeClr val="tx1"/>
                </a:solidFill>
              </a:rPr>
              <a:t> </a:t>
            </a:r>
            <a:r>
              <a:rPr lang="ru-RU" b="1" dirty="0" err="1" smtClean="0">
                <a:solidFill>
                  <a:schemeClr val="tx1"/>
                </a:solidFill>
              </a:rPr>
              <a:t>профілактики</a:t>
            </a:r>
            <a:r>
              <a:rPr lang="ru-RU" b="1" dirty="0" smtClean="0">
                <a:solidFill>
                  <a:schemeClr val="tx1"/>
                </a:solidFill>
              </a:rPr>
              <a:t> </a:t>
            </a:r>
            <a:r>
              <a:rPr lang="ru-RU" b="1" dirty="0" err="1" smtClean="0">
                <a:solidFill>
                  <a:schemeClr val="tx1"/>
                </a:solidFill>
              </a:rPr>
              <a:t>грипу</a:t>
            </a:r>
            <a:r>
              <a:rPr lang="ru-RU" b="1" dirty="0" smtClean="0">
                <a:solidFill>
                  <a:schemeClr val="tx1"/>
                </a:solidFill>
              </a:rPr>
              <a:t>, </a:t>
            </a:r>
            <a:r>
              <a:rPr lang="ru-RU" b="1" dirty="0" err="1" smtClean="0">
                <a:solidFill>
                  <a:schemeClr val="tx1"/>
                </a:solidFill>
              </a:rPr>
              <a:t>вірусних</a:t>
            </a:r>
            <a:r>
              <a:rPr lang="ru-RU" b="1" dirty="0" smtClean="0">
                <a:solidFill>
                  <a:schemeClr val="tx1"/>
                </a:solidFill>
              </a:rPr>
              <a:t> </a:t>
            </a:r>
            <a:r>
              <a:rPr lang="ru-RU" b="1" dirty="0" err="1" smtClean="0">
                <a:solidFill>
                  <a:schemeClr val="tx1"/>
                </a:solidFill>
              </a:rPr>
              <a:t>інфекцій</a:t>
            </a:r>
            <a:r>
              <a:rPr lang="ru-RU" b="1" dirty="0" smtClean="0">
                <a:solidFill>
                  <a:schemeClr val="tx1"/>
                </a:solidFill>
              </a:rPr>
              <a:t>, </a:t>
            </a:r>
            <a:r>
              <a:rPr lang="ru-RU" b="1" dirty="0" err="1" smtClean="0">
                <a:solidFill>
                  <a:schemeClr val="tx1"/>
                </a:solidFill>
              </a:rPr>
              <a:t>ангіни</a:t>
            </a:r>
            <a:r>
              <a:rPr lang="ru-RU" b="1" dirty="0" smtClean="0">
                <a:solidFill>
                  <a:schemeClr val="tx1"/>
                </a:solidFill>
              </a:rPr>
              <a:t>, </a:t>
            </a:r>
            <a:r>
              <a:rPr lang="ru-RU" b="1" dirty="0" err="1" smtClean="0">
                <a:solidFill>
                  <a:schemeClr val="tx1"/>
                </a:solidFill>
              </a:rPr>
              <a:t>захворюваннях</a:t>
            </a:r>
            <a:r>
              <a:rPr lang="ru-RU" b="1" dirty="0" smtClean="0">
                <a:solidFill>
                  <a:schemeClr val="tx1"/>
                </a:solidFill>
              </a:rPr>
              <a:t> </a:t>
            </a:r>
            <a:r>
              <a:rPr lang="ru-RU" b="1" dirty="0" err="1" smtClean="0">
                <a:solidFill>
                  <a:schemeClr val="tx1"/>
                </a:solidFill>
              </a:rPr>
              <a:t>порожнини</a:t>
            </a:r>
            <a:r>
              <a:rPr lang="ru-RU" b="1" dirty="0" smtClean="0">
                <a:solidFill>
                  <a:schemeClr val="tx1"/>
                </a:solidFill>
              </a:rPr>
              <a:t> роту та травного каналу.</a:t>
            </a:r>
          </a:p>
          <a:p>
            <a:pPr algn="just"/>
            <a:r>
              <a:rPr lang="ru-RU" b="1" dirty="0" smtClean="0">
                <a:solidFill>
                  <a:schemeClr val="tx1"/>
                </a:solidFill>
              </a:rPr>
              <a:t> </a:t>
            </a:r>
            <a:r>
              <a:rPr lang="ru-RU" b="1" dirty="0" err="1" smtClean="0">
                <a:solidFill>
                  <a:schemeClr val="tx1"/>
                </a:solidFill>
              </a:rPr>
              <a:t>Являють</a:t>
            </a:r>
            <a:r>
              <a:rPr lang="ru-RU" b="1" dirty="0" smtClean="0">
                <a:solidFill>
                  <a:schemeClr val="tx1"/>
                </a:solidFill>
              </a:rPr>
              <a:t> собою </a:t>
            </a:r>
            <a:r>
              <a:rPr lang="ru-RU" b="1" dirty="0" err="1" smtClean="0">
                <a:solidFill>
                  <a:schemeClr val="tx1"/>
                </a:solidFill>
              </a:rPr>
              <a:t>бактерицидні</a:t>
            </a:r>
            <a:r>
              <a:rPr lang="ru-RU" b="1" dirty="0" smtClean="0">
                <a:solidFill>
                  <a:schemeClr val="tx1"/>
                </a:solidFill>
              </a:rPr>
              <a:t> </a:t>
            </a:r>
            <a:r>
              <a:rPr lang="ru-RU" b="1" dirty="0" err="1" smtClean="0">
                <a:solidFill>
                  <a:schemeClr val="tx1"/>
                </a:solidFill>
              </a:rPr>
              <a:t>речовини</a:t>
            </a:r>
            <a:r>
              <a:rPr lang="ru-RU" b="1" dirty="0" smtClean="0">
                <a:solidFill>
                  <a:schemeClr val="tx1"/>
                </a:solidFill>
              </a:rPr>
              <a:t>, </a:t>
            </a:r>
            <a:r>
              <a:rPr lang="ru-RU" b="1" dirty="0" err="1" smtClean="0">
                <a:solidFill>
                  <a:schemeClr val="tx1"/>
                </a:solidFill>
              </a:rPr>
              <a:t>стимулюють</a:t>
            </a:r>
            <a:r>
              <a:rPr lang="ru-RU" b="1" dirty="0" smtClean="0">
                <a:solidFill>
                  <a:schemeClr val="tx1"/>
                </a:solidFill>
              </a:rPr>
              <a:t> </a:t>
            </a:r>
            <a:r>
              <a:rPr lang="ru-RU" b="1" dirty="0" err="1" smtClean="0">
                <a:solidFill>
                  <a:schemeClr val="tx1"/>
                </a:solidFill>
              </a:rPr>
              <a:t>захисні</a:t>
            </a:r>
            <a:r>
              <a:rPr lang="ru-RU" b="1" dirty="0" smtClean="0">
                <a:solidFill>
                  <a:schemeClr val="tx1"/>
                </a:solidFill>
              </a:rPr>
              <a:t> </a:t>
            </a:r>
            <a:r>
              <a:rPr lang="ru-RU" b="1" dirty="0" err="1" smtClean="0">
                <a:solidFill>
                  <a:schemeClr val="tx1"/>
                </a:solidFill>
              </a:rPr>
              <a:t>властивості</a:t>
            </a:r>
            <a:r>
              <a:rPr lang="ru-RU" b="1" dirty="0" smtClean="0">
                <a:solidFill>
                  <a:schemeClr val="tx1"/>
                </a:solidFill>
              </a:rPr>
              <a:t> </a:t>
            </a:r>
            <a:r>
              <a:rPr lang="ru-RU" b="1" dirty="0" err="1" smtClean="0">
                <a:solidFill>
                  <a:schemeClr val="tx1"/>
                </a:solidFill>
              </a:rPr>
              <a:t>організму</a:t>
            </a:r>
            <a:r>
              <a:rPr lang="ru-RU" b="1" dirty="0" smtClean="0">
                <a:solidFill>
                  <a:schemeClr val="tx1"/>
                </a:solidFill>
              </a:rPr>
              <a:t>, </a:t>
            </a:r>
            <a:r>
              <a:rPr lang="ru-RU" b="1" dirty="0" err="1" smtClean="0">
                <a:solidFill>
                  <a:schemeClr val="tx1"/>
                </a:solidFill>
              </a:rPr>
              <a:t>сприятливо</a:t>
            </a:r>
            <a:r>
              <a:rPr lang="ru-RU" b="1" dirty="0" smtClean="0">
                <a:solidFill>
                  <a:schemeClr val="tx1"/>
                </a:solidFill>
              </a:rPr>
              <a:t> </a:t>
            </a:r>
            <a:r>
              <a:rPr lang="ru-RU" b="1" dirty="0" err="1" smtClean="0">
                <a:solidFill>
                  <a:schemeClr val="tx1"/>
                </a:solidFill>
              </a:rPr>
              <a:t>впливають</a:t>
            </a:r>
            <a:r>
              <a:rPr lang="ru-RU" b="1" dirty="0" smtClean="0">
                <a:solidFill>
                  <a:schemeClr val="tx1"/>
                </a:solidFill>
              </a:rPr>
              <a:t> </a:t>
            </a:r>
            <a:r>
              <a:rPr lang="ru-RU" b="1" dirty="0" smtClean="0">
                <a:solidFill>
                  <a:schemeClr val="tx1"/>
                </a:solidFill>
              </a:rPr>
              <a:t>на </a:t>
            </a:r>
            <a:r>
              <a:rPr lang="ru-RU" b="1" dirty="0" err="1" smtClean="0">
                <a:solidFill>
                  <a:schemeClr val="tx1"/>
                </a:solidFill>
              </a:rPr>
              <a:t>самопочуття</a:t>
            </a:r>
            <a:r>
              <a:rPr lang="ru-RU" b="1" dirty="0" smtClean="0">
                <a:solidFill>
                  <a:schemeClr val="tx1"/>
                </a:solidFill>
              </a:rPr>
              <a:t> </a:t>
            </a:r>
            <a:r>
              <a:rPr lang="ru-RU" b="1" dirty="0" err="1" smtClean="0">
                <a:solidFill>
                  <a:schemeClr val="tx1"/>
                </a:solidFill>
              </a:rPr>
              <a:t>людини</a:t>
            </a:r>
            <a:r>
              <a:rPr lang="ru-RU" b="1" dirty="0" smtClean="0">
                <a:solidFill>
                  <a:schemeClr val="tx1"/>
                </a:solidFill>
              </a:rPr>
              <a:t>.</a:t>
            </a:r>
          </a:p>
          <a:p>
            <a:pPr algn="just"/>
            <a:r>
              <a:rPr lang="ru-RU" b="1" dirty="0" smtClean="0">
                <a:solidFill>
                  <a:schemeClr val="tx1"/>
                </a:solidFill>
              </a:rPr>
              <a:t> Великий </a:t>
            </a:r>
            <a:r>
              <a:rPr lang="ru-RU" b="1" dirty="0" err="1" smtClean="0">
                <a:solidFill>
                  <a:schemeClr val="tx1"/>
                </a:solidFill>
              </a:rPr>
              <a:t>вміст</a:t>
            </a:r>
            <a:r>
              <a:rPr lang="ru-RU" b="1" dirty="0" smtClean="0">
                <a:solidFill>
                  <a:schemeClr val="tx1"/>
                </a:solidFill>
              </a:rPr>
              <a:t> у </a:t>
            </a:r>
            <a:r>
              <a:rPr lang="ru-RU" b="1" dirty="0" err="1" smtClean="0">
                <a:solidFill>
                  <a:schemeClr val="tx1"/>
                </a:solidFill>
              </a:rPr>
              <a:t>цибулі</a:t>
            </a:r>
            <a:r>
              <a:rPr lang="ru-RU" b="1" dirty="0" smtClean="0">
                <a:solidFill>
                  <a:schemeClr val="tx1"/>
                </a:solidFill>
              </a:rPr>
              <a:t>, </a:t>
            </a:r>
            <a:r>
              <a:rPr lang="ru-RU" b="1" dirty="0" err="1" smtClean="0">
                <a:solidFill>
                  <a:schemeClr val="tx1"/>
                </a:solidFill>
              </a:rPr>
              <a:t>часнику</a:t>
            </a:r>
            <a:r>
              <a:rPr lang="ru-RU" b="1" dirty="0" smtClean="0">
                <a:solidFill>
                  <a:schemeClr val="tx1"/>
                </a:solidFill>
              </a:rPr>
              <a:t>, </a:t>
            </a:r>
            <a:r>
              <a:rPr lang="ru-RU" b="1" dirty="0" err="1" smtClean="0">
                <a:solidFill>
                  <a:schemeClr val="tx1"/>
                </a:solidFill>
              </a:rPr>
              <a:t>хріні</a:t>
            </a:r>
            <a:r>
              <a:rPr lang="ru-RU" b="1" dirty="0" smtClean="0">
                <a:solidFill>
                  <a:schemeClr val="tx1"/>
                </a:solidFill>
              </a:rPr>
              <a:t>. </a:t>
            </a:r>
          </a:p>
          <a:p>
            <a:endParaRPr lang="uk-U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0000"/>
                </a:solidFill>
              </a:rPr>
              <a:t>Вітаміни</a:t>
            </a:r>
            <a:endParaRPr lang="uk-UA" b="1" dirty="0">
              <a:solidFill>
                <a:srgbClr val="FF0000"/>
              </a:solidFill>
            </a:endParaRPr>
          </a:p>
        </p:txBody>
      </p:sp>
      <p:sp>
        <p:nvSpPr>
          <p:cNvPr id="3" name="Місце для вмісту 2"/>
          <p:cNvSpPr>
            <a:spLocks noGrp="1"/>
          </p:cNvSpPr>
          <p:nvPr>
            <p:ph idx="1"/>
          </p:nvPr>
        </p:nvSpPr>
        <p:spPr>
          <a:xfrm>
            <a:off x="457200" y="1357298"/>
            <a:ext cx="8329642" cy="4768865"/>
          </a:xfrm>
          <a:solidFill>
            <a:schemeClr val="bg1"/>
          </a:solidFill>
        </p:spPr>
        <p:style>
          <a:lnRef idx="1">
            <a:schemeClr val="accent4"/>
          </a:lnRef>
          <a:fillRef idx="3">
            <a:schemeClr val="accent4"/>
          </a:fillRef>
          <a:effectRef idx="2">
            <a:schemeClr val="accent4"/>
          </a:effectRef>
          <a:fontRef idx="minor">
            <a:schemeClr val="lt1"/>
          </a:fontRef>
        </p:style>
        <p:txBody>
          <a:bodyPr>
            <a:normAutofit lnSpcReduction="10000"/>
          </a:bodyPr>
          <a:lstStyle/>
          <a:p>
            <a:pPr indent="444500" algn="just">
              <a:buSzPct val="100000"/>
              <a:buFont typeface="Wingdings" pitchFamily="2" charset="2"/>
              <a:buChar char="Ø"/>
              <a:defRPr/>
            </a:pPr>
            <a:r>
              <a:rPr lang="ru-RU" sz="2400" b="1" dirty="0" err="1" smtClean="0">
                <a:solidFill>
                  <a:schemeClr val="tx1"/>
                </a:solidFill>
                <a:latin typeface="Times New Roman" pitchFamily="18" charset="0"/>
                <a:cs typeface="Times New Roman" pitchFamily="18" charset="0"/>
              </a:rPr>
              <a:t>Група</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різних</a:t>
            </a:r>
            <a:r>
              <a:rPr lang="ru-RU" sz="2400" b="1" dirty="0" smtClean="0">
                <a:solidFill>
                  <a:schemeClr val="tx1"/>
                </a:solidFill>
                <a:latin typeface="Times New Roman" pitchFamily="18" charset="0"/>
                <a:cs typeface="Times New Roman" pitchFamily="18" charset="0"/>
              </a:rPr>
              <a:t> по </a:t>
            </a:r>
            <a:r>
              <a:rPr lang="ru-RU" sz="2400" b="1" dirty="0" err="1" smtClean="0">
                <a:solidFill>
                  <a:schemeClr val="tx1"/>
                </a:solidFill>
                <a:latin typeface="Times New Roman" pitchFamily="18" charset="0"/>
                <a:cs typeface="Times New Roman" pitchFamily="18" charset="0"/>
              </a:rPr>
              <a:t>хімічному</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складі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речовин</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які</a:t>
            </a:r>
            <a:r>
              <a:rPr lang="ru-RU" sz="2400" b="1" dirty="0" smtClean="0">
                <a:solidFill>
                  <a:schemeClr val="tx1"/>
                </a:solidFill>
                <a:latin typeface="Times New Roman" pitchFamily="18" charset="0"/>
                <a:cs typeface="Times New Roman" pitchFamily="18" charset="0"/>
              </a:rPr>
              <a:t> не </a:t>
            </a:r>
            <a:r>
              <a:rPr lang="ru-RU" sz="2400" b="1" dirty="0" err="1" smtClean="0">
                <a:solidFill>
                  <a:schemeClr val="tx1"/>
                </a:solidFill>
                <a:latin typeface="Times New Roman" pitchFamily="18" charset="0"/>
                <a:cs typeface="Times New Roman" pitchFamily="18" charset="0"/>
              </a:rPr>
              <a:t>утворюються</a:t>
            </a:r>
            <a:r>
              <a:rPr lang="ru-RU" sz="2400" b="1" dirty="0" smtClean="0">
                <a:solidFill>
                  <a:schemeClr val="tx1"/>
                </a:solidFill>
                <a:latin typeface="Times New Roman" pitchFamily="18" charset="0"/>
                <a:cs typeface="Times New Roman" pitchFamily="18" charset="0"/>
              </a:rPr>
              <a:t> в </a:t>
            </a:r>
            <a:r>
              <a:rPr lang="ru-RU" sz="2400" b="1" dirty="0" err="1" smtClean="0">
                <a:solidFill>
                  <a:schemeClr val="tx1"/>
                </a:solidFill>
                <a:latin typeface="Times New Roman" pitchFamily="18" charset="0"/>
                <a:cs typeface="Times New Roman" pitchFamily="18" charset="0"/>
              </a:rPr>
              <a:t>організмі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людини</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або</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утворюються</a:t>
            </a:r>
            <a:r>
              <a:rPr lang="ru-RU" sz="2400" b="1" dirty="0" smtClean="0">
                <a:solidFill>
                  <a:schemeClr val="tx1"/>
                </a:solidFill>
                <a:latin typeface="Times New Roman" pitchFamily="18" charset="0"/>
                <a:cs typeface="Times New Roman" pitchFamily="18" charset="0"/>
              </a:rPr>
              <a:t> у </a:t>
            </a:r>
            <a:r>
              <a:rPr lang="ru-RU" sz="2400" b="1" dirty="0" err="1" smtClean="0">
                <a:solidFill>
                  <a:schemeClr val="tx1"/>
                </a:solidFill>
                <a:latin typeface="Times New Roman" pitchFamily="18" charset="0"/>
                <a:cs typeface="Times New Roman" pitchFamily="18" charset="0"/>
              </a:rPr>
              <a:t>невеликій</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кількості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надходять</a:t>
            </a:r>
            <a:r>
              <a:rPr lang="ru-RU" sz="2400" b="1" dirty="0" smtClean="0">
                <a:solidFill>
                  <a:schemeClr val="tx1"/>
                </a:solidFill>
                <a:latin typeface="Times New Roman" pitchFamily="18" charset="0"/>
                <a:cs typeface="Times New Roman" pitchFamily="18" charset="0"/>
              </a:rPr>
              <a:t> в </a:t>
            </a:r>
            <a:r>
              <a:rPr lang="ru-RU" sz="2400" b="1" dirty="0" err="1" smtClean="0">
                <a:solidFill>
                  <a:schemeClr val="tx1"/>
                </a:solidFill>
                <a:latin typeface="Times New Roman" pitchFamily="18" charset="0"/>
                <a:cs typeface="Times New Roman" pitchFamily="18" charset="0"/>
              </a:rPr>
              <a:t>організм</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з</a:t>
            </a:r>
            <a:r>
              <a:rPr lang="ru-RU" sz="2400" b="1" dirty="0" smtClean="0">
                <a:solidFill>
                  <a:schemeClr val="tx1"/>
                </a:solidFill>
                <a:latin typeface="Times New Roman" pitchFamily="18" charset="0"/>
                <a:cs typeface="Times New Roman" pitchFamily="18" charset="0"/>
              </a:rPr>
              <a:t> продуктами </a:t>
            </a:r>
            <a:r>
              <a:rPr lang="ru-RU" sz="2400" b="1" dirty="0" err="1" smtClean="0">
                <a:solidFill>
                  <a:schemeClr val="tx1"/>
                </a:solidFill>
                <a:latin typeface="Times New Roman" pitchFamily="18" charset="0"/>
                <a:cs typeface="Times New Roman" pitchFamily="18" charset="0"/>
              </a:rPr>
              <a:t>харчування</a:t>
            </a:r>
            <a:r>
              <a:rPr lang="ru-RU" sz="2400" b="1" dirty="0" smtClean="0">
                <a:solidFill>
                  <a:schemeClr val="tx1"/>
                </a:solidFill>
                <a:latin typeface="Times New Roman" pitchFamily="18" charset="0"/>
                <a:cs typeface="Times New Roman" pitchFamily="18" charset="0"/>
              </a:rPr>
              <a:t>. </a:t>
            </a:r>
          </a:p>
          <a:p>
            <a:pPr indent="444500" algn="just">
              <a:buSzPct val="100000"/>
              <a:buFont typeface="Wingdings" pitchFamily="2" charset="2"/>
              <a:buChar char="Ø"/>
              <a:defRPr/>
            </a:pPr>
            <a:r>
              <a:rPr lang="ru-RU" sz="2400" b="1" dirty="0" err="1" smtClean="0">
                <a:solidFill>
                  <a:schemeClr val="tx1"/>
                </a:solidFill>
                <a:latin typeface="Times New Roman" pitchFamily="18" charset="0"/>
                <a:cs typeface="Times New Roman" pitchFamily="18" charset="0"/>
              </a:rPr>
              <a:t>Витаміни</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являють</a:t>
            </a:r>
            <a:r>
              <a:rPr lang="ru-RU" sz="2400" b="1" dirty="0" smtClean="0">
                <a:solidFill>
                  <a:schemeClr val="tx1"/>
                </a:solidFill>
                <a:latin typeface="Times New Roman" pitchFamily="18" charset="0"/>
                <a:cs typeface="Times New Roman" pitchFamily="18" charset="0"/>
              </a:rPr>
              <a:t> собою </a:t>
            </a:r>
            <a:r>
              <a:rPr lang="ru-RU" sz="2400" b="1" dirty="0" err="1" smtClean="0">
                <a:solidFill>
                  <a:schemeClr val="tx1"/>
                </a:solidFill>
                <a:latin typeface="Times New Roman" pitchFamily="18" charset="0"/>
                <a:cs typeface="Times New Roman" pitchFamily="18" charset="0"/>
              </a:rPr>
              <a:t>біологічго</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активні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речовини</a:t>
            </a:r>
            <a:r>
              <a:rPr lang="ru-RU" sz="2400" b="1"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регулюючі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обмін</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речовин</a:t>
            </a:r>
            <a:r>
              <a:rPr lang="ru-RU" sz="2400" b="1" dirty="0" smtClean="0">
                <a:solidFill>
                  <a:schemeClr val="tx1"/>
                </a:solidFill>
                <a:latin typeface="Times New Roman" pitchFamily="18" charset="0"/>
                <a:cs typeface="Times New Roman" pitchFamily="18" charset="0"/>
              </a:rPr>
              <a:t>. </a:t>
            </a:r>
            <a:endParaRPr lang="ru-RU" sz="2400" b="1" dirty="0" smtClean="0">
              <a:solidFill>
                <a:schemeClr val="tx1"/>
              </a:solidFill>
              <a:latin typeface="Times New Roman" pitchFamily="18" charset="0"/>
              <a:cs typeface="Times New Roman" pitchFamily="18" charset="0"/>
            </a:endParaRPr>
          </a:p>
          <a:p>
            <a:pPr indent="444500" algn="just">
              <a:buSzPct val="100000"/>
              <a:buFont typeface="Wingdings" pitchFamily="2" charset="2"/>
              <a:buChar char="Ø"/>
              <a:defRPr/>
            </a:pPr>
            <a:r>
              <a:rPr lang="ru-RU" sz="2400" b="1" dirty="0" err="1" smtClean="0">
                <a:solidFill>
                  <a:schemeClr val="tx1"/>
                </a:solidFill>
                <a:latin typeface="Times New Roman" pitchFamily="18" charset="0"/>
                <a:cs typeface="Times New Roman" pitchFamily="18" charset="0"/>
              </a:rPr>
              <a:t>Особливістю</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є</a:t>
            </a:r>
            <a:r>
              <a:rPr lang="ru-RU" sz="2400" b="1" dirty="0" smtClean="0">
                <a:solidFill>
                  <a:schemeClr val="tx1"/>
                </a:solidFill>
                <a:latin typeface="Times New Roman" pitchFamily="18" charset="0"/>
                <a:cs typeface="Times New Roman" pitchFamily="18" charset="0"/>
              </a:rPr>
              <a:t> те</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що</a:t>
            </a:r>
            <a:r>
              <a:rPr lang="ru-RU" sz="2400" b="1"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вони </a:t>
            </a:r>
            <a:r>
              <a:rPr lang="ru-RU" sz="2400" b="1" dirty="0" err="1" smtClean="0">
                <a:solidFill>
                  <a:schemeClr val="tx1"/>
                </a:solidFill>
                <a:latin typeface="Times New Roman" pitchFamily="18" charset="0"/>
                <a:cs typeface="Times New Roman" pitchFamily="18" charset="0"/>
              </a:rPr>
              <a:t>активні</a:t>
            </a:r>
            <a:r>
              <a:rPr lang="ru-RU" sz="2400" b="1" dirty="0" smtClean="0">
                <a:solidFill>
                  <a:schemeClr val="tx1"/>
                </a:solidFill>
                <a:latin typeface="Times New Roman" pitchFamily="18" charset="0"/>
                <a:cs typeface="Times New Roman" pitchFamily="18" charset="0"/>
              </a:rPr>
              <a:t> в </a:t>
            </a:r>
            <a:r>
              <a:rPr lang="ru-RU" sz="2400" b="1" dirty="0" err="1" smtClean="0">
                <a:solidFill>
                  <a:schemeClr val="tx1"/>
                </a:solidFill>
                <a:latin typeface="Times New Roman" pitchFamily="18" charset="0"/>
                <a:cs typeface="Times New Roman" pitchFamily="18" charset="0"/>
              </a:rPr>
              <a:t>дуже</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малій</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кількості</a:t>
            </a:r>
            <a:r>
              <a:rPr lang="ru-RU" sz="2400" b="1" dirty="0" smtClean="0">
                <a:solidFill>
                  <a:schemeClr val="tx1"/>
                </a:solidFill>
                <a:latin typeface="Times New Roman" pitchFamily="18" charset="0"/>
                <a:cs typeface="Times New Roman" pitchFamily="18" charset="0"/>
              </a:rPr>
              <a:t>. </a:t>
            </a:r>
          </a:p>
          <a:p>
            <a:pPr indent="444500" algn="just">
              <a:buSzPct val="100000"/>
              <a:buFont typeface="Wingdings" pitchFamily="2" charset="2"/>
              <a:buChar char="Ø"/>
              <a:defRPr/>
            </a:pPr>
            <a:r>
              <a:rPr lang="ru-RU" sz="2400" b="1" dirty="0" err="1" smtClean="0">
                <a:solidFill>
                  <a:schemeClr val="tx1"/>
                </a:solidFill>
                <a:latin typeface="Times New Roman" pitchFamily="18" charset="0"/>
                <a:cs typeface="Times New Roman" pitchFamily="18" charset="0"/>
              </a:rPr>
              <a:t>Витаміни</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ділять</a:t>
            </a:r>
            <a:r>
              <a:rPr lang="ru-RU" sz="2400" b="1" dirty="0" smtClean="0">
                <a:solidFill>
                  <a:schemeClr val="tx1"/>
                </a:solidFill>
                <a:latin typeface="Times New Roman" pitchFamily="18" charset="0"/>
                <a:cs typeface="Times New Roman" pitchFamily="18" charset="0"/>
              </a:rPr>
              <a:t> на 2 </a:t>
            </a:r>
            <a:r>
              <a:rPr lang="ru-RU" sz="2400" b="1" dirty="0" err="1" smtClean="0">
                <a:solidFill>
                  <a:schemeClr val="tx1"/>
                </a:solidFill>
                <a:latin typeface="Times New Roman" pitchFamily="18" charset="0"/>
                <a:cs typeface="Times New Roman" pitchFamily="18" charset="0"/>
              </a:rPr>
              <a:t>групи</a:t>
            </a:r>
            <a:r>
              <a:rPr lang="ru-RU" sz="2400" b="1" dirty="0" smtClean="0">
                <a:solidFill>
                  <a:schemeClr val="tx1"/>
                </a:solidFill>
                <a:latin typeface="Times New Roman" pitchFamily="18" charset="0"/>
                <a:cs typeface="Times New Roman" pitchFamily="18" charset="0"/>
              </a:rPr>
              <a:t>: </a:t>
            </a:r>
          </a:p>
          <a:p>
            <a:pPr lvl="1" indent="444500" algn="just">
              <a:buSzPct val="100000"/>
              <a:buFont typeface="Wingdings" pitchFamily="2" charset="2"/>
              <a:buChar char="§"/>
              <a:defRPr/>
            </a:pPr>
            <a:r>
              <a:rPr lang="ru-RU" sz="2000" b="1" i="1" dirty="0" err="1" smtClean="0">
                <a:solidFill>
                  <a:schemeClr val="tx1"/>
                </a:solidFill>
                <a:latin typeface="Times New Roman" pitchFamily="18" charset="0"/>
                <a:cs typeface="Times New Roman" pitchFamily="18" charset="0"/>
              </a:rPr>
              <a:t>Водорозчинні-аскорбінова</a:t>
            </a:r>
            <a:r>
              <a:rPr lang="ru-RU" sz="2000" b="1" i="1" dirty="0" smtClean="0">
                <a:solidFill>
                  <a:schemeClr val="tx1"/>
                </a:solidFill>
                <a:latin typeface="Times New Roman" pitchFamily="18" charset="0"/>
                <a:cs typeface="Times New Roman" pitchFamily="18" charset="0"/>
              </a:rPr>
              <a:t> кислота</a:t>
            </a:r>
            <a:r>
              <a:rPr lang="ru-RU" sz="2000" b="1" dirty="0" smtClean="0">
                <a:solidFill>
                  <a:schemeClr val="tx1"/>
                </a:solidFill>
                <a:latin typeface="Times New Roman" pitchFamily="18" charset="0"/>
                <a:cs typeface="Times New Roman" pitchFamily="18" charset="0"/>
              </a:rPr>
              <a:t> (С), </a:t>
            </a:r>
            <a:r>
              <a:rPr lang="ru-RU" sz="2000" b="1" dirty="0" err="1" smtClean="0">
                <a:solidFill>
                  <a:schemeClr val="tx1"/>
                </a:solidFill>
                <a:latin typeface="Times New Roman" pitchFamily="18" charset="0"/>
                <a:cs typeface="Times New Roman" pitchFamily="18" charset="0"/>
              </a:rPr>
              <a:t>тіамин</a:t>
            </a:r>
            <a:r>
              <a:rPr lang="ru-RU" sz="2000" b="1" dirty="0" smtClean="0">
                <a:solidFill>
                  <a:schemeClr val="tx1"/>
                </a:solidFill>
                <a:latin typeface="Times New Roman" pitchFamily="18" charset="0"/>
                <a:cs typeface="Times New Roman" pitchFamily="18" charset="0"/>
              </a:rPr>
              <a:t> (В1),     </a:t>
            </a:r>
            <a:r>
              <a:rPr lang="ru-RU" sz="2000" b="1" dirty="0" err="1" smtClean="0">
                <a:solidFill>
                  <a:schemeClr val="tx1"/>
                </a:solidFill>
                <a:latin typeface="Times New Roman" pitchFamily="18" charset="0"/>
                <a:cs typeface="Times New Roman" pitchFamily="18" charset="0"/>
              </a:rPr>
              <a:t>рибофлавін</a:t>
            </a:r>
            <a:r>
              <a:rPr lang="ru-RU" sz="2000" b="1" dirty="0" smtClean="0">
                <a:solidFill>
                  <a:schemeClr val="tx1"/>
                </a:solidFill>
                <a:latin typeface="Times New Roman" pitchFamily="18" charset="0"/>
                <a:cs typeface="Times New Roman" pitchFamily="18" charset="0"/>
              </a:rPr>
              <a:t> (В2), </a:t>
            </a:r>
            <a:r>
              <a:rPr lang="ru-RU" sz="2000" b="1" dirty="0" err="1" smtClean="0">
                <a:solidFill>
                  <a:schemeClr val="tx1"/>
                </a:solidFill>
                <a:latin typeface="Times New Roman" pitchFamily="18" charset="0"/>
                <a:cs typeface="Times New Roman" pitchFamily="18" charset="0"/>
              </a:rPr>
              <a:t>піридоксин</a:t>
            </a:r>
            <a:r>
              <a:rPr lang="ru-RU" sz="2000" b="1" dirty="0" smtClean="0">
                <a:solidFill>
                  <a:schemeClr val="tx1"/>
                </a:solidFill>
                <a:latin typeface="Times New Roman" pitchFamily="18" charset="0"/>
                <a:cs typeface="Times New Roman" pitchFamily="18" charset="0"/>
              </a:rPr>
              <a:t> (В6), </a:t>
            </a:r>
            <a:r>
              <a:rPr lang="ru-RU" sz="2000" b="1" dirty="0" err="1" smtClean="0">
                <a:solidFill>
                  <a:schemeClr val="tx1"/>
                </a:solidFill>
                <a:latin typeface="Times New Roman" pitchFamily="18" charset="0"/>
                <a:cs typeface="Times New Roman" pitchFamily="18" charset="0"/>
              </a:rPr>
              <a:t>нікотинова</a:t>
            </a:r>
            <a:r>
              <a:rPr lang="ru-RU" sz="2000" b="1" dirty="0" smtClean="0">
                <a:solidFill>
                  <a:schemeClr val="tx1"/>
                </a:solidFill>
                <a:latin typeface="Times New Roman" pitchFamily="18" charset="0"/>
                <a:cs typeface="Times New Roman" pitchFamily="18" charset="0"/>
              </a:rPr>
              <a:t> кислота (РР), </a:t>
            </a:r>
            <a:r>
              <a:rPr lang="ru-RU" sz="2000" b="1" dirty="0" err="1" smtClean="0">
                <a:solidFill>
                  <a:schemeClr val="tx1"/>
                </a:solidFill>
                <a:latin typeface="Times New Roman" pitchFamily="18" charset="0"/>
                <a:cs typeface="Times New Roman" pitchFamily="18" charset="0"/>
              </a:rPr>
              <a:t>ціанкобаламін</a:t>
            </a:r>
            <a:r>
              <a:rPr lang="ru-RU" sz="2000" b="1" dirty="0" smtClean="0">
                <a:solidFill>
                  <a:schemeClr val="tx1"/>
                </a:solidFill>
                <a:latin typeface="Times New Roman" pitchFamily="18" charset="0"/>
                <a:cs typeface="Times New Roman" pitchFamily="18" charset="0"/>
              </a:rPr>
              <a:t> (В12), </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фолієва</a:t>
            </a:r>
            <a:r>
              <a:rPr lang="ru-RU" sz="2000" b="1" dirty="0" smtClean="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кислота.</a:t>
            </a:r>
          </a:p>
          <a:p>
            <a:pPr lvl="1" indent="444500" algn="just">
              <a:buSzPct val="100000"/>
              <a:buFont typeface="Wingdings" pitchFamily="2" charset="2"/>
              <a:buChar char="§"/>
              <a:defRPr/>
            </a:pPr>
            <a:r>
              <a:rPr lang="ru-RU" sz="2000" b="1" i="1" dirty="0" err="1" smtClean="0">
                <a:solidFill>
                  <a:schemeClr val="tx1"/>
                </a:solidFill>
                <a:latin typeface="Times New Roman" pitchFamily="18" charset="0"/>
                <a:cs typeface="Times New Roman" pitchFamily="18" charset="0"/>
              </a:rPr>
              <a:t>Жиророзчинні</a:t>
            </a:r>
            <a:r>
              <a:rPr lang="ru-RU" sz="2000" b="1" dirty="0" smtClean="0">
                <a:solidFill>
                  <a:schemeClr val="tx1"/>
                </a:solidFill>
                <a:latin typeface="Times New Roman" pitchFamily="18" charset="0"/>
                <a:cs typeface="Times New Roman" pitchFamily="18" charset="0"/>
              </a:rPr>
              <a:t> – </a:t>
            </a:r>
            <a:r>
              <a:rPr lang="ru-RU" sz="2000" b="1" dirty="0" err="1" smtClean="0">
                <a:solidFill>
                  <a:schemeClr val="tx1"/>
                </a:solidFill>
                <a:latin typeface="Times New Roman" pitchFamily="18" charset="0"/>
                <a:cs typeface="Times New Roman" pitchFamily="18" charset="0"/>
              </a:rPr>
              <a:t>ретинол</a:t>
            </a:r>
            <a:r>
              <a:rPr lang="ru-RU" sz="2000" b="1" dirty="0" smtClean="0">
                <a:solidFill>
                  <a:schemeClr val="tx1"/>
                </a:solidFill>
                <a:latin typeface="Times New Roman" pitchFamily="18" charset="0"/>
                <a:cs typeface="Times New Roman" pitchFamily="18" charset="0"/>
              </a:rPr>
              <a:t> (А), токоферол (Е), </a:t>
            </a:r>
            <a:r>
              <a:rPr lang="ru-RU" sz="2000" b="1" dirty="0" err="1" smtClean="0">
                <a:solidFill>
                  <a:schemeClr val="tx1"/>
                </a:solidFill>
                <a:latin typeface="Times New Roman" pitchFamily="18" charset="0"/>
                <a:cs typeface="Times New Roman" pitchFamily="18" charset="0"/>
              </a:rPr>
              <a:t>філохінон</a:t>
            </a:r>
            <a:r>
              <a:rPr lang="ru-RU" sz="2000" b="1" dirty="0" smtClean="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(К)</a:t>
            </a:r>
            <a:endParaRPr lang="uk-UA"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solidFill>
                  <a:srgbClr val="7030A0"/>
                </a:solidFill>
              </a:rPr>
              <a:t>Найбільший вміст </a:t>
            </a:r>
            <a:r>
              <a:rPr lang="uk-UA" b="1" dirty="0" smtClean="0">
                <a:solidFill>
                  <a:srgbClr val="7030A0"/>
                </a:solidFill>
              </a:rPr>
              <a:t>вітамінів:</a:t>
            </a:r>
            <a:endParaRPr lang="uk-UA" b="1" dirty="0">
              <a:solidFill>
                <a:srgbClr val="7030A0"/>
              </a:solidFill>
            </a:endParaRPr>
          </a:p>
        </p:txBody>
      </p:sp>
      <p:sp>
        <p:nvSpPr>
          <p:cNvPr id="3" name="Місце для вмісту 2"/>
          <p:cNvSpPr>
            <a:spLocks noGrp="1"/>
          </p:cNvSpPr>
          <p:nvPr>
            <p:ph idx="1"/>
          </p:nvPr>
        </p:nvSpPr>
        <p:spPr>
          <a:solidFill>
            <a:schemeClr val="bg1"/>
          </a:solidFill>
        </p:spPr>
        <p:style>
          <a:lnRef idx="3">
            <a:schemeClr val="lt1"/>
          </a:lnRef>
          <a:fillRef idx="1">
            <a:schemeClr val="accent4"/>
          </a:fillRef>
          <a:effectRef idx="1">
            <a:schemeClr val="accent4"/>
          </a:effectRef>
          <a:fontRef idx="minor">
            <a:schemeClr val="lt1"/>
          </a:fontRef>
        </p:style>
        <p:txBody>
          <a:bodyPr>
            <a:normAutofit/>
          </a:bodyPr>
          <a:lstStyle/>
          <a:p>
            <a:pPr indent="444500">
              <a:buSzPct val="100000"/>
              <a:buFont typeface="Wingdings" pitchFamily="2" charset="2"/>
              <a:buChar char="Ø"/>
              <a:defRPr/>
            </a:pPr>
            <a:r>
              <a:rPr lang="ru-RU" sz="3200" b="1" dirty="0" err="1" smtClean="0">
                <a:solidFill>
                  <a:schemeClr val="tx1"/>
                </a:solidFill>
                <a:latin typeface="Times New Roman" pitchFamily="18" charset="0"/>
                <a:cs typeface="Times New Roman" pitchFamily="18" charset="0"/>
              </a:rPr>
              <a:t>Ягоди</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шипшини</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рябіна</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обліпихи</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чорної</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смородини</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гарбуз</a:t>
            </a:r>
            <a:r>
              <a:rPr lang="ru-RU" sz="3200" b="1" dirty="0" smtClean="0">
                <a:solidFill>
                  <a:schemeClr val="tx1"/>
                </a:solidFill>
                <a:latin typeface="Times New Roman" pitchFamily="18" charset="0"/>
                <a:cs typeface="Times New Roman" pitchFamily="18" charset="0"/>
              </a:rPr>
              <a:t>.</a:t>
            </a:r>
          </a:p>
          <a:p>
            <a:pPr indent="444500">
              <a:buSzPct val="100000"/>
              <a:buFont typeface="Wingdings" pitchFamily="2" charset="2"/>
              <a:buChar char="Ø"/>
              <a:defRPr/>
            </a:pPr>
            <a:r>
              <a:rPr lang="ru-RU" sz="3200" b="1" dirty="0" err="1" smtClean="0">
                <a:solidFill>
                  <a:schemeClr val="tx1"/>
                </a:solidFill>
                <a:latin typeface="Times New Roman" pitchFamily="18" charset="0"/>
                <a:cs typeface="Times New Roman" pitchFamily="18" charset="0"/>
              </a:rPr>
              <a:t>Квіти-календула</a:t>
            </a:r>
            <a:r>
              <a:rPr lang="ru-RU" sz="3200" b="1" dirty="0" smtClean="0">
                <a:solidFill>
                  <a:schemeClr val="tx1"/>
                </a:solidFill>
                <a:latin typeface="Times New Roman" pitchFamily="18" charset="0"/>
                <a:cs typeface="Times New Roman" pitchFamily="18" charset="0"/>
              </a:rPr>
              <a:t>.</a:t>
            </a:r>
          </a:p>
          <a:p>
            <a:pPr indent="444500">
              <a:buSzPct val="100000"/>
              <a:buFont typeface="Wingdings" pitchFamily="2" charset="2"/>
              <a:buChar char="Ø"/>
              <a:defRPr/>
            </a:pPr>
            <a:r>
              <a:rPr lang="ru-RU" sz="3200" b="1" dirty="0" err="1" smtClean="0">
                <a:solidFill>
                  <a:schemeClr val="tx1"/>
                </a:solidFill>
                <a:latin typeface="Times New Roman" pitchFamily="18" charset="0"/>
                <a:cs typeface="Times New Roman" pitchFamily="18" charset="0"/>
              </a:rPr>
              <a:t>Листя</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і</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трави-кропива</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первоцвіт</a:t>
            </a:r>
            <a:r>
              <a:rPr lang="ru-RU" sz="3200" b="1" dirty="0" smtClean="0">
                <a:solidFill>
                  <a:schemeClr val="tx1"/>
                </a:solidFill>
                <a:latin typeface="Times New Roman" pitchFamily="18" charset="0"/>
                <a:cs typeface="Times New Roman" pitchFamily="18" charset="0"/>
              </a:rPr>
              <a:t>.</a:t>
            </a:r>
          </a:p>
          <a:p>
            <a:pPr indent="444500">
              <a:buSzPct val="100000"/>
              <a:buFont typeface="Wingdings" pitchFamily="2" charset="2"/>
              <a:buChar char="Ø"/>
              <a:defRPr/>
            </a:pPr>
            <a:r>
              <a:rPr lang="ru-RU" sz="3200" b="1" dirty="0" err="1" smtClean="0">
                <a:solidFill>
                  <a:schemeClr val="tx1"/>
                </a:solidFill>
                <a:latin typeface="Times New Roman" pitchFamily="18" charset="0"/>
                <a:cs typeface="Times New Roman" pitchFamily="18" charset="0"/>
              </a:rPr>
              <a:t>Деякі</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рослини</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накопичують</a:t>
            </a:r>
            <a:r>
              <a:rPr lang="ru-RU" sz="3200" b="1" dirty="0" smtClean="0">
                <a:solidFill>
                  <a:schemeClr val="tx1"/>
                </a:solidFill>
                <a:latin typeface="Times New Roman" pitchFamily="18" charset="0"/>
                <a:cs typeface="Times New Roman" pitchFamily="18" charset="0"/>
              </a:rPr>
              <a:t> </a:t>
            </a:r>
            <a:r>
              <a:rPr lang="ru-RU" sz="3200" b="1" dirty="0" err="1" smtClean="0">
                <a:solidFill>
                  <a:schemeClr val="tx1"/>
                </a:solidFill>
                <a:latin typeface="Times New Roman" pitchFamily="18" charset="0"/>
                <a:cs typeface="Times New Roman" pitchFamily="18" charset="0"/>
              </a:rPr>
              <a:t>вітаміни</a:t>
            </a:r>
            <a:r>
              <a:rPr lang="ru-RU" sz="3200" b="1" dirty="0" smtClean="0">
                <a:solidFill>
                  <a:schemeClr val="tx1"/>
                </a:solidFill>
                <a:latin typeface="Times New Roman" pitchFamily="18" charset="0"/>
                <a:cs typeface="Times New Roman" pitchFamily="18" charset="0"/>
              </a:rPr>
              <a:t> в </a:t>
            </a:r>
            <a:r>
              <a:rPr lang="ru-RU" sz="3200" b="1" dirty="0" err="1" smtClean="0">
                <a:solidFill>
                  <a:schemeClr val="tx1"/>
                </a:solidFill>
                <a:latin typeface="Times New Roman" pitchFamily="18" charset="0"/>
                <a:cs typeface="Times New Roman" pitchFamily="18" charset="0"/>
              </a:rPr>
              <a:t>коренях</a:t>
            </a:r>
            <a:r>
              <a:rPr lang="ru-RU" sz="3200" b="1" dirty="0" smtClean="0">
                <a:solidFill>
                  <a:schemeClr val="tx1"/>
                </a:solidFill>
                <a:latin typeface="Times New Roman" pitchFamily="18" charset="0"/>
                <a:cs typeface="Times New Roman" pitchFamily="18" charset="0"/>
              </a:rPr>
              <a:t> - </a:t>
            </a:r>
            <a:r>
              <a:rPr lang="ru-RU" sz="3200" b="1" dirty="0" err="1" smtClean="0">
                <a:solidFill>
                  <a:schemeClr val="tx1"/>
                </a:solidFill>
                <a:latin typeface="Times New Roman" pitchFamily="18" charset="0"/>
                <a:cs typeface="Times New Roman" pitchFamily="18" charset="0"/>
              </a:rPr>
              <a:t>морква</a:t>
            </a:r>
            <a:r>
              <a:rPr lang="ru-RU" sz="3200" b="1" dirty="0" smtClean="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800" b="1" dirty="0" smtClean="0">
                <a:solidFill>
                  <a:srgbClr val="FF0000"/>
                </a:solidFill>
              </a:rPr>
              <a:t>Ефірні </a:t>
            </a:r>
            <a:r>
              <a:rPr lang="uk-UA" sz="4800" b="1" dirty="0" smtClean="0">
                <a:solidFill>
                  <a:srgbClr val="FF0000"/>
                </a:solidFill>
              </a:rPr>
              <a:t>олії</a:t>
            </a:r>
            <a:endParaRPr lang="uk-UA" sz="4800" b="1" dirty="0">
              <a:solidFill>
                <a:srgbClr val="FF0000"/>
              </a:solidFill>
            </a:endParaRPr>
          </a:p>
        </p:txBody>
      </p:sp>
      <p:pic>
        <p:nvPicPr>
          <p:cNvPr id="4" name="Picture 5" descr="Картинка 34 из 759"/>
          <p:cNvPicPr>
            <a:picLocks noChangeAspect="1" noChangeArrowheads="1"/>
          </p:cNvPicPr>
          <p:nvPr/>
        </p:nvPicPr>
        <p:blipFill>
          <a:blip r:embed="rId2"/>
          <a:srcRect/>
          <a:stretch>
            <a:fillRect/>
          </a:stretch>
        </p:blipFill>
        <p:spPr bwMode="auto">
          <a:xfrm>
            <a:off x="571472" y="1714488"/>
            <a:ext cx="4156892" cy="3786214"/>
          </a:xfrm>
          <a:prstGeom prst="rect">
            <a:avLst/>
          </a:prstGeom>
          <a:noFill/>
          <a:ln w="9525">
            <a:noFill/>
            <a:miter lim="800000"/>
            <a:headEnd/>
            <a:tailEnd/>
          </a:ln>
        </p:spPr>
      </p:pic>
      <p:pic>
        <p:nvPicPr>
          <p:cNvPr id="5" name="Picture 4" descr="common"/>
          <p:cNvPicPr>
            <a:picLocks noGrp="1" noChangeAspect="1" noChangeArrowheads="1"/>
          </p:cNvPicPr>
          <p:nvPr>
            <p:ph idx="1"/>
          </p:nvPr>
        </p:nvPicPr>
        <p:blipFill>
          <a:blip r:embed="rId3"/>
          <a:srcRect/>
          <a:stretch>
            <a:fillRect/>
          </a:stretch>
        </p:blipFill>
        <p:spPr bwMode="auto">
          <a:xfrm>
            <a:off x="5072066" y="2143116"/>
            <a:ext cx="3655478" cy="22907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71472" y="428604"/>
            <a:ext cx="8229600" cy="5929353"/>
          </a:xfrm>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indent="444500" algn="just">
              <a:buSzPct val="100000"/>
              <a:buFont typeface="Wingdings" pitchFamily="2" charset="2"/>
              <a:buChar char="Ø"/>
              <a:defRPr/>
            </a:pPr>
            <a:r>
              <a:rPr lang="ru-RU" sz="5100" b="1" dirty="0" err="1" smtClean="0">
                <a:solidFill>
                  <a:schemeClr val="tx1"/>
                </a:solidFill>
                <a:latin typeface="Times New Roman" pitchFamily="18" charset="0"/>
                <a:cs typeface="Times New Roman" pitchFamily="18" charset="0"/>
              </a:rPr>
              <a:t>Летучі</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пахучі</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речовини</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які</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виділяють</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рослини</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Накопичуються</a:t>
            </a:r>
            <a:r>
              <a:rPr lang="ru-RU" sz="5100" b="1" dirty="0" smtClean="0">
                <a:solidFill>
                  <a:schemeClr val="tx1"/>
                </a:solidFill>
                <a:latin typeface="Times New Roman" pitchFamily="18" charset="0"/>
                <a:cs typeface="Times New Roman" pitchFamily="18" charset="0"/>
              </a:rPr>
              <a:t> в </a:t>
            </a:r>
            <a:r>
              <a:rPr lang="ru-RU" sz="5100" b="1" dirty="0" err="1" smtClean="0">
                <a:solidFill>
                  <a:schemeClr val="tx1"/>
                </a:solidFill>
                <a:latin typeface="Times New Roman" pitchFamily="18" charset="0"/>
                <a:cs typeface="Times New Roman" pitchFamily="18" charset="0"/>
              </a:rPr>
              <a:t>квітах</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листях</a:t>
            </a:r>
            <a:r>
              <a:rPr lang="ru-RU" sz="5100" b="1" dirty="0" smtClean="0">
                <a:solidFill>
                  <a:schemeClr val="tx1"/>
                </a:solidFill>
                <a:latin typeface="Times New Roman" pitchFamily="18" charset="0"/>
                <a:cs typeface="Times New Roman" pitchFamily="18" charset="0"/>
              </a:rPr>
              <a:t>, плодах</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надземних</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частин</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рослин</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і</a:t>
            </a:r>
            <a:r>
              <a:rPr lang="ru-RU" sz="5100" b="1" dirty="0" smtClean="0">
                <a:solidFill>
                  <a:schemeClr val="tx1"/>
                </a:solidFill>
                <a:latin typeface="Times New Roman" pitchFamily="18" charset="0"/>
                <a:cs typeface="Times New Roman" pitchFamily="18" charset="0"/>
              </a:rPr>
              <a:t> не </a:t>
            </a:r>
            <a:r>
              <a:rPr lang="ru-RU" sz="5100" b="1" dirty="0" err="1" smtClean="0">
                <a:solidFill>
                  <a:schemeClr val="tx1"/>
                </a:solidFill>
                <a:latin typeface="Times New Roman" pitchFamily="18" charset="0"/>
                <a:cs typeface="Times New Roman" pitchFamily="18" charset="0"/>
              </a:rPr>
              <a:t>приймають</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участі</a:t>
            </a:r>
            <a:r>
              <a:rPr lang="ru-RU" sz="5100" b="1" dirty="0" smtClean="0">
                <a:solidFill>
                  <a:schemeClr val="tx1"/>
                </a:solidFill>
                <a:latin typeface="Times New Roman" pitchFamily="18" charset="0"/>
                <a:cs typeface="Times New Roman" pitchFamily="18" charset="0"/>
              </a:rPr>
              <a:t> в </a:t>
            </a:r>
            <a:r>
              <a:rPr lang="ru-RU" sz="5100" b="1" dirty="0" err="1" smtClean="0">
                <a:solidFill>
                  <a:schemeClr val="tx1"/>
                </a:solidFill>
                <a:latin typeface="Times New Roman" pitchFamily="18" charset="0"/>
                <a:cs typeface="Times New Roman" pitchFamily="18" charset="0"/>
              </a:rPr>
              <a:t>обміні</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речовин</a:t>
            </a:r>
            <a:r>
              <a:rPr lang="ru-RU" sz="5100" b="1" dirty="0" smtClean="0">
                <a:solidFill>
                  <a:schemeClr val="tx1"/>
                </a:solidFill>
                <a:latin typeface="Times New Roman" pitchFamily="18" charset="0"/>
                <a:cs typeface="Times New Roman" pitchFamily="18" charset="0"/>
              </a:rPr>
              <a:t>.</a:t>
            </a:r>
          </a:p>
          <a:p>
            <a:pPr indent="444500" algn="just">
              <a:buSzPct val="100000"/>
              <a:buFont typeface="Wingdings" pitchFamily="2" charset="2"/>
              <a:buChar char="Ø"/>
              <a:defRPr/>
            </a:pPr>
            <a:r>
              <a:rPr lang="ru-RU" sz="5100" b="1" dirty="0" err="1" smtClean="0">
                <a:solidFill>
                  <a:schemeClr val="tx1"/>
                </a:solidFill>
                <a:latin typeface="Times New Roman" pitchFamily="18" charset="0"/>
                <a:cs typeface="Times New Roman" pitchFamily="18" charset="0"/>
              </a:rPr>
              <a:t>Ефірні</a:t>
            </a:r>
            <a:r>
              <a:rPr lang="ru-RU" sz="5100" b="1" dirty="0" smtClean="0">
                <a:solidFill>
                  <a:schemeClr val="tx1"/>
                </a:solidFill>
                <a:latin typeface="Times New Roman" pitchFamily="18" charset="0"/>
                <a:cs typeface="Times New Roman" pitchFamily="18" charset="0"/>
              </a:rPr>
              <a:t> масла добре </a:t>
            </a:r>
            <a:r>
              <a:rPr lang="ru-RU" sz="5100" b="1" dirty="0" err="1" smtClean="0">
                <a:solidFill>
                  <a:schemeClr val="tx1"/>
                </a:solidFill>
                <a:latin typeface="Times New Roman" pitchFamily="18" charset="0"/>
                <a:cs typeface="Times New Roman" pitchFamily="18" charset="0"/>
              </a:rPr>
              <a:t>розчиняються</a:t>
            </a:r>
            <a:r>
              <a:rPr lang="ru-RU" sz="5100" b="1" dirty="0" smtClean="0">
                <a:solidFill>
                  <a:schemeClr val="tx1"/>
                </a:solidFill>
                <a:latin typeface="Times New Roman" pitchFamily="18" charset="0"/>
                <a:cs typeface="Times New Roman" pitchFamily="18" charset="0"/>
              </a:rPr>
              <a:t> в </a:t>
            </a:r>
            <a:r>
              <a:rPr lang="ru-RU" sz="5100" b="1" dirty="0" err="1" smtClean="0">
                <a:solidFill>
                  <a:schemeClr val="tx1"/>
                </a:solidFill>
                <a:latin typeface="Times New Roman" pitchFamily="18" charset="0"/>
                <a:cs typeface="Times New Roman" pitchFamily="18" charset="0"/>
              </a:rPr>
              <a:t>органічних</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розчинниках</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і</a:t>
            </a:r>
            <a:r>
              <a:rPr lang="ru-RU" sz="5100" b="1" dirty="0" smtClean="0">
                <a:solidFill>
                  <a:schemeClr val="tx1"/>
                </a:solidFill>
                <a:latin typeface="Times New Roman" pitchFamily="18" charset="0"/>
                <a:cs typeface="Times New Roman" pitchFamily="18" charset="0"/>
              </a:rPr>
              <a:t> не </a:t>
            </a:r>
            <a:r>
              <a:rPr lang="ru-RU" sz="5100" b="1" dirty="0" err="1" smtClean="0">
                <a:solidFill>
                  <a:schemeClr val="tx1"/>
                </a:solidFill>
                <a:latin typeface="Times New Roman" pitchFamily="18" charset="0"/>
                <a:cs typeface="Times New Roman" pitchFamily="18" charset="0"/>
              </a:rPr>
              <a:t>розчиняються</a:t>
            </a:r>
            <a:r>
              <a:rPr lang="ru-RU" sz="5100" b="1" dirty="0" smtClean="0">
                <a:solidFill>
                  <a:schemeClr val="tx1"/>
                </a:solidFill>
                <a:latin typeface="Times New Roman" pitchFamily="18" charset="0"/>
                <a:cs typeface="Times New Roman" pitchFamily="18" charset="0"/>
              </a:rPr>
              <a:t> у </a:t>
            </a:r>
            <a:r>
              <a:rPr lang="ru-RU" sz="5100" b="1" dirty="0" err="1" smtClean="0">
                <a:solidFill>
                  <a:schemeClr val="tx1"/>
                </a:solidFill>
                <a:latin typeface="Times New Roman" pitchFamily="18" charset="0"/>
                <a:cs typeface="Times New Roman" pitchFamily="18" charset="0"/>
              </a:rPr>
              <a:t>воді</a:t>
            </a:r>
            <a:r>
              <a:rPr lang="ru-RU" sz="5100" b="1" dirty="0" smtClean="0">
                <a:solidFill>
                  <a:schemeClr val="tx1"/>
                </a:solidFill>
                <a:latin typeface="Times New Roman" pitchFamily="18" charset="0"/>
                <a:cs typeface="Times New Roman" pitchFamily="18" charset="0"/>
              </a:rPr>
              <a:t>, а </a:t>
            </a:r>
            <a:r>
              <a:rPr lang="ru-RU" sz="5100" b="1" dirty="0" smtClean="0">
                <a:solidFill>
                  <a:schemeClr val="tx1"/>
                </a:solidFill>
                <a:latin typeface="Times New Roman" pitchFamily="18" charset="0"/>
                <a:cs typeface="Times New Roman" pitchFamily="18" charset="0"/>
              </a:rPr>
              <a:t>на </a:t>
            </a:r>
            <a:r>
              <a:rPr lang="ru-RU" sz="5100" b="1" dirty="0" err="1" smtClean="0">
                <a:solidFill>
                  <a:schemeClr val="tx1"/>
                </a:solidFill>
                <a:latin typeface="Times New Roman" pitchFamily="18" charset="0"/>
                <a:cs typeface="Times New Roman" pitchFamily="18" charset="0"/>
              </a:rPr>
              <a:t>повітрі</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перетворюються</a:t>
            </a:r>
            <a:r>
              <a:rPr lang="ru-RU" sz="5100" b="1" dirty="0" smtClean="0">
                <a:solidFill>
                  <a:schemeClr val="tx1"/>
                </a:solidFill>
                <a:latin typeface="Times New Roman" pitchFamily="18" charset="0"/>
                <a:cs typeface="Times New Roman" pitchFamily="18" charset="0"/>
              </a:rPr>
              <a:t> в смолу.</a:t>
            </a:r>
          </a:p>
          <a:p>
            <a:pPr indent="444500" algn="just">
              <a:buSzPct val="100000"/>
              <a:buFont typeface="Wingdings" pitchFamily="2" charset="2"/>
              <a:buChar char="Ø"/>
              <a:defRPr/>
            </a:pPr>
            <a:r>
              <a:rPr lang="ru-RU" sz="5100" b="1" dirty="0" smtClean="0">
                <a:solidFill>
                  <a:schemeClr val="tx1"/>
                </a:solidFill>
                <a:latin typeface="Times New Roman" pitchFamily="18" charset="0"/>
                <a:cs typeface="Times New Roman" pitchFamily="18" charset="0"/>
              </a:rPr>
              <a:t>У </a:t>
            </a:r>
            <a:r>
              <a:rPr lang="ru-RU" sz="5100" b="1" dirty="0" err="1" smtClean="0">
                <a:solidFill>
                  <a:schemeClr val="tx1"/>
                </a:solidFill>
                <a:latin typeface="Times New Roman" pitchFamily="18" charset="0"/>
                <a:cs typeface="Times New Roman" pitchFamily="18" charset="0"/>
              </a:rPr>
              <a:t>великій</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кількості</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ефірні</a:t>
            </a:r>
            <a:r>
              <a:rPr lang="ru-RU" sz="5100" b="1" dirty="0" smtClean="0">
                <a:solidFill>
                  <a:schemeClr val="tx1"/>
                </a:solidFill>
                <a:latin typeface="Times New Roman" pitchFamily="18" charset="0"/>
                <a:cs typeface="Times New Roman" pitchFamily="18" charset="0"/>
              </a:rPr>
              <a:t> масла </a:t>
            </a:r>
            <a:r>
              <a:rPr lang="ru-RU" sz="5100" b="1" dirty="0" err="1" smtClean="0">
                <a:solidFill>
                  <a:schemeClr val="tx1"/>
                </a:solidFill>
                <a:latin typeface="Times New Roman" pitchFamily="18" charset="0"/>
                <a:cs typeface="Times New Roman" pitchFamily="18" charset="0"/>
              </a:rPr>
              <a:t>містяться</a:t>
            </a:r>
            <a:r>
              <a:rPr lang="ru-RU" sz="5100" b="1" dirty="0" smtClean="0">
                <a:solidFill>
                  <a:schemeClr val="tx1"/>
                </a:solidFill>
                <a:latin typeface="Times New Roman" pitchFamily="18" charset="0"/>
                <a:cs typeface="Times New Roman" pitchFamily="18" charset="0"/>
              </a:rPr>
              <a:t> у </a:t>
            </a:r>
            <a:r>
              <a:rPr lang="ru-RU" sz="5100" b="1" dirty="0" err="1" smtClean="0">
                <a:solidFill>
                  <a:schemeClr val="tx1"/>
                </a:solidFill>
                <a:latin typeface="Times New Roman" pitchFamily="18" charset="0"/>
                <a:cs typeface="Times New Roman" pitchFamily="18" charset="0"/>
              </a:rPr>
              <a:t>квітах</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троянд</a:t>
            </a:r>
            <a:r>
              <a:rPr lang="ru-RU" sz="5100" b="1" dirty="0" smtClean="0">
                <a:solidFill>
                  <a:schemeClr val="tx1"/>
                </a:solidFill>
                <a:latin typeface="Times New Roman" pitchFamily="18" charset="0"/>
                <a:cs typeface="Times New Roman" pitchFamily="18" charset="0"/>
              </a:rPr>
              <a:t> та ромашки, </a:t>
            </a:r>
            <a:r>
              <a:rPr lang="ru-RU" sz="5100" b="1" dirty="0" err="1" smtClean="0">
                <a:solidFill>
                  <a:schemeClr val="tx1"/>
                </a:solidFill>
                <a:latin typeface="Times New Roman" pitchFamily="18" charset="0"/>
                <a:cs typeface="Times New Roman" pitchFamily="18" charset="0"/>
              </a:rPr>
              <a:t>листях</a:t>
            </a:r>
            <a:r>
              <a:rPr lang="ru-RU" sz="5100" b="1" dirty="0" smtClean="0">
                <a:solidFill>
                  <a:schemeClr val="tx1"/>
                </a:solidFill>
                <a:latin typeface="Times New Roman" pitchFamily="18" charset="0"/>
                <a:cs typeface="Times New Roman" pitchFamily="18" charset="0"/>
              </a:rPr>
              <a:t> </a:t>
            </a:r>
            <a:r>
              <a:rPr lang="ru-RU" sz="5100" b="1" dirty="0" smtClean="0">
                <a:solidFill>
                  <a:schemeClr val="tx1"/>
                </a:solidFill>
                <a:latin typeface="Times New Roman" pitchFamily="18" charset="0"/>
                <a:cs typeface="Times New Roman" pitchFamily="18" charset="0"/>
              </a:rPr>
              <a:t>м</a:t>
            </a:r>
            <a:r>
              <a:rPr lang="en-US" sz="5100" b="1" dirty="0" smtClean="0">
                <a:solidFill>
                  <a:schemeClr val="tx1"/>
                </a:solidFill>
                <a:latin typeface="Times New Roman" pitchFamily="18" charset="0"/>
                <a:cs typeface="Times New Roman" pitchFamily="18" charset="0"/>
              </a:rPr>
              <a:t>’</a:t>
            </a:r>
            <a:r>
              <a:rPr lang="ru-RU" sz="5100" b="1" dirty="0" smtClean="0">
                <a:solidFill>
                  <a:schemeClr val="tx1"/>
                </a:solidFill>
                <a:latin typeface="Times New Roman" pitchFamily="18" charset="0"/>
                <a:cs typeface="Times New Roman" pitchFamily="18" charset="0"/>
              </a:rPr>
              <a:t>яти</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траві</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душини</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і</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полині</a:t>
            </a:r>
            <a:r>
              <a:rPr lang="ru-RU" sz="5100" b="1" dirty="0" smtClean="0">
                <a:solidFill>
                  <a:schemeClr val="tx1"/>
                </a:solidFill>
                <a:latin typeface="Times New Roman" pitchFamily="18" charset="0"/>
                <a:cs typeface="Times New Roman" pitchFamily="18" charset="0"/>
              </a:rPr>
              <a:t>, плодах </a:t>
            </a:r>
            <a:r>
              <a:rPr lang="ru-RU" sz="5100" b="1" dirty="0" err="1" smtClean="0">
                <a:solidFill>
                  <a:schemeClr val="tx1"/>
                </a:solidFill>
                <a:latin typeface="Times New Roman" pitchFamily="18" charset="0"/>
                <a:cs typeface="Times New Roman" pitchFamily="18" charset="0"/>
              </a:rPr>
              <a:t>фенхеля,корінь</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валеріани</a:t>
            </a:r>
            <a:r>
              <a:rPr lang="ru-RU" sz="5100" b="1" dirty="0" smtClean="0">
                <a:solidFill>
                  <a:schemeClr val="tx1"/>
                </a:solidFill>
                <a:latin typeface="Times New Roman" pitchFamily="18" charset="0"/>
                <a:cs typeface="Times New Roman" pitchFamily="18" charset="0"/>
              </a:rPr>
              <a:t>, семенах </a:t>
            </a:r>
            <a:r>
              <a:rPr lang="ru-RU" sz="5100" b="1" dirty="0" smtClean="0">
                <a:solidFill>
                  <a:schemeClr val="tx1"/>
                </a:solidFill>
                <a:latin typeface="Times New Roman" pitchFamily="18" charset="0"/>
                <a:cs typeface="Times New Roman" pitchFamily="18" charset="0"/>
              </a:rPr>
              <a:t>петрушки.</a:t>
            </a:r>
            <a:endParaRPr lang="ru-RU" sz="5100" b="1" dirty="0" smtClean="0">
              <a:solidFill>
                <a:schemeClr val="tx1"/>
              </a:solidFill>
              <a:latin typeface="Times New Roman" pitchFamily="18" charset="0"/>
              <a:cs typeface="Times New Roman" pitchFamily="18" charset="0"/>
            </a:endParaRPr>
          </a:p>
          <a:p>
            <a:pPr indent="444500" algn="just">
              <a:buSzPct val="100000"/>
              <a:buFont typeface="Wingdings" pitchFamily="2" charset="2"/>
              <a:buChar char="Ø"/>
              <a:defRPr/>
            </a:pPr>
            <a:r>
              <a:rPr lang="ru-RU" sz="5100" b="1" dirty="0" err="1" smtClean="0">
                <a:solidFill>
                  <a:schemeClr val="tx1"/>
                </a:solidFill>
                <a:latin typeface="Times New Roman" pitchFamily="18" charset="0"/>
                <a:cs typeface="Times New Roman" pitchFamily="18" charset="0"/>
              </a:rPr>
              <a:t>Ефірні</a:t>
            </a:r>
            <a:r>
              <a:rPr lang="ru-RU" sz="5100" b="1" dirty="0" smtClean="0">
                <a:solidFill>
                  <a:schemeClr val="tx1"/>
                </a:solidFill>
                <a:latin typeface="Times New Roman" pitchFamily="18" charset="0"/>
                <a:cs typeface="Times New Roman" pitchFamily="18" charset="0"/>
              </a:rPr>
              <a:t> масла </a:t>
            </a:r>
            <a:r>
              <a:rPr lang="ru-RU" sz="5100" b="1" dirty="0" err="1" smtClean="0">
                <a:solidFill>
                  <a:schemeClr val="tx1"/>
                </a:solidFill>
                <a:latin typeface="Times New Roman" pitchFamily="18" charset="0"/>
                <a:cs typeface="Times New Roman" pitchFamily="18" charset="0"/>
              </a:rPr>
              <a:t>підвищують</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апетит,покращують</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функцію</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шлунково-кишкового</a:t>
            </a:r>
            <a:r>
              <a:rPr lang="ru-RU" sz="5100" b="1" dirty="0" smtClean="0">
                <a:solidFill>
                  <a:schemeClr val="tx1"/>
                </a:solidFill>
                <a:latin typeface="Times New Roman" pitchFamily="18" charset="0"/>
                <a:cs typeface="Times New Roman" pitchFamily="18" charset="0"/>
              </a:rPr>
              <a:t> тракту, </a:t>
            </a:r>
            <a:r>
              <a:rPr lang="ru-RU" sz="5100" b="1" dirty="0" err="1" smtClean="0">
                <a:solidFill>
                  <a:schemeClr val="tx1"/>
                </a:solidFill>
                <a:latin typeface="Times New Roman" pitchFamily="18" charset="0"/>
                <a:cs typeface="Times New Roman" pitchFamily="18" charset="0"/>
              </a:rPr>
              <a:t>мають</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відхаркуючу</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заспокійливу</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антимікробну</a:t>
            </a:r>
            <a:r>
              <a:rPr lang="ru-RU" sz="5100" b="1" dirty="0" smtClean="0">
                <a:solidFill>
                  <a:schemeClr val="tx1"/>
                </a:solidFill>
                <a:latin typeface="Times New Roman" pitchFamily="18" charset="0"/>
                <a:cs typeface="Times New Roman" pitchFamily="18" charset="0"/>
              </a:rPr>
              <a:t> та </a:t>
            </a:r>
            <a:r>
              <a:rPr lang="ru-RU" sz="5100" b="1" dirty="0" err="1" smtClean="0">
                <a:solidFill>
                  <a:schemeClr val="tx1"/>
                </a:solidFill>
                <a:latin typeface="Times New Roman" pitchFamily="18" charset="0"/>
                <a:cs typeface="Times New Roman" pitchFamily="18" charset="0"/>
              </a:rPr>
              <a:t>судиннорозширюючу</a:t>
            </a:r>
            <a:r>
              <a:rPr lang="ru-RU" sz="5100" b="1" dirty="0" smtClean="0">
                <a:solidFill>
                  <a:schemeClr val="tx1"/>
                </a:solidFill>
                <a:latin typeface="Times New Roman" pitchFamily="18" charset="0"/>
                <a:cs typeface="Times New Roman" pitchFamily="18" charset="0"/>
              </a:rPr>
              <a:t> </a:t>
            </a:r>
            <a:r>
              <a:rPr lang="ru-RU" sz="5100" b="1" dirty="0" err="1" smtClean="0">
                <a:solidFill>
                  <a:schemeClr val="tx1"/>
                </a:solidFill>
                <a:latin typeface="Times New Roman" pitchFamily="18" charset="0"/>
                <a:cs typeface="Times New Roman" pitchFamily="18" charset="0"/>
              </a:rPr>
              <a:t>дії</a:t>
            </a:r>
            <a:r>
              <a:rPr lang="ru-RU" sz="5100" b="1" dirty="0" smtClean="0">
                <a:solidFill>
                  <a:schemeClr val="tx1"/>
                </a:solidFill>
                <a:latin typeface="Times New Roman" pitchFamily="18" charset="0"/>
                <a:cs typeface="Times New Roman" pitchFamily="18" charset="0"/>
              </a:rPr>
              <a:t>.</a:t>
            </a:r>
          </a:p>
          <a:p>
            <a:pPr>
              <a:buNone/>
            </a:pPr>
            <a:endParaRPr lang="uk-U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71736" y="0"/>
            <a:ext cx="3603332" cy="584775"/>
          </a:xfrm>
          <a:prstGeom prst="rect">
            <a:avLst/>
          </a:prstGeom>
        </p:spPr>
        <p:txBody>
          <a:bodyPr wrap="square">
            <a:spAutoFit/>
          </a:bodyPr>
          <a:lstStyle/>
          <a:p>
            <a:pPr algn="ctr"/>
            <a:r>
              <a:rPr lang="ru-RU" sz="3200" b="1" i="1" dirty="0" err="1" smtClean="0">
                <a:solidFill>
                  <a:srgbClr val="FF0000"/>
                </a:solidFill>
                <a:effectLst>
                  <a:outerShdw blurRad="38100" dist="38100" dir="2700000" algn="tl">
                    <a:srgbClr val="000000">
                      <a:alpha val="43137"/>
                    </a:srgbClr>
                  </a:outerShdw>
                </a:effectLst>
              </a:rPr>
              <a:t>Методи</a:t>
            </a:r>
            <a:r>
              <a:rPr lang="ru-RU" sz="3200" b="1" i="1" dirty="0" smtClean="0">
                <a:solidFill>
                  <a:srgbClr val="FF0000"/>
                </a:solidFill>
                <a:effectLst>
                  <a:outerShdw blurRad="38100" dist="38100" dir="2700000" algn="tl">
                    <a:srgbClr val="000000">
                      <a:alpha val="43137"/>
                    </a:srgbClr>
                  </a:outerShdw>
                </a:effectLst>
              </a:rPr>
              <a:t> </a:t>
            </a:r>
            <a:r>
              <a:rPr lang="ru-RU" sz="3200" b="1" i="1" dirty="0" err="1" smtClean="0">
                <a:solidFill>
                  <a:srgbClr val="FF0000"/>
                </a:solidFill>
                <a:effectLst>
                  <a:outerShdw blurRad="38100" dist="38100" dir="2700000" algn="tl">
                    <a:srgbClr val="000000">
                      <a:alpha val="43137"/>
                    </a:srgbClr>
                  </a:outerShdw>
                </a:effectLst>
              </a:rPr>
              <a:t>виділення</a:t>
            </a:r>
            <a:r>
              <a:rPr lang="ru-RU" sz="3200" b="1" i="1" dirty="0" smtClean="0">
                <a:solidFill>
                  <a:srgbClr val="FF0000"/>
                </a:solidFill>
                <a:effectLst>
                  <a:outerShdw blurRad="38100" dist="38100" dir="2700000" algn="tl">
                    <a:srgbClr val="000000">
                      <a:alpha val="43137"/>
                    </a:srgbClr>
                  </a:outerShdw>
                </a:effectLst>
              </a:rPr>
              <a:t> </a:t>
            </a:r>
            <a:endParaRPr lang="ru-RU" sz="3200" b="1" i="1" dirty="0">
              <a:solidFill>
                <a:srgbClr val="FF0000"/>
              </a:solidFill>
              <a:effectLst>
                <a:outerShdw blurRad="38100" dist="38100" dir="2700000" algn="tl">
                  <a:srgbClr val="000000">
                    <a:alpha val="43137"/>
                  </a:srgbClr>
                </a:outerShdw>
              </a:effectLst>
            </a:endParaRPr>
          </a:p>
        </p:txBody>
      </p:sp>
      <p:sp>
        <p:nvSpPr>
          <p:cNvPr id="4" name="Прямоугольник 3"/>
          <p:cNvSpPr/>
          <p:nvPr/>
        </p:nvSpPr>
        <p:spPr>
          <a:xfrm>
            <a:off x="214282" y="642918"/>
            <a:ext cx="8929718" cy="3416320"/>
          </a:xfrm>
          <a:prstGeom prst="rect">
            <a:avLst/>
          </a:prstGeom>
        </p:spPr>
        <p:txBody>
          <a:bodyPr wrap="square">
            <a:spAutoFit/>
          </a:bodyPr>
          <a:lstStyle/>
          <a:p>
            <a:r>
              <a:rPr lang="ru-RU" sz="2400" b="1" dirty="0" err="1" smtClean="0"/>
              <a:t>Залежно</a:t>
            </a:r>
            <a:r>
              <a:rPr lang="ru-RU" sz="2400" b="1" dirty="0" smtClean="0"/>
              <a:t> </a:t>
            </a:r>
            <a:r>
              <a:rPr lang="ru-RU" sz="2400" b="1" dirty="0" err="1" smtClean="0"/>
              <a:t>від</a:t>
            </a:r>
            <a:r>
              <a:rPr lang="ru-RU" sz="2400" b="1" dirty="0" smtClean="0"/>
              <a:t> </a:t>
            </a:r>
            <a:r>
              <a:rPr lang="ru-RU" sz="2400" b="1" dirty="0" err="1" smtClean="0"/>
              <a:t>морфолого-анатомічної</a:t>
            </a:r>
            <a:r>
              <a:rPr lang="ru-RU" sz="2400" b="1" dirty="0" smtClean="0"/>
              <a:t> </a:t>
            </a:r>
            <a:r>
              <a:rPr lang="ru-RU" sz="2400" b="1" dirty="0" err="1" smtClean="0"/>
              <a:t>будови</a:t>
            </a:r>
            <a:r>
              <a:rPr lang="ru-RU" sz="2400" b="1" dirty="0" smtClean="0"/>
              <a:t> </a:t>
            </a:r>
            <a:r>
              <a:rPr lang="ru-RU" sz="2400" b="1" dirty="0" err="1" smtClean="0"/>
              <a:t>сировини</a:t>
            </a:r>
            <a:r>
              <a:rPr lang="ru-RU" sz="2400" b="1" dirty="0" smtClean="0"/>
              <a:t>, </a:t>
            </a:r>
            <a:r>
              <a:rPr lang="ru-RU" sz="2400" b="1" dirty="0" err="1" smtClean="0"/>
              <a:t>хімічного</a:t>
            </a:r>
            <a:r>
              <a:rPr lang="ru-RU" sz="2400" b="1" dirty="0" smtClean="0"/>
              <a:t> складу </a:t>
            </a:r>
            <a:r>
              <a:rPr lang="ru-RU" sz="2400" b="1" dirty="0" err="1" smtClean="0"/>
              <a:t>і</a:t>
            </a:r>
            <a:r>
              <a:rPr lang="ru-RU" sz="2400" b="1" dirty="0" smtClean="0"/>
              <a:t> </a:t>
            </a:r>
            <a:r>
              <a:rPr lang="ru-RU" sz="2400" b="1" dirty="0" err="1" smtClean="0"/>
              <a:t>сфери</a:t>
            </a:r>
            <a:r>
              <a:rPr lang="ru-RU" sz="2400" b="1" dirty="0" smtClean="0"/>
              <a:t> </a:t>
            </a:r>
            <a:r>
              <a:rPr lang="ru-RU" sz="2400" b="1" dirty="0" err="1" smtClean="0"/>
              <a:t>застосування</a:t>
            </a:r>
            <a:r>
              <a:rPr lang="ru-RU" sz="2400" b="1" dirty="0" smtClean="0"/>
              <a:t> </a:t>
            </a:r>
            <a:r>
              <a:rPr lang="ru-RU" sz="2400" b="1" dirty="0" err="1" smtClean="0"/>
              <a:t>ефірної</a:t>
            </a:r>
            <a:r>
              <a:rPr lang="ru-RU" sz="2400" b="1" dirty="0" smtClean="0"/>
              <a:t> </a:t>
            </a:r>
            <a:r>
              <a:rPr lang="ru-RU" sz="2400" b="1" dirty="0" err="1" smtClean="0"/>
              <a:t>олії</a:t>
            </a:r>
            <a:r>
              <a:rPr lang="ru-RU" sz="2400" b="1" dirty="0" smtClean="0"/>
              <a:t> </a:t>
            </a:r>
            <a:r>
              <a:rPr lang="ru-RU" sz="2400" b="1" dirty="0" err="1" smtClean="0"/>
              <a:t>вдаються</a:t>
            </a:r>
            <a:r>
              <a:rPr lang="ru-RU" sz="2400" b="1" dirty="0" smtClean="0"/>
              <a:t> до </a:t>
            </a:r>
            <a:r>
              <a:rPr lang="ru-RU" sz="2400" b="1" dirty="0" err="1" smtClean="0"/>
              <a:t>різних</a:t>
            </a:r>
            <a:r>
              <a:rPr lang="ru-RU" sz="2400" b="1" dirty="0" smtClean="0"/>
              <a:t> </a:t>
            </a:r>
            <a:r>
              <a:rPr lang="ru-RU" sz="2400" b="1" dirty="0" err="1" smtClean="0"/>
              <a:t>методів</a:t>
            </a:r>
            <a:r>
              <a:rPr lang="ru-RU" sz="2400" b="1" dirty="0" smtClean="0"/>
              <a:t> </a:t>
            </a:r>
            <a:r>
              <a:rPr lang="ru-RU" sz="2400" b="1" dirty="0" err="1" smtClean="0"/>
              <a:t>її</a:t>
            </a:r>
            <a:r>
              <a:rPr lang="ru-RU" sz="2400" b="1" dirty="0" smtClean="0"/>
              <a:t> </a:t>
            </a:r>
            <a:r>
              <a:rPr lang="ru-RU" sz="2400" b="1" dirty="0" err="1" smtClean="0"/>
              <a:t>добування</a:t>
            </a:r>
            <a:r>
              <a:rPr lang="ru-RU" sz="2400" b="1" dirty="0" smtClean="0"/>
              <a:t>: </a:t>
            </a:r>
          </a:p>
          <a:p>
            <a:pPr>
              <a:buFontTx/>
              <a:buChar char="-"/>
            </a:pPr>
            <a:r>
              <a:rPr lang="ru-RU" sz="2400" b="1" dirty="0" smtClean="0"/>
              <a:t>перегонки </a:t>
            </a:r>
            <a:r>
              <a:rPr lang="ru-RU" sz="2400" b="1" dirty="0" err="1" smtClean="0"/>
              <a:t>з</a:t>
            </a:r>
            <a:r>
              <a:rPr lang="ru-RU" sz="2400" b="1" dirty="0" smtClean="0"/>
              <a:t> водяною парою; </a:t>
            </a:r>
          </a:p>
          <a:p>
            <a:pPr>
              <a:buFontTx/>
              <a:buChar char="-"/>
            </a:pPr>
            <a:r>
              <a:rPr lang="ru-RU" sz="2400" b="1" dirty="0" smtClean="0"/>
              <a:t> </a:t>
            </a:r>
            <a:r>
              <a:rPr lang="ru-RU" sz="2400" b="1" dirty="0" err="1" smtClean="0"/>
              <a:t>екстракції</a:t>
            </a:r>
            <a:r>
              <a:rPr lang="ru-RU" sz="2400" b="1" dirty="0" smtClean="0"/>
              <a:t> </a:t>
            </a:r>
            <a:r>
              <a:rPr lang="ru-RU" sz="2400" b="1" dirty="0" err="1" smtClean="0"/>
              <a:t>органічними</a:t>
            </a:r>
            <a:r>
              <a:rPr lang="ru-RU" sz="2400" b="1" dirty="0" smtClean="0"/>
              <a:t> (</a:t>
            </a:r>
            <a:r>
              <a:rPr lang="ru-RU" sz="2400" b="1" dirty="0" err="1" smtClean="0"/>
              <a:t>малополярними</a:t>
            </a:r>
            <a:r>
              <a:rPr lang="ru-RU" sz="2400" b="1" dirty="0" smtClean="0"/>
              <a:t>) </a:t>
            </a:r>
            <a:r>
              <a:rPr lang="ru-RU" sz="2400" b="1" dirty="0" err="1" smtClean="0"/>
              <a:t>розчинниками</a:t>
            </a:r>
            <a:r>
              <a:rPr lang="ru-RU" sz="2400" b="1" dirty="0" smtClean="0"/>
              <a:t> </a:t>
            </a:r>
            <a:r>
              <a:rPr lang="ru-RU" sz="2400" b="1" dirty="0" err="1" smtClean="0"/>
              <a:t>або</a:t>
            </a:r>
            <a:r>
              <a:rPr lang="ru-RU" sz="2400" b="1" dirty="0" smtClean="0"/>
              <a:t> </a:t>
            </a:r>
            <a:r>
              <a:rPr lang="ru-RU" sz="2400" b="1" dirty="0" err="1" smtClean="0"/>
              <a:t>скрапленими</a:t>
            </a:r>
            <a:r>
              <a:rPr lang="ru-RU" sz="2400" b="1" dirty="0" smtClean="0"/>
              <a:t> газами; </a:t>
            </a:r>
          </a:p>
          <a:p>
            <a:pPr>
              <a:buFontTx/>
              <a:buChar char="-"/>
            </a:pPr>
            <a:r>
              <a:rPr lang="ru-RU" sz="2400" b="1" dirty="0" smtClean="0"/>
              <a:t> </a:t>
            </a:r>
            <a:r>
              <a:rPr lang="ru-RU" sz="2400" b="1" dirty="0" err="1" smtClean="0"/>
              <a:t>мацерації</a:t>
            </a:r>
            <a:r>
              <a:rPr lang="ru-RU" sz="2400" b="1" dirty="0" smtClean="0"/>
              <a:t> </a:t>
            </a:r>
            <a:r>
              <a:rPr lang="ru-RU" sz="2400" b="1" dirty="0" err="1" smtClean="0"/>
              <a:t>або</a:t>
            </a:r>
            <a:r>
              <a:rPr lang="ru-RU" sz="2400" b="1" dirty="0" smtClean="0"/>
              <a:t> </a:t>
            </a:r>
            <a:r>
              <a:rPr lang="ru-RU" sz="2400" b="1" dirty="0" err="1" smtClean="0"/>
              <a:t>анфлеражу</a:t>
            </a:r>
            <a:r>
              <a:rPr lang="ru-RU" sz="2400" b="1" dirty="0" smtClean="0"/>
              <a:t> (холодна/</a:t>
            </a:r>
            <a:r>
              <a:rPr lang="ru-RU" sz="2400" b="1" dirty="0" err="1" smtClean="0"/>
              <a:t>гаряча</a:t>
            </a:r>
            <a:r>
              <a:rPr lang="ru-RU" sz="2400" b="1" dirty="0" smtClean="0"/>
              <a:t> </a:t>
            </a:r>
            <a:r>
              <a:rPr lang="ru-RU" sz="2400" b="1" dirty="0" err="1" smtClean="0"/>
              <a:t>екстракція</a:t>
            </a:r>
            <a:r>
              <a:rPr lang="ru-RU" sz="2400" b="1" dirty="0" smtClean="0"/>
              <a:t> твердим/</a:t>
            </a:r>
            <a:r>
              <a:rPr lang="ru-RU" sz="2400" b="1" dirty="0" err="1" smtClean="0"/>
              <a:t>рідким</a:t>
            </a:r>
            <a:r>
              <a:rPr lang="ru-RU" sz="2400" b="1" dirty="0" smtClean="0"/>
              <a:t> жиром); </a:t>
            </a:r>
          </a:p>
          <a:p>
            <a:pPr>
              <a:buFontTx/>
              <a:buChar char="-"/>
            </a:pPr>
            <a:r>
              <a:rPr lang="ru-RU" sz="2400" b="1" dirty="0" smtClean="0"/>
              <a:t> </a:t>
            </a:r>
            <a:r>
              <a:rPr lang="ru-RU" sz="2400" b="1" dirty="0" err="1" smtClean="0"/>
              <a:t>пресування</a:t>
            </a:r>
            <a:r>
              <a:rPr lang="ru-RU" sz="2400" b="1" dirty="0" smtClean="0"/>
              <a:t> </a:t>
            </a:r>
            <a:r>
              <a:rPr lang="ru-RU" sz="2400" b="1" dirty="0" err="1" smtClean="0"/>
              <a:t>тощо</a:t>
            </a:r>
            <a:r>
              <a:rPr lang="ru-RU" sz="2400" b="1" dirty="0" smtClean="0"/>
              <a:t>. </a:t>
            </a:r>
            <a:endParaRPr lang="ru-RU" sz="2400" b="1" dirty="0"/>
          </a:p>
        </p:txBody>
      </p:sp>
      <p:sp>
        <p:nvSpPr>
          <p:cNvPr id="20484" name="AutoShape 4" descr="Картинки по запросу прессование корок цитрусовы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Картинки по запросу прессование корок цитрусовы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92" name="Picture 12" descr="Картинки по запросу анфлераж"/>
          <p:cNvPicPr>
            <a:picLocks noChangeAspect="1" noChangeArrowheads="1"/>
          </p:cNvPicPr>
          <p:nvPr/>
        </p:nvPicPr>
        <p:blipFill>
          <a:blip r:embed="rId2"/>
          <a:srcRect l="10638" r="12766"/>
          <a:stretch>
            <a:fillRect/>
          </a:stretch>
        </p:blipFill>
        <p:spPr bwMode="auto">
          <a:xfrm>
            <a:off x="285720" y="4071942"/>
            <a:ext cx="2571768" cy="2518190"/>
          </a:xfrm>
          <a:prstGeom prst="rect">
            <a:avLst/>
          </a:prstGeom>
          <a:noFill/>
        </p:spPr>
      </p:pic>
      <p:pic>
        <p:nvPicPr>
          <p:cNvPr id="20494" name="Picture 14" descr="Картинки по запросу мацерація ефірні олії"/>
          <p:cNvPicPr>
            <a:picLocks noChangeAspect="1" noChangeArrowheads="1"/>
          </p:cNvPicPr>
          <p:nvPr/>
        </p:nvPicPr>
        <p:blipFill>
          <a:blip r:embed="rId3"/>
          <a:srcRect l="18182" r="9091"/>
          <a:stretch>
            <a:fillRect/>
          </a:stretch>
        </p:blipFill>
        <p:spPr bwMode="auto">
          <a:xfrm>
            <a:off x="3286116" y="4000504"/>
            <a:ext cx="2286016" cy="2619397"/>
          </a:xfrm>
          <a:prstGeom prst="rect">
            <a:avLst/>
          </a:prstGeom>
          <a:noFill/>
        </p:spPr>
      </p:pic>
      <p:pic>
        <p:nvPicPr>
          <p:cNvPr id="20496" name="Picture 16" descr="Картинки по запросу анфлераж ефірні олії"/>
          <p:cNvPicPr>
            <a:picLocks noChangeAspect="1" noChangeArrowheads="1"/>
          </p:cNvPicPr>
          <p:nvPr/>
        </p:nvPicPr>
        <p:blipFill>
          <a:blip r:embed="rId4"/>
          <a:srcRect l="15734" t="9434" r="19231"/>
          <a:stretch>
            <a:fillRect/>
          </a:stretch>
        </p:blipFill>
        <p:spPr bwMode="auto">
          <a:xfrm>
            <a:off x="5786446" y="3857628"/>
            <a:ext cx="2968116" cy="275747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Картинки по запросу анфлераж"/>
          <p:cNvPicPr>
            <a:picLocks noChangeAspect="1" noChangeArrowheads="1"/>
          </p:cNvPicPr>
          <p:nvPr/>
        </p:nvPicPr>
        <p:blipFill>
          <a:blip r:embed="rId2"/>
          <a:srcRect l="34697"/>
          <a:stretch>
            <a:fillRect/>
          </a:stretch>
        </p:blipFill>
        <p:spPr bwMode="auto">
          <a:xfrm>
            <a:off x="357158" y="1643050"/>
            <a:ext cx="4048830" cy="3786190"/>
          </a:xfrm>
          <a:prstGeom prst="rect">
            <a:avLst/>
          </a:prstGeom>
          <a:noFill/>
        </p:spPr>
      </p:pic>
      <p:sp>
        <p:nvSpPr>
          <p:cNvPr id="65538" name="AutoShape 2" descr="Картинки по запросу анфлераж"/>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5540" name="AutoShape 4" descr="Картинки по запросу анфлераж"/>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5542" name="AutoShape 6" descr="Картинки по запросу анфлераж"/>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5544" name="Picture 8" descr="Похожее изображение"/>
          <p:cNvPicPr>
            <a:picLocks noChangeAspect="1" noChangeArrowheads="1"/>
          </p:cNvPicPr>
          <p:nvPr/>
        </p:nvPicPr>
        <p:blipFill>
          <a:blip r:embed="rId3"/>
          <a:srcRect/>
          <a:stretch>
            <a:fillRect/>
          </a:stretch>
        </p:blipFill>
        <p:spPr bwMode="auto">
          <a:xfrm>
            <a:off x="4786314" y="857232"/>
            <a:ext cx="3857625" cy="5143501"/>
          </a:xfrm>
          <a:prstGeom prst="rect">
            <a:avLst/>
          </a:prstGeom>
          <a:noFill/>
        </p:spPr>
      </p:pic>
      <p:sp>
        <p:nvSpPr>
          <p:cNvPr id="7" name="Прямоугольник 6"/>
          <p:cNvSpPr/>
          <p:nvPr/>
        </p:nvSpPr>
        <p:spPr>
          <a:xfrm>
            <a:off x="571472" y="357166"/>
            <a:ext cx="3786214" cy="830997"/>
          </a:xfrm>
          <a:prstGeom prst="rect">
            <a:avLst/>
          </a:prstGeom>
        </p:spPr>
        <p:txBody>
          <a:bodyPr wrap="square">
            <a:spAutoFit/>
          </a:bodyPr>
          <a:lstStyle/>
          <a:p>
            <a:pPr algn="ctr"/>
            <a:r>
              <a:rPr lang="vi-VN" sz="2400" b="1" i="1" dirty="0" smtClean="0">
                <a:solidFill>
                  <a:srgbClr val="FF0000"/>
                </a:solidFill>
                <a:effectLst>
                  <a:outerShdw blurRad="38100" dist="38100" dir="2700000" algn="tl">
                    <a:srgbClr val="000000">
                      <a:alpha val="43137"/>
                    </a:srgbClr>
                  </a:outerShdw>
                </a:effectLst>
              </a:rPr>
              <a:t>Анфлера́ж</a:t>
            </a:r>
            <a:r>
              <a:rPr lang="ru-RU" sz="2400" b="1" i="1" dirty="0" smtClean="0">
                <a:solidFill>
                  <a:srgbClr val="FF0000"/>
                </a:solidFill>
                <a:effectLst>
                  <a:outerShdw blurRad="38100" dist="38100" dir="2700000" algn="tl">
                    <a:srgbClr val="000000">
                      <a:alpha val="43137"/>
                    </a:srgbClr>
                  </a:outerShdw>
                </a:effectLst>
              </a:rPr>
              <a:t> </a:t>
            </a:r>
          </a:p>
          <a:p>
            <a:pPr algn="ctr"/>
            <a:r>
              <a:rPr lang="ru-RU" sz="2400" b="1" i="1" dirty="0" smtClean="0">
                <a:solidFill>
                  <a:srgbClr val="FF0000"/>
                </a:solidFill>
                <a:effectLst>
                  <a:outerShdw blurRad="38100" dist="38100" dir="2700000" algn="tl">
                    <a:srgbClr val="000000">
                      <a:alpha val="43137"/>
                    </a:srgbClr>
                  </a:outerShdw>
                </a:effectLst>
              </a:rPr>
              <a:t>(</a:t>
            </a:r>
            <a:r>
              <a:rPr lang="ru-RU" sz="2400" b="1" i="1" dirty="0" err="1" smtClean="0">
                <a:solidFill>
                  <a:srgbClr val="FF0000"/>
                </a:solidFill>
                <a:effectLst>
                  <a:outerShdw blurRad="38100" dist="38100" dir="2700000" algn="tl">
                    <a:srgbClr val="000000">
                      <a:alpha val="43137"/>
                    </a:srgbClr>
                  </a:outerShdw>
                </a:effectLst>
              </a:rPr>
              <a:t>твердий</a:t>
            </a:r>
            <a:r>
              <a:rPr lang="ru-RU" sz="2400" b="1" i="1" dirty="0" smtClean="0">
                <a:solidFill>
                  <a:srgbClr val="FF0000"/>
                </a:solidFill>
                <a:effectLst>
                  <a:outerShdw blurRad="38100" dist="38100" dir="2700000" algn="tl">
                    <a:srgbClr val="000000">
                      <a:alpha val="43137"/>
                    </a:srgbClr>
                  </a:outerShdw>
                </a:effectLst>
              </a:rPr>
              <a:t> жир)</a:t>
            </a:r>
            <a:endParaRPr lang="ru-RU" sz="2400" i="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0"/>
            <a:ext cx="8429684" cy="6740307"/>
          </a:xfrm>
          <a:prstGeom prst="rect">
            <a:avLst/>
          </a:prstGeom>
        </p:spPr>
        <p:txBody>
          <a:bodyPr wrap="square">
            <a:spAutoFit/>
          </a:bodyPr>
          <a:lstStyle/>
          <a:p>
            <a:pPr algn="ctr"/>
            <a:r>
              <a:rPr lang="ru-RU" sz="2400" b="1" i="1" dirty="0" smtClean="0">
                <a:solidFill>
                  <a:srgbClr val="FF0000"/>
                </a:solidFill>
                <a:effectLst>
                  <a:outerShdw blurRad="38100" dist="38100" dir="2700000" algn="tl">
                    <a:srgbClr val="000000">
                      <a:alpha val="43137"/>
                    </a:srgbClr>
                  </a:outerShdw>
                </a:effectLst>
              </a:rPr>
              <a:t>АНАЛІЗ ЕФІРНИХ ОЛІЙ</a:t>
            </a:r>
          </a:p>
          <a:p>
            <a:r>
              <a:rPr lang="ru-RU" sz="2400" b="1" i="1" dirty="0" err="1" smtClean="0">
                <a:solidFill>
                  <a:srgbClr val="FF0000"/>
                </a:solidFill>
                <a:effectLst>
                  <a:outerShdw blurRad="38100" dist="38100" dir="2700000" algn="tl">
                    <a:srgbClr val="000000">
                      <a:alpha val="43137"/>
                    </a:srgbClr>
                  </a:outerShdw>
                </a:effectLst>
              </a:rPr>
              <a:t>Визначення</a:t>
            </a:r>
            <a:r>
              <a:rPr lang="ru-RU" sz="2400" b="1" i="1" dirty="0" smtClean="0">
                <a:solidFill>
                  <a:srgbClr val="FF0000"/>
                </a:solidFill>
                <a:effectLst>
                  <a:outerShdw blurRad="38100" dist="38100" dir="2700000" algn="tl">
                    <a:srgbClr val="000000">
                      <a:alpha val="43137"/>
                    </a:srgbClr>
                  </a:outerShdw>
                </a:effectLst>
              </a:rPr>
              <a:t> </a:t>
            </a:r>
            <a:r>
              <a:rPr lang="ru-RU" sz="2400" b="1" i="1" dirty="0" err="1" smtClean="0">
                <a:solidFill>
                  <a:srgbClr val="FF0000"/>
                </a:solidFill>
                <a:effectLst>
                  <a:outerShdw blurRad="38100" dist="38100" dir="2700000" algn="tl">
                    <a:srgbClr val="000000">
                      <a:alpha val="43137"/>
                    </a:srgbClr>
                  </a:outerShdw>
                </a:effectLst>
              </a:rPr>
              <a:t>тотожності</a:t>
            </a:r>
            <a:r>
              <a:rPr lang="ru-RU" sz="2400" b="1" i="1" dirty="0" smtClean="0">
                <a:solidFill>
                  <a:srgbClr val="FF0000"/>
                </a:solidFill>
                <a:effectLst>
                  <a:outerShdw blurRad="38100" dist="38100" dir="2700000" algn="tl">
                    <a:srgbClr val="000000">
                      <a:alpha val="43137"/>
                    </a:srgbClr>
                  </a:outerShdw>
                </a:effectLst>
              </a:rPr>
              <a:t> </a:t>
            </a:r>
            <a:r>
              <a:rPr lang="ru-RU" sz="2400" b="1" i="1" dirty="0" err="1" smtClean="0">
                <a:solidFill>
                  <a:srgbClr val="FF0000"/>
                </a:solidFill>
                <a:effectLst>
                  <a:outerShdw blurRad="38100" dist="38100" dir="2700000" algn="tl">
                    <a:srgbClr val="000000">
                      <a:alpha val="43137"/>
                    </a:srgbClr>
                  </a:outerShdw>
                </a:effectLst>
              </a:rPr>
              <a:t>ефірних</a:t>
            </a:r>
            <a:r>
              <a:rPr lang="ru-RU" sz="2400" b="1" i="1" dirty="0" smtClean="0">
                <a:solidFill>
                  <a:srgbClr val="FF0000"/>
                </a:solidFill>
                <a:effectLst>
                  <a:outerShdw blurRad="38100" dist="38100" dir="2700000" algn="tl">
                    <a:srgbClr val="000000">
                      <a:alpha val="43137"/>
                    </a:srgbClr>
                  </a:outerShdw>
                </a:effectLst>
              </a:rPr>
              <a:t> </a:t>
            </a:r>
            <a:r>
              <a:rPr lang="ru-RU" sz="2400" b="1" i="1" dirty="0" err="1" smtClean="0">
                <a:solidFill>
                  <a:srgbClr val="FF0000"/>
                </a:solidFill>
                <a:effectLst>
                  <a:outerShdw blurRad="38100" dist="38100" dir="2700000" algn="tl">
                    <a:srgbClr val="000000">
                      <a:alpha val="43137"/>
                    </a:srgbClr>
                  </a:outerShdw>
                </a:effectLst>
              </a:rPr>
              <a:t>олій</a:t>
            </a:r>
            <a:r>
              <a:rPr lang="ru-RU" sz="2400" b="1" i="1" dirty="0" smtClean="0">
                <a:solidFill>
                  <a:srgbClr val="FF0000"/>
                </a:solidFill>
                <a:effectLst>
                  <a:outerShdw blurRad="38100" dist="38100" dir="2700000" algn="tl">
                    <a:srgbClr val="000000">
                      <a:alpha val="43137"/>
                    </a:srgbClr>
                  </a:outerShdw>
                </a:effectLst>
              </a:rPr>
              <a:t>. </a:t>
            </a:r>
          </a:p>
          <a:p>
            <a:r>
              <a:rPr lang="ru-RU" sz="2400" b="1" dirty="0" err="1" smtClean="0"/>
              <a:t>Колір</a:t>
            </a:r>
            <a:r>
              <a:rPr lang="ru-RU" sz="2400" b="1" dirty="0" smtClean="0"/>
              <a:t>.</a:t>
            </a:r>
          </a:p>
          <a:p>
            <a:r>
              <a:rPr lang="ru-RU" sz="2400" b="1" dirty="0" smtClean="0"/>
              <a:t>Запах. </a:t>
            </a:r>
          </a:p>
          <a:p>
            <a:r>
              <a:rPr lang="ru-RU" sz="2400" b="1" dirty="0" smtClean="0"/>
              <a:t>Смак.</a:t>
            </a:r>
          </a:p>
          <a:p>
            <a:r>
              <a:rPr lang="ru-RU" sz="2400" b="1" dirty="0" err="1" smtClean="0"/>
              <a:t>Розчинність</a:t>
            </a:r>
            <a:r>
              <a:rPr lang="ru-RU" sz="2400" b="1" dirty="0" smtClean="0"/>
              <a:t>. </a:t>
            </a:r>
          </a:p>
          <a:p>
            <a:r>
              <a:rPr lang="ru-RU" sz="2400" b="1" i="1" dirty="0" err="1" smtClean="0">
                <a:solidFill>
                  <a:srgbClr val="FF0000"/>
                </a:solidFill>
                <a:effectLst>
                  <a:outerShdw blurRad="38100" dist="38100" dir="2700000" algn="tl">
                    <a:srgbClr val="000000">
                      <a:alpha val="43137"/>
                    </a:srgbClr>
                  </a:outerShdw>
                </a:effectLst>
              </a:rPr>
              <a:t>Визначення</a:t>
            </a:r>
            <a:r>
              <a:rPr lang="ru-RU" sz="2400" b="1" i="1" dirty="0" smtClean="0">
                <a:solidFill>
                  <a:srgbClr val="FF0000"/>
                </a:solidFill>
                <a:effectLst>
                  <a:outerShdw blurRad="38100" dist="38100" dir="2700000" algn="tl">
                    <a:srgbClr val="000000">
                      <a:alpha val="43137"/>
                    </a:srgbClr>
                  </a:outerShdw>
                </a:effectLst>
              </a:rPr>
              <a:t> </a:t>
            </a:r>
            <a:r>
              <a:rPr lang="ru-RU" sz="2400" b="1" i="1" dirty="0" err="1" smtClean="0">
                <a:solidFill>
                  <a:srgbClr val="FF0000"/>
                </a:solidFill>
                <a:effectLst>
                  <a:outerShdw blurRad="38100" dist="38100" dir="2700000" algn="tl">
                    <a:srgbClr val="000000">
                      <a:alpha val="43137"/>
                    </a:srgbClr>
                  </a:outerShdw>
                </a:effectLst>
              </a:rPr>
              <a:t>чистоти</a:t>
            </a:r>
            <a:r>
              <a:rPr lang="ru-RU" sz="2400" b="1" i="1" dirty="0" smtClean="0">
                <a:solidFill>
                  <a:srgbClr val="FF0000"/>
                </a:solidFill>
                <a:effectLst>
                  <a:outerShdw blurRad="38100" dist="38100" dir="2700000" algn="tl">
                    <a:srgbClr val="000000">
                      <a:alpha val="43137"/>
                    </a:srgbClr>
                  </a:outerShdw>
                </a:effectLst>
              </a:rPr>
              <a:t> (</a:t>
            </a:r>
            <a:r>
              <a:rPr lang="ru-RU" sz="2400" b="1" i="1" dirty="0" err="1" smtClean="0">
                <a:solidFill>
                  <a:srgbClr val="FF0000"/>
                </a:solidFill>
                <a:effectLst>
                  <a:outerShdw blurRad="38100" dist="38100" dir="2700000" algn="tl">
                    <a:srgbClr val="000000">
                      <a:alpha val="43137"/>
                    </a:srgbClr>
                  </a:outerShdw>
                </a:effectLst>
              </a:rPr>
              <a:t>відсутність</a:t>
            </a:r>
            <a:r>
              <a:rPr lang="ru-RU" sz="2400" b="1" i="1" dirty="0" smtClean="0">
                <a:solidFill>
                  <a:srgbClr val="FF0000"/>
                </a:solidFill>
                <a:effectLst>
                  <a:outerShdw blurRad="38100" dist="38100" dir="2700000" algn="tl">
                    <a:srgbClr val="000000">
                      <a:alpha val="43137"/>
                    </a:srgbClr>
                  </a:outerShdw>
                </a:effectLst>
              </a:rPr>
              <a:t> </a:t>
            </a:r>
            <a:r>
              <a:rPr lang="ru-RU" sz="2400" b="1" i="1" dirty="0" err="1" smtClean="0">
                <a:solidFill>
                  <a:srgbClr val="FF0000"/>
                </a:solidFill>
                <a:effectLst>
                  <a:outerShdw blurRad="38100" dist="38100" dir="2700000" algn="tl">
                    <a:srgbClr val="000000">
                      <a:alpha val="43137"/>
                    </a:srgbClr>
                  </a:outerShdw>
                </a:effectLst>
              </a:rPr>
              <a:t>домішок</a:t>
            </a:r>
            <a:r>
              <a:rPr lang="ru-RU" sz="2400" b="1" i="1" dirty="0" smtClean="0">
                <a:solidFill>
                  <a:srgbClr val="FF0000"/>
                </a:solidFill>
                <a:effectLst>
                  <a:outerShdw blurRad="38100" dist="38100" dir="2700000" algn="tl">
                    <a:srgbClr val="000000">
                      <a:alpha val="43137"/>
                    </a:srgbClr>
                  </a:outerShdw>
                </a:effectLst>
              </a:rPr>
              <a:t> </a:t>
            </a:r>
            <a:r>
              <a:rPr lang="ru-RU" sz="2400" b="1" i="1" dirty="0" err="1" smtClean="0">
                <a:solidFill>
                  <a:srgbClr val="FF0000"/>
                </a:solidFill>
                <a:effectLst>
                  <a:outerShdw blurRad="38100" dist="38100" dir="2700000" algn="tl">
                    <a:srgbClr val="000000">
                      <a:alpha val="43137"/>
                    </a:srgbClr>
                  </a:outerShdw>
                </a:effectLst>
              </a:rPr>
              <a:t>етилового</a:t>
            </a:r>
            <a:r>
              <a:rPr lang="ru-RU" sz="2400" b="1" i="1" dirty="0" smtClean="0">
                <a:solidFill>
                  <a:srgbClr val="FF0000"/>
                </a:solidFill>
                <a:effectLst>
                  <a:outerShdw blurRad="38100" dist="38100" dir="2700000" algn="tl">
                    <a:srgbClr val="000000">
                      <a:alpha val="43137"/>
                    </a:srgbClr>
                  </a:outerShdw>
                </a:effectLst>
              </a:rPr>
              <a:t> спирту, </a:t>
            </a:r>
            <a:r>
              <a:rPr lang="ru-RU" sz="2400" b="1" i="1" dirty="0" err="1" smtClean="0">
                <a:solidFill>
                  <a:srgbClr val="FF0000"/>
                </a:solidFill>
                <a:effectLst>
                  <a:outerShdw blurRad="38100" dist="38100" dir="2700000" algn="tl">
                    <a:srgbClr val="000000">
                      <a:alpha val="43137"/>
                    </a:srgbClr>
                  </a:outerShdw>
                </a:effectLst>
              </a:rPr>
              <a:t>жирних</a:t>
            </a:r>
            <a:r>
              <a:rPr lang="ru-RU" sz="2400" b="1" i="1" dirty="0" smtClean="0">
                <a:solidFill>
                  <a:srgbClr val="FF0000"/>
                </a:solidFill>
                <a:effectLst>
                  <a:outerShdw blurRad="38100" dist="38100" dir="2700000" algn="tl">
                    <a:srgbClr val="000000">
                      <a:alpha val="43137"/>
                    </a:srgbClr>
                  </a:outerShdw>
                </a:effectLst>
              </a:rPr>
              <a:t> та </a:t>
            </a:r>
            <a:r>
              <a:rPr lang="ru-RU" sz="2400" b="1" i="1" dirty="0" err="1" smtClean="0">
                <a:solidFill>
                  <a:srgbClr val="FF0000"/>
                </a:solidFill>
                <a:effectLst>
                  <a:outerShdw blurRad="38100" dist="38100" dir="2700000" algn="tl">
                    <a:srgbClr val="000000">
                      <a:alpha val="43137"/>
                    </a:srgbClr>
                  </a:outerShdw>
                </a:effectLst>
              </a:rPr>
              <a:t>мінеральних</a:t>
            </a:r>
            <a:r>
              <a:rPr lang="ru-RU" sz="2400" b="1" i="1" dirty="0" smtClean="0">
                <a:solidFill>
                  <a:srgbClr val="FF0000"/>
                </a:solidFill>
                <a:effectLst>
                  <a:outerShdw blurRad="38100" dist="38100" dir="2700000" algn="tl">
                    <a:srgbClr val="000000">
                      <a:alpha val="43137"/>
                    </a:srgbClr>
                  </a:outerShdw>
                </a:effectLst>
              </a:rPr>
              <a:t> </a:t>
            </a:r>
            <a:r>
              <a:rPr lang="ru-RU" sz="2400" b="1" i="1" dirty="0" err="1" smtClean="0">
                <a:solidFill>
                  <a:srgbClr val="FF0000"/>
                </a:solidFill>
                <a:effectLst>
                  <a:outerShdw blurRad="38100" dist="38100" dir="2700000" algn="tl">
                    <a:srgbClr val="000000">
                      <a:alpha val="43137"/>
                    </a:srgbClr>
                  </a:outerShdw>
                </a:effectLst>
              </a:rPr>
              <a:t>олій</a:t>
            </a:r>
            <a:r>
              <a:rPr lang="ru-RU" sz="2400" b="1" i="1" dirty="0" smtClean="0">
                <a:solidFill>
                  <a:srgbClr val="FF0000"/>
                </a:solidFill>
                <a:effectLst>
                  <a:outerShdw blurRad="38100" dist="38100" dir="2700000" algn="tl">
                    <a:srgbClr val="000000">
                      <a:alpha val="43137"/>
                    </a:srgbClr>
                  </a:outerShdw>
                </a:effectLst>
              </a:rPr>
              <a:t>).  </a:t>
            </a:r>
          </a:p>
          <a:p>
            <a:r>
              <a:rPr lang="ru-RU" sz="2400" b="1" dirty="0" smtClean="0"/>
              <a:t>Спирт.</a:t>
            </a:r>
          </a:p>
          <a:p>
            <a:r>
              <a:rPr lang="ru-RU" sz="2400" b="1" dirty="0" err="1" smtClean="0"/>
              <a:t>Жирні</a:t>
            </a:r>
            <a:r>
              <a:rPr lang="ru-RU" sz="2400" b="1" dirty="0" smtClean="0"/>
              <a:t> та </a:t>
            </a:r>
            <a:r>
              <a:rPr lang="ru-RU" sz="2400" b="1" dirty="0" err="1" smtClean="0"/>
              <a:t>мінеральні</a:t>
            </a:r>
            <a:r>
              <a:rPr lang="ru-RU" sz="2400" b="1" dirty="0" smtClean="0"/>
              <a:t> </a:t>
            </a:r>
            <a:r>
              <a:rPr lang="ru-RU" sz="2400" b="1" dirty="0" err="1" smtClean="0"/>
              <a:t>олії</a:t>
            </a:r>
            <a:r>
              <a:rPr lang="ru-RU" sz="2400" b="1" dirty="0" smtClean="0"/>
              <a:t>.</a:t>
            </a:r>
          </a:p>
          <a:p>
            <a:r>
              <a:rPr lang="ru-RU" sz="2400" b="1" i="1" dirty="0" err="1" smtClean="0">
                <a:solidFill>
                  <a:srgbClr val="FF0000"/>
                </a:solidFill>
                <a:effectLst>
                  <a:outerShdw blurRad="38100" dist="38100" dir="2700000" algn="tl">
                    <a:srgbClr val="000000">
                      <a:alpha val="43137"/>
                    </a:srgbClr>
                  </a:outerShdw>
                </a:effectLst>
              </a:rPr>
              <a:t>Визначення</a:t>
            </a:r>
            <a:r>
              <a:rPr lang="ru-RU" sz="2400" b="1" i="1" dirty="0" smtClean="0">
                <a:solidFill>
                  <a:srgbClr val="FF0000"/>
                </a:solidFill>
                <a:effectLst>
                  <a:outerShdw blurRad="38100" dist="38100" dir="2700000" algn="tl">
                    <a:srgbClr val="000000">
                      <a:alpha val="43137"/>
                    </a:srgbClr>
                  </a:outerShdw>
                </a:effectLst>
              </a:rPr>
              <a:t> </a:t>
            </a:r>
            <a:r>
              <a:rPr lang="ru-RU" sz="2400" b="1" i="1" dirty="0" err="1" smtClean="0">
                <a:solidFill>
                  <a:srgbClr val="FF0000"/>
                </a:solidFill>
                <a:effectLst>
                  <a:outerShdw blurRad="38100" dist="38100" dir="2700000" algn="tl">
                    <a:srgbClr val="000000">
                      <a:alpha val="43137"/>
                    </a:srgbClr>
                  </a:outerShdw>
                </a:effectLst>
              </a:rPr>
              <a:t>числових</a:t>
            </a:r>
            <a:r>
              <a:rPr lang="ru-RU" sz="2400" b="1" i="1" dirty="0" smtClean="0">
                <a:solidFill>
                  <a:srgbClr val="FF0000"/>
                </a:solidFill>
                <a:effectLst>
                  <a:outerShdw blurRad="38100" dist="38100" dir="2700000" algn="tl">
                    <a:srgbClr val="000000">
                      <a:alpha val="43137"/>
                    </a:srgbClr>
                  </a:outerShdw>
                </a:effectLst>
              </a:rPr>
              <a:t> </a:t>
            </a:r>
            <a:r>
              <a:rPr lang="ru-RU" sz="2400" b="1" i="1" dirty="0" err="1" smtClean="0">
                <a:solidFill>
                  <a:srgbClr val="FF0000"/>
                </a:solidFill>
                <a:effectLst>
                  <a:outerShdw blurRad="38100" dist="38100" dir="2700000" algn="tl">
                    <a:srgbClr val="000000">
                      <a:alpha val="43137"/>
                    </a:srgbClr>
                  </a:outerShdw>
                </a:effectLst>
              </a:rPr>
              <a:t>показників</a:t>
            </a:r>
            <a:r>
              <a:rPr lang="ru-RU" sz="2400" b="1" i="1" dirty="0" smtClean="0">
                <a:solidFill>
                  <a:srgbClr val="FF0000"/>
                </a:solidFill>
                <a:effectLst>
                  <a:outerShdw blurRad="38100" dist="38100" dir="2700000" algn="tl">
                    <a:srgbClr val="000000">
                      <a:alpha val="43137"/>
                    </a:srgbClr>
                  </a:outerShdw>
                </a:effectLst>
              </a:rPr>
              <a:t>. </a:t>
            </a:r>
          </a:p>
          <a:p>
            <a:r>
              <a:rPr lang="ru-RU" sz="2400" b="1" i="1" dirty="0" err="1" smtClean="0">
                <a:effectLst>
                  <a:outerShdw blurRad="38100" dist="38100" dir="2700000" algn="tl">
                    <a:srgbClr val="000000">
                      <a:alpha val="43137"/>
                    </a:srgbClr>
                  </a:outerShdw>
                </a:effectLst>
              </a:rPr>
              <a:t>Фізичні</a:t>
            </a:r>
            <a:r>
              <a:rPr lang="ru-RU" sz="2400" b="1" i="1" dirty="0" smtClean="0">
                <a:effectLst>
                  <a:outerShdw blurRad="38100" dist="38100" dir="2700000" algn="tl">
                    <a:srgbClr val="000000">
                      <a:alpha val="43137"/>
                    </a:srgbClr>
                  </a:outerShdw>
                </a:effectLst>
              </a:rPr>
              <a:t> </a:t>
            </a:r>
            <a:r>
              <a:rPr lang="ru-RU" sz="2400" b="1" i="1" dirty="0" err="1" smtClean="0">
                <a:effectLst>
                  <a:outerShdw blurRad="38100" dist="38100" dir="2700000" algn="tl">
                    <a:srgbClr val="000000">
                      <a:alpha val="43137"/>
                    </a:srgbClr>
                  </a:outerShdw>
                </a:effectLst>
              </a:rPr>
              <a:t>числові</a:t>
            </a:r>
            <a:r>
              <a:rPr lang="ru-RU" sz="2400" b="1" i="1" dirty="0" smtClean="0">
                <a:effectLst>
                  <a:outerShdw blurRad="38100" dist="38100" dir="2700000" algn="tl">
                    <a:srgbClr val="000000">
                      <a:alpha val="43137"/>
                    </a:srgbClr>
                  </a:outerShdw>
                </a:effectLst>
              </a:rPr>
              <a:t> </a:t>
            </a:r>
            <a:r>
              <a:rPr lang="ru-RU" sz="2400" b="1" i="1" dirty="0" err="1" smtClean="0">
                <a:effectLst>
                  <a:outerShdw blurRad="38100" dist="38100" dir="2700000" algn="tl">
                    <a:srgbClr val="000000">
                      <a:alpha val="43137"/>
                    </a:srgbClr>
                  </a:outerShdw>
                </a:effectLst>
              </a:rPr>
              <a:t>показники</a:t>
            </a:r>
            <a:r>
              <a:rPr lang="ru-RU" sz="2400" b="1" i="1" dirty="0" smtClean="0">
                <a:effectLst>
                  <a:outerShdw blurRad="38100" dist="38100" dir="2700000" algn="tl">
                    <a:srgbClr val="000000">
                      <a:alpha val="43137"/>
                    </a:srgbClr>
                  </a:outerShdw>
                </a:effectLst>
              </a:rPr>
              <a:t>: </a:t>
            </a:r>
            <a:r>
              <a:rPr lang="ru-RU" sz="2400" b="1" dirty="0" err="1" smtClean="0"/>
              <a:t>густину</a:t>
            </a:r>
            <a:r>
              <a:rPr lang="ru-RU" sz="2400" b="1" dirty="0" smtClean="0"/>
              <a:t>, кут </a:t>
            </a:r>
            <a:r>
              <a:rPr lang="ru-RU" sz="2400" b="1" dirty="0" err="1" smtClean="0"/>
              <a:t>обертання</a:t>
            </a:r>
            <a:r>
              <a:rPr lang="ru-RU" sz="2400" b="1" dirty="0" smtClean="0"/>
              <a:t> </a:t>
            </a:r>
            <a:r>
              <a:rPr lang="ru-RU" sz="2400" b="1" dirty="0" err="1" smtClean="0"/>
              <a:t>площини</a:t>
            </a:r>
            <a:r>
              <a:rPr lang="ru-RU" sz="2400" b="1" dirty="0" smtClean="0"/>
              <a:t> </a:t>
            </a:r>
            <a:r>
              <a:rPr lang="ru-RU" sz="2400" b="1" dirty="0" err="1" smtClean="0"/>
              <a:t>поляризації</a:t>
            </a:r>
            <a:r>
              <a:rPr lang="ru-RU" sz="2400" b="1" dirty="0" smtClean="0"/>
              <a:t> </a:t>
            </a:r>
            <a:r>
              <a:rPr lang="ru-RU" sz="2400" b="1" dirty="0" err="1" smtClean="0"/>
              <a:t>і</a:t>
            </a:r>
            <a:r>
              <a:rPr lang="ru-RU" sz="2400" b="1" dirty="0" smtClean="0"/>
              <a:t> </a:t>
            </a:r>
            <a:r>
              <a:rPr lang="ru-RU" sz="2400" b="1" dirty="0" err="1" smtClean="0"/>
              <a:t>показник</a:t>
            </a:r>
            <a:r>
              <a:rPr lang="ru-RU" sz="2400" b="1" dirty="0" smtClean="0"/>
              <a:t> </a:t>
            </a:r>
            <a:r>
              <a:rPr lang="ru-RU" sz="2400" b="1" dirty="0" err="1" smtClean="0"/>
              <a:t>заломлення</a:t>
            </a:r>
            <a:r>
              <a:rPr lang="ru-RU" sz="2400" b="1" dirty="0" smtClean="0"/>
              <a:t> </a:t>
            </a:r>
            <a:r>
              <a:rPr lang="ru-RU" sz="2400" b="1" dirty="0" err="1" smtClean="0"/>
              <a:t>визначають</a:t>
            </a:r>
            <a:r>
              <a:rPr lang="ru-RU" sz="2400" b="1" dirty="0" smtClean="0"/>
              <a:t> </a:t>
            </a:r>
            <a:r>
              <a:rPr lang="ru-RU" sz="2400" b="1" dirty="0" err="1" smtClean="0"/>
              <a:t>відомими</a:t>
            </a:r>
            <a:r>
              <a:rPr lang="ru-RU" sz="2400" b="1" dirty="0" smtClean="0"/>
              <a:t> методами (ДФ ХI). </a:t>
            </a:r>
          </a:p>
          <a:p>
            <a:r>
              <a:rPr lang="ru-RU" sz="2400" b="1" i="1" dirty="0" err="1" smtClean="0">
                <a:effectLst>
                  <a:outerShdw blurRad="38100" dist="38100" dir="2700000" algn="tl">
                    <a:srgbClr val="000000">
                      <a:alpha val="43137"/>
                    </a:srgbClr>
                  </a:outerShdw>
                </a:effectLst>
              </a:rPr>
              <a:t>Хімічні</a:t>
            </a:r>
            <a:r>
              <a:rPr lang="ru-RU" sz="2400" b="1" i="1" dirty="0" smtClean="0">
                <a:effectLst>
                  <a:outerShdw blurRad="38100" dist="38100" dir="2700000" algn="tl">
                    <a:srgbClr val="000000">
                      <a:alpha val="43137"/>
                    </a:srgbClr>
                  </a:outerShdw>
                </a:effectLst>
              </a:rPr>
              <a:t> </a:t>
            </a:r>
            <a:r>
              <a:rPr lang="ru-RU" sz="2400" b="1" i="1" dirty="0" err="1" smtClean="0">
                <a:effectLst>
                  <a:outerShdw blurRad="38100" dist="38100" dir="2700000" algn="tl">
                    <a:srgbClr val="000000">
                      <a:alpha val="43137"/>
                    </a:srgbClr>
                  </a:outerShdw>
                </a:effectLst>
              </a:rPr>
              <a:t>числові</a:t>
            </a:r>
            <a:r>
              <a:rPr lang="ru-RU" sz="2400" b="1" i="1" dirty="0" smtClean="0">
                <a:effectLst>
                  <a:outerShdw blurRad="38100" dist="38100" dir="2700000" algn="tl">
                    <a:srgbClr val="000000">
                      <a:alpha val="43137"/>
                    </a:srgbClr>
                  </a:outerShdw>
                </a:effectLst>
              </a:rPr>
              <a:t> </a:t>
            </a:r>
            <a:r>
              <a:rPr lang="ru-RU" sz="2400" b="1" i="1" dirty="0" err="1" smtClean="0">
                <a:effectLst>
                  <a:outerShdw blurRad="38100" dist="38100" dir="2700000" algn="tl">
                    <a:srgbClr val="000000">
                      <a:alpha val="43137"/>
                    </a:srgbClr>
                  </a:outerShdw>
                </a:effectLst>
              </a:rPr>
              <a:t>показники</a:t>
            </a:r>
            <a:r>
              <a:rPr lang="ru-RU" sz="2400" b="1" i="1" dirty="0" smtClean="0">
                <a:effectLst>
                  <a:outerShdw blurRad="38100" dist="38100" dir="2700000" algn="tl">
                    <a:srgbClr val="000000">
                      <a:alpha val="43137"/>
                    </a:srgbClr>
                  </a:outerShdw>
                </a:effectLst>
              </a:rPr>
              <a:t>. </a:t>
            </a:r>
          </a:p>
          <a:p>
            <a:r>
              <a:rPr lang="ru-RU" sz="2400" b="1" dirty="0" err="1" smtClean="0"/>
              <a:t>Кислотне</a:t>
            </a:r>
            <a:r>
              <a:rPr lang="ru-RU" sz="2400" b="1" dirty="0" smtClean="0"/>
              <a:t> число.</a:t>
            </a:r>
          </a:p>
          <a:p>
            <a:r>
              <a:rPr lang="ru-RU" sz="2400" b="1" dirty="0" err="1" smtClean="0"/>
              <a:t>Ефірне</a:t>
            </a:r>
            <a:r>
              <a:rPr lang="ru-RU" sz="2400" b="1" dirty="0" smtClean="0"/>
              <a:t> число.</a:t>
            </a:r>
          </a:p>
          <a:p>
            <a:r>
              <a:rPr lang="ru-RU" sz="2400" b="1" dirty="0" err="1" smtClean="0"/>
              <a:t>Ефірне</a:t>
            </a:r>
            <a:r>
              <a:rPr lang="ru-RU" sz="2400" b="1" dirty="0" smtClean="0"/>
              <a:t> число </a:t>
            </a:r>
            <a:r>
              <a:rPr lang="ru-RU" sz="2400" b="1" dirty="0" err="1" smtClean="0"/>
              <a:t>після</a:t>
            </a:r>
            <a:r>
              <a:rPr lang="ru-RU" sz="2400" b="1" dirty="0" smtClean="0"/>
              <a:t> </a:t>
            </a:r>
            <a:r>
              <a:rPr lang="ru-RU" sz="2400" b="1" dirty="0" err="1" smtClean="0"/>
              <a:t>ацетилювання</a:t>
            </a:r>
            <a:r>
              <a:rPr lang="ru-RU" sz="2400" b="1" dirty="0" smtClean="0"/>
              <a:t>.</a:t>
            </a:r>
            <a:endParaRPr lang="ru-RU"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214290"/>
            <a:ext cx="9001156" cy="6247864"/>
          </a:xfrm>
          <a:prstGeom prst="rect">
            <a:avLst/>
          </a:prstGeom>
        </p:spPr>
        <p:txBody>
          <a:bodyPr wrap="square">
            <a:spAutoFit/>
          </a:bodyPr>
          <a:lstStyle/>
          <a:p>
            <a:pPr algn="ctr"/>
            <a:r>
              <a:rPr lang="ru-RU" sz="3200" b="1" dirty="0" err="1" smtClean="0">
                <a:solidFill>
                  <a:srgbClr val="FF0000"/>
                </a:solidFill>
              </a:rPr>
              <a:t>Біологічна</a:t>
            </a:r>
            <a:r>
              <a:rPr lang="ru-RU" sz="3200" b="1" dirty="0" smtClean="0">
                <a:solidFill>
                  <a:srgbClr val="FF0000"/>
                </a:solidFill>
              </a:rPr>
              <a:t> </a:t>
            </a:r>
            <a:r>
              <a:rPr lang="ru-RU" sz="3200" b="1" dirty="0" err="1" smtClean="0">
                <a:solidFill>
                  <a:srgbClr val="FF0000"/>
                </a:solidFill>
              </a:rPr>
              <a:t>дія</a:t>
            </a:r>
            <a:r>
              <a:rPr lang="ru-RU" sz="3200" b="1" dirty="0" smtClean="0">
                <a:solidFill>
                  <a:srgbClr val="FF0000"/>
                </a:solidFill>
              </a:rPr>
              <a:t> </a:t>
            </a:r>
            <a:r>
              <a:rPr lang="ru-RU" sz="3200" b="1" dirty="0" err="1" smtClean="0">
                <a:solidFill>
                  <a:srgbClr val="FF0000"/>
                </a:solidFill>
              </a:rPr>
              <a:t>окремих</a:t>
            </a:r>
            <a:r>
              <a:rPr lang="ru-RU" sz="3200" b="1" dirty="0" smtClean="0">
                <a:solidFill>
                  <a:srgbClr val="FF0000"/>
                </a:solidFill>
              </a:rPr>
              <a:t> </a:t>
            </a:r>
            <a:r>
              <a:rPr lang="ru-RU" sz="3200" b="1" dirty="0" err="1" smtClean="0">
                <a:solidFill>
                  <a:srgbClr val="FF0000"/>
                </a:solidFill>
              </a:rPr>
              <a:t>ефірних</a:t>
            </a:r>
            <a:r>
              <a:rPr lang="ru-RU" sz="3200" b="1" dirty="0" smtClean="0">
                <a:solidFill>
                  <a:srgbClr val="FF0000"/>
                </a:solidFill>
              </a:rPr>
              <a:t> </a:t>
            </a:r>
            <a:r>
              <a:rPr lang="ru-RU" sz="3200" b="1" dirty="0" err="1" smtClean="0">
                <a:solidFill>
                  <a:srgbClr val="FF0000"/>
                </a:solidFill>
              </a:rPr>
              <a:t>олій</a:t>
            </a:r>
            <a:r>
              <a:rPr lang="ru-RU" sz="3200" b="1" dirty="0" smtClean="0">
                <a:solidFill>
                  <a:srgbClr val="FF0000"/>
                </a:solidFill>
              </a:rPr>
              <a:t> </a:t>
            </a:r>
          </a:p>
          <a:p>
            <a:pPr algn="ctr"/>
            <a:r>
              <a:rPr lang="ru-RU" sz="3200" b="1" dirty="0" smtClean="0">
                <a:solidFill>
                  <a:srgbClr val="FF0000"/>
                </a:solidFill>
              </a:rPr>
              <a:t>та </a:t>
            </a:r>
            <a:r>
              <a:rPr lang="ru-RU" sz="3200" b="1" dirty="0" err="1" smtClean="0">
                <a:solidFill>
                  <a:srgbClr val="FF0000"/>
                </a:solidFill>
              </a:rPr>
              <a:t>їх</a:t>
            </a:r>
            <a:r>
              <a:rPr lang="ru-RU" sz="3200" b="1" dirty="0" smtClean="0">
                <a:solidFill>
                  <a:srgbClr val="FF0000"/>
                </a:solidFill>
              </a:rPr>
              <a:t> </a:t>
            </a:r>
            <a:r>
              <a:rPr lang="ru-RU" sz="3200" b="1" dirty="0" err="1" smtClean="0">
                <a:solidFill>
                  <a:srgbClr val="FF0000"/>
                </a:solidFill>
              </a:rPr>
              <a:t>джерела</a:t>
            </a:r>
            <a:endParaRPr lang="ru-RU" sz="3200" b="1" dirty="0" smtClean="0">
              <a:solidFill>
                <a:srgbClr val="FF0000"/>
              </a:solidFill>
            </a:endParaRPr>
          </a:p>
          <a:p>
            <a:r>
              <a:rPr lang="ru-RU" sz="2800" b="1" u="sng" dirty="0" err="1" smtClean="0">
                <a:solidFill>
                  <a:srgbClr val="7030A0"/>
                </a:solidFill>
              </a:rPr>
              <a:t>Бактерицидна</a:t>
            </a:r>
            <a:r>
              <a:rPr lang="ru-RU" sz="2800" b="1" u="sng" dirty="0" smtClean="0">
                <a:solidFill>
                  <a:srgbClr val="7030A0"/>
                </a:solidFill>
              </a:rPr>
              <a:t> </a:t>
            </a:r>
            <a:r>
              <a:rPr lang="ru-RU" sz="2800" b="1" u="sng" dirty="0" err="1" smtClean="0">
                <a:solidFill>
                  <a:srgbClr val="7030A0"/>
                </a:solidFill>
              </a:rPr>
              <a:t>і</a:t>
            </a:r>
            <a:r>
              <a:rPr lang="ru-RU" sz="2800" b="1" u="sng" dirty="0" smtClean="0">
                <a:solidFill>
                  <a:srgbClr val="7030A0"/>
                </a:solidFill>
              </a:rPr>
              <a:t> </a:t>
            </a:r>
            <a:r>
              <a:rPr lang="ru-RU" sz="2800" b="1" u="sng" dirty="0" err="1" smtClean="0">
                <a:solidFill>
                  <a:srgbClr val="7030A0"/>
                </a:solidFill>
              </a:rPr>
              <a:t>бактеріостатична</a:t>
            </a:r>
            <a:r>
              <a:rPr lang="ru-RU" sz="2800" b="1" u="sng" dirty="0" smtClean="0">
                <a:solidFill>
                  <a:srgbClr val="7030A0"/>
                </a:solidFill>
              </a:rPr>
              <a:t> </a:t>
            </a:r>
            <a:r>
              <a:rPr lang="ru-RU" sz="2800" b="1" u="sng" dirty="0" err="1" smtClean="0">
                <a:solidFill>
                  <a:srgbClr val="7030A0"/>
                </a:solidFill>
              </a:rPr>
              <a:t>активність</a:t>
            </a:r>
            <a:r>
              <a:rPr lang="ru-RU" sz="2800" b="1" u="sng" dirty="0" smtClean="0">
                <a:solidFill>
                  <a:srgbClr val="7030A0"/>
                </a:solidFill>
              </a:rPr>
              <a:t> </a:t>
            </a:r>
            <a:r>
              <a:rPr lang="ru-RU" sz="2800" b="1" dirty="0" err="1" smtClean="0"/>
              <a:t>притаманна</a:t>
            </a:r>
            <a:r>
              <a:rPr lang="ru-RU" sz="2800" b="1" dirty="0" smtClean="0"/>
              <a:t> практично </a:t>
            </a:r>
            <a:r>
              <a:rPr lang="ru-RU" sz="2800" b="1" dirty="0" err="1" smtClean="0"/>
              <a:t>усім</a:t>
            </a:r>
            <a:r>
              <a:rPr lang="ru-RU" sz="2800" b="1" dirty="0" smtClean="0"/>
              <a:t> </a:t>
            </a:r>
            <a:r>
              <a:rPr lang="ru-RU" sz="2800" b="1" dirty="0" err="1" smtClean="0"/>
              <a:t>ефірним</a:t>
            </a:r>
            <a:r>
              <a:rPr lang="ru-RU" sz="2800" b="1" dirty="0" smtClean="0"/>
              <a:t> </a:t>
            </a:r>
            <a:r>
              <a:rPr lang="ru-RU" sz="2800" b="1" dirty="0" err="1" smtClean="0"/>
              <a:t>оліям</a:t>
            </a:r>
            <a:r>
              <a:rPr lang="ru-RU" sz="2800" b="1" dirty="0" smtClean="0"/>
              <a:t>. </a:t>
            </a:r>
            <a:r>
              <a:rPr lang="ru-RU" sz="2800" b="1" dirty="0" err="1" smtClean="0"/>
              <a:t>Наприклад</a:t>
            </a:r>
            <a:r>
              <a:rPr lang="ru-RU" sz="2800" b="1" dirty="0" smtClean="0"/>
              <a:t>, </a:t>
            </a:r>
            <a:r>
              <a:rPr lang="ru-RU" sz="2800" b="1" dirty="0" err="1" smtClean="0"/>
              <a:t>основний</a:t>
            </a:r>
            <a:r>
              <a:rPr lang="ru-RU" sz="2800" b="1" dirty="0" smtClean="0"/>
              <a:t> компонент </a:t>
            </a:r>
            <a:r>
              <a:rPr lang="ru-RU" sz="2800" b="1" dirty="0" err="1" smtClean="0"/>
              <a:t>гвоздичної</a:t>
            </a:r>
            <a:r>
              <a:rPr lang="ru-RU" sz="2800" b="1" dirty="0" smtClean="0"/>
              <a:t> </a:t>
            </a:r>
            <a:r>
              <a:rPr lang="ru-RU" sz="2800" b="1" dirty="0" err="1" smtClean="0"/>
              <a:t>олії</a:t>
            </a:r>
            <a:r>
              <a:rPr lang="ru-RU" sz="2800" b="1" dirty="0" smtClean="0"/>
              <a:t> - </a:t>
            </a:r>
            <a:r>
              <a:rPr lang="ru-RU" sz="2800" b="1" i="1" dirty="0" err="1" smtClean="0">
                <a:solidFill>
                  <a:srgbClr val="FF0000"/>
                </a:solidFill>
              </a:rPr>
              <a:t>евгенол</a:t>
            </a:r>
            <a:r>
              <a:rPr lang="ru-RU" sz="2800" b="1" i="1" dirty="0" smtClean="0"/>
              <a:t> </a:t>
            </a:r>
            <a:r>
              <a:rPr lang="ru-RU" sz="2800" b="1" dirty="0" smtClean="0"/>
              <a:t>та</a:t>
            </a:r>
            <a:r>
              <a:rPr lang="ru-RU" sz="2800" b="1" i="1" dirty="0" smtClean="0"/>
              <a:t> </a:t>
            </a:r>
            <a:r>
              <a:rPr lang="ru-RU" sz="2800" b="1" dirty="0" err="1" smtClean="0"/>
              <a:t>ромашкової</a:t>
            </a:r>
            <a:r>
              <a:rPr lang="ru-RU" sz="2800" b="1" dirty="0" smtClean="0"/>
              <a:t> - </a:t>
            </a:r>
            <a:r>
              <a:rPr lang="ru-RU" sz="2800" b="1" i="1" dirty="0" err="1" smtClean="0">
                <a:solidFill>
                  <a:srgbClr val="FF0000"/>
                </a:solidFill>
              </a:rPr>
              <a:t>азулен</a:t>
            </a:r>
            <a:r>
              <a:rPr lang="ru-RU" sz="2800" b="1" i="1" dirty="0" smtClean="0"/>
              <a:t> </a:t>
            </a:r>
            <a:r>
              <a:rPr lang="ru-RU" sz="2800" b="1" dirty="0" err="1" smtClean="0"/>
              <a:t>обумовлюють</a:t>
            </a:r>
            <a:r>
              <a:rPr lang="ru-RU" sz="2800" b="1" dirty="0" smtClean="0"/>
              <a:t> </a:t>
            </a:r>
            <a:r>
              <a:rPr lang="ru-RU" sz="2800" b="1" dirty="0" err="1" smtClean="0"/>
              <a:t>агресивність</a:t>
            </a:r>
            <a:r>
              <a:rPr lang="ru-RU" sz="2800" b="1" dirty="0" smtClean="0"/>
              <a:t> </a:t>
            </a:r>
            <a:r>
              <a:rPr lang="ru-RU" sz="2800" b="1" dirty="0" err="1" smtClean="0"/>
              <a:t>цих</a:t>
            </a:r>
            <a:r>
              <a:rPr lang="ru-RU" sz="2800" b="1" dirty="0" smtClean="0"/>
              <a:t> </a:t>
            </a:r>
            <a:r>
              <a:rPr lang="ru-RU" sz="2800" b="1" dirty="0" err="1" smtClean="0"/>
              <a:t>олій</a:t>
            </a:r>
            <a:r>
              <a:rPr lang="ru-RU" sz="2800" b="1" dirty="0" smtClean="0"/>
              <a:t> </a:t>
            </a:r>
            <a:r>
              <a:rPr lang="ru-RU" sz="2800" b="1" dirty="0" err="1" smtClean="0"/>
              <a:t>щодо</a:t>
            </a:r>
            <a:r>
              <a:rPr lang="ru-RU" sz="2800" b="1" dirty="0" smtClean="0"/>
              <a:t> </a:t>
            </a:r>
            <a:r>
              <a:rPr lang="ru-RU" sz="2800" b="1" dirty="0" err="1" smtClean="0"/>
              <a:t>мікробів</a:t>
            </a:r>
            <a:r>
              <a:rPr lang="ru-RU" sz="2800" b="1" dirty="0" smtClean="0"/>
              <a:t>. </a:t>
            </a:r>
            <a:r>
              <a:rPr lang="ru-RU" sz="2800" b="1" dirty="0" err="1" smtClean="0"/>
              <a:t>Антисептична</a:t>
            </a:r>
            <a:r>
              <a:rPr lang="ru-RU" sz="2800" b="1" dirty="0" smtClean="0"/>
              <a:t> </a:t>
            </a:r>
            <a:r>
              <a:rPr lang="ru-RU" sz="2800" b="1" dirty="0" err="1" smtClean="0"/>
              <a:t>активність</a:t>
            </a:r>
            <a:r>
              <a:rPr lang="ru-RU" sz="2800" b="1" dirty="0" smtClean="0"/>
              <a:t> </a:t>
            </a:r>
            <a:r>
              <a:rPr lang="ru-RU" sz="2800" b="1" dirty="0" err="1" smtClean="0"/>
              <a:t>найбільш</a:t>
            </a:r>
            <a:r>
              <a:rPr lang="ru-RU" sz="2800" b="1" dirty="0" smtClean="0"/>
              <a:t> </a:t>
            </a:r>
            <a:r>
              <a:rPr lang="ru-RU" sz="2800" b="1" dirty="0" err="1" smtClean="0"/>
              <a:t>вживаних</a:t>
            </a:r>
            <a:r>
              <a:rPr lang="ru-RU" sz="2800" b="1" dirty="0" smtClean="0"/>
              <a:t> </a:t>
            </a:r>
            <a:r>
              <a:rPr lang="ru-RU" sz="2800" b="1" dirty="0" err="1" smtClean="0"/>
              <a:t>ефірних</a:t>
            </a:r>
            <a:r>
              <a:rPr lang="ru-RU" sz="2800" b="1" dirty="0" smtClean="0"/>
              <a:t> </a:t>
            </a:r>
            <a:r>
              <a:rPr lang="ru-RU" sz="2800" b="1" dirty="0" err="1" smtClean="0"/>
              <a:t>олій</a:t>
            </a:r>
            <a:r>
              <a:rPr lang="ru-RU" sz="2800" b="1" dirty="0" smtClean="0"/>
              <a:t> </a:t>
            </a:r>
            <a:r>
              <a:rPr lang="ru-RU" sz="2800" b="1" dirty="0" err="1" smtClean="0"/>
              <a:t>розподіляється</a:t>
            </a:r>
            <a:r>
              <a:rPr lang="ru-RU" sz="2800" b="1" dirty="0" smtClean="0"/>
              <a:t> </a:t>
            </a:r>
            <a:r>
              <a:rPr lang="ru-RU" sz="2800" b="1" dirty="0" err="1" smtClean="0"/>
              <a:t>наступним</a:t>
            </a:r>
            <a:r>
              <a:rPr lang="ru-RU" sz="2800" b="1" dirty="0" smtClean="0"/>
              <a:t> чином: </a:t>
            </a:r>
            <a:r>
              <a:rPr lang="ru-RU" sz="2800" b="1" dirty="0" smtClean="0">
                <a:solidFill>
                  <a:srgbClr val="FF0000"/>
                </a:solidFill>
              </a:rPr>
              <a:t>лимон, </a:t>
            </a:r>
            <a:r>
              <a:rPr lang="ru-RU" sz="2800" b="1" dirty="0" err="1" smtClean="0">
                <a:solidFill>
                  <a:srgbClr val="FF0000"/>
                </a:solidFill>
              </a:rPr>
              <a:t>чебрець</a:t>
            </a:r>
            <a:r>
              <a:rPr lang="ru-RU" sz="2800" b="1" dirty="0" smtClean="0">
                <a:solidFill>
                  <a:srgbClr val="FF0000"/>
                </a:solidFill>
              </a:rPr>
              <a:t>, апельсин, бергамот, </a:t>
            </a:r>
            <a:r>
              <a:rPr lang="ru-RU" sz="2800" b="1" dirty="0" err="1" smtClean="0">
                <a:solidFill>
                  <a:srgbClr val="FF0000"/>
                </a:solidFill>
              </a:rPr>
              <a:t>ялівець</a:t>
            </a:r>
            <a:r>
              <a:rPr lang="ru-RU" sz="2800" b="1" dirty="0" smtClean="0">
                <a:solidFill>
                  <a:srgbClr val="FF0000"/>
                </a:solidFill>
              </a:rPr>
              <a:t>, лаванда, </a:t>
            </a:r>
            <a:r>
              <a:rPr lang="ru-RU" sz="2800" b="1" dirty="0" err="1" smtClean="0">
                <a:solidFill>
                  <a:srgbClr val="FF0000"/>
                </a:solidFill>
              </a:rPr>
              <a:t>м'ята</a:t>
            </a:r>
            <a:r>
              <a:rPr lang="ru-RU" sz="2800" b="1" dirty="0" smtClean="0">
                <a:solidFill>
                  <a:srgbClr val="FF0000"/>
                </a:solidFill>
              </a:rPr>
              <a:t>, розмарин, сандал, </a:t>
            </a:r>
            <a:r>
              <a:rPr lang="ru-RU" sz="2800" b="1" dirty="0" err="1" smtClean="0">
                <a:solidFill>
                  <a:srgbClr val="FF0000"/>
                </a:solidFill>
              </a:rPr>
              <a:t>евкаліпт</a:t>
            </a:r>
            <a:r>
              <a:rPr lang="ru-RU" sz="2800" b="1" dirty="0" smtClean="0"/>
              <a:t>; характерна для </a:t>
            </a:r>
            <a:r>
              <a:rPr lang="ru-RU" sz="2800" b="1" dirty="0" err="1" smtClean="0"/>
              <a:t>ефірних</a:t>
            </a:r>
            <a:r>
              <a:rPr lang="ru-RU" sz="2800" b="1" dirty="0" smtClean="0"/>
              <a:t> </a:t>
            </a:r>
            <a:r>
              <a:rPr lang="ru-RU" sz="2800" b="1" dirty="0" err="1" smtClean="0"/>
              <a:t>олій</a:t>
            </a:r>
            <a:r>
              <a:rPr lang="ru-RU" sz="2800" b="1" dirty="0" smtClean="0"/>
              <a:t> таких </a:t>
            </a:r>
            <a:r>
              <a:rPr lang="ru-RU" sz="2800" b="1" dirty="0" err="1" smtClean="0"/>
              <a:t>рослин</a:t>
            </a:r>
            <a:r>
              <a:rPr lang="ru-RU" sz="2800" b="1" dirty="0" smtClean="0"/>
              <a:t>: лимон, </a:t>
            </a:r>
            <a:r>
              <a:rPr lang="ru-RU" sz="2800" b="1" dirty="0" err="1" smtClean="0"/>
              <a:t>м'ята</a:t>
            </a:r>
            <a:r>
              <a:rPr lang="ru-RU" sz="2800" b="1" dirty="0" smtClean="0"/>
              <a:t>, </a:t>
            </a:r>
            <a:r>
              <a:rPr lang="ru-RU" sz="2800" b="1" dirty="0" err="1" smtClean="0"/>
              <a:t>чайне</a:t>
            </a:r>
            <a:r>
              <a:rPr lang="ru-RU" sz="2800" b="1" dirty="0" smtClean="0"/>
              <a:t> дерево, </a:t>
            </a:r>
            <a:r>
              <a:rPr lang="ru-RU" sz="2800" b="1" dirty="0" err="1" smtClean="0"/>
              <a:t>чебрець</a:t>
            </a:r>
            <a:r>
              <a:rPr lang="ru-RU" sz="2800" b="1" dirty="0" smtClean="0"/>
              <a:t>, </a:t>
            </a:r>
            <a:r>
              <a:rPr lang="ru-RU" sz="2800" b="1" dirty="0" err="1" smtClean="0"/>
              <a:t>евкаліпт</a:t>
            </a:r>
            <a:r>
              <a:rPr lang="ru-RU" sz="2800" b="1" dirty="0" smtClean="0"/>
              <a:t>, ромашка, </a:t>
            </a:r>
            <a:r>
              <a:rPr lang="ru-RU" sz="2800" b="1" dirty="0" err="1" smtClean="0"/>
              <a:t>ялівець</a:t>
            </a:r>
            <a:r>
              <a:rPr lang="ru-RU" sz="2800" b="1" dirty="0" smtClean="0"/>
              <a:t>, </a:t>
            </a:r>
            <a:r>
              <a:rPr lang="ru-RU" sz="2800" b="1" dirty="0" err="1" smtClean="0"/>
              <a:t>бергамон</a:t>
            </a:r>
            <a:r>
              <a:rPr lang="ru-RU" sz="2800" b="1" dirty="0" smtClean="0"/>
              <a:t>, лаванда, </a:t>
            </a:r>
            <a:r>
              <a:rPr lang="ru-RU" sz="2800" b="1" dirty="0" err="1" smtClean="0"/>
              <a:t>почулі</a:t>
            </a:r>
            <a:r>
              <a:rPr lang="ru-RU" sz="2800" b="1" dirty="0" smtClean="0"/>
              <a:t>, сосна, фенхель. </a:t>
            </a:r>
          </a:p>
          <a:p>
            <a:r>
              <a:rPr lang="ru-RU" sz="2800" b="1" u="sng" dirty="0" err="1" smtClean="0">
                <a:solidFill>
                  <a:srgbClr val="7030A0"/>
                </a:solidFill>
              </a:rPr>
              <a:t>Противірусна</a:t>
            </a:r>
            <a:r>
              <a:rPr lang="ru-RU" sz="2800" b="1" u="sng" dirty="0" smtClean="0">
                <a:solidFill>
                  <a:srgbClr val="7030A0"/>
                </a:solidFill>
              </a:rPr>
              <a:t> </a:t>
            </a:r>
            <a:r>
              <a:rPr lang="ru-RU" sz="2800" b="1" u="sng" dirty="0" err="1" smtClean="0">
                <a:solidFill>
                  <a:srgbClr val="7030A0"/>
                </a:solidFill>
              </a:rPr>
              <a:t>дія</a:t>
            </a:r>
            <a:r>
              <a:rPr lang="ru-RU" sz="2800" b="1" u="sng" dirty="0" smtClean="0">
                <a:solidFill>
                  <a:srgbClr val="7030A0"/>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428596" y="428604"/>
            <a:ext cx="8229600" cy="500066"/>
          </a:xfrm>
        </p:spPr>
        <p:txBody>
          <a:bodyPr>
            <a:normAutofit fontScale="90000"/>
          </a:bodyPr>
          <a:lstStyle/>
          <a:p>
            <a:r>
              <a:rPr lang="ru-RU" b="1" dirty="0" smtClean="0">
                <a:solidFill>
                  <a:srgbClr val="FF0000"/>
                </a:solidFill>
              </a:rPr>
              <a:t>Тема </a:t>
            </a:r>
            <a:r>
              <a:rPr lang="ru-RU" b="1" dirty="0" smtClean="0">
                <a:solidFill>
                  <a:srgbClr val="FF0000"/>
                </a:solidFill>
              </a:rPr>
              <a:t>12.</a:t>
            </a:r>
            <a:r>
              <a:rPr lang="uk-UA" b="1" dirty="0" smtClean="0">
                <a:solidFill>
                  <a:srgbClr val="FF0000"/>
                </a:solidFill>
                <a:effectLst>
                  <a:outerShdw blurRad="38100" dist="38100" dir="2700000" algn="tl">
                    <a:srgbClr val="000000">
                      <a:alpha val="43137"/>
                    </a:srgbClr>
                  </a:outerShdw>
                </a:effectLst>
              </a:rPr>
              <a:t>Фітотерапія</a:t>
            </a:r>
            <a:endParaRPr lang="uk-UA" b="1" dirty="0">
              <a:solidFill>
                <a:srgbClr val="FF0000"/>
              </a:solidFill>
              <a:effectLst>
                <a:outerShdw blurRad="38100" dist="38100" dir="2700000" algn="tl">
                  <a:srgbClr val="000000">
                    <a:alpha val="43137"/>
                  </a:srgbClr>
                </a:outerShdw>
              </a:effectLst>
            </a:endParaRPr>
          </a:p>
        </p:txBody>
      </p:sp>
      <p:pic>
        <p:nvPicPr>
          <p:cNvPr id="10" name="Picture 5" descr="Картинка 4 из 1733">
            <a:hlinkClick r:id="rId3"/>
          </p:cNvPr>
          <p:cNvPicPr>
            <a:picLocks noChangeAspect="1" noChangeArrowheads="1"/>
          </p:cNvPicPr>
          <p:nvPr/>
        </p:nvPicPr>
        <p:blipFill>
          <a:blip r:embed="rId4"/>
          <a:srcRect/>
          <a:stretch>
            <a:fillRect/>
          </a:stretch>
        </p:blipFill>
        <p:spPr bwMode="auto">
          <a:xfrm>
            <a:off x="7572396" y="142852"/>
            <a:ext cx="1319515" cy="1103210"/>
          </a:xfrm>
          <a:prstGeom prst="rect">
            <a:avLst/>
          </a:prstGeom>
          <a:noFill/>
          <a:ln w="9525">
            <a:noFill/>
            <a:miter lim="800000"/>
            <a:headEnd/>
            <a:tailEnd/>
          </a:ln>
        </p:spPr>
      </p:pic>
      <p:sp>
        <p:nvSpPr>
          <p:cNvPr id="6" name="Прямоугольник 5"/>
          <p:cNvSpPr/>
          <p:nvPr/>
        </p:nvSpPr>
        <p:spPr>
          <a:xfrm>
            <a:off x="214282" y="1285860"/>
            <a:ext cx="8572560" cy="5447645"/>
          </a:xfrm>
          <a:prstGeom prst="rect">
            <a:avLst/>
          </a:prstGeom>
        </p:spPr>
        <p:txBody>
          <a:bodyPr wrap="square">
            <a:spAutoFit/>
          </a:bodyPr>
          <a:lstStyle/>
          <a:p>
            <a:pPr algn="just"/>
            <a:r>
              <a:rPr lang="ru-RU" b="1" dirty="0" smtClean="0"/>
              <a:t>В </a:t>
            </a:r>
            <a:r>
              <a:rPr lang="ru-RU" b="1" dirty="0" err="1" smtClean="0"/>
              <a:t>останні</a:t>
            </a:r>
            <a:r>
              <a:rPr lang="ru-RU" b="1" dirty="0" smtClean="0"/>
              <a:t> </a:t>
            </a:r>
            <a:r>
              <a:rPr lang="ru-RU" b="1" dirty="0" err="1" smtClean="0"/>
              <a:t>десятиліття</a:t>
            </a:r>
            <a:r>
              <a:rPr lang="ru-RU" b="1" dirty="0" smtClean="0"/>
              <a:t> все </a:t>
            </a:r>
            <a:r>
              <a:rPr lang="ru-RU" b="1" dirty="0" err="1" smtClean="0"/>
              <a:t>більша</a:t>
            </a:r>
            <a:r>
              <a:rPr lang="ru-RU" b="1" dirty="0" smtClean="0"/>
              <a:t> </a:t>
            </a:r>
            <a:r>
              <a:rPr lang="ru-RU" b="1" dirty="0" err="1" smtClean="0"/>
              <a:t>перевага</a:t>
            </a:r>
            <a:r>
              <a:rPr lang="ru-RU" b="1" dirty="0" smtClean="0"/>
              <a:t> як </a:t>
            </a:r>
            <a:r>
              <a:rPr lang="ru-RU" b="1" dirty="0" err="1" smtClean="0"/>
              <a:t>клініцистів</a:t>
            </a:r>
            <a:r>
              <a:rPr lang="ru-RU" b="1" dirty="0" smtClean="0"/>
              <a:t>, так </a:t>
            </a:r>
            <a:r>
              <a:rPr lang="ru-RU" b="1" dirty="0" err="1" smtClean="0"/>
              <a:t>і</a:t>
            </a:r>
            <a:r>
              <a:rPr lang="ru-RU" b="1" dirty="0" smtClean="0"/>
              <a:t> </a:t>
            </a:r>
            <a:r>
              <a:rPr lang="ru-RU" b="1" dirty="0" err="1" smtClean="0"/>
              <a:t>пацієнтів</a:t>
            </a:r>
            <a:r>
              <a:rPr lang="ru-RU" b="1" dirty="0" smtClean="0"/>
              <a:t> </a:t>
            </a:r>
            <a:r>
              <a:rPr lang="ru-RU" b="1" dirty="0" err="1" smtClean="0"/>
              <a:t>віддається</a:t>
            </a:r>
            <a:r>
              <a:rPr lang="ru-RU" b="1" dirty="0" smtClean="0"/>
              <a:t> </a:t>
            </a:r>
            <a:r>
              <a:rPr lang="ru-RU" b="1" dirty="0" err="1" smtClean="0"/>
              <a:t>використанню</a:t>
            </a:r>
            <a:r>
              <a:rPr lang="ru-RU" b="1" dirty="0" smtClean="0"/>
              <a:t> </a:t>
            </a:r>
            <a:r>
              <a:rPr lang="ru-RU" b="1" dirty="0" err="1" smtClean="0"/>
              <a:t>фітотерапії</a:t>
            </a:r>
            <a:r>
              <a:rPr lang="ru-RU" b="1" dirty="0" smtClean="0"/>
              <a:t> як актуального, </a:t>
            </a:r>
            <a:r>
              <a:rPr lang="ru-RU" b="1" dirty="0" err="1" smtClean="0"/>
              <a:t>затребуваного</a:t>
            </a:r>
            <a:r>
              <a:rPr lang="ru-RU" b="1" dirty="0" smtClean="0"/>
              <a:t> </a:t>
            </a:r>
            <a:r>
              <a:rPr lang="ru-RU" b="1" dirty="0" err="1" smtClean="0"/>
              <a:t>і</a:t>
            </a:r>
            <a:r>
              <a:rPr lang="ru-RU" b="1" dirty="0" smtClean="0"/>
              <a:t> </a:t>
            </a:r>
            <a:r>
              <a:rPr lang="ru-RU" b="1" dirty="0" err="1" smtClean="0"/>
              <a:t>ефективного</a:t>
            </a:r>
            <a:r>
              <a:rPr lang="ru-RU" b="1" dirty="0" smtClean="0"/>
              <a:t> методу </a:t>
            </a:r>
            <a:r>
              <a:rPr lang="ru-RU" b="1" dirty="0" err="1" smtClean="0"/>
              <a:t>лікування</a:t>
            </a:r>
            <a:r>
              <a:rPr lang="ru-RU" b="1" dirty="0" smtClean="0"/>
              <a:t> </a:t>
            </a:r>
            <a:r>
              <a:rPr lang="ru-RU" b="1" dirty="0" err="1" smtClean="0"/>
              <a:t>різних</a:t>
            </a:r>
            <a:r>
              <a:rPr lang="ru-RU" b="1" dirty="0" smtClean="0"/>
              <a:t> </a:t>
            </a:r>
            <a:r>
              <a:rPr lang="ru-RU" b="1" dirty="0" err="1" smtClean="0"/>
              <a:t>захворювань</a:t>
            </a:r>
            <a:r>
              <a:rPr lang="ru-RU" b="1" dirty="0" smtClean="0"/>
              <a:t>, </a:t>
            </a:r>
            <a:r>
              <a:rPr lang="ru-RU" b="1" dirty="0" err="1" smtClean="0"/>
              <a:t>популярність</a:t>
            </a:r>
            <a:r>
              <a:rPr lang="ru-RU" b="1" dirty="0" smtClean="0"/>
              <a:t> </a:t>
            </a:r>
            <a:r>
              <a:rPr lang="ru-RU" b="1" dirty="0" err="1" smtClean="0"/>
              <a:t>якого</a:t>
            </a:r>
            <a:r>
              <a:rPr lang="ru-RU" b="1" dirty="0" smtClean="0"/>
              <a:t> </a:t>
            </a:r>
            <a:r>
              <a:rPr lang="ru-RU" b="1" dirty="0" err="1" smtClean="0"/>
              <a:t>зростає</a:t>
            </a:r>
            <a:r>
              <a:rPr lang="ru-RU" b="1" dirty="0" smtClean="0"/>
              <a:t>, </a:t>
            </a:r>
            <a:r>
              <a:rPr lang="ru-RU" b="1" dirty="0" err="1" smtClean="0"/>
              <a:t>незважаючи</a:t>
            </a:r>
            <a:r>
              <a:rPr lang="ru-RU" b="1" dirty="0" smtClean="0"/>
              <a:t> на </a:t>
            </a:r>
            <a:r>
              <a:rPr lang="ru-RU" b="1" dirty="0" err="1" smtClean="0"/>
              <a:t>значний</a:t>
            </a:r>
            <a:r>
              <a:rPr lang="ru-RU" b="1" dirty="0" smtClean="0"/>
              <a:t> </a:t>
            </a:r>
            <a:r>
              <a:rPr lang="ru-RU" b="1" dirty="0" err="1" smtClean="0"/>
              <a:t>прогрес</a:t>
            </a:r>
            <a:r>
              <a:rPr lang="ru-RU" b="1" dirty="0" smtClean="0"/>
              <a:t> </a:t>
            </a:r>
            <a:r>
              <a:rPr lang="ru-RU" b="1" dirty="0" err="1" smtClean="0"/>
              <a:t>сучасної</a:t>
            </a:r>
            <a:r>
              <a:rPr lang="ru-RU" b="1" dirty="0" smtClean="0"/>
              <a:t> </a:t>
            </a:r>
            <a:r>
              <a:rPr lang="ru-RU" b="1" dirty="0" err="1" smtClean="0"/>
              <a:t>медицини</a:t>
            </a:r>
            <a:r>
              <a:rPr lang="ru-RU" b="1" dirty="0" smtClean="0"/>
              <a:t> та </a:t>
            </a:r>
            <a:r>
              <a:rPr lang="ru-RU" b="1" dirty="0" err="1" smtClean="0"/>
              <a:t>щорічне</a:t>
            </a:r>
            <a:r>
              <a:rPr lang="ru-RU" b="1" dirty="0" smtClean="0"/>
              <a:t> </a:t>
            </a:r>
            <a:r>
              <a:rPr lang="ru-RU" b="1" dirty="0" err="1" smtClean="0"/>
              <a:t>збільшення</a:t>
            </a:r>
            <a:r>
              <a:rPr lang="ru-RU" b="1" dirty="0" smtClean="0"/>
              <a:t> </a:t>
            </a:r>
            <a:r>
              <a:rPr lang="ru-RU" b="1" dirty="0" err="1" smtClean="0"/>
              <a:t>кількості</a:t>
            </a:r>
            <a:r>
              <a:rPr lang="ru-RU" b="1" dirty="0" smtClean="0"/>
              <a:t> </a:t>
            </a:r>
            <a:r>
              <a:rPr lang="ru-RU" b="1" dirty="0" err="1" smtClean="0"/>
              <a:t>нових</a:t>
            </a:r>
            <a:r>
              <a:rPr lang="ru-RU" b="1" dirty="0" smtClean="0"/>
              <a:t> </a:t>
            </a:r>
            <a:r>
              <a:rPr lang="ru-RU" b="1" dirty="0" err="1" smtClean="0"/>
              <a:t>лікарських</a:t>
            </a:r>
            <a:r>
              <a:rPr lang="ru-RU" b="1" dirty="0" smtClean="0"/>
              <a:t> </a:t>
            </a:r>
            <a:r>
              <a:rPr lang="ru-RU" b="1" dirty="0" err="1" smtClean="0"/>
              <a:t>засобів</a:t>
            </a:r>
            <a:r>
              <a:rPr lang="ru-RU" b="1" dirty="0" smtClean="0"/>
              <a:t>. </a:t>
            </a:r>
            <a:endParaRPr lang="ru-RU" b="1" dirty="0" smtClean="0"/>
          </a:p>
          <a:p>
            <a:pPr algn="just"/>
            <a:r>
              <a:rPr lang="ru-RU" sz="2800" b="1" dirty="0" err="1" smtClean="0">
                <a:solidFill>
                  <a:srgbClr val="FF0000"/>
                </a:solidFill>
              </a:rPr>
              <a:t>Фітотерапія</a:t>
            </a:r>
            <a:r>
              <a:rPr lang="ru-RU" b="1" dirty="0" smtClean="0"/>
              <a:t> </a:t>
            </a:r>
            <a:r>
              <a:rPr lang="ru-RU" b="1" dirty="0" smtClean="0"/>
              <a:t>(</a:t>
            </a:r>
            <a:r>
              <a:rPr lang="ru-RU" b="1" dirty="0" err="1" smtClean="0"/>
              <a:t>від</a:t>
            </a:r>
            <a:r>
              <a:rPr lang="ru-RU" b="1" dirty="0" smtClean="0"/>
              <a:t>. </a:t>
            </a:r>
            <a:r>
              <a:rPr lang="ru-RU" b="1" dirty="0" err="1" smtClean="0"/>
              <a:t>Грецьк</a:t>
            </a:r>
            <a:r>
              <a:rPr lang="ru-RU" b="1" dirty="0" smtClean="0"/>
              <a:t>. Р</a:t>
            </a:r>
            <a:r>
              <a:rPr lang="en-US" b="1" dirty="0" err="1" smtClean="0"/>
              <a:t>hyton</a:t>
            </a:r>
            <a:r>
              <a:rPr lang="en-US" b="1" dirty="0" smtClean="0"/>
              <a:t> - </a:t>
            </a:r>
            <a:r>
              <a:rPr lang="ru-RU" b="1" dirty="0" err="1" smtClean="0"/>
              <a:t>рослина</a:t>
            </a:r>
            <a:r>
              <a:rPr lang="ru-RU" b="1" dirty="0" smtClean="0"/>
              <a:t>, </a:t>
            </a:r>
            <a:r>
              <a:rPr lang="en-US" b="1" dirty="0" err="1" smtClean="0"/>
              <a:t>therapi</a:t>
            </a:r>
            <a:r>
              <a:rPr lang="en-US" b="1" dirty="0" smtClean="0"/>
              <a:t> - </a:t>
            </a:r>
            <a:r>
              <a:rPr lang="ru-RU" b="1" dirty="0" err="1" smtClean="0"/>
              <a:t>лікування</a:t>
            </a:r>
            <a:r>
              <a:rPr lang="ru-RU" b="1" dirty="0" smtClean="0"/>
              <a:t>) - </a:t>
            </a:r>
            <a:r>
              <a:rPr lang="ru-RU" b="1" dirty="0" err="1" smtClean="0"/>
              <a:t>розділ</a:t>
            </a:r>
            <a:r>
              <a:rPr lang="ru-RU" b="1" dirty="0" smtClean="0"/>
              <a:t> </a:t>
            </a:r>
            <a:r>
              <a:rPr lang="ru-RU" b="1" dirty="0" err="1" smtClean="0"/>
              <a:t>клінічної</a:t>
            </a:r>
            <a:r>
              <a:rPr lang="ru-RU" b="1" dirty="0" smtClean="0"/>
              <a:t> </a:t>
            </a:r>
            <a:r>
              <a:rPr lang="ru-RU" b="1" dirty="0" err="1" smtClean="0"/>
              <a:t>медицини</a:t>
            </a:r>
            <a:r>
              <a:rPr lang="ru-RU" b="1" dirty="0" smtClean="0"/>
              <a:t>, система </a:t>
            </a:r>
            <a:r>
              <a:rPr lang="ru-RU" b="1" dirty="0" err="1" smtClean="0"/>
              <a:t>специфічних</a:t>
            </a:r>
            <a:r>
              <a:rPr lang="ru-RU" b="1" dirty="0" smtClean="0"/>
              <a:t> </a:t>
            </a:r>
            <a:r>
              <a:rPr lang="ru-RU" b="1" dirty="0" err="1" smtClean="0"/>
              <a:t>методів</a:t>
            </a:r>
            <a:r>
              <a:rPr lang="ru-RU" b="1" dirty="0" smtClean="0"/>
              <a:t> </a:t>
            </a:r>
            <a:r>
              <a:rPr lang="ru-RU" b="1" dirty="0" err="1" smtClean="0"/>
              <a:t>використання</a:t>
            </a:r>
            <a:r>
              <a:rPr lang="ru-RU" b="1" dirty="0" smtClean="0"/>
              <a:t> </a:t>
            </a:r>
            <a:r>
              <a:rPr lang="ru-RU" b="1" dirty="0" err="1" smtClean="0"/>
              <a:t>лікарських</a:t>
            </a:r>
            <a:r>
              <a:rPr lang="ru-RU" b="1" dirty="0" smtClean="0"/>
              <a:t> </a:t>
            </a:r>
            <a:r>
              <a:rPr lang="ru-RU" b="1" dirty="0" err="1" smtClean="0"/>
              <a:t>рослин</a:t>
            </a:r>
            <a:r>
              <a:rPr lang="ru-RU" b="1" dirty="0" smtClean="0"/>
              <a:t> для </a:t>
            </a:r>
            <a:r>
              <a:rPr lang="ru-RU" b="1" dirty="0" err="1" smtClean="0"/>
              <a:t>патогенетично</a:t>
            </a:r>
            <a:r>
              <a:rPr lang="ru-RU" b="1" dirty="0" smtClean="0"/>
              <a:t> </a:t>
            </a:r>
            <a:r>
              <a:rPr lang="ru-RU" b="1" dirty="0" err="1" smtClean="0"/>
              <a:t>обґрунтованого</a:t>
            </a:r>
            <a:r>
              <a:rPr lang="ru-RU" b="1" dirty="0" smtClean="0"/>
              <a:t> комплексного </a:t>
            </a:r>
            <a:r>
              <a:rPr lang="ru-RU" b="1" dirty="0" err="1" smtClean="0"/>
              <a:t>лікування</a:t>
            </a:r>
            <a:r>
              <a:rPr lang="ru-RU" b="1" dirty="0" smtClean="0"/>
              <a:t> та </a:t>
            </a:r>
            <a:r>
              <a:rPr lang="ru-RU" b="1" dirty="0" err="1" smtClean="0"/>
              <a:t>профілактики</a:t>
            </a:r>
            <a:r>
              <a:rPr lang="ru-RU" b="1" dirty="0" smtClean="0"/>
              <a:t> </a:t>
            </a:r>
            <a:r>
              <a:rPr lang="ru-RU" b="1" dirty="0" err="1" smtClean="0"/>
              <a:t>захворювань</a:t>
            </a:r>
            <a:r>
              <a:rPr lang="ru-RU" b="1" dirty="0" smtClean="0"/>
              <a:t>. </a:t>
            </a:r>
            <a:endParaRPr lang="ru-RU" b="1" dirty="0" smtClean="0"/>
          </a:p>
          <a:p>
            <a:pPr algn="just"/>
            <a:r>
              <a:rPr lang="ru-RU" sz="2800" b="1" dirty="0" err="1" smtClean="0">
                <a:solidFill>
                  <a:srgbClr val="FF0000"/>
                </a:solidFill>
              </a:rPr>
              <a:t>Фітотерапія</a:t>
            </a:r>
            <a:r>
              <a:rPr lang="ru-RU" b="1" dirty="0" smtClean="0"/>
              <a:t> </a:t>
            </a:r>
            <a:r>
              <a:rPr lang="ru-RU" b="1" dirty="0" smtClean="0"/>
              <a:t>- наука, </a:t>
            </a:r>
            <a:r>
              <a:rPr lang="ru-RU" b="1" dirty="0" err="1" smtClean="0"/>
              <a:t>що</a:t>
            </a:r>
            <a:r>
              <a:rPr lang="ru-RU" b="1" dirty="0" smtClean="0"/>
              <a:t> </a:t>
            </a:r>
            <a:r>
              <a:rPr lang="ru-RU" b="1" dirty="0" err="1" smtClean="0"/>
              <a:t>вивчає</a:t>
            </a:r>
            <a:r>
              <a:rPr lang="ru-RU" b="1" dirty="0" smtClean="0"/>
              <a:t> </a:t>
            </a:r>
            <a:r>
              <a:rPr lang="ru-RU" b="1" dirty="0" err="1" smtClean="0"/>
              <a:t>діючі</a:t>
            </a:r>
            <a:r>
              <a:rPr lang="ru-RU" b="1" dirty="0" smtClean="0"/>
              <a:t> </a:t>
            </a:r>
            <a:r>
              <a:rPr lang="ru-RU" b="1" dirty="0" err="1" smtClean="0"/>
              <a:t>речовини</a:t>
            </a:r>
            <a:r>
              <a:rPr lang="ru-RU" b="1" dirty="0" smtClean="0"/>
              <a:t> </a:t>
            </a:r>
            <a:r>
              <a:rPr lang="ru-RU" b="1" dirty="0" err="1" smtClean="0"/>
              <a:t>лікарських</a:t>
            </a:r>
            <a:r>
              <a:rPr lang="ru-RU" b="1" dirty="0" smtClean="0"/>
              <a:t> </a:t>
            </a:r>
            <a:r>
              <a:rPr lang="ru-RU" b="1" dirty="0" err="1" smtClean="0"/>
              <a:t>рослин</a:t>
            </a:r>
            <a:r>
              <a:rPr lang="ru-RU" b="1" dirty="0" smtClean="0"/>
              <a:t>, </a:t>
            </a:r>
            <a:r>
              <a:rPr lang="ru-RU" b="1" dirty="0" err="1" smtClean="0"/>
              <a:t>їх</a:t>
            </a:r>
            <a:r>
              <a:rPr lang="ru-RU" b="1" dirty="0" smtClean="0"/>
              <a:t> </a:t>
            </a:r>
            <a:r>
              <a:rPr lang="ru-RU" b="1" dirty="0" err="1" smtClean="0"/>
              <a:t>фармакологічні</a:t>
            </a:r>
            <a:r>
              <a:rPr lang="ru-RU" b="1" dirty="0" smtClean="0"/>
              <a:t> та </a:t>
            </a:r>
            <a:r>
              <a:rPr lang="ru-RU" b="1" dirty="0" err="1" smtClean="0"/>
              <a:t>токсикологічні</a:t>
            </a:r>
            <a:r>
              <a:rPr lang="ru-RU" b="1" dirty="0" smtClean="0"/>
              <a:t> </a:t>
            </a:r>
            <a:r>
              <a:rPr lang="ru-RU" b="1" dirty="0" err="1" smtClean="0"/>
              <a:t>властивості</a:t>
            </a:r>
            <a:r>
              <a:rPr lang="ru-RU" b="1" dirty="0" smtClean="0"/>
              <a:t>, </a:t>
            </a:r>
            <a:r>
              <a:rPr lang="ru-RU" b="1" dirty="0" err="1" smtClean="0"/>
              <a:t>способи</a:t>
            </a:r>
            <a:r>
              <a:rPr lang="ru-RU" b="1" dirty="0" smtClean="0"/>
              <a:t> </a:t>
            </a:r>
            <a:r>
              <a:rPr lang="ru-RU" b="1" dirty="0" err="1" smtClean="0"/>
              <a:t>приготування</a:t>
            </a:r>
            <a:r>
              <a:rPr lang="ru-RU" b="1" dirty="0" smtClean="0"/>
              <a:t> </a:t>
            </a:r>
            <a:r>
              <a:rPr lang="ru-RU" b="1" dirty="0" err="1" smtClean="0"/>
              <a:t>лікарських</a:t>
            </a:r>
            <a:r>
              <a:rPr lang="ru-RU" b="1" dirty="0" smtClean="0"/>
              <a:t> форм, </a:t>
            </a:r>
            <a:r>
              <a:rPr lang="ru-RU" b="1" dirty="0" err="1" smtClean="0"/>
              <a:t>раціональне</a:t>
            </a:r>
            <a:r>
              <a:rPr lang="ru-RU" b="1" dirty="0" smtClean="0"/>
              <a:t> </a:t>
            </a:r>
            <a:r>
              <a:rPr lang="ru-RU" b="1" dirty="0" err="1" smtClean="0"/>
              <a:t>використання</a:t>
            </a:r>
            <a:r>
              <a:rPr lang="ru-RU" b="1" dirty="0" smtClean="0"/>
              <a:t> </a:t>
            </a:r>
            <a:r>
              <a:rPr lang="ru-RU" b="1" dirty="0" err="1" smtClean="0"/>
              <a:t>лікарської</a:t>
            </a:r>
            <a:r>
              <a:rPr lang="ru-RU" b="1" dirty="0" smtClean="0"/>
              <a:t> </a:t>
            </a:r>
            <a:r>
              <a:rPr lang="ru-RU" b="1" dirty="0" err="1" smtClean="0"/>
              <a:t>рослинної</a:t>
            </a:r>
            <a:r>
              <a:rPr lang="ru-RU" b="1" dirty="0" smtClean="0"/>
              <a:t> </a:t>
            </a:r>
            <a:r>
              <a:rPr lang="ru-RU" b="1" dirty="0" err="1" smtClean="0"/>
              <a:t>сировини</a:t>
            </a:r>
            <a:r>
              <a:rPr lang="ru-RU" b="1" dirty="0" smtClean="0"/>
              <a:t> в </a:t>
            </a:r>
            <a:r>
              <a:rPr lang="ru-RU" b="1" dirty="0" err="1" smtClean="0"/>
              <a:t>терапії</a:t>
            </a:r>
            <a:r>
              <a:rPr lang="ru-RU" b="1" dirty="0" smtClean="0"/>
              <a:t> </a:t>
            </a:r>
            <a:r>
              <a:rPr lang="ru-RU" b="1" dirty="0" err="1" smtClean="0"/>
              <a:t>різних</a:t>
            </a:r>
            <a:r>
              <a:rPr lang="ru-RU" b="1" dirty="0" smtClean="0"/>
              <a:t> </a:t>
            </a:r>
            <a:r>
              <a:rPr lang="ru-RU" b="1" dirty="0" err="1" smtClean="0"/>
              <a:t>захворювань</a:t>
            </a:r>
            <a:r>
              <a:rPr lang="ru-RU" b="1" dirty="0" smtClean="0"/>
              <a:t>. </a:t>
            </a:r>
            <a:r>
              <a:rPr lang="ru-RU" b="1" dirty="0" err="1" smtClean="0"/>
              <a:t>Вперше</a:t>
            </a:r>
            <a:r>
              <a:rPr lang="ru-RU" b="1" dirty="0" smtClean="0"/>
              <a:t> </a:t>
            </a:r>
            <a:r>
              <a:rPr lang="ru-RU" b="1" dirty="0" err="1" smtClean="0"/>
              <a:t>термін</a:t>
            </a:r>
            <a:r>
              <a:rPr lang="ru-RU" b="1" dirty="0" smtClean="0"/>
              <a:t> «</a:t>
            </a:r>
            <a:r>
              <a:rPr lang="ru-RU" b="1" dirty="0" err="1" smtClean="0"/>
              <a:t>фітотерапія</a:t>
            </a:r>
            <a:r>
              <a:rPr lang="ru-RU" b="1" dirty="0" smtClean="0"/>
              <a:t>» в </a:t>
            </a:r>
            <a:r>
              <a:rPr lang="ru-RU" b="1" dirty="0" err="1" smtClean="0"/>
              <a:t>обіг</a:t>
            </a:r>
            <a:r>
              <a:rPr lang="ru-RU" b="1" dirty="0" smtClean="0"/>
              <a:t> </a:t>
            </a:r>
            <a:r>
              <a:rPr lang="ru-RU" b="1" dirty="0" err="1" smtClean="0"/>
              <a:t>був</a:t>
            </a:r>
            <a:r>
              <a:rPr lang="ru-RU" b="1" dirty="0" smtClean="0"/>
              <a:t> введений </a:t>
            </a:r>
            <a:r>
              <a:rPr lang="ru-RU" b="1" dirty="0" err="1" smtClean="0"/>
              <a:t>французьким</a:t>
            </a:r>
            <a:r>
              <a:rPr lang="ru-RU" b="1" dirty="0" smtClean="0"/>
              <a:t> </a:t>
            </a:r>
            <a:r>
              <a:rPr lang="ru-RU" b="1" dirty="0" err="1" smtClean="0"/>
              <a:t>лікарем</a:t>
            </a:r>
            <a:r>
              <a:rPr lang="ru-RU" b="1" dirty="0" smtClean="0"/>
              <a:t> </a:t>
            </a:r>
            <a:r>
              <a:rPr lang="ru-RU" b="1" dirty="0" err="1" smtClean="0"/>
              <a:t>Анрі</a:t>
            </a:r>
            <a:r>
              <a:rPr lang="ru-RU" b="1" dirty="0" smtClean="0"/>
              <a:t> </a:t>
            </a:r>
            <a:r>
              <a:rPr lang="ru-RU" b="1" dirty="0" err="1" smtClean="0"/>
              <a:t>ЛеКлером</a:t>
            </a:r>
            <a:r>
              <a:rPr lang="ru-RU" b="1" dirty="0" smtClean="0"/>
              <a:t> (1870-1955 </a:t>
            </a:r>
            <a:r>
              <a:rPr lang="ru-RU" b="1" dirty="0" err="1" smtClean="0"/>
              <a:t>рр</a:t>
            </a:r>
            <a:r>
              <a:rPr lang="ru-RU" b="1" dirty="0" smtClean="0"/>
              <a:t>.). </a:t>
            </a:r>
            <a:endParaRPr lang="ru-RU" b="1" dirty="0" smtClean="0"/>
          </a:p>
          <a:p>
            <a:pPr algn="just"/>
            <a:r>
              <a:rPr lang="ru-RU" sz="2000" b="1" dirty="0" err="1" smtClean="0">
                <a:solidFill>
                  <a:srgbClr val="FF0000"/>
                </a:solidFill>
              </a:rPr>
              <a:t>Фітотерапія</a:t>
            </a:r>
            <a:r>
              <a:rPr lang="ru-RU" sz="1400" b="1" dirty="0" smtClean="0"/>
              <a:t> </a:t>
            </a:r>
            <a:r>
              <a:rPr lang="ru-RU" b="1" dirty="0" err="1" smtClean="0"/>
              <a:t>являє</a:t>
            </a:r>
            <a:r>
              <a:rPr lang="ru-RU" b="1" dirty="0" smtClean="0"/>
              <a:t> </a:t>
            </a:r>
            <a:r>
              <a:rPr lang="ru-RU" b="1" dirty="0" smtClean="0"/>
              <a:t>собою </a:t>
            </a:r>
            <a:r>
              <a:rPr lang="ru-RU" b="1" dirty="0" err="1" smtClean="0"/>
              <a:t>розділ</a:t>
            </a:r>
            <a:r>
              <a:rPr lang="ru-RU" b="1" dirty="0" smtClean="0"/>
              <a:t> </a:t>
            </a:r>
            <a:r>
              <a:rPr lang="ru-RU" b="1" dirty="0" err="1" smtClean="0"/>
              <a:t>клінічної</a:t>
            </a:r>
            <a:r>
              <a:rPr lang="ru-RU" b="1" dirty="0" smtClean="0"/>
              <a:t> </a:t>
            </a:r>
            <a:r>
              <a:rPr lang="ru-RU" b="1" dirty="0" err="1" smtClean="0"/>
              <a:t>медицини</a:t>
            </a:r>
            <a:r>
              <a:rPr lang="ru-RU" b="1" dirty="0" smtClean="0"/>
              <a:t> в </a:t>
            </a:r>
            <a:r>
              <a:rPr lang="ru-RU" b="1" dirty="0" err="1" smtClean="0"/>
              <a:t>основі,якої</a:t>
            </a:r>
            <a:r>
              <a:rPr lang="ru-RU" b="1" dirty="0" smtClean="0"/>
              <a:t> </a:t>
            </a:r>
            <a:r>
              <a:rPr lang="ru-RU" b="1" dirty="0" err="1" smtClean="0"/>
              <a:t>лежить</a:t>
            </a:r>
            <a:r>
              <a:rPr lang="ru-RU" b="1" dirty="0" smtClean="0"/>
              <a:t> </a:t>
            </a:r>
            <a:r>
              <a:rPr lang="ru-RU" b="1" dirty="0" err="1" smtClean="0"/>
              <a:t>застосування</a:t>
            </a:r>
            <a:r>
              <a:rPr lang="ru-RU" b="1" dirty="0" smtClean="0"/>
              <a:t> </a:t>
            </a:r>
            <a:r>
              <a:rPr lang="ru-RU" b="1" dirty="0" err="1" smtClean="0"/>
              <a:t>лікарем-спеціалістом</a:t>
            </a:r>
            <a:r>
              <a:rPr lang="ru-RU" b="1" dirty="0" smtClean="0"/>
              <a:t> </a:t>
            </a:r>
            <a:r>
              <a:rPr lang="ru-RU" b="1" dirty="0" err="1" smtClean="0"/>
              <a:t>фіторечовин</a:t>
            </a:r>
            <a:r>
              <a:rPr lang="ru-RU" b="1" dirty="0" smtClean="0"/>
              <a:t> </a:t>
            </a:r>
            <a:r>
              <a:rPr lang="ru-RU" b="1" dirty="0" err="1" smtClean="0"/>
              <a:t>з</a:t>
            </a:r>
            <a:r>
              <a:rPr lang="ru-RU" b="1" dirty="0" smtClean="0"/>
              <a:t> метою </a:t>
            </a:r>
            <a:r>
              <a:rPr lang="ru-RU" b="1" dirty="0" err="1" smtClean="0"/>
              <a:t>лікування</a:t>
            </a:r>
            <a:r>
              <a:rPr lang="ru-RU" b="1" dirty="0" smtClean="0"/>
              <a:t> </a:t>
            </a:r>
            <a:r>
              <a:rPr lang="ru-RU" b="1" dirty="0" err="1" smtClean="0"/>
              <a:t>і</a:t>
            </a:r>
            <a:r>
              <a:rPr lang="ru-RU" b="1" dirty="0" smtClean="0"/>
              <a:t> </a:t>
            </a:r>
            <a:r>
              <a:rPr lang="ru-RU" b="1" dirty="0" err="1" smtClean="0"/>
              <a:t>реабілітації</a:t>
            </a:r>
            <a:r>
              <a:rPr lang="ru-RU" b="1" dirty="0" smtClean="0"/>
              <a:t> </a:t>
            </a:r>
            <a:r>
              <a:rPr lang="ru-RU" b="1" dirty="0" err="1" smtClean="0"/>
              <a:t>хворих,а</a:t>
            </a:r>
            <a:r>
              <a:rPr lang="ru-RU" b="1" dirty="0" smtClean="0"/>
              <a:t> </a:t>
            </a:r>
            <a:r>
              <a:rPr lang="ru-RU" b="1" dirty="0" err="1" smtClean="0"/>
              <a:t>також</a:t>
            </a:r>
            <a:r>
              <a:rPr lang="ru-RU" b="1" dirty="0" smtClean="0"/>
              <a:t> для </a:t>
            </a:r>
            <a:r>
              <a:rPr lang="ru-RU" b="1" dirty="0" err="1" smtClean="0"/>
              <a:t>профілактики</a:t>
            </a:r>
            <a:r>
              <a:rPr lang="ru-RU" b="1" dirty="0" smtClean="0"/>
              <a:t> </a:t>
            </a:r>
            <a:r>
              <a:rPr lang="ru-RU" b="1" dirty="0" err="1" smtClean="0"/>
              <a:t>захворювань</a:t>
            </a:r>
            <a:r>
              <a:rPr lang="ru-RU" b="1" dirty="0" smtClean="0"/>
              <a:t>.</a:t>
            </a:r>
          </a:p>
          <a:p>
            <a:pPr algn="just"/>
            <a:endParaRPr lang="ru-RU" sz="2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501122" cy="6632585"/>
          </a:xfrm>
          <a:prstGeom prst="rect">
            <a:avLst/>
          </a:prstGeom>
        </p:spPr>
        <p:txBody>
          <a:bodyPr wrap="square">
            <a:spAutoFit/>
          </a:bodyPr>
          <a:lstStyle/>
          <a:p>
            <a:r>
              <a:rPr lang="ru-RU" sz="2500" b="1" dirty="0" smtClean="0"/>
              <a:t>При </a:t>
            </a:r>
            <a:r>
              <a:rPr lang="ru-RU" sz="2500" b="1" dirty="0" err="1" smtClean="0"/>
              <a:t>контакті</a:t>
            </a:r>
            <a:r>
              <a:rPr lang="ru-RU" sz="2500" b="1" dirty="0" smtClean="0"/>
              <a:t> </a:t>
            </a:r>
            <a:r>
              <a:rPr lang="ru-RU" sz="2500" b="1" dirty="0" err="1" smtClean="0"/>
              <a:t>зі</a:t>
            </a:r>
            <a:r>
              <a:rPr lang="ru-RU" sz="2500" b="1" dirty="0" smtClean="0"/>
              <a:t> </a:t>
            </a:r>
            <a:r>
              <a:rPr lang="ru-RU" sz="2500" b="1" dirty="0" err="1" smtClean="0"/>
              <a:t>шкірою</a:t>
            </a:r>
            <a:r>
              <a:rPr lang="ru-RU" sz="2500" b="1" dirty="0" smtClean="0"/>
              <a:t> </a:t>
            </a:r>
            <a:r>
              <a:rPr lang="ru-RU" sz="2500" b="1" dirty="0" err="1" smtClean="0"/>
              <a:t>виникає</a:t>
            </a:r>
            <a:r>
              <a:rPr lang="ru-RU" sz="2500" b="1" dirty="0" smtClean="0"/>
              <a:t> </a:t>
            </a:r>
            <a:r>
              <a:rPr lang="ru-RU" sz="2500" b="1" u="sng" dirty="0" err="1" smtClean="0">
                <a:solidFill>
                  <a:srgbClr val="7030A0"/>
                </a:solidFill>
              </a:rPr>
              <a:t>подразнення</a:t>
            </a:r>
            <a:r>
              <a:rPr lang="ru-RU" sz="2500" b="1" dirty="0" smtClean="0">
                <a:solidFill>
                  <a:srgbClr val="7030A0"/>
                </a:solidFill>
              </a:rPr>
              <a:t>,</a:t>
            </a:r>
            <a:r>
              <a:rPr lang="ru-RU" sz="2500" b="1" dirty="0" smtClean="0"/>
              <a:t> </a:t>
            </a:r>
            <a:r>
              <a:rPr lang="ru-RU" sz="2500" b="1" dirty="0" err="1" smtClean="0"/>
              <a:t>посилюється</a:t>
            </a:r>
            <a:r>
              <a:rPr lang="ru-RU" sz="2500" b="1" dirty="0" smtClean="0"/>
              <a:t> </a:t>
            </a:r>
            <a:r>
              <a:rPr lang="ru-RU" sz="2500" b="1" dirty="0" err="1" smtClean="0"/>
              <a:t>приплив</a:t>
            </a:r>
            <a:r>
              <a:rPr lang="ru-RU" sz="2500" b="1" dirty="0" smtClean="0"/>
              <a:t> </a:t>
            </a:r>
            <a:r>
              <a:rPr lang="ru-RU" sz="2500" b="1" dirty="0" err="1" smtClean="0"/>
              <a:t>крові</a:t>
            </a:r>
            <a:r>
              <a:rPr lang="ru-RU" sz="2500" b="1" dirty="0" smtClean="0"/>
              <a:t>. </a:t>
            </a:r>
            <a:r>
              <a:rPr lang="ru-RU" sz="2500" b="1" dirty="0" err="1" smtClean="0"/>
              <a:t>Розчинні</a:t>
            </a:r>
            <a:r>
              <a:rPr lang="ru-RU" sz="2500" b="1" dirty="0" smtClean="0"/>
              <a:t> в жирах </a:t>
            </a:r>
            <a:r>
              <a:rPr lang="ru-RU" sz="2500" b="1" dirty="0" err="1" smtClean="0"/>
              <a:t>ефірні</a:t>
            </a:r>
            <a:r>
              <a:rPr lang="ru-RU" sz="2500" b="1" dirty="0" smtClean="0"/>
              <a:t> </a:t>
            </a:r>
            <a:r>
              <a:rPr lang="ru-RU" sz="2500" b="1" dirty="0" err="1" smtClean="0"/>
              <a:t>олії</a:t>
            </a:r>
            <a:r>
              <a:rPr lang="ru-RU" sz="2500" b="1" dirty="0" smtClean="0"/>
              <a:t> локально </a:t>
            </a:r>
            <a:r>
              <a:rPr lang="ru-RU" sz="2500" b="1" u="sng" dirty="0" err="1" smtClean="0">
                <a:solidFill>
                  <a:srgbClr val="7030A0"/>
                </a:solidFill>
              </a:rPr>
              <a:t>гальмують</a:t>
            </a:r>
            <a:r>
              <a:rPr lang="ru-RU" sz="2500" b="1" u="sng" dirty="0" smtClean="0">
                <a:solidFill>
                  <a:srgbClr val="7030A0"/>
                </a:solidFill>
              </a:rPr>
              <a:t> </a:t>
            </a:r>
            <a:r>
              <a:rPr lang="ru-RU" sz="2500" b="1" u="sng" dirty="0" err="1" smtClean="0">
                <a:solidFill>
                  <a:srgbClr val="7030A0"/>
                </a:solidFill>
              </a:rPr>
              <a:t>запалення</a:t>
            </a:r>
            <a:r>
              <a:rPr lang="ru-RU" sz="2500" b="1" u="sng" dirty="0" smtClean="0">
                <a:solidFill>
                  <a:srgbClr val="7030A0"/>
                </a:solidFill>
              </a:rPr>
              <a:t>.</a:t>
            </a:r>
          </a:p>
          <a:p>
            <a:r>
              <a:rPr lang="ru-RU" sz="2500" b="1" dirty="0" err="1" smtClean="0"/>
              <a:t>Потрапляючи</a:t>
            </a:r>
            <a:r>
              <a:rPr lang="ru-RU" sz="2500" b="1" dirty="0" smtClean="0"/>
              <a:t> в рот </a:t>
            </a:r>
            <a:r>
              <a:rPr lang="ru-RU" sz="2500" b="1" dirty="0" err="1" smtClean="0"/>
              <a:t>ефірні</a:t>
            </a:r>
            <a:r>
              <a:rPr lang="ru-RU" sz="2500" b="1" dirty="0" smtClean="0"/>
              <a:t> </a:t>
            </a:r>
            <a:r>
              <a:rPr lang="ru-RU" sz="2500" b="1" dirty="0" err="1" smtClean="0"/>
              <a:t>олії</a:t>
            </a:r>
            <a:r>
              <a:rPr lang="ru-RU" sz="2500" b="1" dirty="0" smtClean="0"/>
              <a:t>, </a:t>
            </a:r>
            <a:r>
              <a:rPr lang="ru-RU" sz="2500" b="1" dirty="0" err="1" smtClean="0"/>
              <a:t>діють</a:t>
            </a:r>
            <a:r>
              <a:rPr lang="ru-RU" sz="2500" b="1" dirty="0" smtClean="0"/>
              <a:t> через </a:t>
            </a:r>
            <a:r>
              <a:rPr lang="ru-RU" sz="2500" b="1" dirty="0" err="1" smtClean="0"/>
              <a:t>нервову</a:t>
            </a:r>
            <a:r>
              <a:rPr lang="ru-RU" sz="2500" b="1" dirty="0" smtClean="0"/>
              <a:t> систему на </a:t>
            </a:r>
            <a:r>
              <a:rPr lang="ru-RU" sz="2500" b="1" dirty="0" err="1" smtClean="0"/>
              <a:t>шлунок</a:t>
            </a:r>
            <a:r>
              <a:rPr lang="ru-RU" sz="2500" b="1" dirty="0" smtClean="0"/>
              <a:t>, </a:t>
            </a:r>
            <a:r>
              <a:rPr lang="ru-RU" sz="2500" b="1" u="sng" dirty="0" err="1" smtClean="0">
                <a:solidFill>
                  <a:srgbClr val="7030A0"/>
                </a:solidFill>
              </a:rPr>
              <a:t>підсилюють</a:t>
            </a:r>
            <a:r>
              <a:rPr lang="ru-RU" sz="2500" b="1" u="sng" dirty="0" smtClean="0">
                <a:solidFill>
                  <a:srgbClr val="7030A0"/>
                </a:solidFill>
              </a:rPr>
              <a:t> </a:t>
            </a:r>
            <a:r>
              <a:rPr lang="ru-RU" sz="2500" b="1" u="sng" dirty="0" err="1" smtClean="0">
                <a:solidFill>
                  <a:srgbClr val="7030A0"/>
                </a:solidFill>
              </a:rPr>
              <a:t>секрецію</a:t>
            </a:r>
            <a:r>
              <a:rPr lang="ru-RU" sz="2500" b="1" u="sng" dirty="0" smtClean="0">
                <a:solidFill>
                  <a:srgbClr val="7030A0"/>
                </a:solidFill>
              </a:rPr>
              <a:t> </a:t>
            </a:r>
            <a:r>
              <a:rPr lang="ru-RU" sz="2500" b="1" u="sng" dirty="0" err="1" smtClean="0">
                <a:solidFill>
                  <a:srgbClr val="7030A0"/>
                </a:solidFill>
              </a:rPr>
              <a:t>шлункового</a:t>
            </a:r>
            <a:r>
              <a:rPr lang="ru-RU" sz="2500" b="1" u="sng" dirty="0" smtClean="0">
                <a:solidFill>
                  <a:srgbClr val="7030A0"/>
                </a:solidFill>
              </a:rPr>
              <a:t> соку </a:t>
            </a:r>
            <a:r>
              <a:rPr lang="ru-RU" sz="2500" b="1" dirty="0" err="1" smtClean="0"/>
              <a:t>і</a:t>
            </a:r>
            <a:r>
              <a:rPr lang="ru-RU" sz="2500" b="1" dirty="0" smtClean="0"/>
              <a:t> </a:t>
            </a:r>
            <a:r>
              <a:rPr lang="ru-RU" sz="2500" b="1" dirty="0" err="1" smtClean="0"/>
              <a:t>тим</a:t>
            </a:r>
            <a:r>
              <a:rPr lang="ru-RU" sz="2500" b="1" dirty="0" smtClean="0"/>
              <a:t> самим </a:t>
            </a:r>
            <a:r>
              <a:rPr lang="ru-RU" sz="2500" b="1" dirty="0" err="1" smtClean="0"/>
              <a:t>впливають</a:t>
            </a:r>
            <a:r>
              <a:rPr lang="ru-RU" sz="2500" b="1" dirty="0" smtClean="0"/>
              <a:t> на </a:t>
            </a:r>
            <a:r>
              <a:rPr lang="ru-RU" sz="2500" b="1" dirty="0" err="1" smtClean="0"/>
              <a:t>апетит</a:t>
            </a:r>
            <a:r>
              <a:rPr lang="ru-RU" sz="2500" b="1" dirty="0" smtClean="0"/>
              <a:t>. </a:t>
            </a:r>
            <a:r>
              <a:rPr lang="ru-RU" sz="2500" b="1" u="sng" dirty="0" err="1" smtClean="0">
                <a:solidFill>
                  <a:srgbClr val="7030A0"/>
                </a:solidFill>
              </a:rPr>
              <a:t>Діють</a:t>
            </a:r>
            <a:r>
              <a:rPr lang="ru-RU" sz="2500" b="1" u="sng" dirty="0" smtClean="0">
                <a:solidFill>
                  <a:srgbClr val="7030A0"/>
                </a:solidFill>
              </a:rPr>
              <a:t> на </a:t>
            </a:r>
            <a:r>
              <a:rPr lang="ru-RU" sz="2500" b="1" u="sng" dirty="0" err="1" smtClean="0">
                <a:solidFill>
                  <a:srgbClr val="7030A0"/>
                </a:solidFill>
              </a:rPr>
              <a:t>сечовивідні</a:t>
            </a:r>
            <a:r>
              <a:rPr lang="ru-RU" sz="2500" b="1" u="sng" dirty="0" smtClean="0">
                <a:solidFill>
                  <a:srgbClr val="7030A0"/>
                </a:solidFill>
              </a:rPr>
              <a:t> </a:t>
            </a:r>
            <a:r>
              <a:rPr lang="ru-RU" sz="2500" b="1" u="sng" dirty="0" err="1" smtClean="0">
                <a:solidFill>
                  <a:srgbClr val="7030A0"/>
                </a:solidFill>
              </a:rPr>
              <a:t>органи</a:t>
            </a:r>
            <a:r>
              <a:rPr lang="ru-RU" sz="2500" b="1" dirty="0" smtClean="0"/>
              <a:t>, </a:t>
            </a:r>
            <a:r>
              <a:rPr lang="ru-RU" sz="2500" b="1" dirty="0" err="1" smtClean="0"/>
              <a:t>розширюючи</a:t>
            </a:r>
            <a:r>
              <a:rPr lang="ru-RU" sz="2500" b="1" dirty="0" smtClean="0"/>
              <a:t> </a:t>
            </a:r>
            <a:r>
              <a:rPr lang="ru-RU" sz="2500" b="1" dirty="0" err="1" smtClean="0"/>
              <a:t>судини</a:t>
            </a:r>
            <a:r>
              <a:rPr lang="ru-RU" sz="2500" b="1" dirty="0" smtClean="0"/>
              <a:t> </a:t>
            </a:r>
            <a:r>
              <a:rPr lang="ru-RU" sz="2500" b="1" dirty="0" err="1" smtClean="0"/>
              <a:t>фільтруючої</a:t>
            </a:r>
            <a:r>
              <a:rPr lang="ru-RU" sz="2500" b="1" dirty="0" smtClean="0"/>
              <a:t> </a:t>
            </a:r>
            <a:r>
              <a:rPr lang="ru-RU" sz="2500" b="1" dirty="0" err="1" smtClean="0"/>
              <a:t>системи</a:t>
            </a:r>
            <a:r>
              <a:rPr lang="ru-RU" sz="2500" b="1" dirty="0" smtClean="0"/>
              <a:t> </a:t>
            </a:r>
            <a:r>
              <a:rPr lang="ru-RU" sz="2500" b="1" dirty="0" err="1" smtClean="0"/>
              <a:t>нирок</a:t>
            </a:r>
            <a:r>
              <a:rPr lang="ru-RU" sz="2500" b="1" dirty="0" smtClean="0"/>
              <a:t> (</a:t>
            </a:r>
            <a:r>
              <a:rPr lang="ru-RU" sz="2500" b="1" dirty="0" err="1" smtClean="0"/>
              <a:t>нефронів</a:t>
            </a:r>
            <a:r>
              <a:rPr lang="ru-RU" sz="2500" b="1" dirty="0" smtClean="0"/>
              <a:t>).</a:t>
            </a:r>
          </a:p>
          <a:p>
            <a:r>
              <a:rPr lang="ru-RU" sz="2500" b="1" dirty="0" err="1" smtClean="0"/>
              <a:t>М’ятна</a:t>
            </a:r>
            <a:r>
              <a:rPr lang="ru-RU" sz="2500" b="1" dirty="0" smtClean="0"/>
              <a:t> </a:t>
            </a:r>
            <a:r>
              <a:rPr lang="ru-RU" sz="2500" b="1" dirty="0" err="1" smtClean="0"/>
              <a:t>ефірна</a:t>
            </a:r>
            <a:r>
              <a:rPr lang="ru-RU" sz="2500" b="1" dirty="0" smtClean="0"/>
              <a:t> </a:t>
            </a:r>
            <a:r>
              <a:rPr lang="ru-RU" sz="2500" b="1" dirty="0" err="1" smtClean="0"/>
              <a:t>олія</a:t>
            </a:r>
            <a:r>
              <a:rPr lang="ru-RU" sz="2500" b="1" dirty="0" smtClean="0"/>
              <a:t> </a:t>
            </a:r>
            <a:r>
              <a:rPr lang="ru-RU" sz="2500" b="1" dirty="0" err="1" smtClean="0"/>
              <a:t>має</a:t>
            </a:r>
            <a:r>
              <a:rPr lang="ru-RU" sz="2500" b="1" dirty="0" smtClean="0"/>
              <a:t> </a:t>
            </a:r>
            <a:r>
              <a:rPr lang="ru-RU" sz="2500" b="1" dirty="0" err="1" smtClean="0"/>
              <a:t>чітку</a:t>
            </a:r>
            <a:r>
              <a:rPr lang="ru-RU" sz="2500" b="1" dirty="0" smtClean="0"/>
              <a:t> </a:t>
            </a:r>
            <a:r>
              <a:rPr lang="ru-RU" sz="2500" b="1" u="sng" dirty="0" err="1" smtClean="0">
                <a:solidFill>
                  <a:srgbClr val="7030A0"/>
                </a:solidFill>
              </a:rPr>
              <a:t>жовчогінну</a:t>
            </a:r>
            <a:r>
              <a:rPr lang="ru-RU" sz="2500" b="1" u="sng" dirty="0" smtClean="0">
                <a:solidFill>
                  <a:srgbClr val="7030A0"/>
                </a:solidFill>
              </a:rPr>
              <a:t> </a:t>
            </a:r>
            <a:r>
              <a:rPr lang="ru-RU" sz="2500" b="1" u="sng" dirty="0" err="1" smtClean="0">
                <a:solidFill>
                  <a:srgbClr val="7030A0"/>
                </a:solidFill>
              </a:rPr>
              <a:t>дію</a:t>
            </a:r>
            <a:r>
              <a:rPr lang="ru-RU" sz="2500" b="1" dirty="0" smtClean="0"/>
              <a:t>. </a:t>
            </a:r>
            <a:r>
              <a:rPr lang="ru-RU" sz="2500" b="1" dirty="0" err="1" smtClean="0"/>
              <a:t>Джерело</a:t>
            </a:r>
            <a:r>
              <a:rPr lang="ru-RU" sz="2500" b="1" dirty="0" smtClean="0"/>
              <a:t> - трава </a:t>
            </a:r>
            <a:r>
              <a:rPr lang="ru-RU" sz="2500" b="1" dirty="0" err="1" smtClean="0"/>
              <a:t>м'яти</a:t>
            </a:r>
            <a:r>
              <a:rPr lang="ru-RU" sz="2500" b="1" dirty="0" smtClean="0"/>
              <a:t> (</a:t>
            </a:r>
            <a:r>
              <a:rPr lang="ru-RU" sz="2500" b="1" dirty="0" err="1" smtClean="0"/>
              <a:t>перцевої</a:t>
            </a:r>
            <a:r>
              <a:rPr lang="ru-RU" sz="2500" b="1" dirty="0" smtClean="0"/>
              <a:t>, </a:t>
            </a:r>
            <a:r>
              <a:rPr lang="ru-RU" sz="2500" b="1" dirty="0" err="1" smtClean="0"/>
              <a:t>лимонної</a:t>
            </a:r>
            <a:r>
              <a:rPr lang="ru-RU" sz="2500" b="1" dirty="0" smtClean="0"/>
              <a:t>). </a:t>
            </a:r>
          </a:p>
          <a:p>
            <a:r>
              <a:rPr lang="ru-RU" sz="2500" b="1" dirty="0" err="1" smtClean="0"/>
              <a:t>Лікарський</a:t>
            </a:r>
            <a:r>
              <a:rPr lang="ru-RU" sz="2500" b="1" dirty="0" smtClean="0"/>
              <a:t> </a:t>
            </a:r>
            <a:r>
              <a:rPr lang="ru-RU" sz="2500" b="1" dirty="0" err="1" smtClean="0"/>
              <a:t>засіб</a:t>
            </a:r>
            <a:r>
              <a:rPr lang="ru-RU" sz="2500" b="1" dirty="0" smtClean="0"/>
              <a:t>: </a:t>
            </a:r>
            <a:r>
              <a:rPr lang="ru-RU" sz="2500" b="1" dirty="0" err="1" smtClean="0"/>
              <a:t>відвари</a:t>
            </a:r>
            <a:r>
              <a:rPr lang="ru-RU" sz="2500" b="1" dirty="0" smtClean="0"/>
              <a:t>, </a:t>
            </a:r>
            <a:r>
              <a:rPr lang="ru-RU" sz="2500" b="1" dirty="0" err="1" smtClean="0"/>
              <a:t>настої</a:t>
            </a:r>
            <a:r>
              <a:rPr lang="ru-RU" sz="2500" b="1" dirty="0" smtClean="0"/>
              <a:t>, </a:t>
            </a:r>
            <a:r>
              <a:rPr lang="ru-RU" sz="2500" b="1" dirty="0" err="1" smtClean="0"/>
              <a:t>екстракти</a:t>
            </a:r>
            <a:r>
              <a:rPr lang="ru-RU" sz="2500" b="1" dirty="0" smtClean="0"/>
              <a:t>, </a:t>
            </a:r>
            <a:r>
              <a:rPr lang="ru-RU" sz="2500" b="1" dirty="0" err="1" smtClean="0"/>
              <a:t>збори</a:t>
            </a:r>
            <a:r>
              <a:rPr lang="ru-RU" sz="2500" b="1" dirty="0" smtClean="0"/>
              <a:t>, </a:t>
            </a:r>
            <a:r>
              <a:rPr lang="ru-RU" sz="2500" b="1" dirty="0" err="1" smtClean="0"/>
              <a:t>м'ятна</a:t>
            </a:r>
            <a:r>
              <a:rPr lang="ru-RU" sz="2500" b="1" dirty="0" smtClean="0"/>
              <a:t> </a:t>
            </a:r>
            <a:r>
              <a:rPr lang="ru-RU" sz="2500" b="1" dirty="0" err="1" smtClean="0"/>
              <a:t>олія</a:t>
            </a:r>
            <a:r>
              <a:rPr lang="ru-RU" sz="2500" b="1" dirty="0" smtClean="0"/>
              <a:t>, ароматна </a:t>
            </a:r>
            <a:r>
              <a:rPr lang="ru-RU" sz="2500" b="1" dirty="0" err="1" smtClean="0"/>
              <a:t>м'ятна</a:t>
            </a:r>
            <a:r>
              <a:rPr lang="ru-RU" sz="2500" b="1" dirty="0" smtClean="0"/>
              <a:t> вода, настойка, </a:t>
            </a:r>
            <a:r>
              <a:rPr lang="ru-RU" sz="2500" b="1" dirty="0" err="1" smtClean="0"/>
              <a:t>комплексні</a:t>
            </a:r>
            <a:r>
              <a:rPr lang="ru-RU" sz="2500" b="1" dirty="0" smtClean="0"/>
              <a:t> </a:t>
            </a:r>
            <a:r>
              <a:rPr lang="ru-RU" sz="2500" b="1" dirty="0" err="1" smtClean="0"/>
              <a:t>препарати</a:t>
            </a:r>
            <a:r>
              <a:rPr lang="ru-RU" sz="2500" b="1" dirty="0" smtClean="0"/>
              <a:t>, ментол.</a:t>
            </a:r>
          </a:p>
          <a:p>
            <a:r>
              <a:rPr lang="ru-RU" sz="2500" b="1" dirty="0" smtClean="0"/>
              <a:t>Ряд </a:t>
            </a:r>
            <a:r>
              <a:rPr lang="ru-RU" sz="2500" b="1" dirty="0" err="1" smtClean="0"/>
              <a:t>ефірних</a:t>
            </a:r>
            <a:r>
              <a:rPr lang="ru-RU" sz="2500" b="1" dirty="0" smtClean="0"/>
              <a:t> </a:t>
            </a:r>
            <a:r>
              <a:rPr lang="ru-RU" sz="2500" b="1" dirty="0" err="1" smtClean="0"/>
              <a:t>олій</a:t>
            </a:r>
            <a:r>
              <a:rPr lang="ru-RU" sz="2500" b="1" dirty="0" smtClean="0"/>
              <a:t> </a:t>
            </a:r>
            <a:r>
              <a:rPr lang="ru-RU" sz="2500" b="1" dirty="0" err="1" smtClean="0"/>
              <a:t>застосовують</a:t>
            </a:r>
            <a:r>
              <a:rPr lang="ru-RU" sz="2500" b="1" dirty="0" smtClean="0"/>
              <a:t> як </a:t>
            </a:r>
            <a:r>
              <a:rPr lang="ru-RU" sz="2500" b="1" u="sng" dirty="0" err="1" smtClean="0">
                <a:solidFill>
                  <a:srgbClr val="7030A0"/>
                </a:solidFill>
              </a:rPr>
              <a:t>засіб</a:t>
            </a:r>
            <a:r>
              <a:rPr lang="ru-RU" sz="2500" b="1" u="sng" dirty="0" smtClean="0">
                <a:solidFill>
                  <a:srgbClr val="7030A0"/>
                </a:solidFill>
              </a:rPr>
              <a:t> </a:t>
            </a:r>
            <a:r>
              <a:rPr lang="ru-RU" sz="2500" b="1" u="sng" dirty="0" err="1" smtClean="0">
                <a:solidFill>
                  <a:srgbClr val="7030A0"/>
                </a:solidFill>
              </a:rPr>
              <a:t>проти</a:t>
            </a:r>
            <a:r>
              <a:rPr lang="ru-RU" sz="2500" b="1" u="sng" dirty="0" smtClean="0">
                <a:solidFill>
                  <a:srgbClr val="7030A0"/>
                </a:solidFill>
              </a:rPr>
              <a:t> </a:t>
            </a:r>
            <a:r>
              <a:rPr lang="ru-RU" sz="2500" b="1" u="sng" dirty="0" err="1" smtClean="0">
                <a:solidFill>
                  <a:srgbClr val="7030A0"/>
                </a:solidFill>
              </a:rPr>
              <a:t>глистів</a:t>
            </a:r>
            <a:r>
              <a:rPr lang="ru-RU" sz="2500" b="1" u="sng" dirty="0" smtClean="0">
                <a:solidFill>
                  <a:srgbClr val="7030A0"/>
                </a:solidFill>
              </a:rPr>
              <a:t>. </a:t>
            </a:r>
          </a:p>
          <a:p>
            <a:r>
              <a:rPr lang="ru-RU" sz="2500" b="1" dirty="0" err="1" smtClean="0"/>
              <a:t>Деякі</a:t>
            </a:r>
            <a:r>
              <a:rPr lang="ru-RU" sz="2500" b="1" dirty="0" smtClean="0"/>
              <a:t> </a:t>
            </a:r>
            <a:r>
              <a:rPr lang="ru-RU" sz="2500" b="1" dirty="0" err="1" smtClean="0"/>
              <a:t>мають</a:t>
            </a:r>
            <a:r>
              <a:rPr lang="ru-RU" sz="2500" b="1" dirty="0" smtClean="0"/>
              <a:t> </a:t>
            </a:r>
            <a:r>
              <a:rPr lang="ru-RU" sz="2500" b="1" dirty="0" err="1" smtClean="0"/>
              <a:t>приємний</a:t>
            </a:r>
            <a:r>
              <a:rPr lang="ru-RU" sz="2500" b="1" dirty="0" smtClean="0"/>
              <a:t> </a:t>
            </a:r>
            <a:r>
              <a:rPr lang="ru-RU" sz="2500" b="1" u="sng" dirty="0" err="1" smtClean="0">
                <a:solidFill>
                  <a:srgbClr val="7030A0"/>
                </a:solidFill>
              </a:rPr>
              <a:t>парфумний</a:t>
            </a:r>
            <a:r>
              <a:rPr lang="ru-RU" sz="2500" b="1" u="sng" dirty="0" smtClean="0">
                <a:solidFill>
                  <a:srgbClr val="7030A0"/>
                </a:solidFill>
              </a:rPr>
              <a:t> запах</a:t>
            </a:r>
            <a:r>
              <a:rPr lang="ru-RU" sz="2500" b="1" dirty="0" smtClean="0"/>
              <a:t>.</a:t>
            </a:r>
          </a:p>
          <a:p>
            <a:r>
              <a:rPr lang="ru-RU" sz="2500" b="1" dirty="0" err="1" smtClean="0"/>
              <a:t>Застосовують</a:t>
            </a:r>
            <a:r>
              <a:rPr lang="ru-RU" sz="2500" b="1" dirty="0" smtClean="0"/>
              <a:t> для </a:t>
            </a:r>
            <a:r>
              <a:rPr lang="ru-RU" sz="2500" b="1" dirty="0" err="1" smtClean="0"/>
              <a:t>збудження</a:t>
            </a:r>
            <a:r>
              <a:rPr lang="ru-RU" sz="2500" b="1" dirty="0" smtClean="0"/>
              <a:t> </a:t>
            </a:r>
            <a:r>
              <a:rPr lang="ru-RU" sz="2500" b="1" dirty="0" err="1" smtClean="0"/>
              <a:t>нервової</a:t>
            </a:r>
            <a:r>
              <a:rPr lang="ru-RU" sz="2500" b="1" dirty="0" smtClean="0"/>
              <a:t> </a:t>
            </a:r>
            <a:r>
              <a:rPr lang="ru-RU" sz="2500" b="1" dirty="0" err="1" smtClean="0"/>
              <a:t>системи</a:t>
            </a:r>
            <a:r>
              <a:rPr lang="ru-RU" sz="2500" b="1" dirty="0" smtClean="0"/>
              <a:t>, </a:t>
            </a:r>
            <a:r>
              <a:rPr lang="ru-RU" sz="2500" b="1" dirty="0" err="1" smtClean="0"/>
              <a:t>стимуляції</a:t>
            </a:r>
            <a:r>
              <a:rPr lang="ru-RU" sz="2500" b="1" dirty="0" smtClean="0"/>
              <a:t> </a:t>
            </a:r>
            <a:r>
              <a:rPr lang="ru-RU" sz="2500" b="1" dirty="0" err="1" smtClean="0"/>
              <a:t>дихання</a:t>
            </a:r>
            <a:r>
              <a:rPr lang="ru-RU" sz="2500" b="1" dirty="0" smtClean="0"/>
              <a:t>, </a:t>
            </a:r>
            <a:r>
              <a:rPr lang="ru-RU" sz="2500" b="1" dirty="0" err="1" smtClean="0"/>
              <a:t>кровообігу</a:t>
            </a:r>
            <a:r>
              <a:rPr lang="ru-RU" sz="2500" b="1" dirty="0" smtClean="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0"/>
            <a:ext cx="6715172" cy="6740307"/>
          </a:xfrm>
          <a:prstGeom prst="rect">
            <a:avLst/>
          </a:prstGeom>
        </p:spPr>
        <p:txBody>
          <a:bodyPr wrap="square">
            <a:spAutoFit/>
          </a:bodyPr>
          <a:lstStyle/>
          <a:p>
            <a:r>
              <a:rPr lang="ru-RU" sz="2400" b="1" i="1" dirty="0" err="1" smtClean="0">
                <a:solidFill>
                  <a:srgbClr val="FF0000"/>
                </a:solidFill>
              </a:rPr>
              <a:t>Евкаліпова</a:t>
            </a:r>
            <a:r>
              <a:rPr lang="ru-RU" sz="2400" b="1" i="1" dirty="0" smtClean="0">
                <a:solidFill>
                  <a:srgbClr val="FF0000"/>
                </a:solidFill>
              </a:rPr>
              <a:t> </a:t>
            </a:r>
            <a:r>
              <a:rPr lang="ru-RU" sz="2400" b="1" i="1" dirty="0" err="1" smtClean="0">
                <a:solidFill>
                  <a:srgbClr val="FF0000"/>
                </a:solidFill>
              </a:rPr>
              <a:t>олія</a:t>
            </a:r>
            <a:r>
              <a:rPr lang="ru-RU" sz="2400" b="1" i="1" dirty="0" smtClean="0">
                <a:solidFill>
                  <a:srgbClr val="FF0000"/>
                </a:solidFill>
              </a:rPr>
              <a:t> </a:t>
            </a:r>
            <a:r>
              <a:rPr lang="ru-RU" sz="2400" b="1" dirty="0" err="1" smtClean="0"/>
              <a:t>містить</a:t>
            </a:r>
            <a:r>
              <a:rPr lang="ru-RU" sz="2400" b="1" dirty="0" smtClean="0"/>
              <a:t> 60-80% </a:t>
            </a:r>
            <a:r>
              <a:rPr lang="ru-RU" sz="2400" b="1" dirty="0" err="1" smtClean="0"/>
              <a:t>цінеолу</a:t>
            </a:r>
            <a:r>
              <a:rPr lang="ru-RU" sz="2400" b="1" dirty="0" smtClean="0"/>
              <a:t>. </a:t>
            </a:r>
            <a:r>
              <a:rPr lang="ru-RU" sz="2400" b="1" dirty="0" err="1" smtClean="0"/>
              <a:t>Володіє</a:t>
            </a:r>
            <a:r>
              <a:rPr lang="ru-RU" sz="2400" b="1" dirty="0" smtClean="0"/>
              <a:t> </a:t>
            </a:r>
            <a:r>
              <a:rPr lang="ru-RU" sz="2400" b="1" dirty="0" err="1" smtClean="0"/>
              <a:t>яскраво</a:t>
            </a:r>
            <a:r>
              <a:rPr lang="ru-RU" sz="2400" b="1" dirty="0" smtClean="0"/>
              <a:t> </a:t>
            </a:r>
            <a:r>
              <a:rPr lang="ru-RU" sz="2400" b="1" dirty="0" err="1" smtClean="0"/>
              <a:t>вираженими</a:t>
            </a:r>
            <a:r>
              <a:rPr lang="ru-RU" sz="2400" b="1" dirty="0" smtClean="0"/>
              <a:t> </a:t>
            </a:r>
            <a:r>
              <a:rPr lang="ru-RU" sz="2400" b="1" dirty="0" err="1" smtClean="0"/>
              <a:t>фітонцидними</a:t>
            </a:r>
            <a:r>
              <a:rPr lang="ru-RU" sz="2400" b="1" dirty="0" smtClean="0"/>
              <a:t> </a:t>
            </a:r>
            <a:r>
              <a:rPr lang="ru-RU" sz="2400" b="1" dirty="0" err="1" smtClean="0"/>
              <a:t>властивостями</a:t>
            </a:r>
            <a:r>
              <a:rPr lang="ru-RU" sz="2400" b="1" dirty="0" smtClean="0"/>
              <a:t>, </a:t>
            </a:r>
            <a:r>
              <a:rPr lang="ru-RU" sz="2400" b="1" dirty="0" err="1" smtClean="0"/>
              <a:t>має</a:t>
            </a:r>
            <a:r>
              <a:rPr lang="ru-RU" sz="2400" b="1" dirty="0" smtClean="0"/>
              <a:t> </a:t>
            </a:r>
            <a:r>
              <a:rPr lang="ru-RU" sz="2400" b="1" dirty="0" err="1" smtClean="0"/>
              <a:t>болезаспокійливу</a:t>
            </a:r>
            <a:r>
              <a:rPr lang="ru-RU" sz="2400" b="1" dirty="0" smtClean="0"/>
              <a:t>, </a:t>
            </a:r>
            <a:r>
              <a:rPr lang="ru-RU" sz="2400" b="1" dirty="0" err="1" smtClean="0"/>
              <a:t>антисептичну</a:t>
            </a:r>
            <a:r>
              <a:rPr lang="ru-RU" sz="2400" b="1" dirty="0" smtClean="0"/>
              <a:t>, </a:t>
            </a:r>
            <a:r>
              <a:rPr lang="ru-RU" sz="2400" b="1" dirty="0" err="1" smtClean="0"/>
              <a:t>антипаразитарну</a:t>
            </a:r>
            <a:r>
              <a:rPr lang="ru-RU" sz="2400" b="1" dirty="0" smtClean="0"/>
              <a:t> </a:t>
            </a:r>
            <a:r>
              <a:rPr lang="ru-RU" sz="2400" b="1" dirty="0" err="1" smtClean="0"/>
              <a:t>дію</a:t>
            </a:r>
            <a:r>
              <a:rPr lang="ru-RU" sz="2400" b="1" dirty="0" smtClean="0"/>
              <a:t>; аромат </a:t>
            </a:r>
            <a:r>
              <a:rPr lang="ru-RU" sz="2400" b="1" dirty="0" err="1" smtClean="0"/>
              <a:t>евкаліпту</a:t>
            </a:r>
            <a:r>
              <a:rPr lang="ru-RU" sz="2400" b="1" dirty="0" smtClean="0"/>
              <a:t> </a:t>
            </a:r>
            <a:r>
              <a:rPr lang="ru-RU" sz="2400" b="1" dirty="0" err="1" smtClean="0"/>
              <a:t>дає</a:t>
            </a:r>
            <a:r>
              <a:rPr lang="ru-RU" sz="2400" b="1" dirty="0" smtClean="0"/>
              <a:t> </a:t>
            </a:r>
            <a:r>
              <a:rPr lang="ru-RU" sz="2400" b="1" dirty="0" err="1" smtClean="0"/>
              <a:t>швидке</a:t>
            </a:r>
            <a:r>
              <a:rPr lang="ru-RU" sz="2400" b="1" dirty="0" smtClean="0"/>
              <a:t> </a:t>
            </a:r>
            <a:r>
              <a:rPr lang="ru-RU" sz="2400" b="1" dirty="0" err="1" smtClean="0"/>
              <a:t>відновлення</a:t>
            </a:r>
            <a:r>
              <a:rPr lang="ru-RU" sz="2400" b="1" dirty="0" smtClean="0"/>
              <a:t> </a:t>
            </a:r>
            <a:r>
              <a:rPr lang="ru-RU" sz="2400" b="1" dirty="0" err="1" smtClean="0"/>
              <a:t>після</a:t>
            </a:r>
            <a:r>
              <a:rPr lang="ru-RU" sz="2400" b="1" dirty="0" smtClean="0"/>
              <a:t> </a:t>
            </a:r>
            <a:r>
              <a:rPr lang="ru-RU" sz="2400" b="1" dirty="0" err="1" smtClean="0"/>
              <a:t>стресу</a:t>
            </a:r>
            <a:r>
              <a:rPr lang="ru-RU" sz="2400" b="1" dirty="0" smtClean="0"/>
              <a:t> </a:t>
            </a:r>
            <a:r>
              <a:rPr lang="ru-RU" sz="2400" b="1" dirty="0" err="1" smtClean="0"/>
              <a:t>і</a:t>
            </a:r>
            <a:r>
              <a:rPr lang="ru-RU" sz="2400" b="1" dirty="0" smtClean="0"/>
              <a:t> хвороб. Для </a:t>
            </a:r>
            <a:r>
              <a:rPr lang="ru-RU" sz="2400" b="1" dirty="0" err="1" smtClean="0"/>
              <a:t>отримання</a:t>
            </a:r>
            <a:r>
              <a:rPr lang="ru-RU" sz="2400" b="1" dirty="0" smtClean="0"/>
              <a:t> </a:t>
            </a:r>
            <a:r>
              <a:rPr lang="ru-RU" sz="2400" b="1" dirty="0" err="1" smtClean="0"/>
              <a:t>використовують</a:t>
            </a:r>
            <a:r>
              <a:rPr lang="ru-RU" sz="2400" b="1" dirty="0" smtClean="0"/>
              <a:t> </a:t>
            </a:r>
            <a:r>
              <a:rPr lang="ru-RU" sz="2400" b="1" dirty="0" err="1" smtClean="0"/>
              <a:t>молоді</a:t>
            </a:r>
            <a:r>
              <a:rPr lang="ru-RU" sz="2400" b="1" dirty="0" smtClean="0"/>
              <a:t> </a:t>
            </a:r>
            <a:r>
              <a:rPr lang="ru-RU" sz="2400" b="1" dirty="0" err="1" smtClean="0"/>
              <a:t>пагони</a:t>
            </a:r>
            <a:r>
              <a:rPr lang="ru-RU" sz="2400" b="1" dirty="0" smtClean="0"/>
              <a:t> </a:t>
            </a:r>
            <a:r>
              <a:rPr lang="ru-RU" sz="2400" b="1" dirty="0" err="1" smtClean="0"/>
              <a:t>і</a:t>
            </a:r>
            <a:r>
              <a:rPr lang="ru-RU" sz="2400" b="1" dirty="0" smtClean="0"/>
              <a:t> </a:t>
            </a:r>
            <a:r>
              <a:rPr lang="ru-RU" sz="2400" b="1" dirty="0" err="1" smtClean="0"/>
              <a:t>листя</a:t>
            </a:r>
            <a:r>
              <a:rPr lang="ru-RU" sz="2400" b="1" dirty="0" smtClean="0"/>
              <a:t> </a:t>
            </a:r>
            <a:r>
              <a:rPr lang="ru-RU" sz="2400" b="1" dirty="0" err="1" smtClean="0"/>
              <a:t>евкаліпту</a:t>
            </a:r>
            <a:r>
              <a:rPr lang="ru-RU" sz="2400" b="1" dirty="0" smtClean="0"/>
              <a:t> (</a:t>
            </a:r>
            <a:r>
              <a:rPr lang="ru-RU" sz="2400" b="1" dirty="0" err="1" smtClean="0"/>
              <a:t>кулястого</a:t>
            </a:r>
            <a:r>
              <a:rPr lang="ru-RU" sz="2400" b="1" dirty="0" smtClean="0"/>
              <a:t>, </a:t>
            </a:r>
            <a:r>
              <a:rPr lang="ru-RU" sz="2400" b="1" dirty="0" err="1" smtClean="0"/>
              <a:t>прутовидного</a:t>
            </a:r>
            <a:r>
              <a:rPr lang="ru-RU" sz="2400" b="1" dirty="0" smtClean="0"/>
              <a:t>, </a:t>
            </a:r>
            <a:r>
              <a:rPr lang="ru-RU" sz="2400" b="1" dirty="0" err="1" smtClean="0"/>
              <a:t>попелястого</a:t>
            </a:r>
            <a:r>
              <a:rPr lang="ru-RU" sz="2400" b="1" dirty="0" smtClean="0"/>
              <a:t>).</a:t>
            </a:r>
            <a:endParaRPr lang="ru-RU" sz="2400" b="1" i="1" dirty="0" smtClean="0"/>
          </a:p>
          <a:p>
            <a:r>
              <a:rPr lang="ru-RU" sz="2400" b="1" i="1" dirty="0" err="1" smtClean="0">
                <a:solidFill>
                  <a:srgbClr val="FF0000"/>
                </a:solidFill>
              </a:rPr>
              <a:t>Лавандова</a:t>
            </a:r>
            <a:r>
              <a:rPr lang="ru-RU" sz="2400" b="1" i="1" dirty="0" smtClean="0">
                <a:solidFill>
                  <a:srgbClr val="FF0000"/>
                </a:solidFill>
              </a:rPr>
              <a:t> </a:t>
            </a:r>
            <a:r>
              <a:rPr lang="ru-RU" sz="2400" b="1" i="1" dirty="0" err="1" smtClean="0">
                <a:solidFill>
                  <a:srgbClr val="FF0000"/>
                </a:solidFill>
              </a:rPr>
              <a:t>олія</a:t>
            </a:r>
            <a:r>
              <a:rPr lang="ru-RU" sz="2400" b="1" i="1" dirty="0" smtClean="0">
                <a:solidFill>
                  <a:srgbClr val="FF0000"/>
                </a:solidFill>
              </a:rPr>
              <a:t> </a:t>
            </a:r>
            <a:r>
              <a:rPr lang="ru-RU" sz="2400" b="1" dirty="0" err="1" smtClean="0"/>
              <a:t>містить</a:t>
            </a:r>
            <a:r>
              <a:rPr lang="ru-RU" sz="2400" b="1" dirty="0" smtClean="0"/>
              <a:t> </a:t>
            </a:r>
            <a:r>
              <a:rPr lang="ru-RU" sz="2400" b="1" dirty="0" err="1" smtClean="0"/>
              <a:t>гераніол</a:t>
            </a:r>
            <a:r>
              <a:rPr lang="ru-RU" sz="2400" b="1" dirty="0" smtClean="0"/>
              <a:t>, </a:t>
            </a:r>
            <a:r>
              <a:rPr lang="ru-RU" sz="2400" b="1" dirty="0" err="1" smtClean="0"/>
              <a:t>герніарін</a:t>
            </a:r>
            <a:r>
              <a:rPr lang="ru-RU" sz="2400" b="1" dirty="0" smtClean="0"/>
              <a:t>, </a:t>
            </a:r>
            <a:r>
              <a:rPr lang="ru-RU" sz="2400" b="1" dirty="0" err="1" smtClean="0"/>
              <a:t>лавандіол</a:t>
            </a:r>
            <a:r>
              <a:rPr lang="ru-RU" sz="2400" b="1" dirty="0" smtClean="0"/>
              <a:t>, кумарин, </a:t>
            </a:r>
            <a:r>
              <a:rPr lang="ru-RU" sz="2400" b="1" dirty="0" err="1" smtClean="0"/>
              <a:t>каріофіллен</a:t>
            </a:r>
            <a:r>
              <a:rPr lang="ru-RU" sz="2400" b="1" dirty="0" smtClean="0"/>
              <a:t>, борнеол та </a:t>
            </a:r>
            <a:r>
              <a:rPr lang="ru-RU" sz="2400" b="1" dirty="0" err="1" smtClean="0"/>
              <a:t>ін</a:t>
            </a:r>
            <a:r>
              <a:rPr lang="ru-RU" sz="2400" b="1" dirty="0" smtClean="0"/>
              <a:t>. </a:t>
            </a:r>
            <a:r>
              <a:rPr lang="ru-RU" sz="2400" b="1" dirty="0" err="1" smtClean="0"/>
              <a:t>Протиспазматичний</a:t>
            </a:r>
            <a:r>
              <a:rPr lang="ru-RU" sz="2400" b="1" dirty="0" smtClean="0"/>
              <a:t>, </a:t>
            </a:r>
            <a:r>
              <a:rPr lang="ru-RU" sz="2400" b="1" dirty="0" err="1" smtClean="0"/>
              <a:t>болезаспокійливий</a:t>
            </a:r>
            <a:r>
              <a:rPr lang="ru-RU" sz="2400" b="1" dirty="0" smtClean="0"/>
              <a:t>, </a:t>
            </a:r>
            <a:r>
              <a:rPr lang="ru-RU" sz="2400" b="1" dirty="0" err="1" smtClean="0"/>
              <a:t>жовчогінний</a:t>
            </a:r>
            <a:r>
              <a:rPr lang="ru-RU" sz="2400" b="1" dirty="0" smtClean="0"/>
              <a:t>, </a:t>
            </a:r>
            <a:r>
              <a:rPr lang="ru-RU" sz="2400" b="1" dirty="0" err="1" smtClean="0"/>
              <a:t>сечогінний</a:t>
            </a:r>
            <a:r>
              <a:rPr lang="ru-RU" sz="2400" b="1" dirty="0" smtClean="0"/>
              <a:t>, </a:t>
            </a:r>
            <a:r>
              <a:rPr lang="ru-RU" sz="2400" b="1" dirty="0" err="1" smtClean="0"/>
              <a:t>потогінний</a:t>
            </a:r>
            <a:r>
              <a:rPr lang="ru-RU" sz="2400" b="1" dirty="0" smtClean="0"/>
              <a:t>, </a:t>
            </a:r>
            <a:r>
              <a:rPr lang="ru-RU" sz="2400" b="1" dirty="0" err="1" smtClean="0"/>
              <a:t>глистогінний</a:t>
            </a:r>
            <a:r>
              <a:rPr lang="ru-RU" sz="2400" b="1" dirty="0" smtClean="0"/>
              <a:t> </a:t>
            </a:r>
            <a:r>
              <a:rPr lang="ru-RU" sz="2400" b="1" dirty="0" err="1" smtClean="0"/>
              <a:t>засіб</a:t>
            </a:r>
            <a:r>
              <a:rPr lang="ru-RU" sz="2400" b="1" dirty="0" smtClean="0"/>
              <a:t>. </a:t>
            </a:r>
            <a:r>
              <a:rPr lang="ru-RU" sz="2400" b="1" dirty="0" err="1" smtClean="0"/>
              <a:t>Має</a:t>
            </a:r>
            <a:r>
              <a:rPr lang="ru-RU" sz="2400" b="1" dirty="0" smtClean="0"/>
              <a:t> </a:t>
            </a:r>
            <a:r>
              <a:rPr lang="ru-RU" sz="2400" b="1" dirty="0" err="1" smtClean="0"/>
              <a:t>загоюючу</a:t>
            </a:r>
            <a:r>
              <a:rPr lang="ru-RU" sz="2400" b="1" dirty="0" smtClean="0"/>
              <a:t>, </a:t>
            </a:r>
            <a:r>
              <a:rPr lang="ru-RU" sz="2400" b="1" dirty="0" err="1" smtClean="0"/>
              <a:t>антисептичну</a:t>
            </a:r>
            <a:r>
              <a:rPr lang="ru-RU" sz="2400" b="1" dirty="0" smtClean="0"/>
              <a:t> </a:t>
            </a:r>
            <a:r>
              <a:rPr lang="ru-RU" sz="2400" b="1" dirty="0" err="1" smtClean="0"/>
              <a:t>дію</a:t>
            </a:r>
            <a:r>
              <a:rPr lang="ru-RU" sz="2400" b="1" dirty="0" smtClean="0"/>
              <a:t>. </a:t>
            </a:r>
            <a:r>
              <a:rPr lang="ru-RU" sz="2400" b="1" dirty="0" err="1" smtClean="0"/>
              <a:t>Допомагає</a:t>
            </a:r>
            <a:r>
              <a:rPr lang="ru-RU" sz="2400" b="1" dirty="0" smtClean="0"/>
              <a:t> при </a:t>
            </a:r>
            <a:r>
              <a:rPr lang="ru-RU" sz="2400" b="1" dirty="0" err="1" smtClean="0"/>
              <a:t>опіках</a:t>
            </a:r>
            <a:r>
              <a:rPr lang="ru-RU" sz="2400" b="1" dirty="0" smtClean="0"/>
              <a:t>, </a:t>
            </a:r>
            <a:r>
              <a:rPr lang="ru-RU" sz="2400" b="1" dirty="0" err="1" smtClean="0"/>
              <a:t>заспокоює</a:t>
            </a:r>
            <a:r>
              <a:rPr lang="ru-RU" sz="2400" b="1" dirty="0" smtClean="0"/>
              <a:t> </a:t>
            </a:r>
            <a:r>
              <a:rPr lang="ru-RU" sz="2400" b="1" dirty="0" err="1" smtClean="0"/>
              <a:t>біль</a:t>
            </a:r>
            <a:r>
              <a:rPr lang="ru-RU" sz="2400" b="1" dirty="0" smtClean="0"/>
              <a:t>. Не </a:t>
            </a:r>
            <a:r>
              <a:rPr lang="ru-RU" sz="2400" b="1" dirty="0" err="1" smtClean="0"/>
              <a:t>приймати</a:t>
            </a:r>
            <a:r>
              <a:rPr lang="ru-RU" sz="2400" b="1" dirty="0" smtClean="0"/>
              <a:t> при </a:t>
            </a:r>
            <a:r>
              <a:rPr lang="ru-RU" sz="2400" b="1" dirty="0" err="1" smtClean="0"/>
              <a:t>анемії</a:t>
            </a:r>
            <a:r>
              <a:rPr lang="ru-RU" sz="2400" b="1" dirty="0" smtClean="0"/>
              <a:t>. </a:t>
            </a:r>
            <a:r>
              <a:rPr lang="ru-RU" sz="2400" b="1" dirty="0" err="1" smtClean="0"/>
              <a:t>Зовнішнє</a:t>
            </a:r>
            <a:r>
              <a:rPr lang="ru-RU" sz="2400" b="1" dirty="0" smtClean="0"/>
              <a:t> </a:t>
            </a:r>
            <a:r>
              <a:rPr lang="ru-RU" sz="2400" b="1" dirty="0" err="1" smtClean="0"/>
              <a:t>застосування</a:t>
            </a:r>
            <a:r>
              <a:rPr lang="ru-RU" sz="2400" b="1" dirty="0" smtClean="0"/>
              <a:t> – для </a:t>
            </a:r>
            <a:r>
              <a:rPr lang="ru-RU" sz="2400" b="1" dirty="0" err="1" smtClean="0"/>
              <a:t>промивань</a:t>
            </a:r>
            <a:r>
              <a:rPr lang="ru-RU" sz="2400" b="1" dirty="0" smtClean="0"/>
              <a:t>, </a:t>
            </a:r>
            <a:r>
              <a:rPr lang="ru-RU" sz="2400" b="1" dirty="0" err="1" smtClean="0"/>
              <a:t>зрошень</a:t>
            </a:r>
            <a:r>
              <a:rPr lang="ru-RU" sz="2400" b="1" dirty="0" smtClean="0"/>
              <a:t>, </a:t>
            </a:r>
            <a:r>
              <a:rPr lang="ru-RU" sz="2400" b="1" dirty="0" err="1" smtClean="0"/>
              <a:t>обробки</a:t>
            </a:r>
            <a:r>
              <a:rPr lang="ru-RU" sz="2400" b="1" dirty="0" smtClean="0"/>
              <a:t> ран та </a:t>
            </a:r>
            <a:r>
              <a:rPr lang="ru-RU" sz="2400" b="1" dirty="0" err="1" smtClean="0"/>
              <a:t>опіків</a:t>
            </a:r>
            <a:r>
              <a:rPr lang="ru-RU" sz="2400" b="1" dirty="0" smtClean="0"/>
              <a:t>. </a:t>
            </a:r>
            <a:r>
              <a:rPr lang="ru-RU" sz="2400" b="1" dirty="0" err="1" smtClean="0"/>
              <a:t>Добувають</a:t>
            </a:r>
            <a:r>
              <a:rPr lang="ru-RU" sz="2400" b="1" dirty="0" smtClean="0"/>
              <a:t> </a:t>
            </a:r>
            <a:r>
              <a:rPr lang="ru-RU" sz="2400" b="1" dirty="0" err="1" smtClean="0"/>
              <a:t>з</a:t>
            </a:r>
            <a:r>
              <a:rPr lang="ru-RU" sz="2400" b="1" dirty="0" smtClean="0"/>
              <a:t> </a:t>
            </a:r>
            <a:r>
              <a:rPr lang="ru-RU" sz="2400" b="1" dirty="0" err="1" smtClean="0"/>
              <a:t>усіх</a:t>
            </a:r>
            <a:r>
              <a:rPr lang="ru-RU" sz="2400" b="1" dirty="0" smtClean="0"/>
              <a:t> </a:t>
            </a:r>
            <a:r>
              <a:rPr lang="ru-RU" sz="2400" b="1" dirty="0" err="1" smtClean="0"/>
              <a:t>частин</a:t>
            </a:r>
            <a:r>
              <a:rPr lang="ru-RU" sz="2400" b="1" dirty="0" smtClean="0"/>
              <a:t> </a:t>
            </a:r>
            <a:r>
              <a:rPr lang="ru-RU" sz="2400" b="1" dirty="0" err="1" smtClean="0"/>
              <a:t>рослини</a:t>
            </a:r>
            <a:r>
              <a:rPr lang="ru-RU" sz="2400" b="1" dirty="0" smtClean="0"/>
              <a:t>, особливо </a:t>
            </a:r>
            <a:r>
              <a:rPr lang="ru-RU" sz="2400" b="1" dirty="0" err="1" smtClean="0"/>
              <a:t>квіток</a:t>
            </a:r>
            <a:r>
              <a:rPr lang="ru-RU" sz="2400" b="1" dirty="0" smtClean="0"/>
              <a:t> </a:t>
            </a:r>
            <a:r>
              <a:rPr lang="ru-RU" sz="2400" b="1" dirty="0" err="1" smtClean="0"/>
              <a:t>лаванди</a:t>
            </a:r>
            <a:r>
              <a:rPr lang="ru-RU" sz="2400" b="1" dirty="0" smtClean="0"/>
              <a:t>.</a:t>
            </a:r>
          </a:p>
        </p:txBody>
      </p:sp>
      <p:pic>
        <p:nvPicPr>
          <p:cNvPr id="17410" name="Picture 2" descr="Картинки по запросу ефірні олії та їх характеристика"/>
          <p:cNvPicPr>
            <a:picLocks noChangeAspect="1" noChangeArrowheads="1"/>
          </p:cNvPicPr>
          <p:nvPr/>
        </p:nvPicPr>
        <p:blipFill>
          <a:blip r:embed="rId2"/>
          <a:srcRect r="37500"/>
          <a:stretch>
            <a:fillRect/>
          </a:stretch>
        </p:blipFill>
        <p:spPr bwMode="auto">
          <a:xfrm>
            <a:off x="6929454" y="3929066"/>
            <a:ext cx="2024062" cy="2160526"/>
          </a:xfrm>
          <a:prstGeom prst="rect">
            <a:avLst/>
          </a:prstGeom>
          <a:noFill/>
        </p:spPr>
      </p:pic>
      <p:pic>
        <p:nvPicPr>
          <p:cNvPr id="17412" name="Picture 4" descr="Картинки по запросу евкаліптова олія"/>
          <p:cNvPicPr>
            <a:picLocks noChangeAspect="1" noChangeArrowheads="1"/>
          </p:cNvPicPr>
          <p:nvPr/>
        </p:nvPicPr>
        <p:blipFill>
          <a:blip r:embed="rId3"/>
          <a:srcRect/>
          <a:stretch>
            <a:fillRect/>
          </a:stretch>
        </p:blipFill>
        <p:spPr bwMode="auto">
          <a:xfrm>
            <a:off x="6911973" y="430585"/>
            <a:ext cx="2151696" cy="257174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Картинки по запросу гераніол формула"/>
          <p:cNvPicPr>
            <a:picLocks noChangeAspect="1" noChangeArrowheads="1"/>
          </p:cNvPicPr>
          <p:nvPr/>
        </p:nvPicPr>
        <p:blipFill>
          <a:blip r:embed="rId2"/>
          <a:srcRect/>
          <a:stretch>
            <a:fillRect/>
          </a:stretch>
        </p:blipFill>
        <p:spPr bwMode="auto">
          <a:xfrm>
            <a:off x="0" y="214290"/>
            <a:ext cx="2168602" cy="3000396"/>
          </a:xfrm>
          <a:prstGeom prst="rect">
            <a:avLst/>
          </a:prstGeom>
          <a:noFill/>
        </p:spPr>
      </p:pic>
      <p:pic>
        <p:nvPicPr>
          <p:cNvPr id="69636" name="Picture 4" descr="Картинки по запросу цинеол формула"/>
          <p:cNvPicPr>
            <a:picLocks noChangeAspect="1" noChangeArrowheads="1"/>
          </p:cNvPicPr>
          <p:nvPr/>
        </p:nvPicPr>
        <p:blipFill>
          <a:blip r:embed="rId3"/>
          <a:srcRect/>
          <a:stretch>
            <a:fillRect/>
          </a:stretch>
        </p:blipFill>
        <p:spPr bwMode="auto">
          <a:xfrm>
            <a:off x="2357422" y="214290"/>
            <a:ext cx="1781175" cy="3009901"/>
          </a:xfrm>
          <a:prstGeom prst="rect">
            <a:avLst/>
          </a:prstGeom>
          <a:noFill/>
        </p:spPr>
      </p:pic>
      <p:pic>
        <p:nvPicPr>
          <p:cNvPr id="69638" name="Picture 6" descr="Картинки по запросу борнеол формула"/>
          <p:cNvPicPr>
            <a:picLocks noChangeAspect="1" noChangeArrowheads="1"/>
          </p:cNvPicPr>
          <p:nvPr/>
        </p:nvPicPr>
        <p:blipFill>
          <a:blip r:embed="rId4"/>
          <a:srcRect/>
          <a:stretch>
            <a:fillRect/>
          </a:stretch>
        </p:blipFill>
        <p:spPr bwMode="auto">
          <a:xfrm>
            <a:off x="4143372" y="1000108"/>
            <a:ext cx="1794655" cy="2212018"/>
          </a:xfrm>
          <a:prstGeom prst="rect">
            <a:avLst/>
          </a:prstGeom>
          <a:noFill/>
        </p:spPr>
      </p:pic>
      <p:pic>
        <p:nvPicPr>
          <p:cNvPr id="69640" name="Picture 8" descr="Картинки по запросу кариофиллен формула"/>
          <p:cNvPicPr>
            <a:picLocks noChangeAspect="1" noChangeArrowheads="1"/>
          </p:cNvPicPr>
          <p:nvPr/>
        </p:nvPicPr>
        <p:blipFill>
          <a:blip r:embed="rId5"/>
          <a:srcRect/>
          <a:stretch>
            <a:fillRect/>
          </a:stretch>
        </p:blipFill>
        <p:spPr bwMode="auto">
          <a:xfrm>
            <a:off x="214282" y="3929066"/>
            <a:ext cx="5897323" cy="2276475"/>
          </a:xfrm>
          <a:prstGeom prst="rect">
            <a:avLst/>
          </a:prstGeom>
          <a:noFill/>
        </p:spPr>
      </p:pic>
      <p:sp>
        <p:nvSpPr>
          <p:cNvPr id="6" name="Прямоугольник 5"/>
          <p:cNvSpPr/>
          <p:nvPr/>
        </p:nvSpPr>
        <p:spPr>
          <a:xfrm>
            <a:off x="2571736" y="6215082"/>
            <a:ext cx="3085039" cy="461665"/>
          </a:xfrm>
          <a:prstGeom prst="rect">
            <a:avLst/>
          </a:prstGeom>
        </p:spPr>
        <p:txBody>
          <a:bodyPr wrap="square">
            <a:spAutoFit/>
          </a:bodyPr>
          <a:lstStyle/>
          <a:p>
            <a:r>
              <a:rPr lang="ru-RU" sz="2400" b="1" dirty="0" err="1" smtClean="0"/>
              <a:t>Каріофіллен</a:t>
            </a:r>
            <a:endParaRPr lang="ru-RU" sz="2400" b="1" dirty="0"/>
          </a:p>
        </p:txBody>
      </p:sp>
      <p:pic>
        <p:nvPicPr>
          <p:cNvPr id="69642" name="Picture 10" descr="Eugenol2DCSD.svg"/>
          <p:cNvPicPr>
            <a:picLocks noChangeAspect="1" noChangeArrowheads="1"/>
          </p:cNvPicPr>
          <p:nvPr/>
        </p:nvPicPr>
        <p:blipFill>
          <a:blip r:embed="rId6"/>
          <a:srcRect/>
          <a:stretch>
            <a:fillRect/>
          </a:stretch>
        </p:blipFill>
        <p:spPr bwMode="auto">
          <a:xfrm>
            <a:off x="5786446" y="4286256"/>
            <a:ext cx="3686140" cy="1471223"/>
          </a:xfrm>
          <a:prstGeom prst="rect">
            <a:avLst/>
          </a:prstGeom>
          <a:noFill/>
        </p:spPr>
      </p:pic>
      <p:sp>
        <p:nvSpPr>
          <p:cNvPr id="8" name="Прямоугольник 7"/>
          <p:cNvSpPr/>
          <p:nvPr/>
        </p:nvSpPr>
        <p:spPr>
          <a:xfrm>
            <a:off x="6715140" y="6000768"/>
            <a:ext cx="1643074" cy="461665"/>
          </a:xfrm>
          <a:prstGeom prst="rect">
            <a:avLst/>
          </a:prstGeom>
        </p:spPr>
        <p:txBody>
          <a:bodyPr wrap="square">
            <a:spAutoFit/>
          </a:bodyPr>
          <a:lstStyle/>
          <a:p>
            <a:r>
              <a:rPr lang="ru-RU" sz="2400" b="1" dirty="0" err="1" smtClean="0"/>
              <a:t>Евгенол</a:t>
            </a:r>
            <a:endParaRPr lang="ru-RU" sz="2400" b="1" dirty="0"/>
          </a:p>
        </p:txBody>
      </p:sp>
      <p:pic>
        <p:nvPicPr>
          <p:cNvPr id="69644" name="Picture 12" descr="Azulen.svg"/>
          <p:cNvPicPr>
            <a:picLocks noChangeAspect="1" noChangeArrowheads="1"/>
          </p:cNvPicPr>
          <p:nvPr/>
        </p:nvPicPr>
        <p:blipFill>
          <a:blip r:embed="rId7"/>
          <a:srcRect/>
          <a:stretch>
            <a:fillRect/>
          </a:stretch>
        </p:blipFill>
        <p:spPr bwMode="auto">
          <a:xfrm>
            <a:off x="6429388" y="928670"/>
            <a:ext cx="2429353" cy="1533529"/>
          </a:xfrm>
          <a:prstGeom prst="rect">
            <a:avLst/>
          </a:prstGeom>
          <a:noFill/>
        </p:spPr>
      </p:pic>
      <p:sp>
        <p:nvSpPr>
          <p:cNvPr id="10" name="Прямоугольник 9"/>
          <p:cNvSpPr/>
          <p:nvPr/>
        </p:nvSpPr>
        <p:spPr>
          <a:xfrm>
            <a:off x="6715140" y="2786058"/>
            <a:ext cx="1643074" cy="461665"/>
          </a:xfrm>
          <a:prstGeom prst="rect">
            <a:avLst/>
          </a:prstGeom>
        </p:spPr>
        <p:txBody>
          <a:bodyPr wrap="square">
            <a:spAutoFit/>
          </a:bodyPr>
          <a:lstStyle/>
          <a:p>
            <a:r>
              <a:rPr lang="ru-RU" sz="2400" b="1" dirty="0" err="1" smtClean="0"/>
              <a:t>Азулен</a:t>
            </a:r>
            <a:endParaRPr lang="ru-RU"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14290"/>
            <a:ext cx="8429684" cy="3970318"/>
          </a:xfrm>
          <a:prstGeom prst="rect">
            <a:avLst/>
          </a:prstGeom>
        </p:spPr>
        <p:txBody>
          <a:bodyPr wrap="square">
            <a:spAutoFit/>
          </a:bodyPr>
          <a:lstStyle/>
          <a:p>
            <a:r>
              <a:rPr lang="ru-RU" sz="2800" b="1" i="1" dirty="0" err="1" smtClean="0">
                <a:solidFill>
                  <a:srgbClr val="FF0000"/>
                </a:solidFill>
              </a:rPr>
              <a:t>Розмаринова</a:t>
            </a:r>
            <a:r>
              <a:rPr lang="ru-RU" sz="2800" b="1" i="1" dirty="0" smtClean="0">
                <a:solidFill>
                  <a:srgbClr val="FF0000"/>
                </a:solidFill>
              </a:rPr>
              <a:t> </a:t>
            </a:r>
            <a:r>
              <a:rPr lang="ru-RU" sz="2800" b="1" i="1" dirty="0" err="1" smtClean="0">
                <a:solidFill>
                  <a:srgbClr val="FF0000"/>
                </a:solidFill>
              </a:rPr>
              <a:t>олія</a:t>
            </a:r>
            <a:r>
              <a:rPr lang="ru-RU" sz="2800" b="1" i="1" dirty="0" smtClean="0">
                <a:solidFill>
                  <a:srgbClr val="FF0000"/>
                </a:solidFill>
              </a:rPr>
              <a:t>. </a:t>
            </a:r>
            <a:r>
              <a:rPr lang="ru-RU" sz="2800" b="1" dirty="0" err="1" smtClean="0"/>
              <a:t>Усуває</a:t>
            </a:r>
            <a:r>
              <a:rPr lang="ru-RU" sz="2800" b="1" dirty="0" smtClean="0"/>
              <a:t> </a:t>
            </a:r>
            <a:r>
              <a:rPr lang="ru-RU" sz="2800" b="1" dirty="0" err="1" smtClean="0"/>
              <a:t>помисливість</a:t>
            </a:r>
            <a:r>
              <a:rPr lang="ru-RU" sz="2800" b="1" dirty="0" smtClean="0"/>
              <a:t> , </a:t>
            </a:r>
            <a:r>
              <a:rPr lang="ru-RU" sz="2800" b="1" dirty="0" err="1" smtClean="0"/>
              <a:t>невпевненість</a:t>
            </a:r>
            <a:r>
              <a:rPr lang="ru-RU" sz="2800" b="1" dirty="0" smtClean="0"/>
              <a:t> у </a:t>
            </a:r>
            <a:r>
              <a:rPr lang="ru-RU" sz="2800" b="1" dirty="0" err="1" smtClean="0"/>
              <a:t>своїх</a:t>
            </a:r>
            <a:r>
              <a:rPr lang="ru-RU" sz="2800" b="1" dirty="0" smtClean="0"/>
              <a:t> силах. </a:t>
            </a:r>
            <a:r>
              <a:rPr lang="ru-RU" sz="2800" b="1" dirty="0" err="1" smtClean="0"/>
              <a:t>Послаблює</a:t>
            </a:r>
            <a:r>
              <a:rPr lang="ru-RU" sz="2800" b="1" dirty="0" smtClean="0"/>
              <a:t> </a:t>
            </a:r>
            <a:r>
              <a:rPr lang="ru-RU" sz="2800" b="1" dirty="0" err="1" smtClean="0"/>
              <a:t>явища</a:t>
            </a:r>
            <a:r>
              <a:rPr lang="ru-RU" sz="2800" b="1" dirty="0" smtClean="0"/>
              <a:t> </a:t>
            </a:r>
            <a:r>
              <a:rPr lang="ru-RU" sz="2800" b="1" dirty="0" err="1" smtClean="0"/>
              <a:t>ішемії</a:t>
            </a:r>
            <a:r>
              <a:rPr lang="ru-RU" sz="2800" b="1" dirty="0" smtClean="0"/>
              <a:t>, </a:t>
            </a:r>
            <a:r>
              <a:rPr lang="ru-RU" sz="2800" b="1" dirty="0" err="1" smtClean="0"/>
              <a:t>нормалізує</a:t>
            </a:r>
            <a:r>
              <a:rPr lang="ru-RU" sz="2800" b="1" dirty="0" smtClean="0"/>
              <a:t> </a:t>
            </a:r>
            <a:r>
              <a:rPr lang="ru-RU" sz="2800" b="1" dirty="0" err="1" smtClean="0"/>
              <a:t>тиск</a:t>
            </a:r>
            <a:r>
              <a:rPr lang="ru-RU" sz="2800" b="1" dirty="0" smtClean="0"/>
              <a:t>, </a:t>
            </a:r>
            <a:r>
              <a:rPr lang="ru-RU" sz="2800" b="1" dirty="0" err="1" smtClean="0"/>
              <a:t>зміцнює</a:t>
            </a:r>
            <a:r>
              <a:rPr lang="ru-RU" sz="2800" b="1" dirty="0" smtClean="0"/>
              <a:t> </a:t>
            </a:r>
            <a:r>
              <a:rPr lang="ru-RU" sz="2800" b="1" dirty="0" err="1" smtClean="0"/>
              <a:t>стінки</a:t>
            </a:r>
            <a:r>
              <a:rPr lang="ru-RU" sz="2800" b="1" dirty="0" smtClean="0"/>
              <a:t> вен, </a:t>
            </a:r>
            <a:r>
              <a:rPr lang="ru-RU" sz="2800" b="1" dirty="0" err="1" smtClean="0"/>
              <a:t>використовується</a:t>
            </a:r>
            <a:r>
              <a:rPr lang="ru-RU" sz="2800" b="1" dirty="0" smtClean="0"/>
              <a:t> в </a:t>
            </a:r>
            <a:r>
              <a:rPr lang="ru-RU" sz="2800" b="1" dirty="0" err="1" smtClean="0"/>
              <a:t>дерматології</a:t>
            </a:r>
            <a:r>
              <a:rPr lang="ru-RU" sz="2800" b="1" dirty="0" smtClean="0"/>
              <a:t>. </a:t>
            </a:r>
            <a:r>
              <a:rPr lang="ru-RU" sz="2800" b="1" dirty="0" err="1" smtClean="0"/>
              <a:t>Протизапальний</a:t>
            </a:r>
            <a:r>
              <a:rPr lang="ru-RU" sz="2800" b="1" dirty="0" smtClean="0"/>
              <a:t> </a:t>
            </a:r>
            <a:r>
              <a:rPr lang="ru-RU" sz="2800" b="1" dirty="0" err="1" smtClean="0"/>
              <a:t>засіб</a:t>
            </a:r>
            <a:r>
              <a:rPr lang="ru-RU" sz="2800" b="1" dirty="0" smtClean="0"/>
              <a:t> для </a:t>
            </a:r>
            <a:r>
              <a:rPr lang="ru-RU" sz="2800" b="1" dirty="0" err="1" smtClean="0"/>
              <a:t>органів</a:t>
            </a:r>
            <a:r>
              <a:rPr lang="ru-RU" sz="2800" b="1" dirty="0" smtClean="0"/>
              <a:t> </a:t>
            </a:r>
            <a:r>
              <a:rPr lang="ru-RU" sz="2800" b="1" dirty="0" err="1" smtClean="0"/>
              <a:t>дихання</a:t>
            </a:r>
            <a:r>
              <a:rPr lang="ru-RU" sz="2800" b="1" dirty="0" smtClean="0"/>
              <a:t>. При </a:t>
            </a:r>
            <a:r>
              <a:rPr lang="ru-RU" sz="2800" b="1" dirty="0" err="1" smtClean="0"/>
              <a:t>гіпертонії</a:t>
            </a:r>
            <a:r>
              <a:rPr lang="ru-RU" sz="2800" b="1" dirty="0" smtClean="0"/>
              <a:t> </a:t>
            </a:r>
            <a:r>
              <a:rPr lang="ru-RU" sz="2800" b="1" dirty="0" err="1" smtClean="0"/>
              <a:t>можливо</a:t>
            </a:r>
            <a:r>
              <a:rPr lang="ru-RU" sz="2800" b="1" dirty="0" smtClean="0"/>
              <a:t> </a:t>
            </a:r>
            <a:r>
              <a:rPr lang="ru-RU" sz="2800" b="1" dirty="0" err="1" smtClean="0"/>
              <a:t>підвищення</a:t>
            </a:r>
            <a:r>
              <a:rPr lang="ru-RU" sz="2800" b="1" dirty="0" smtClean="0"/>
              <a:t> </a:t>
            </a:r>
            <a:r>
              <a:rPr lang="ru-RU" sz="2800" b="1" dirty="0" err="1" smtClean="0"/>
              <a:t>тиску</a:t>
            </a:r>
            <a:r>
              <a:rPr lang="ru-RU" sz="2800" b="1" dirty="0" smtClean="0"/>
              <a:t>.  Для </a:t>
            </a:r>
            <a:r>
              <a:rPr lang="ru-RU" sz="2800" b="1" dirty="0" err="1" smtClean="0"/>
              <a:t>добування</a:t>
            </a:r>
            <a:r>
              <a:rPr lang="ru-RU" sz="2800" b="1" dirty="0" smtClean="0"/>
              <a:t> </a:t>
            </a:r>
            <a:r>
              <a:rPr lang="ru-RU" sz="2800" b="1" dirty="0" err="1" smtClean="0"/>
              <a:t>використовують</a:t>
            </a:r>
            <a:r>
              <a:rPr lang="ru-RU" sz="2800" b="1" dirty="0" smtClean="0"/>
              <a:t> всю </a:t>
            </a:r>
            <a:r>
              <a:rPr lang="ru-RU" sz="2800" b="1" dirty="0" err="1" smtClean="0"/>
              <a:t>надземну</a:t>
            </a:r>
            <a:r>
              <a:rPr lang="ru-RU" sz="2800" b="1" dirty="0" smtClean="0"/>
              <a:t> </a:t>
            </a:r>
            <a:r>
              <a:rPr lang="ru-RU" sz="2800" b="1" dirty="0" err="1" smtClean="0"/>
              <a:t>частину</a:t>
            </a:r>
            <a:r>
              <a:rPr lang="ru-RU" sz="2800" b="1" dirty="0" smtClean="0"/>
              <a:t> </a:t>
            </a:r>
            <a:r>
              <a:rPr lang="ru-RU" sz="2800" b="1" dirty="0" err="1" smtClean="0"/>
              <a:t>рослини</a:t>
            </a:r>
            <a:r>
              <a:rPr lang="ru-RU" sz="2800" b="1" dirty="0" smtClean="0"/>
              <a:t> розмарину. </a:t>
            </a:r>
            <a:r>
              <a:rPr lang="ru-RU" sz="2800" b="1" dirty="0" err="1" smtClean="0"/>
              <a:t>Лікарська</a:t>
            </a:r>
            <a:r>
              <a:rPr lang="ru-RU" sz="2800" b="1" dirty="0" smtClean="0"/>
              <a:t> форма: настойки, </a:t>
            </a:r>
            <a:r>
              <a:rPr lang="ru-RU" sz="2800" b="1" dirty="0" err="1" smtClean="0"/>
              <a:t>екстракти</a:t>
            </a:r>
            <a:r>
              <a:rPr lang="ru-RU" sz="2800" b="1" dirty="0" smtClean="0"/>
              <a:t>, </a:t>
            </a:r>
            <a:r>
              <a:rPr lang="ru-RU" sz="2800" b="1" dirty="0" err="1" smtClean="0"/>
              <a:t>витяжки</a:t>
            </a:r>
            <a:r>
              <a:rPr lang="ru-RU" sz="2800" b="1" dirty="0" smtClean="0"/>
              <a:t> для </a:t>
            </a:r>
            <a:r>
              <a:rPr lang="ru-RU" sz="2800" b="1" dirty="0" err="1" smtClean="0"/>
              <a:t>інгаляцій</a:t>
            </a:r>
            <a:r>
              <a:rPr lang="ru-RU" sz="2800" b="1" dirty="0" smtClean="0"/>
              <a:t>. </a:t>
            </a:r>
            <a:endParaRPr lang="ru-RU" sz="2400" b="1" dirty="0"/>
          </a:p>
        </p:txBody>
      </p:sp>
      <p:pic>
        <p:nvPicPr>
          <p:cNvPr id="16386" name="Picture 2" descr="Картинки по запросу розмаринова олія"/>
          <p:cNvPicPr>
            <a:picLocks noChangeAspect="1" noChangeArrowheads="1"/>
          </p:cNvPicPr>
          <p:nvPr/>
        </p:nvPicPr>
        <p:blipFill>
          <a:blip r:embed="rId2"/>
          <a:srcRect/>
          <a:stretch>
            <a:fillRect/>
          </a:stretch>
        </p:blipFill>
        <p:spPr bwMode="auto">
          <a:xfrm>
            <a:off x="4071934" y="3857628"/>
            <a:ext cx="3786214" cy="2686051"/>
          </a:xfrm>
          <a:prstGeom prst="rect">
            <a:avLst/>
          </a:prstGeom>
          <a:noFill/>
        </p:spPr>
      </p:pic>
      <p:pic>
        <p:nvPicPr>
          <p:cNvPr id="16388" name="Picture 4" descr="Eucalyptol.png"/>
          <p:cNvPicPr>
            <a:picLocks noChangeAspect="1" noChangeArrowheads="1"/>
          </p:cNvPicPr>
          <p:nvPr/>
        </p:nvPicPr>
        <p:blipFill>
          <a:blip r:embed="rId3" cstate="print"/>
          <a:srcRect/>
          <a:stretch>
            <a:fillRect/>
          </a:stretch>
        </p:blipFill>
        <p:spPr bwMode="auto">
          <a:xfrm>
            <a:off x="1000100" y="4286256"/>
            <a:ext cx="2316157" cy="1708166"/>
          </a:xfrm>
          <a:prstGeom prst="rect">
            <a:avLst/>
          </a:prstGeom>
          <a:noFill/>
        </p:spPr>
      </p:pic>
      <p:sp>
        <p:nvSpPr>
          <p:cNvPr id="5" name="Прямоугольник 4"/>
          <p:cNvSpPr/>
          <p:nvPr/>
        </p:nvSpPr>
        <p:spPr>
          <a:xfrm>
            <a:off x="1571604" y="6143644"/>
            <a:ext cx="2071702" cy="461665"/>
          </a:xfrm>
          <a:prstGeom prst="rect">
            <a:avLst/>
          </a:prstGeom>
        </p:spPr>
        <p:txBody>
          <a:bodyPr wrap="square">
            <a:spAutoFit/>
          </a:bodyPr>
          <a:lstStyle/>
          <a:p>
            <a:r>
              <a:rPr lang="ru-RU" sz="2400" b="1" dirty="0" err="1" smtClean="0">
                <a:solidFill>
                  <a:srgbClr val="FF0000"/>
                </a:solidFill>
                <a:effectLst>
                  <a:outerShdw blurRad="38100" dist="38100" dir="2700000" algn="tl">
                    <a:srgbClr val="000000">
                      <a:alpha val="43137"/>
                    </a:srgbClr>
                  </a:outerShdw>
                </a:effectLst>
              </a:rPr>
              <a:t>Цинеол</a:t>
            </a:r>
            <a:endParaRPr lang="ru-RU" sz="24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785794"/>
            <a:ext cx="4572032" cy="4832092"/>
          </a:xfrm>
          <a:prstGeom prst="rect">
            <a:avLst/>
          </a:prstGeom>
        </p:spPr>
        <p:txBody>
          <a:bodyPr wrap="square">
            <a:spAutoFit/>
          </a:bodyPr>
          <a:lstStyle/>
          <a:p>
            <a:r>
              <a:rPr lang="ru-RU" sz="2800" b="1" i="1" dirty="0" err="1" smtClean="0">
                <a:solidFill>
                  <a:srgbClr val="FF0000"/>
                </a:solidFill>
              </a:rPr>
              <a:t>Пінен</a:t>
            </a:r>
            <a:r>
              <a:rPr lang="ru-RU" sz="2800" b="1" i="1" dirty="0" smtClean="0">
                <a:solidFill>
                  <a:srgbClr val="FF0000"/>
                </a:solidFill>
              </a:rPr>
              <a:t> </a:t>
            </a:r>
            <a:r>
              <a:rPr lang="ru-RU" sz="2800" b="1" dirty="0" smtClean="0"/>
              <a:t>- </a:t>
            </a:r>
            <a:r>
              <a:rPr lang="ru-RU" sz="2800" b="1" dirty="0" err="1" smtClean="0"/>
              <a:t>головний</a:t>
            </a:r>
            <a:r>
              <a:rPr lang="ru-RU" sz="2800" b="1" dirty="0" smtClean="0"/>
              <a:t> </a:t>
            </a:r>
            <a:r>
              <a:rPr lang="ru-RU" sz="2800" b="1" dirty="0" err="1" smtClean="0"/>
              <a:t>елемент</a:t>
            </a:r>
            <a:r>
              <a:rPr lang="ru-RU" sz="2800" b="1" dirty="0" smtClean="0"/>
              <a:t> </a:t>
            </a:r>
            <a:r>
              <a:rPr lang="ru-RU" sz="2800" b="1" dirty="0" err="1" smtClean="0"/>
              <a:t>скіпідару</a:t>
            </a:r>
            <a:r>
              <a:rPr lang="ru-RU" sz="2800" b="1" dirty="0" smtClean="0"/>
              <a:t>, </a:t>
            </a:r>
            <a:r>
              <a:rPr lang="ru-RU" sz="2800" b="1" dirty="0" err="1" smtClean="0"/>
              <a:t>одержують</a:t>
            </a:r>
            <a:r>
              <a:rPr lang="ru-RU" sz="2800" b="1" dirty="0" smtClean="0"/>
              <a:t> </a:t>
            </a:r>
            <a:r>
              <a:rPr lang="ru-RU" sz="2800" b="1" dirty="0" err="1" smtClean="0"/>
              <a:t>із</a:t>
            </a:r>
            <a:r>
              <a:rPr lang="ru-RU" sz="2800" b="1" dirty="0" smtClean="0"/>
              <a:t> </a:t>
            </a:r>
            <a:r>
              <a:rPr lang="ru-RU" sz="2800" b="1" dirty="0" err="1" smtClean="0"/>
              <a:t>соснової</a:t>
            </a:r>
            <a:r>
              <a:rPr lang="ru-RU" sz="2800" b="1" dirty="0" smtClean="0"/>
              <a:t> </a:t>
            </a:r>
            <a:r>
              <a:rPr lang="ru-RU" sz="2800" b="1" dirty="0" err="1" smtClean="0"/>
              <a:t>живиці</a:t>
            </a:r>
            <a:r>
              <a:rPr lang="ru-RU" sz="2800" b="1" dirty="0" smtClean="0"/>
              <a:t>, </a:t>
            </a:r>
            <a:r>
              <a:rPr lang="ru-RU" sz="2800" b="1" dirty="0" err="1" smtClean="0"/>
              <a:t>камфора</a:t>
            </a:r>
            <a:r>
              <a:rPr lang="ru-RU" sz="2800" b="1" dirty="0" smtClean="0"/>
              <a:t> (</a:t>
            </a:r>
            <a:r>
              <a:rPr lang="ru-RU" sz="2800" b="1" dirty="0" err="1" smtClean="0"/>
              <a:t>камфорний</a:t>
            </a:r>
            <a:r>
              <a:rPr lang="ru-RU" sz="2800" b="1" dirty="0" smtClean="0"/>
              <a:t> лавр). </a:t>
            </a:r>
            <a:r>
              <a:rPr lang="ru-RU" sz="2800" b="1" dirty="0" err="1" smtClean="0"/>
              <a:t>Застосовують</a:t>
            </a:r>
            <a:r>
              <a:rPr lang="ru-RU" sz="2800" b="1" dirty="0" smtClean="0"/>
              <a:t> для </a:t>
            </a:r>
            <a:r>
              <a:rPr lang="ru-RU" sz="2800" b="1" dirty="0" err="1" smtClean="0"/>
              <a:t>збудження</a:t>
            </a:r>
            <a:r>
              <a:rPr lang="ru-RU" sz="2800" b="1" dirty="0" smtClean="0"/>
              <a:t> </a:t>
            </a:r>
            <a:r>
              <a:rPr lang="ru-RU" sz="2800" b="1" dirty="0" err="1" smtClean="0"/>
              <a:t>нервової</a:t>
            </a:r>
            <a:r>
              <a:rPr lang="ru-RU" sz="2800" b="1" dirty="0" smtClean="0"/>
              <a:t> </a:t>
            </a:r>
            <a:r>
              <a:rPr lang="ru-RU" sz="2800" b="1" dirty="0" err="1" smtClean="0"/>
              <a:t>системи</a:t>
            </a:r>
            <a:r>
              <a:rPr lang="ru-RU" sz="2800" b="1" dirty="0" smtClean="0"/>
              <a:t>, </a:t>
            </a:r>
            <a:r>
              <a:rPr lang="ru-RU" sz="2800" b="1" dirty="0" err="1" smtClean="0"/>
              <a:t>стимуляції</a:t>
            </a:r>
            <a:r>
              <a:rPr lang="ru-RU" sz="2800" b="1" dirty="0" smtClean="0"/>
              <a:t> </a:t>
            </a:r>
            <a:r>
              <a:rPr lang="ru-RU" sz="2800" b="1" dirty="0" err="1" smtClean="0"/>
              <a:t>дихання</a:t>
            </a:r>
            <a:r>
              <a:rPr lang="ru-RU" sz="2800" b="1" dirty="0" smtClean="0"/>
              <a:t>, </a:t>
            </a:r>
            <a:r>
              <a:rPr lang="ru-RU" sz="2800" b="1" dirty="0" err="1" smtClean="0"/>
              <a:t>кровообігу</a:t>
            </a:r>
            <a:r>
              <a:rPr lang="ru-RU" sz="2800" b="1" dirty="0" smtClean="0"/>
              <a:t>. </a:t>
            </a:r>
            <a:r>
              <a:rPr lang="ru-RU" sz="2800" b="1" dirty="0" err="1" smtClean="0"/>
              <a:t>Джерело</a:t>
            </a:r>
            <a:r>
              <a:rPr lang="ru-RU" sz="2800" b="1" dirty="0" smtClean="0"/>
              <a:t> – </a:t>
            </a:r>
            <a:r>
              <a:rPr lang="ru-RU" sz="2800" b="1" dirty="0" err="1" smtClean="0"/>
              <a:t>соснова</a:t>
            </a:r>
            <a:r>
              <a:rPr lang="ru-RU" sz="2800" b="1" dirty="0" smtClean="0"/>
              <a:t> </a:t>
            </a:r>
            <a:r>
              <a:rPr lang="ru-RU" sz="2800" b="1" dirty="0" err="1" smtClean="0"/>
              <a:t>живиця</a:t>
            </a:r>
            <a:r>
              <a:rPr lang="ru-RU" sz="2800" b="1" dirty="0" smtClean="0"/>
              <a:t>. </a:t>
            </a:r>
            <a:r>
              <a:rPr lang="ru-RU" sz="2800" b="1" dirty="0" err="1" smtClean="0"/>
              <a:t>Лікарська</a:t>
            </a:r>
            <a:r>
              <a:rPr lang="ru-RU" sz="2800" b="1" dirty="0" smtClean="0"/>
              <a:t> форма: </a:t>
            </a:r>
            <a:r>
              <a:rPr lang="ru-RU" sz="2800" b="1" dirty="0" err="1" smtClean="0"/>
              <a:t>бальзами</a:t>
            </a:r>
            <a:r>
              <a:rPr lang="ru-RU" sz="2800" b="1" dirty="0" smtClean="0"/>
              <a:t>, </a:t>
            </a:r>
            <a:r>
              <a:rPr lang="ru-RU" sz="2800" b="1" dirty="0" err="1" smtClean="0"/>
              <a:t>мазі</a:t>
            </a:r>
            <a:r>
              <a:rPr lang="ru-RU" sz="2800" b="1" dirty="0" smtClean="0"/>
              <a:t>, </a:t>
            </a:r>
            <a:r>
              <a:rPr lang="ru-RU" sz="2800" b="1" dirty="0" err="1" smtClean="0"/>
              <a:t>лініменти</a:t>
            </a:r>
            <a:r>
              <a:rPr lang="ru-RU" sz="2800" b="1" dirty="0" smtClean="0"/>
              <a:t>.</a:t>
            </a:r>
            <a:endParaRPr lang="ru-RU" sz="2800" dirty="0"/>
          </a:p>
        </p:txBody>
      </p:sp>
      <p:pic>
        <p:nvPicPr>
          <p:cNvPr id="68610" name="Picture 2" descr="Картинки по запросу камфора"/>
          <p:cNvPicPr>
            <a:picLocks noChangeAspect="1" noChangeArrowheads="1"/>
          </p:cNvPicPr>
          <p:nvPr/>
        </p:nvPicPr>
        <p:blipFill>
          <a:blip r:embed="rId2"/>
          <a:srcRect l="11290" r="6451"/>
          <a:stretch>
            <a:fillRect/>
          </a:stretch>
        </p:blipFill>
        <p:spPr bwMode="auto">
          <a:xfrm>
            <a:off x="5286380" y="2428844"/>
            <a:ext cx="3643370" cy="4429156"/>
          </a:xfrm>
          <a:prstGeom prst="rect">
            <a:avLst/>
          </a:prstGeom>
          <a:noFill/>
        </p:spPr>
      </p:pic>
      <p:pic>
        <p:nvPicPr>
          <p:cNvPr id="68612" name="Picture 4" descr="Похожее изображение"/>
          <p:cNvPicPr>
            <a:picLocks noChangeAspect="1" noChangeArrowheads="1"/>
          </p:cNvPicPr>
          <p:nvPr/>
        </p:nvPicPr>
        <p:blipFill>
          <a:blip r:embed="rId3"/>
          <a:srcRect/>
          <a:stretch>
            <a:fillRect/>
          </a:stretch>
        </p:blipFill>
        <p:spPr bwMode="auto">
          <a:xfrm>
            <a:off x="5857884" y="285728"/>
            <a:ext cx="2609850" cy="215265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Похожее изображение"/>
          <p:cNvPicPr>
            <a:picLocks noChangeAspect="1" noChangeArrowheads="1"/>
          </p:cNvPicPr>
          <p:nvPr/>
        </p:nvPicPr>
        <p:blipFill>
          <a:blip r:embed="rId2"/>
          <a:srcRect/>
          <a:stretch>
            <a:fillRect/>
          </a:stretch>
        </p:blipFill>
        <p:spPr bwMode="auto">
          <a:xfrm>
            <a:off x="3929058" y="3571876"/>
            <a:ext cx="4953014" cy="2833379"/>
          </a:xfrm>
          <a:prstGeom prst="rect">
            <a:avLst/>
          </a:prstGeom>
          <a:noFill/>
        </p:spPr>
      </p:pic>
      <p:sp>
        <p:nvSpPr>
          <p:cNvPr id="3" name="Прямоугольник 2"/>
          <p:cNvSpPr/>
          <p:nvPr/>
        </p:nvSpPr>
        <p:spPr>
          <a:xfrm>
            <a:off x="428596" y="285728"/>
            <a:ext cx="8143932" cy="3046988"/>
          </a:xfrm>
          <a:prstGeom prst="rect">
            <a:avLst/>
          </a:prstGeom>
        </p:spPr>
        <p:txBody>
          <a:bodyPr wrap="square">
            <a:spAutoFit/>
          </a:bodyPr>
          <a:lstStyle/>
          <a:p>
            <a:r>
              <a:rPr lang="ru-RU" sz="3200" b="1" i="1" dirty="0" err="1" smtClean="0">
                <a:solidFill>
                  <a:srgbClr val="FF0000"/>
                </a:solidFill>
              </a:rPr>
              <a:t>Трояндова</a:t>
            </a:r>
            <a:r>
              <a:rPr lang="ru-RU" sz="3200" b="1" i="1" dirty="0" smtClean="0">
                <a:solidFill>
                  <a:srgbClr val="FF0000"/>
                </a:solidFill>
              </a:rPr>
              <a:t> </a:t>
            </a:r>
            <a:r>
              <a:rPr lang="ru-RU" sz="3200" b="1" i="1" dirty="0" err="1" smtClean="0">
                <a:solidFill>
                  <a:srgbClr val="FF0000"/>
                </a:solidFill>
              </a:rPr>
              <a:t>олія</a:t>
            </a:r>
            <a:r>
              <a:rPr lang="ru-RU" sz="3200" b="1" i="1" dirty="0" smtClean="0">
                <a:solidFill>
                  <a:srgbClr val="FF0000"/>
                </a:solidFill>
              </a:rPr>
              <a:t>. </a:t>
            </a:r>
            <a:r>
              <a:rPr lang="ru-RU" sz="3200" b="1" dirty="0" err="1" smtClean="0"/>
              <a:t>Усуває</a:t>
            </a:r>
            <a:r>
              <a:rPr lang="ru-RU" sz="3200" b="1" dirty="0" smtClean="0"/>
              <a:t> </a:t>
            </a:r>
            <a:r>
              <a:rPr lang="ru-RU" sz="3200" b="1" dirty="0" err="1" smtClean="0"/>
              <a:t>неврози</a:t>
            </a:r>
            <a:r>
              <a:rPr lang="ru-RU" sz="3200" b="1" dirty="0" smtClean="0"/>
              <a:t>, </a:t>
            </a:r>
            <a:r>
              <a:rPr lang="ru-RU" sz="3200" b="1" dirty="0" err="1" smtClean="0"/>
              <a:t>підвищує</a:t>
            </a:r>
            <a:r>
              <a:rPr lang="ru-RU" sz="3200" b="1" dirty="0" smtClean="0"/>
              <a:t> </a:t>
            </a:r>
            <a:r>
              <a:rPr lang="ru-RU" sz="3200" b="1" dirty="0" err="1" smtClean="0"/>
              <a:t>працездатність</a:t>
            </a:r>
            <a:r>
              <a:rPr lang="ru-RU" sz="3200" b="1" dirty="0" smtClean="0"/>
              <a:t>. </a:t>
            </a:r>
            <a:r>
              <a:rPr lang="ru-RU" sz="3200" b="1" dirty="0" err="1" smtClean="0"/>
              <a:t>Відновлює</a:t>
            </a:r>
            <a:r>
              <a:rPr lang="ru-RU" sz="3200" b="1" dirty="0" smtClean="0"/>
              <a:t> </a:t>
            </a:r>
            <a:r>
              <a:rPr lang="ru-RU" sz="3200" b="1" dirty="0" err="1" smtClean="0"/>
              <a:t>гормональне</a:t>
            </a:r>
            <a:r>
              <a:rPr lang="ru-RU" sz="3200" b="1" dirty="0" smtClean="0"/>
              <a:t> </a:t>
            </a:r>
            <a:r>
              <a:rPr lang="ru-RU" sz="3200" b="1" dirty="0" err="1" smtClean="0"/>
              <a:t>здоров'я</a:t>
            </a:r>
            <a:r>
              <a:rPr lang="ru-RU" sz="3200" b="1" dirty="0" smtClean="0"/>
              <a:t>, </a:t>
            </a:r>
            <a:r>
              <a:rPr lang="ru-RU" sz="3200" b="1" dirty="0" err="1" smtClean="0"/>
              <a:t>омолоджує</a:t>
            </a:r>
            <a:r>
              <a:rPr lang="ru-RU" sz="3200" b="1" dirty="0" smtClean="0"/>
              <a:t> </a:t>
            </a:r>
            <a:r>
              <a:rPr lang="ru-RU" sz="3200" b="1" dirty="0" err="1" smtClean="0"/>
              <a:t>і</a:t>
            </a:r>
            <a:r>
              <a:rPr lang="ru-RU" sz="3200" b="1" dirty="0" smtClean="0"/>
              <a:t> </a:t>
            </a:r>
            <a:r>
              <a:rPr lang="ru-RU" sz="3200" b="1" dirty="0" err="1" smtClean="0"/>
              <a:t>регенерує</a:t>
            </a:r>
            <a:r>
              <a:rPr lang="ru-RU" sz="3200" b="1" dirty="0" smtClean="0"/>
              <a:t> </a:t>
            </a:r>
            <a:r>
              <a:rPr lang="ru-RU" sz="3200" b="1" dirty="0" err="1" smtClean="0"/>
              <a:t>клітини</a:t>
            </a:r>
            <a:r>
              <a:rPr lang="ru-RU" sz="3200" b="1" dirty="0" smtClean="0"/>
              <a:t>. 80% </a:t>
            </a:r>
            <a:r>
              <a:rPr lang="ru-RU" sz="3200" b="1" dirty="0" err="1" smtClean="0"/>
              <a:t>всієї</a:t>
            </a:r>
            <a:r>
              <a:rPr lang="ru-RU" sz="3200" b="1" dirty="0" smtClean="0"/>
              <a:t> </a:t>
            </a:r>
            <a:r>
              <a:rPr lang="ru-RU" sz="3200" b="1" dirty="0" err="1" smtClean="0"/>
              <a:t>світової</a:t>
            </a:r>
            <a:r>
              <a:rPr lang="ru-RU" sz="3200" b="1" dirty="0" smtClean="0"/>
              <a:t> </a:t>
            </a:r>
            <a:r>
              <a:rPr lang="ru-RU" sz="3200" b="1" dirty="0" err="1" smtClean="0"/>
              <a:t>продукції</a:t>
            </a:r>
            <a:r>
              <a:rPr lang="ru-RU" sz="3200" b="1" dirty="0" smtClean="0"/>
              <a:t> </a:t>
            </a:r>
            <a:r>
              <a:rPr lang="ru-RU" sz="3200" b="1" dirty="0" err="1" smtClean="0"/>
              <a:t>добувають</a:t>
            </a:r>
            <a:r>
              <a:rPr lang="ru-RU" sz="3200" b="1" dirty="0" smtClean="0"/>
              <a:t> </a:t>
            </a:r>
            <a:r>
              <a:rPr lang="ru-RU" sz="3200" b="1" dirty="0" err="1" smtClean="0"/>
              <a:t>із</a:t>
            </a:r>
            <a:r>
              <a:rPr lang="ru-RU" sz="3200" b="1" dirty="0" smtClean="0"/>
              <a:t> одного виду </a:t>
            </a:r>
            <a:r>
              <a:rPr lang="en-US" sz="3200" b="1" dirty="0" smtClean="0"/>
              <a:t>Rosa</a:t>
            </a:r>
            <a:r>
              <a:rPr lang="ru-RU" sz="3200" b="1" dirty="0" smtClean="0"/>
              <a:t> </a:t>
            </a:r>
            <a:r>
              <a:rPr lang="en-US" sz="3200" b="1" dirty="0" err="1" smtClean="0"/>
              <a:t>damasceng</a:t>
            </a:r>
            <a:r>
              <a:rPr lang="en-US" sz="3200" b="1" dirty="0" smtClean="0"/>
              <a:t>. </a:t>
            </a:r>
            <a:r>
              <a:rPr lang="ru-RU" sz="3200" b="1" dirty="0" smtClean="0"/>
              <a:t>Для </a:t>
            </a:r>
            <a:r>
              <a:rPr lang="ru-RU" sz="3200" b="1" dirty="0" err="1" smtClean="0"/>
              <a:t>цього</a:t>
            </a:r>
            <a:r>
              <a:rPr lang="ru-RU" sz="3200" b="1" dirty="0" smtClean="0"/>
              <a:t> </a:t>
            </a:r>
            <a:r>
              <a:rPr lang="ru-RU" sz="3200" b="1" dirty="0" err="1" smtClean="0"/>
              <a:t>витрачається</a:t>
            </a:r>
            <a:r>
              <a:rPr lang="ru-RU" sz="3200" b="1" dirty="0" smtClean="0"/>
              <a:t> 35 млн. </a:t>
            </a:r>
            <a:r>
              <a:rPr lang="ru-RU" sz="3200" b="1" dirty="0" err="1" smtClean="0"/>
              <a:t>пелюсток</a:t>
            </a:r>
            <a:r>
              <a:rPr lang="ru-RU" sz="3200" b="1" dirty="0" smtClean="0"/>
              <a:t> </a:t>
            </a:r>
            <a:r>
              <a:rPr lang="ru-RU" sz="3200" b="1" dirty="0" err="1" smtClean="0"/>
              <a:t>троянд</a:t>
            </a:r>
            <a:r>
              <a:rPr lang="ru-RU" sz="3200" b="1" dirty="0" smtClean="0"/>
              <a:t>.</a:t>
            </a:r>
          </a:p>
        </p:txBody>
      </p:sp>
      <p:pic>
        <p:nvPicPr>
          <p:cNvPr id="67588" name="Picture 4" descr="Картинки по запросу фенілетиловий сппирт формула"/>
          <p:cNvPicPr>
            <a:picLocks noChangeAspect="1" noChangeArrowheads="1"/>
          </p:cNvPicPr>
          <p:nvPr/>
        </p:nvPicPr>
        <p:blipFill>
          <a:blip r:embed="rId3" cstate="print"/>
          <a:srcRect/>
          <a:stretch>
            <a:fillRect/>
          </a:stretch>
        </p:blipFill>
        <p:spPr bwMode="auto">
          <a:xfrm>
            <a:off x="428596" y="4000504"/>
            <a:ext cx="3214710" cy="1435904"/>
          </a:xfrm>
          <a:prstGeom prst="rect">
            <a:avLst/>
          </a:prstGeom>
          <a:noFill/>
        </p:spPr>
      </p:pic>
      <p:sp>
        <p:nvSpPr>
          <p:cNvPr id="5" name="Прямоугольник 4"/>
          <p:cNvSpPr/>
          <p:nvPr/>
        </p:nvSpPr>
        <p:spPr>
          <a:xfrm>
            <a:off x="500034" y="5929330"/>
            <a:ext cx="3310522" cy="461665"/>
          </a:xfrm>
          <a:prstGeom prst="rect">
            <a:avLst/>
          </a:prstGeom>
        </p:spPr>
        <p:txBody>
          <a:bodyPr wrap="none">
            <a:spAutoFit/>
          </a:bodyPr>
          <a:lstStyle/>
          <a:p>
            <a:r>
              <a:rPr lang="ru-RU" sz="2400" b="1" i="1" dirty="0" err="1" smtClean="0">
                <a:solidFill>
                  <a:srgbClr val="FF0000"/>
                </a:solidFill>
                <a:effectLst>
                  <a:outerShdw blurRad="38100" dist="38100" dir="2700000" algn="tl">
                    <a:srgbClr val="000000">
                      <a:alpha val="43137"/>
                    </a:srgbClr>
                  </a:outerShdw>
                </a:effectLst>
              </a:rPr>
              <a:t>Фенілетиловый</a:t>
            </a:r>
            <a:r>
              <a:rPr lang="ru-RU" sz="2400" b="1" i="1" dirty="0" smtClean="0">
                <a:solidFill>
                  <a:srgbClr val="FF0000"/>
                </a:solidFill>
                <a:effectLst>
                  <a:outerShdw blurRad="38100" dist="38100" dir="2700000" algn="tl">
                    <a:srgbClr val="000000">
                      <a:alpha val="43137"/>
                    </a:srgbClr>
                  </a:outerShdw>
                </a:effectLst>
              </a:rPr>
              <a:t> спирт</a:t>
            </a:r>
            <a:endParaRPr lang="ru-RU" sz="2400" i="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14290"/>
            <a:ext cx="8429684" cy="4431983"/>
          </a:xfrm>
          <a:prstGeom prst="rect">
            <a:avLst/>
          </a:prstGeom>
        </p:spPr>
        <p:txBody>
          <a:bodyPr wrap="square">
            <a:spAutoFit/>
          </a:bodyPr>
          <a:lstStyle/>
          <a:p>
            <a:r>
              <a:rPr lang="ru-RU" sz="2400" b="1" i="1" dirty="0" err="1" smtClean="0">
                <a:solidFill>
                  <a:srgbClr val="FF0000"/>
                </a:solidFill>
              </a:rPr>
              <a:t>Лимонна</a:t>
            </a:r>
            <a:r>
              <a:rPr lang="ru-RU" sz="2400" b="1" i="1" dirty="0" smtClean="0">
                <a:solidFill>
                  <a:srgbClr val="FF0000"/>
                </a:solidFill>
              </a:rPr>
              <a:t> </a:t>
            </a:r>
            <a:r>
              <a:rPr lang="ru-RU" sz="2400" b="1" i="1" dirty="0" err="1" smtClean="0">
                <a:solidFill>
                  <a:srgbClr val="FF0000"/>
                </a:solidFill>
              </a:rPr>
              <a:t>олія</a:t>
            </a:r>
            <a:r>
              <a:rPr lang="ru-RU" sz="2400" b="1" i="1" dirty="0" smtClean="0">
                <a:solidFill>
                  <a:srgbClr val="FF0000"/>
                </a:solidFill>
              </a:rPr>
              <a:t>. </a:t>
            </a:r>
            <a:r>
              <a:rPr lang="ru-RU" sz="2400" b="1" dirty="0" err="1" smtClean="0"/>
              <a:t>Знижує</a:t>
            </a:r>
            <a:r>
              <a:rPr lang="ru-RU" sz="2400" b="1" dirty="0" smtClean="0"/>
              <a:t> </a:t>
            </a:r>
            <a:r>
              <a:rPr lang="ru-RU" sz="2400" b="1" dirty="0" err="1" smtClean="0"/>
              <a:t>артеріальний</a:t>
            </a:r>
            <a:r>
              <a:rPr lang="ru-RU" sz="2400" b="1" dirty="0" smtClean="0"/>
              <a:t> </a:t>
            </a:r>
            <a:r>
              <a:rPr lang="ru-RU" sz="2400" b="1" dirty="0" err="1" smtClean="0"/>
              <a:t>тиск</a:t>
            </a:r>
            <a:r>
              <a:rPr lang="ru-RU" sz="2400" b="1" dirty="0" smtClean="0"/>
              <a:t>, </a:t>
            </a:r>
            <a:r>
              <a:rPr lang="ru-RU" sz="2400" b="1" dirty="0" err="1" smtClean="0"/>
              <a:t>покращує</a:t>
            </a:r>
            <a:r>
              <a:rPr lang="ru-RU" sz="2400" b="1" dirty="0" smtClean="0"/>
              <a:t> </a:t>
            </a:r>
            <a:r>
              <a:rPr lang="ru-RU" sz="2400" b="1" dirty="0" err="1" smtClean="0"/>
              <a:t>кровообіг</a:t>
            </a:r>
            <a:r>
              <a:rPr lang="ru-RU" sz="2400" b="1" dirty="0" smtClean="0"/>
              <a:t>, </a:t>
            </a:r>
            <a:r>
              <a:rPr lang="ru-RU" sz="2400" b="1" dirty="0" err="1" smtClean="0"/>
              <a:t>зміцнює</a:t>
            </a:r>
            <a:r>
              <a:rPr lang="ru-RU" sz="2400" b="1" dirty="0" smtClean="0"/>
              <a:t> </a:t>
            </a:r>
            <a:r>
              <a:rPr lang="ru-RU" sz="2400" b="1" dirty="0" err="1" smtClean="0"/>
              <a:t>судини</a:t>
            </a:r>
            <a:r>
              <a:rPr lang="ru-RU" sz="2400" b="1" dirty="0" smtClean="0"/>
              <a:t>, </a:t>
            </a:r>
            <a:r>
              <a:rPr lang="ru-RU" sz="2400" b="1" dirty="0" err="1" smtClean="0"/>
              <a:t>нормалізує</a:t>
            </a:r>
            <a:r>
              <a:rPr lang="ru-RU" sz="2400" b="1" dirty="0" smtClean="0"/>
              <a:t> роботу </a:t>
            </a:r>
            <a:r>
              <a:rPr lang="ru-RU" sz="2400" b="1" dirty="0" err="1" smtClean="0"/>
              <a:t>органів</a:t>
            </a:r>
            <a:r>
              <a:rPr lang="ru-RU" sz="2400" b="1" dirty="0" smtClean="0"/>
              <a:t> </a:t>
            </a:r>
            <a:r>
              <a:rPr lang="ru-RU" sz="2400" b="1" dirty="0" err="1" smtClean="0"/>
              <a:t>травлення</a:t>
            </a:r>
            <a:r>
              <a:rPr lang="ru-RU" sz="2400" b="1" dirty="0" smtClean="0"/>
              <a:t>, </a:t>
            </a:r>
            <a:r>
              <a:rPr lang="ru-RU" sz="2400" b="1" dirty="0" err="1" smtClean="0"/>
              <a:t>сприяє</a:t>
            </a:r>
            <a:r>
              <a:rPr lang="ru-RU" sz="2400" b="1" dirty="0" smtClean="0"/>
              <a:t> </a:t>
            </a:r>
            <a:r>
              <a:rPr lang="ru-RU" sz="2400" b="1" dirty="0" err="1" smtClean="0"/>
              <a:t>розщепленню</a:t>
            </a:r>
            <a:r>
              <a:rPr lang="ru-RU" sz="2400" b="1" dirty="0" smtClean="0"/>
              <a:t> </a:t>
            </a:r>
            <a:r>
              <a:rPr lang="ru-RU" sz="2400" b="1" dirty="0" err="1" smtClean="0"/>
              <a:t>каменів</a:t>
            </a:r>
            <a:r>
              <a:rPr lang="ru-RU" sz="2400" b="1" dirty="0" smtClean="0"/>
              <a:t> у </a:t>
            </a:r>
            <a:r>
              <a:rPr lang="ru-RU" sz="2400" b="1" dirty="0" err="1" smtClean="0"/>
              <a:t>жовчному</a:t>
            </a:r>
            <a:r>
              <a:rPr lang="ru-RU" sz="2400" b="1" dirty="0" smtClean="0"/>
              <a:t> </a:t>
            </a:r>
            <a:r>
              <a:rPr lang="ru-RU" sz="2400" b="1" dirty="0" err="1" smtClean="0"/>
              <a:t>міхурі</a:t>
            </a:r>
            <a:r>
              <a:rPr lang="ru-RU" sz="2400" b="1" dirty="0" smtClean="0"/>
              <a:t> та </a:t>
            </a:r>
            <a:r>
              <a:rPr lang="ru-RU" sz="2400" b="1" dirty="0" err="1" smtClean="0"/>
              <a:t>нирках</a:t>
            </a:r>
            <a:r>
              <a:rPr lang="ru-RU" sz="2400" b="1" dirty="0" smtClean="0"/>
              <a:t>, </a:t>
            </a:r>
            <a:r>
              <a:rPr lang="ru-RU" sz="2400" b="1" dirty="0" err="1" smtClean="0"/>
              <a:t>регулює</a:t>
            </a:r>
            <a:r>
              <a:rPr lang="ru-RU" sz="2400" b="1" dirty="0" smtClean="0"/>
              <a:t> </a:t>
            </a:r>
            <a:r>
              <a:rPr lang="ru-RU" sz="2400" b="1" dirty="0" err="1" smtClean="0"/>
              <a:t>обмін</a:t>
            </a:r>
            <a:r>
              <a:rPr lang="ru-RU" sz="2400" b="1" dirty="0" smtClean="0"/>
              <a:t> </a:t>
            </a:r>
            <a:r>
              <a:rPr lang="ru-RU" sz="2400" b="1" dirty="0" err="1" smtClean="0"/>
              <a:t>речовин</a:t>
            </a:r>
            <a:r>
              <a:rPr lang="ru-RU" sz="2400" b="1" dirty="0" smtClean="0"/>
              <a:t>, </a:t>
            </a:r>
            <a:r>
              <a:rPr lang="ru-RU" sz="2400" b="1" dirty="0" err="1" smtClean="0"/>
              <a:t>підвищує</a:t>
            </a:r>
            <a:r>
              <a:rPr lang="ru-RU" sz="2400" b="1" dirty="0" smtClean="0"/>
              <a:t> </a:t>
            </a:r>
            <a:r>
              <a:rPr lang="ru-RU" sz="2400" b="1" dirty="0" err="1" smtClean="0"/>
              <a:t>імунітет</a:t>
            </a:r>
            <a:r>
              <a:rPr lang="ru-RU" sz="2400" b="1" dirty="0" smtClean="0"/>
              <a:t>, </a:t>
            </a:r>
            <a:r>
              <a:rPr lang="ru-RU" sz="2400" b="1" dirty="0" err="1" smtClean="0"/>
              <a:t>пом’якшує</a:t>
            </a:r>
            <a:r>
              <a:rPr lang="ru-RU" sz="2400" b="1" dirty="0" smtClean="0"/>
              <a:t> та </a:t>
            </a:r>
            <a:r>
              <a:rPr lang="ru-RU" sz="2400" b="1" dirty="0" err="1" smtClean="0"/>
              <a:t>розгладжує</a:t>
            </a:r>
            <a:r>
              <a:rPr lang="ru-RU" sz="2400" b="1" dirty="0" smtClean="0"/>
              <a:t> </a:t>
            </a:r>
            <a:r>
              <a:rPr lang="ru-RU" sz="2400" b="1" dirty="0" err="1" smtClean="0"/>
              <a:t>шкіру</a:t>
            </a:r>
            <a:r>
              <a:rPr lang="ru-RU" sz="2400" b="1" dirty="0" smtClean="0"/>
              <a:t>, </a:t>
            </a:r>
            <a:r>
              <a:rPr lang="ru-RU" sz="2400" b="1" dirty="0" err="1" smtClean="0"/>
              <a:t>укріплює</a:t>
            </a:r>
            <a:r>
              <a:rPr lang="ru-RU" sz="2400" b="1" dirty="0" smtClean="0"/>
              <a:t> </a:t>
            </a:r>
            <a:r>
              <a:rPr lang="ru-RU" sz="2400" b="1" dirty="0" err="1" smtClean="0"/>
              <a:t>нігті</a:t>
            </a:r>
            <a:r>
              <a:rPr lang="ru-RU" sz="2400" b="1" dirty="0" smtClean="0"/>
              <a:t>. </a:t>
            </a:r>
            <a:r>
              <a:rPr lang="ru-RU" sz="2400" b="1" dirty="0" err="1" smtClean="0"/>
              <a:t>Застосовується</a:t>
            </a:r>
            <a:r>
              <a:rPr lang="ru-RU" sz="2400" b="1" dirty="0" smtClean="0"/>
              <a:t> при </a:t>
            </a:r>
            <a:r>
              <a:rPr lang="ru-RU" sz="2400" b="1" dirty="0" err="1" smtClean="0"/>
              <a:t>вірусних</a:t>
            </a:r>
            <a:r>
              <a:rPr lang="ru-RU" sz="2400" b="1" dirty="0" smtClean="0"/>
              <a:t> та </a:t>
            </a:r>
            <a:r>
              <a:rPr lang="ru-RU" sz="2400" b="1" dirty="0" err="1" smtClean="0"/>
              <a:t>інфекційних</a:t>
            </a:r>
            <a:r>
              <a:rPr lang="ru-RU" sz="2400" b="1" dirty="0" smtClean="0"/>
              <a:t> </a:t>
            </a:r>
            <a:r>
              <a:rPr lang="ru-RU" sz="2400" b="1" dirty="0" err="1" smtClean="0"/>
              <a:t>захворюваннях</a:t>
            </a:r>
            <a:r>
              <a:rPr lang="ru-RU" sz="2400" b="1" dirty="0" smtClean="0"/>
              <a:t> </a:t>
            </a:r>
            <a:r>
              <a:rPr lang="ru-RU" sz="2400" b="1" dirty="0" err="1" smtClean="0"/>
              <a:t>верхніх</a:t>
            </a:r>
            <a:r>
              <a:rPr lang="ru-RU" sz="2400" b="1" dirty="0" smtClean="0"/>
              <a:t> </a:t>
            </a:r>
            <a:r>
              <a:rPr lang="ru-RU" sz="2400" b="1" dirty="0" err="1" smtClean="0"/>
              <a:t>дихальних</a:t>
            </a:r>
            <a:r>
              <a:rPr lang="ru-RU" sz="2400" b="1" dirty="0" smtClean="0"/>
              <a:t> </a:t>
            </a:r>
            <a:r>
              <a:rPr lang="ru-RU" sz="2400" b="1" dirty="0" err="1" smtClean="0"/>
              <a:t>шляхів</a:t>
            </a:r>
            <a:r>
              <a:rPr lang="ru-RU" sz="2400" b="1" dirty="0" smtClean="0"/>
              <a:t>, </a:t>
            </a:r>
            <a:r>
              <a:rPr lang="ru-RU" sz="2400" b="1" dirty="0" err="1" smtClean="0"/>
              <a:t>підвищеному</a:t>
            </a:r>
            <a:r>
              <a:rPr lang="ru-RU" sz="2400" b="1" dirty="0" smtClean="0"/>
              <a:t> </a:t>
            </a:r>
            <a:r>
              <a:rPr lang="ru-RU" sz="2400" b="1" dirty="0" err="1" smtClean="0"/>
              <a:t>артеріальному</a:t>
            </a:r>
            <a:r>
              <a:rPr lang="ru-RU" sz="2400" b="1" dirty="0" smtClean="0"/>
              <a:t> </a:t>
            </a:r>
            <a:r>
              <a:rPr lang="ru-RU" sz="2400" b="1" dirty="0" err="1" smtClean="0"/>
              <a:t>тиску</a:t>
            </a:r>
            <a:r>
              <a:rPr lang="ru-RU" sz="2400" b="1" dirty="0" smtClean="0"/>
              <a:t>, </a:t>
            </a:r>
            <a:r>
              <a:rPr lang="ru-RU" sz="2400" b="1" dirty="0" err="1" smtClean="0"/>
              <a:t>частих</a:t>
            </a:r>
            <a:r>
              <a:rPr lang="ru-RU" sz="2400" b="1" dirty="0" smtClean="0"/>
              <a:t> болях </a:t>
            </a:r>
            <a:r>
              <a:rPr lang="ru-RU" sz="2400" b="1" dirty="0" err="1" smtClean="0"/>
              <a:t>голови</a:t>
            </a:r>
            <a:r>
              <a:rPr lang="ru-RU" sz="2400" b="1" dirty="0" smtClean="0"/>
              <a:t>, при </a:t>
            </a:r>
            <a:r>
              <a:rPr lang="ru-RU" sz="2400" b="1" dirty="0" err="1" smtClean="0"/>
              <a:t>надлишковій</a:t>
            </a:r>
            <a:r>
              <a:rPr lang="ru-RU" sz="2400" b="1" dirty="0" smtClean="0"/>
              <a:t> </a:t>
            </a:r>
            <a:r>
              <a:rPr lang="ru-RU" sz="2400" b="1" dirty="0" err="1" smtClean="0"/>
              <a:t>вазі</a:t>
            </a:r>
            <a:r>
              <a:rPr lang="ru-RU" sz="2400" b="1" dirty="0" smtClean="0"/>
              <a:t>, для </a:t>
            </a:r>
            <a:r>
              <a:rPr lang="ru-RU" sz="2400" b="1" dirty="0" err="1" smtClean="0"/>
              <a:t>виведення</a:t>
            </a:r>
            <a:r>
              <a:rPr lang="ru-RU" sz="2400" b="1" dirty="0" smtClean="0"/>
              <a:t> бородавок та </a:t>
            </a:r>
            <a:r>
              <a:rPr lang="ru-RU" sz="2400" b="1" dirty="0" err="1" smtClean="0"/>
              <a:t>мозолів</a:t>
            </a:r>
            <a:r>
              <a:rPr lang="ru-RU" sz="2400" b="1" dirty="0" smtClean="0"/>
              <a:t>. </a:t>
            </a:r>
            <a:r>
              <a:rPr lang="ru-RU" sz="2400" b="1" dirty="0" err="1" smtClean="0"/>
              <a:t>Джерело</a:t>
            </a:r>
            <a:r>
              <a:rPr lang="ru-RU" sz="2400" b="1" dirty="0" smtClean="0"/>
              <a:t> – </a:t>
            </a:r>
            <a:r>
              <a:rPr lang="ru-RU" sz="2400" b="1" dirty="0" err="1" smtClean="0"/>
              <a:t>шкірка</a:t>
            </a:r>
            <a:r>
              <a:rPr lang="ru-RU" sz="2400" b="1" dirty="0" smtClean="0"/>
              <a:t> </a:t>
            </a:r>
            <a:r>
              <a:rPr lang="ru-RU" sz="2400" b="1" dirty="0" err="1" smtClean="0"/>
              <a:t>цитрусових</a:t>
            </a:r>
            <a:r>
              <a:rPr lang="ru-RU" sz="2400" b="1" dirty="0" smtClean="0"/>
              <a:t>. </a:t>
            </a:r>
            <a:r>
              <a:rPr lang="ru-RU" sz="2400" b="1" dirty="0" err="1" smtClean="0"/>
              <a:t>Лікарський</a:t>
            </a:r>
            <a:r>
              <a:rPr lang="ru-RU" sz="2400" b="1" dirty="0" smtClean="0"/>
              <a:t> </a:t>
            </a:r>
            <a:r>
              <a:rPr lang="ru-RU" sz="2400" b="1" dirty="0" err="1" smtClean="0"/>
              <a:t>засіб</a:t>
            </a:r>
            <a:r>
              <a:rPr lang="ru-RU" sz="2400" b="1" dirty="0" smtClean="0"/>
              <a:t>: </a:t>
            </a:r>
            <a:r>
              <a:rPr lang="ru-RU" sz="2400" b="1" dirty="0" err="1" smtClean="0"/>
              <a:t>екстракти</a:t>
            </a:r>
            <a:r>
              <a:rPr lang="ru-RU" sz="2400" b="1" dirty="0" smtClean="0"/>
              <a:t>, </a:t>
            </a:r>
            <a:r>
              <a:rPr lang="ru-RU" sz="2400" b="1" dirty="0" err="1" smtClean="0"/>
              <a:t>спреї</a:t>
            </a:r>
            <a:r>
              <a:rPr lang="ru-RU" sz="2400" b="1" dirty="0" smtClean="0"/>
              <a:t>, </a:t>
            </a:r>
            <a:r>
              <a:rPr lang="ru-RU" sz="2400" b="1" dirty="0" err="1" smtClean="0"/>
              <a:t>краплі</a:t>
            </a:r>
            <a:r>
              <a:rPr lang="ru-RU" sz="2400" b="1" dirty="0" smtClean="0"/>
              <a:t> у </a:t>
            </a:r>
            <a:r>
              <a:rPr lang="ru-RU" sz="2400" b="1" dirty="0" err="1" smtClean="0"/>
              <a:t>вигляді</a:t>
            </a:r>
            <a:r>
              <a:rPr lang="ru-RU" sz="2400" b="1" dirty="0" smtClean="0"/>
              <a:t> </a:t>
            </a:r>
            <a:r>
              <a:rPr lang="ru-RU" sz="2400" b="1" dirty="0" err="1" smtClean="0"/>
              <a:t>емульсій</a:t>
            </a:r>
            <a:r>
              <a:rPr lang="ru-RU" sz="2400" b="1" dirty="0" smtClean="0"/>
              <a:t>, </a:t>
            </a:r>
            <a:r>
              <a:rPr lang="ru-RU" sz="2400" b="1" dirty="0" err="1" smtClean="0"/>
              <a:t>суспензій</a:t>
            </a:r>
            <a:r>
              <a:rPr lang="ru-RU" sz="2400" b="1" dirty="0" smtClean="0"/>
              <a:t>. </a:t>
            </a:r>
          </a:p>
          <a:p>
            <a:endParaRPr lang="ru-RU" dirty="0"/>
          </a:p>
        </p:txBody>
      </p:sp>
      <p:pic>
        <p:nvPicPr>
          <p:cNvPr id="15362" name="Picture 2" descr="Картинки по запросу лимонна олія"/>
          <p:cNvPicPr>
            <a:picLocks noChangeAspect="1" noChangeArrowheads="1"/>
          </p:cNvPicPr>
          <p:nvPr/>
        </p:nvPicPr>
        <p:blipFill>
          <a:blip r:embed="rId2"/>
          <a:srcRect/>
          <a:stretch>
            <a:fillRect/>
          </a:stretch>
        </p:blipFill>
        <p:spPr bwMode="auto">
          <a:xfrm>
            <a:off x="4286248" y="4214818"/>
            <a:ext cx="4214810" cy="2643182"/>
          </a:xfrm>
          <a:prstGeom prst="rect">
            <a:avLst/>
          </a:prstGeom>
          <a:noFill/>
        </p:spPr>
      </p:pic>
      <p:pic>
        <p:nvPicPr>
          <p:cNvPr id="15364" name="Picture 4" descr="Картинки по запросу лімонен формула"/>
          <p:cNvPicPr>
            <a:picLocks noChangeAspect="1" noChangeArrowheads="1"/>
          </p:cNvPicPr>
          <p:nvPr/>
        </p:nvPicPr>
        <p:blipFill>
          <a:blip r:embed="rId3"/>
          <a:srcRect/>
          <a:stretch>
            <a:fillRect/>
          </a:stretch>
        </p:blipFill>
        <p:spPr bwMode="auto">
          <a:xfrm>
            <a:off x="2000232" y="4429133"/>
            <a:ext cx="1285884" cy="222417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286808" cy="2246769"/>
          </a:xfrm>
          <a:prstGeom prst="rect">
            <a:avLst/>
          </a:prstGeom>
        </p:spPr>
        <p:txBody>
          <a:bodyPr wrap="square">
            <a:spAutoFit/>
          </a:bodyPr>
          <a:lstStyle/>
          <a:p>
            <a:r>
              <a:rPr lang="ru-RU" sz="2800" b="1" dirty="0" err="1" smtClean="0"/>
              <a:t>Терпеноїд</a:t>
            </a:r>
            <a:r>
              <a:rPr lang="ru-RU" sz="2800" b="1" dirty="0" smtClean="0"/>
              <a:t> </a:t>
            </a:r>
            <a:r>
              <a:rPr lang="ru-RU" sz="2800" b="1" dirty="0" err="1" smtClean="0">
                <a:solidFill>
                  <a:srgbClr val="FF0000"/>
                </a:solidFill>
              </a:rPr>
              <a:t>хамазулен</a:t>
            </a:r>
            <a:r>
              <a:rPr lang="ru-RU" sz="2800" b="1" dirty="0" smtClean="0">
                <a:solidFill>
                  <a:srgbClr val="FF0000"/>
                </a:solidFill>
              </a:rPr>
              <a:t> </a:t>
            </a:r>
            <a:r>
              <a:rPr lang="ru-RU" sz="2800" b="1" dirty="0" smtClean="0"/>
              <a:t>- </a:t>
            </a:r>
            <a:r>
              <a:rPr lang="ru-RU" sz="2800" b="1" dirty="0" err="1" smtClean="0"/>
              <a:t>основний</a:t>
            </a:r>
            <a:r>
              <a:rPr lang="ru-RU" sz="2800" b="1" dirty="0" smtClean="0"/>
              <a:t> компонент </a:t>
            </a:r>
            <a:r>
              <a:rPr lang="ru-RU" sz="2800" b="1" dirty="0" err="1" smtClean="0"/>
              <a:t>ефірної</a:t>
            </a:r>
            <a:r>
              <a:rPr lang="ru-RU" sz="2800" b="1" dirty="0" smtClean="0"/>
              <a:t> </a:t>
            </a:r>
            <a:r>
              <a:rPr lang="ru-RU" sz="2800" b="1" dirty="0" err="1" smtClean="0"/>
              <a:t>олії</a:t>
            </a:r>
            <a:r>
              <a:rPr lang="ru-RU" sz="2800" b="1" dirty="0" smtClean="0"/>
              <a:t> ромашки,  </a:t>
            </a:r>
            <a:r>
              <a:rPr lang="ru-RU" sz="2800" b="1" dirty="0" err="1" smtClean="0"/>
              <a:t>використовують</a:t>
            </a:r>
            <a:r>
              <a:rPr lang="ru-RU" sz="2800" b="1" dirty="0" smtClean="0"/>
              <a:t> як </a:t>
            </a:r>
            <a:r>
              <a:rPr lang="ru-RU" sz="2800" b="1" dirty="0" err="1" smtClean="0"/>
              <a:t>пом’якшуючий</a:t>
            </a:r>
            <a:r>
              <a:rPr lang="ru-RU" sz="2800" b="1" dirty="0" smtClean="0"/>
              <a:t>, </a:t>
            </a:r>
            <a:r>
              <a:rPr lang="ru-RU" sz="2800" b="1" dirty="0" err="1" smtClean="0"/>
              <a:t>спазмолітичний</a:t>
            </a:r>
            <a:r>
              <a:rPr lang="ru-RU" sz="2800" b="1" dirty="0" smtClean="0"/>
              <a:t> </a:t>
            </a:r>
            <a:r>
              <a:rPr lang="ru-RU" sz="2800" b="1" dirty="0" err="1" smtClean="0"/>
              <a:t>і</a:t>
            </a:r>
            <a:r>
              <a:rPr lang="ru-RU" sz="2800" b="1" dirty="0" smtClean="0"/>
              <a:t> </a:t>
            </a:r>
            <a:r>
              <a:rPr lang="ru-RU" sz="2800" b="1" dirty="0" err="1" smtClean="0"/>
              <a:t>потогінний</a:t>
            </a:r>
            <a:r>
              <a:rPr lang="ru-RU" sz="2800" b="1" dirty="0" smtClean="0"/>
              <a:t> </a:t>
            </a:r>
            <a:r>
              <a:rPr lang="ru-RU" sz="2800" b="1" dirty="0" err="1" smtClean="0"/>
              <a:t>засіб</a:t>
            </a:r>
            <a:r>
              <a:rPr lang="ru-RU" sz="2800" b="1" dirty="0" smtClean="0"/>
              <a:t>. </a:t>
            </a:r>
            <a:r>
              <a:rPr lang="ru-RU" sz="2800" b="1" dirty="0" err="1" smtClean="0"/>
              <a:t>Міститься</a:t>
            </a:r>
            <a:r>
              <a:rPr lang="ru-RU" sz="2800" b="1" dirty="0" smtClean="0"/>
              <a:t> у </a:t>
            </a:r>
            <a:r>
              <a:rPr lang="ru-RU" sz="2800" b="1" dirty="0" err="1" smtClean="0"/>
              <a:t>складі</a:t>
            </a:r>
            <a:r>
              <a:rPr lang="ru-RU" sz="2800" b="1" dirty="0" smtClean="0"/>
              <a:t> </a:t>
            </a:r>
            <a:r>
              <a:rPr lang="ru-RU" sz="2800" b="1" dirty="0" err="1" smtClean="0"/>
              <a:t>квіток</a:t>
            </a:r>
            <a:r>
              <a:rPr lang="ru-RU" sz="2800" b="1" dirty="0" smtClean="0"/>
              <a:t> ромашки </a:t>
            </a:r>
            <a:r>
              <a:rPr lang="ru-RU" sz="2800" b="1" dirty="0" err="1" smtClean="0"/>
              <a:t>лікарської</a:t>
            </a:r>
            <a:r>
              <a:rPr lang="ru-RU" sz="2800" b="1" dirty="0" smtClean="0"/>
              <a:t>. </a:t>
            </a:r>
            <a:r>
              <a:rPr lang="ru-RU" sz="2800" b="1" dirty="0" err="1" smtClean="0"/>
              <a:t>Лікарський</a:t>
            </a:r>
            <a:r>
              <a:rPr lang="ru-RU" sz="2800" b="1" dirty="0" smtClean="0"/>
              <a:t> </a:t>
            </a:r>
            <a:r>
              <a:rPr lang="ru-RU" sz="2800" b="1" dirty="0" err="1" smtClean="0"/>
              <a:t>засіб</a:t>
            </a:r>
            <a:r>
              <a:rPr lang="ru-RU" sz="2800" b="1" dirty="0" smtClean="0"/>
              <a:t>: </a:t>
            </a:r>
            <a:r>
              <a:rPr lang="ru-RU" sz="2800" b="1" dirty="0" err="1" smtClean="0"/>
              <a:t>настої</a:t>
            </a:r>
            <a:r>
              <a:rPr lang="ru-RU" sz="2800" b="1" dirty="0" smtClean="0"/>
              <a:t>, </a:t>
            </a:r>
            <a:r>
              <a:rPr lang="ru-RU" sz="2800" b="1" dirty="0" err="1" smtClean="0"/>
              <a:t>збори</a:t>
            </a:r>
            <a:r>
              <a:rPr lang="ru-RU" sz="2800" b="1" dirty="0" smtClean="0"/>
              <a:t>, </a:t>
            </a:r>
            <a:r>
              <a:rPr lang="ru-RU" sz="2800" b="1" dirty="0" err="1" smtClean="0"/>
              <a:t>препарати</a:t>
            </a:r>
            <a:r>
              <a:rPr lang="ru-RU" sz="2800" b="1" dirty="0" smtClean="0"/>
              <a:t> </a:t>
            </a:r>
            <a:r>
              <a:rPr lang="ru-RU" sz="2800" b="1" dirty="0" err="1" smtClean="0"/>
              <a:t>рекутан</a:t>
            </a:r>
            <a:r>
              <a:rPr lang="ru-RU" sz="2800" b="1" dirty="0" smtClean="0"/>
              <a:t>, </a:t>
            </a:r>
            <a:r>
              <a:rPr lang="ru-RU" sz="2800" b="1" dirty="0" err="1" smtClean="0"/>
              <a:t>азулен</a:t>
            </a:r>
            <a:r>
              <a:rPr lang="ru-RU" sz="2800" b="1" dirty="0" smtClean="0"/>
              <a:t>, </a:t>
            </a:r>
            <a:r>
              <a:rPr lang="ru-RU" sz="2800" b="1" dirty="0" err="1" smtClean="0"/>
              <a:t>ротокан</a:t>
            </a:r>
            <a:r>
              <a:rPr lang="ru-RU" sz="2800" b="1" dirty="0" smtClean="0"/>
              <a:t>.</a:t>
            </a:r>
            <a:endParaRPr lang="ru-RU" sz="2800" b="1" dirty="0"/>
          </a:p>
        </p:txBody>
      </p:sp>
      <p:pic>
        <p:nvPicPr>
          <p:cNvPr id="14338" name="Picture 2" descr="Картинки по запросу ромашка олія"/>
          <p:cNvPicPr>
            <a:picLocks noChangeAspect="1" noChangeArrowheads="1"/>
          </p:cNvPicPr>
          <p:nvPr/>
        </p:nvPicPr>
        <p:blipFill>
          <a:blip r:embed="rId2"/>
          <a:srcRect/>
          <a:stretch>
            <a:fillRect/>
          </a:stretch>
        </p:blipFill>
        <p:spPr bwMode="auto">
          <a:xfrm>
            <a:off x="4071934" y="3000372"/>
            <a:ext cx="4476750" cy="2857500"/>
          </a:xfrm>
          <a:prstGeom prst="rect">
            <a:avLst/>
          </a:prstGeom>
          <a:noFill/>
        </p:spPr>
      </p:pic>
      <p:pic>
        <p:nvPicPr>
          <p:cNvPr id="14340" name="Picture 4" descr="Картинки по запросу хамазулен формула"/>
          <p:cNvPicPr>
            <a:picLocks noChangeAspect="1" noChangeArrowheads="1"/>
          </p:cNvPicPr>
          <p:nvPr/>
        </p:nvPicPr>
        <p:blipFill>
          <a:blip r:embed="rId3"/>
          <a:srcRect/>
          <a:stretch>
            <a:fillRect/>
          </a:stretch>
        </p:blipFill>
        <p:spPr bwMode="auto">
          <a:xfrm>
            <a:off x="642910" y="2928934"/>
            <a:ext cx="2857500" cy="260032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solidFill>
                  <a:srgbClr val="FF0000"/>
                </a:solidFill>
              </a:rPr>
              <a:t>ЗАСТОСУВАННЯ ЕФІРНИХ </a:t>
            </a:r>
            <a:r>
              <a:rPr lang="ru-RU" b="1" dirty="0" smtClean="0">
                <a:solidFill>
                  <a:srgbClr val="FF0000"/>
                </a:solidFill>
              </a:rPr>
              <a:t>ОЛІЙ</a:t>
            </a:r>
            <a:r>
              <a:rPr lang="uk-UA" b="1" dirty="0" smtClean="0">
                <a:solidFill>
                  <a:srgbClr val="FF0000"/>
                </a:solidFill>
              </a:rPr>
              <a:t>:</a:t>
            </a:r>
            <a:endParaRPr lang="uk-UA" b="1" dirty="0">
              <a:solidFill>
                <a:srgbClr val="FF0000"/>
              </a:solidFill>
            </a:endParaRPr>
          </a:p>
        </p:txBody>
      </p:sp>
      <p:sp>
        <p:nvSpPr>
          <p:cNvPr id="3" name="Місце для вмісту 2"/>
          <p:cNvSpPr>
            <a:spLocks noGrp="1"/>
          </p:cNvSpPr>
          <p:nvPr>
            <p:ph idx="1"/>
          </p:nvPr>
        </p:nvSpPr>
        <p:spPr>
          <a:solidFill>
            <a:schemeClr val="bg1"/>
          </a:solidFill>
        </p:spPr>
        <p:style>
          <a:lnRef idx="1">
            <a:schemeClr val="accent2"/>
          </a:lnRef>
          <a:fillRef idx="3">
            <a:schemeClr val="accent2"/>
          </a:fillRef>
          <a:effectRef idx="2">
            <a:schemeClr val="accent2"/>
          </a:effectRef>
          <a:fontRef idx="minor">
            <a:schemeClr val="lt1"/>
          </a:fontRef>
        </p:style>
        <p:txBody>
          <a:bodyPr/>
          <a:lstStyle/>
          <a:p>
            <a:pPr>
              <a:buFont typeface="Wingdings" pitchFamily="2" charset="2"/>
              <a:buChar char="Ø"/>
            </a:pPr>
            <a:r>
              <a:rPr lang="ru-RU" sz="3600" b="1" dirty="0" smtClean="0">
                <a:solidFill>
                  <a:schemeClr val="tx1"/>
                </a:solidFill>
              </a:rPr>
              <a:t> ВДИХАТИ ЇХ ЗАПАХ ІЗ ФЛАКОНУ</a:t>
            </a:r>
          </a:p>
          <a:p>
            <a:pPr>
              <a:buFont typeface="Wingdings" pitchFamily="2" charset="2"/>
              <a:buChar char="Ø"/>
            </a:pPr>
            <a:r>
              <a:rPr lang="ru-RU" sz="3600" b="1" dirty="0" smtClean="0">
                <a:solidFill>
                  <a:schemeClr val="tx1"/>
                </a:solidFill>
              </a:rPr>
              <a:t>РОЗБРИЗГУВАТИ ПО КІМНАТІ</a:t>
            </a:r>
          </a:p>
          <a:p>
            <a:pPr>
              <a:buFont typeface="Wingdings" pitchFamily="2" charset="2"/>
              <a:buChar char="Ø"/>
            </a:pPr>
            <a:r>
              <a:rPr lang="ru-RU" sz="3600" b="1" dirty="0" smtClean="0">
                <a:solidFill>
                  <a:schemeClr val="tx1"/>
                </a:solidFill>
              </a:rPr>
              <a:t>ВИКОРИСТОВУВАТИ ДЛЯ МАСАЖУ</a:t>
            </a:r>
          </a:p>
          <a:p>
            <a:pPr>
              <a:buFont typeface="Wingdings" pitchFamily="2" charset="2"/>
              <a:buChar char="Ø"/>
            </a:pPr>
            <a:r>
              <a:rPr lang="ru-RU" sz="3600" b="1" dirty="0" smtClean="0">
                <a:solidFill>
                  <a:schemeClr val="tx1"/>
                </a:solidFill>
              </a:rPr>
              <a:t>ІНГАЛЯЦІЇ</a:t>
            </a:r>
            <a:r>
              <a:rPr lang="en-US" sz="3600" b="1" dirty="0" smtClean="0">
                <a:solidFill>
                  <a:schemeClr val="tx1"/>
                </a:solidFill>
              </a:rPr>
              <a:t> </a:t>
            </a:r>
            <a:r>
              <a:rPr lang="ru-RU" sz="3600" b="1" dirty="0" smtClean="0">
                <a:solidFill>
                  <a:schemeClr val="tx1"/>
                </a:solidFill>
              </a:rPr>
              <a:t>(</a:t>
            </a:r>
            <a:r>
              <a:rPr lang="ru-RU" sz="3600" b="1" dirty="0" smtClean="0">
                <a:solidFill>
                  <a:schemeClr val="tx1"/>
                </a:solidFill>
              </a:rPr>
              <a:t>ГАРЯЧІ І ХОЛОДНІ)</a:t>
            </a:r>
          </a:p>
          <a:p>
            <a:pPr>
              <a:buFont typeface="Wingdings" pitchFamily="2" charset="2"/>
              <a:buChar char="Ø"/>
            </a:pPr>
            <a:r>
              <a:rPr lang="ru-RU" sz="3600" b="1" dirty="0" smtClean="0">
                <a:solidFill>
                  <a:schemeClr val="tx1"/>
                </a:solidFill>
              </a:rPr>
              <a:t>АРОМОЛАМПИ</a:t>
            </a:r>
          </a:p>
          <a:p>
            <a:pPr>
              <a:buNone/>
            </a:pPr>
            <a:endParaRPr lang="uk-U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Аромолампа</a:t>
            </a:r>
            <a:r>
              <a:rPr lang="uk-UA" dirty="0" smtClean="0"/>
              <a:t>.</a:t>
            </a:r>
            <a:endParaRPr lang="uk-UA" dirty="0"/>
          </a:p>
        </p:txBody>
      </p:sp>
      <p:pic>
        <p:nvPicPr>
          <p:cNvPr id="4" name="i-main-pic" descr="Картинка 30 из 676">
            <a:hlinkClick r:id="rId2"/>
          </p:cNvPr>
          <p:cNvPicPr>
            <a:picLocks noGrp="1" noChangeAspect="1" noChangeArrowheads="1"/>
          </p:cNvPicPr>
          <p:nvPr>
            <p:ph idx="1"/>
          </p:nvPr>
        </p:nvPicPr>
        <p:blipFill>
          <a:blip r:embed="rId3"/>
          <a:srcRect/>
          <a:stretch>
            <a:fillRect/>
          </a:stretch>
        </p:blipFill>
        <p:spPr bwMode="auto">
          <a:xfrm>
            <a:off x="428596" y="2143116"/>
            <a:ext cx="3873326" cy="4143404"/>
          </a:xfrm>
          <a:prstGeom prst="rect">
            <a:avLst/>
          </a:prstGeom>
          <a:noFill/>
          <a:ln w="9525">
            <a:noFill/>
            <a:miter lim="800000"/>
            <a:headEnd/>
            <a:tailEnd/>
          </a:ln>
        </p:spPr>
      </p:pic>
      <p:pic>
        <p:nvPicPr>
          <p:cNvPr id="5" name="Picture 2" descr="i?id=77595927&amp;tov=4">
            <a:hlinkClick r:id="rId4"/>
          </p:cNvPr>
          <p:cNvPicPr>
            <a:picLocks noChangeAspect="1" noChangeArrowheads="1"/>
          </p:cNvPicPr>
          <p:nvPr/>
        </p:nvPicPr>
        <p:blipFill>
          <a:blip r:embed="rId5"/>
          <a:srcRect/>
          <a:stretch>
            <a:fillRect/>
          </a:stretch>
        </p:blipFill>
        <p:spPr bwMode="auto">
          <a:xfrm>
            <a:off x="4857752" y="1785926"/>
            <a:ext cx="3643338" cy="4822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357166"/>
            <a:ext cx="8501122" cy="5078313"/>
          </a:xfrm>
          <a:prstGeom prst="rect">
            <a:avLst/>
          </a:prstGeom>
        </p:spPr>
        <p:txBody>
          <a:bodyPr wrap="square">
            <a:spAutoFit/>
          </a:bodyPr>
          <a:lstStyle/>
          <a:p>
            <a:pPr algn="just"/>
            <a:r>
              <a:rPr lang="ru-RU" sz="2800" b="1" i="1" dirty="0" err="1" smtClean="0">
                <a:solidFill>
                  <a:srgbClr val="0070C0"/>
                </a:solidFill>
              </a:rPr>
              <a:t>Фітотерапія</a:t>
            </a:r>
            <a:r>
              <a:rPr lang="ru-RU" sz="2800" b="1" i="1" dirty="0" smtClean="0">
                <a:solidFill>
                  <a:srgbClr val="0070C0"/>
                </a:solidFill>
              </a:rPr>
              <a:t>, яка </a:t>
            </a:r>
            <a:r>
              <a:rPr lang="ru-RU" sz="2800" b="1" i="1" dirty="0" err="1" smtClean="0">
                <a:solidFill>
                  <a:srgbClr val="0070C0"/>
                </a:solidFill>
              </a:rPr>
              <a:t>застосовується</a:t>
            </a:r>
            <a:r>
              <a:rPr lang="ru-RU" sz="2800" b="1" i="1" dirty="0" smtClean="0">
                <a:solidFill>
                  <a:srgbClr val="0070C0"/>
                </a:solidFill>
              </a:rPr>
              <a:t> в </a:t>
            </a:r>
            <a:r>
              <a:rPr lang="ru-RU" sz="2800" b="1" i="1" dirty="0" err="1" smtClean="0">
                <a:solidFill>
                  <a:srgbClr val="0070C0"/>
                </a:solidFill>
              </a:rPr>
              <a:t>національних</a:t>
            </a:r>
            <a:r>
              <a:rPr lang="ru-RU" sz="2800" b="1" i="1" dirty="0" smtClean="0">
                <a:solidFill>
                  <a:srgbClr val="0070C0"/>
                </a:solidFill>
              </a:rPr>
              <a:t> системах </a:t>
            </a:r>
            <a:r>
              <a:rPr lang="ru-RU" sz="2800" b="1" i="1" dirty="0" err="1" smtClean="0">
                <a:solidFill>
                  <a:srgbClr val="0070C0"/>
                </a:solidFill>
              </a:rPr>
              <a:t>охорони</a:t>
            </a:r>
            <a:r>
              <a:rPr lang="ru-RU" sz="2800" b="1" i="1" dirty="0" smtClean="0">
                <a:solidFill>
                  <a:srgbClr val="0070C0"/>
                </a:solidFill>
              </a:rPr>
              <a:t> </a:t>
            </a:r>
            <a:r>
              <a:rPr lang="ru-RU" sz="2800" b="1" i="1" dirty="0" err="1" smtClean="0">
                <a:solidFill>
                  <a:srgbClr val="0070C0"/>
                </a:solidFill>
              </a:rPr>
              <a:t>здоров'я</a:t>
            </a:r>
            <a:r>
              <a:rPr lang="ru-RU" sz="2800" b="1" i="1" dirty="0" smtClean="0">
                <a:solidFill>
                  <a:srgbClr val="0070C0"/>
                </a:solidFill>
              </a:rPr>
              <a:t> </a:t>
            </a:r>
            <a:r>
              <a:rPr lang="ru-RU" sz="2800" b="1" i="1" dirty="0" err="1" smtClean="0">
                <a:solidFill>
                  <a:srgbClr val="0070C0"/>
                </a:solidFill>
              </a:rPr>
              <a:t>переважної</a:t>
            </a:r>
            <a:r>
              <a:rPr lang="ru-RU" sz="2800" b="1" i="1" dirty="0" smtClean="0">
                <a:solidFill>
                  <a:srgbClr val="0070C0"/>
                </a:solidFill>
              </a:rPr>
              <a:t> </a:t>
            </a:r>
            <a:r>
              <a:rPr lang="ru-RU" sz="2800" b="1" i="1" dirty="0" err="1" smtClean="0">
                <a:solidFill>
                  <a:srgbClr val="0070C0"/>
                </a:solidFill>
              </a:rPr>
              <a:t>більшості</a:t>
            </a:r>
            <a:r>
              <a:rPr lang="ru-RU" sz="2800" b="1" i="1" dirty="0" smtClean="0">
                <a:solidFill>
                  <a:srgbClr val="0070C0"/>
                </a:solidFill>
              </a:rPr>
              <a:t> </a:t>
            </a:r>
            <a:r>
              <a:rPr lang="ru-RU" sz="2800" b="1" i="1" dirty="0" err="1" smtClean="0">
                <a:solidFill>
                  <a:srgbClr val="0070C0"/>
                </a:solidFill>
              </a:rPr>
              <a:t>країн</a:t>
            </a:r>
            <a:r>
              <a:rPr lang="ru-RU" sz="2800" b="1" i="1" dirty="0" smtClean="0">
                <a:solidFill>
                  <a:srgbClr val="0070C0"/>
                </a:solidFill>
              </a:rPr>
              <a:t> ЄС, </a:t>
            </a:r>
            <a:r>
              <a:rPr lang="ru-RU" sz="2800" b="1" i="1" dirty="0" err="1" smtClean="0">
                <a:solidFill>
                  <a:srgbClr val="0070C0"/>
                </a:solidFill>
              </a:rPr>
              <a:t>має</a:t>
            </a:r>
            <a:r>
              <a:rPr lang="ru-RU" sz="2800" b="1" i="1" dirty="0" smtClean="0">
                <a:solidFill>
                  <a:srgbClr val="0070C0"/>
                </a:solidFill>
              </a:rPr>
              <a:t> </a:t>
            </a:r>
            <a:r>
              <a:rPr lang="ru-RU" sz="2800" b="1" i="1" dirty="0" err="1" smtClean="0">
                <a:solidFill>
                  <a:srgbClr val="0070C0"/>
                </a:solidFill>
              </a:rPr>
              <a:t>тисячолітню</a:t>
            </a:r>
            <a:r>
              <a:rPr lang="ru-RU" sz="2800" b="1" i="1" dirty="0" smtClean="0">
                <a:solidFill>
                  <a:srgbClr val="0070C0"/>
                </a:solidFill>
              </a:rPr>
              <a:t> </a:t>
            </a:r>
            <a:r>
              <a:rPr lang="ru-RU" sz="2800" b="1" i="1" dirty="0" err="1" smtClean="0">
                <a:solidFill>
                  <a:srgbClr val="0070C0"/>
                </a:solidFill>
              </a:rPr>
              <a:t>історію</a:t>
            </a:r>
            <a:r>
              <a:rPr lang="ru-RU" sz="2800" b="1" i="1" dirty="0" smtClean="0">
                <a:solidFill>
                  <a:srgbClr val="0070C0"/>
                </a:solidFill>
              </a:rPr>
              <a:t>. </a:t>
            </a:r>
            <a:endParaRPr lang="ru-RU" sz="2800" b="1" i="1" dirty="0" smtClean="0">
              <a:solidFill>
                <a:srgbClr val="0070C0"/>
              </a:solidFill>
            </a:endParaRPr>
          </a:p>
          <a:p>
            <a:pPr algn="just"/>
            <a:r>
              <a:rPr lang="ru-RU" sz="2400" b="1" dirty="0" smtClean="0"/>
              <a:t>Практично </a:t>
            </a:r>
            <a:r>
              <a:rPr lang="ru-RU" sz="2400" b="1" dirty="0" err="1" smtClean="0"/>
              <a:t>кожна</a:t>
            </a:r>
            <a:r>
              <a:rPr lang="ru-RU" sz="2400" b="1" dirty="0" smtClean="0"/>
              <a:t> </a:t>
            </a:r>
            <a:r>
              <a:rPr lang="ru-RU" sz="2400" b="1" dirty="0" err="1" smtClean="0"/>
              <a:t>цивілізація</a:t>
            </a:r>
            <a:r>
              <a:rPr lang="ru-RU" sz="2400" b="1" dirty="0" smtClean="0"/>
              <a:t> мала свою </a:t>
            </a:r>
            <a:r>
              <a:rPr lang="ru-RU" sz="2400" b="1" dirty="0" err="1" smtClean="0"/>
              <a:t>сформовану</a:t>
            </a:r>
            <a:r>
              <a:rPr lang="ru-RU" sz="2400" b="1" dirty="0" smtClean="0"/>
              <a:t> медицину, </a:t>
            </a:r>
            <a:r>
              <a:rPr lang="ru-RU" sz="2400" b="1" dirty="0" err="1" smtClean="0"/>
              <a:t>і</a:t>
            </a:r>
            <a:r>
              <a:rPr lang="ru-RU" sz="2400" b="1" dirty="0" smtClean="0"/>
              <a:t> </a:t>
            </a:r>
            <a:r>
              <a:rPr lang="ru-RU" sz="2400" b="1" dirty="0" err="1" smtClean="0"/>
              <a:t>свідченням</a:t>
            </a:r>
            <a:r>
              <a:rPr lang="ru-RU" sz="2400" b="1" dirty="0" smtClean="0"/>
              <a:t> </a:t>
            </a:r>
            <a:r>
              <a:rPr lang="ru-RU" sz="2400" b="1" dirty="0" err="1" smtClean="0"/>
              <a:t>цього</a:t>
            </a:r>
            <a:r>
              <a:rPr lang="ru-RU" sz="2400" b="1" dirty="0" smtClean="0"/>
              <a:t> </a:t>
            </a:r>
            <a:r>
              <a:rPr lang="ru-RU" sz="2400" b="1" dirty="0" err="1" smtClean="0"/>
              <a:t>є</a:t>
            </a:r>
            <a:r>
              <a:rPr lang="ru-RU" sz="2400" b="1" dirty="0" smtClean="0"/>
              <a:t> </a:t>
            </a:r>
            <a:r>
              <a:rPr lang="ru-RU" sz="2400" b="1" dirty="0" err="1" smtClean="0"/>
              <a:t>різні</a:t>
            </a:r>
            <a:r>
              <a:rPr lang="ru-RU" sz="2400" b="1" dirty="0" smtClean="0"/>
              <a:t> </a:t>
            </a:r>
            <a:r>
              <a:rPr lang="ru-RU" sz="2400" b="1" dirty="0" err="1" smtClean="0"/>
              <a:t>письмові</a:t>
            </a:r>
            <a:r>
              <a:rPr lang="ru-RU" sz="2400" b="1" dirty="0" smtClean="0"/>
              <a:t> </a:t>
            </a:r>
            <a:r>
              <a:rPr lang="ru-RU" sz="2400" b="1" dirty="0" err="1" smtClean="0"/>
              <a:t>джерела</a:t>
            </a:r>
            <a:r>
              <a:rPr lang="ru-RU" sz="2400" b="1" dirty="0" smtClean="0"/>
              <a:t> </a:t>
            </a:r>
            <a:r>
              <a:rPr lang="ru-RU" sz="2400" b="1" dirty="0" err="1" smtClean="0"/>
              <a:t>шкіл</a:t>
            </a:r>
            <a:r>
              <a:rPr lang="ru-RU" sz="2400" b="1" dirty="0" smtClean="0"/>
              <a:t> </a:t>
            </a:r>
            <a:r>
              <a:rPr lang="ru-RU" sz="2400" b="1" dirty="0" err="1" smtClean="0"/>
              <a:t>фітотерапії</a:t>
            </a:r>
            <a:r>
              <a:rPr lang="ru-RU" sz="2400" b="1" dirty="0" smtClean="0"/>
              <a:t> як </a:t>
            </a:r>
            <a:r>
              <a:rPr lang="ru-RU" sz="2400" b="1" dirty="0" err="1" smtClean="0"/>
              <a:t>втрачених</a:t>
            </a:r>
            <a:r>
              <a:rPr lang="ru-RU" sz="2400" b="1" dirty="0" smtClean="0"/>
              <a:t>, так </a:t>
            </a:r>
            <a:r>
              <a:rPr lang="ru-RU" sz="2400" b="1" dirty="0" err="1" smtClean="0"/>
              <a:t>і</a:t>
            </a:r>
            <a:r>
              <a:rPr lang="ru-RU" sz="2400" b="1" dirty="0" smtClean="0"/>
              <a:t> </a:t>
            </a:r>
            <a:r>
              <a:rPr lang="ru-RU" sz="2400" b="1" dirty="0" err="1" smtClean="0"/>
              <a:t>збереженихдо</a:t>
            </a:r>
            <a:r>
              <a:rPr lang="ru-RU" sz="2400" b="1" dirty="0" smtClean="0"/>
              <a:t> наших </a:t>
            </a:r>
            <a:r>
              <a:rPr lang="ru-RU" sz="2400" b="1" dirty="0" err="1" smtClean="0"/>
              <a:t>днів</a:t>
            </a:r>
            <a:r>
              <a:rPr lang="ru-RU" sz="2400" b="1" dirty="0" smtClean="0"/>
              <a:t>. </a:t>
            </a:r>
            <a:endParaRPr lang="ru-RU" sz="2400" b="1" dirty="0" smtClean="0"/>
          </a:p>
          <a:p>
            <a:pPr algn="just"/>
            <a:r>
              <a:rPr lang="ru-RU" sz="2400" b="1" dirty="0" smtClean="0"/>
              <a:t>До </a:t>
            </a:r>
            <a:r>
              <a:rPr lang="ru-RU" sz="2400" b="1" dirty="0" err="1" smtClean="0"/>
              <a:t>втрачених</a:t>
            </a:r>
            <a:r>
              <a:rPr lang="ru-RU" sz="2400" b="1" dirty="0" smtClean="0"/>
              <a:t> </a:t>
            </a:r>
            <a:r>
              <a:rPr lang="ru-RU" sz="2400" b="1" dirty="0" err="1" smtClean="0"/>
              <a:t>відносяться</a:t>
            </a:r>
            <a:r>
              <a:rPr lang="ru-RU" sz="2400" b="1" dirty="0" smtClean="0"/>
              <a:t> </a:t>
            </a:r>
            <a:r>
              <a:rPr lang="ru-RU" sz="2400" b="1" dirty="0" err="1" smtClean="0"/>
              <a:t>месопотамська</a:t>
            </a:r>
            <a:r>
              <a:rPr lang="ru-RU" sz="2400" b="1" dirty="0" smtClean="0"/>
              <a:t> (</a:t>
            </a:r>
            <a:r>
              <a:rPr lang="ru-RU" sz="2400" b="1" dirty="0" err="1" smtClean="0"/>
              <a:t>шумерська</a:t>
            </a:r>
            <a:r>
              <a:rPr lang="ru-RU" sz="2400" b="1" dirty="0" smtClean="0"/>
              <a:t>, </a:t>
            </a:r>
            <a:r>
              <a:rPr lang="ru-RU" sz="2400" b="1" dirty="0" err="1" smtClean="0"/>
              <a:t>вавилоноассирійська</a:t>
            </a:r>
            <a:r>
              <a:rPr lang="ru-RU" sz="2400" b="1" dirty="0" smtClean="0"/>
              <a:t>), </a:t>
            </a:r>
            <a:r>
              <a:rPr lang="ru-RU" sz="2400" b="1" dirty="0" err="1" smtClean="0"/>
              <a:t>єгипетська</a:t>
            </a:r>
            <a:r>
              <a:rPr lang="ru-RU" sz="2400" b="1" dirty="0" smtClean="0"/>
              <a:t>, </a:t>
            </a:r>
            <a:r>
              <a:rPr lang="ru-RU" sz="2400" b="1" dirty="0" err="1" smtClean="0"/>
              <a:t>грецька</a:t>
            </a:r>
            <a:r>
              <a:rPr lang="ru-RU" sz="2400" b="1" dirty="0" smtClean="0"/>
              <a:t> та </a:t>
            </a:r>
            <a:r>
              <a:rPr lang="ru-RU" sz="2400" b="1" dirty="0" err="1" smtClean="0"/>
              <a:t>римська</a:t>
            </a:r>
            <a:r>
              <a:rPr lang="ru-RU" sz="2400" b="1" dirty="0" smtClean="0"/>
              <a:t>, а до </a:t>
            </a:r>
            <a:r>
              <a:rPr lang="ru-RU" sz="2400" b="1" dirty="0" err="1" smtClean="0"/>
              <a:t>нашого</a:t>
            </a:r>
            <a:r>
              <a:rPr lang="ru-RU" sz="2400" b="1" dirty="0" smtClean="0"/>
              <a:t> часу </a:t>
            </a:r>
            <a:r>
              <a:rPr lang="ru-RU" sz="2400" b="1" dirty="0" err="1" smtClean="0"/>
              <a:t>зберегли</a:t>
            </a:r>
            <a:r>
              <a:rPr lang="ru-RU" sz="2400" b="1" dirty="0" smtClean="0"/>
              <a:t> свою </a:t>
            </a:r>
            <a:r>
              <a:rPr lang="ru-RU" sz="2400" b="1" dirty="0" err="1" smtClean="0"/>
              <a:t>самобутність</a:t>
            </a:r>
            <a:r>
              <a:rPr lang="ru-RU" sz="2400" b="1" dirty="0" smtClean="0"/>
              <a:t> </a:t>
            </a:r>
            <a:r>
              <a:rPr lang="ru-RU" sz="2400" b="1" dirty="0" err="1" smtClean="0"/>
              <a:t>і</a:t>
            </a:r>
            <a:r>
              <a:rPr lang="ru-RU" sz="2400" b="1" dirty="0" smtClean="0"/>
              <a:t> </a:t>
            </a:r>
            <a:r>
              <a:rPr lang="ru-RU" sz="2400" b="1" dirty="0" err="1" smtClean="0"/>
              <a:t>продовжують</a:t>
            </a:r>
            <a:r>
              <a:rPr lang="ru-RU" sz="2400" b="1" dirty="0" smtClean="0"/>
              <a:t> </a:t>
            </a:r>
            <a:r>
              <a:rPr lang="ru-RU" sz="2400" b="1" dirty="0" err="1" smtClean="0"/>
              <a:t>поширювати</a:t>
            </a:r>
            <a:r>
              <a:rPr lang="ru-RU" sz="2400" b="1" dirty="0" smtClean="0"/>
              <a:t> </a:t>
            </a:r>
            <a:r>
              <a:rPr lang="ru-RU" sz="2400" b="1" dirty="0" err="1" smtClean="0"/>
              <a:t>набутий</a:t>
            </a:r>
            <a:r>
              <a:rPr lang="ru-RU" sz="2400" b="1" dirty="0" smtClean="0"/>
              <a:t> </a:t>
            </a:r>
            <a:r>
              <a:rPr lang="ru-RU" sz="2400" b="1" dirty="0" err="1" smtClean="0"/>
              <a:t>досвід</a:t>
            </a:r>
            <a:r>
              <a:rPr lang="ru-RU" sz="2400" b="1" dirty="0" smtClean="0"/>
              <a:t> на </a:t>
            </a:r>
            <a:r>
              <a:rPr lang="ru-RU" sz="2400" b="1" dirty="0" err="1" smtClean="0"/>
              <a:t>світовому</a:t>
            </a:r>
            <a:r>
              <a:rPr lang="ru-RU" sz="2400" b="1" dirty="0" smtClean="0"/>
              <a:t> </a:t>
            </a:r>
            <a:r>
              <a:rPr lang="ru-RU" sz="2400" b="1" dirty="0" err="1" smtClean="0"/>
              <a:t>рівні</a:t>
            </a:r>
            <a:r>
              <a:rPr lang="ru-RU" sz="2400" b="1" dirty="0" smtClean="0"/>
              <a:t> </a:t>
            </a:r>
            <a:r>
              <a:rPr lang="ru-RU" sz="2400" b="1" dirty="0" err="1" smtClean="0"/>
              <a:t>китайська</a:t>
            </a:r>
            <a:r>
              <a:rPr lang="ru-RU" sz="2400" b="1" dirty="0" smtClean="0"/>
              <a:t> та </a:t>
            </a:r>
            <a:r>
              <a:rPr lang="ru-RU" sz="2400" b="1" dirty="0" err="1" smtClean="0"/>
              <a:t>індійська</a:t>
            </a:r>
            <a:r>
              <a:rPr lang="ru-RU" sz="2400" b="1" dirty="0" smtClean="0"/>
              <a:t> </a:t>
            </a:r>
            <a:r>
              <a:rPr lang="ru-RU" sz="2400" b="1" dirty="0" err="1" smtClean="0"/>
              <a:t>школи</a:t>
            </a:r>
            <a:r>
              <a:rPr lang="ru-RU" sz="2400" b="1" dirty="0" smtClean="0"/>
              <a:t> </a:t>
            </a:r>
            <a:r>
              <a:rPr lang="ru-RU" sz="2400" b="1" dirty="0" err="1" smtClean="0"/>
              <a:t>фітотерапії</a:t>
            </a:r>
            <a:r>
              <a:rPr lang="ru-RU" sz="2400" b="1" dirty="0" smtClean="0"/>
              <a:t>. </a:t>
            </a:r>
            <a:r>
              <a:rPr lang="ru-RU" sz="2400" b="1" dirty="0" err="1" smtClean="0"/>
              <a:t>Розглянемо</a:t>
            </a:r>
            <a:r>
              <a:rPr lang="ru-RU" sz="2400" b="1" dirty="0" smtClean="0"/>
              <a:t> </a:t>
            </a:r>
            <a:r>
              <a:rPr lang="ru-RU" sz="2400" b="1" dirty="0" err="1" smtClean="0"/>
              <a:t>докладніше</a:t>
            </a:r>
            <a:r>
              <a:rPr lang="ru-RU" sz="2400" b="1" dirty="0" smtClean="0"/>
              <a:t> </a:t>
            </a:r>
            <a:r>
              <a:rPr lang="ru-RU" sz="2400" b="1" dirty="0" err="1" smtClean="0"/>
              <a:t>історичні</a:t>
            </a:r>
            <a:r>
              <a:rPr lang="ru-RU" sz="2400" b="1" dirty="0" smtClean="0"/>
              <a:t> </a:t>
            </a:r>
            <a:r>
              <a:rPr lang="ru-RU" sz="2400" b="1" dirty="0" err="1" smtClean="0"/>
              <a:t>аспекти</a:t>
            </a:r>
            <a:r>
              <a:rPr lang="ru-RU" sz="2400" b="1" dirty="0" smtClean="0"/>
              <a:t> </a:t>
            </a:r>
            <a:r>
              <a:rPr lang="ru-RU" sz="2400" b="1" dirty="0" err="1" smtClean="0"/>
              <a:t>використовуваних</a:t>
            </a:r>
            <a:r>
              <a:rPr lang="ru-RU" sz="2400" b="1" dirty="0" smtClean="0"/>
              <a:t> </a:t>
            </a:r>
            <a:r>
              <a:rPr lang="ru-RU" sz="2400" b="1" dirty="0" err="1" smtClean="0"/>
              <a:t>лікарських</a:t>
            </a:r>
            <a:r>
              <a:rPr lang="ru-RU" sz="2400" b="1" dirty="0" smtClean="0"/>
              <a:t> </a:t>
            </a:r>
            <a:r>
              <a:rPr lang="ru-RU" sz="2400" b="1" dirty="0" err="1" smtClean="0"/>
              <a:t>рослин</a:t>
            </a:r>
            <a:r>
              <a:rPr lang="ru-RU" sz="2400" b="1" dirty="0" smtClean="0"/>
              <a:t> </a:t>
            </a:r>
            <a:r>
              <a:rPr lang="ru-RU" sz="2400" b="1" dirty="0" err="1" smtClean="0"/>
              <a:t>цілителями</a:t>
            </a:r>
            <a:r>
              <a:rPr lang="ru-RU" sz="2400" b="1" dirty="0" smtClean="0"/>
              <a:t> </a:t>
            </a:r>
            <a:r>
              <a:rPr lang="ru-RU" sz="2400" b="1" dirty="0" err="1" smtClean="0"/>
              <a:t>стародавніх</a:t>
            </a:r>
            <a:r>
              <a:rPr lang="ru-RU" sz="2400" b="1" dirty="0" smtClean="0"/>
              <a:t> </a:t>
            </a:r>
            <a:r>
              <a:rPr lang="ru-RU" sz="2400" b="1" dirty="0" err="1" smtClean="0"/>
              <a:t>цивілізацій</a:t>
            </a:r>
            <a:r>
              <a:rPr lang="ru-RU" sz="2400" b="1" dirty="0" smtClean="0"/>
              <a:t>. </a:t>
            </a:r>
            <a:endParaRPr lang="ru-RU" sz="24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err="1" smtClean="0"/>
              <a:t>Аромованни</a:t>
            </a:r>
            <a:r>
              <a:rPr lang="uk-UA" b="1" dirty="0" smtClean="0"/>
              <a:t> та </a:t>
            </a:r>
            <a:r>
              <a:rPr lang="uk-UA" b="1" dirty="0" smtClean="0"/>
              <a:t>інгаляції</a:t>
            </a:r>
            <a:endParaRPr lang="uk-UA" b="1" dirty="0"/>
          </a:p>
        </p:txBody>
      </p:sp>
      <p:pic>
        <p:nvPicPr>
          <p:cNvPr id="4" name="Picture 5" descr="Ароматические ванны для лечения целлюлита"/>
          <p:cNvPicPr>
            <a:picLocks noGrp="1" noChangeAspect="1" noChangeArrowheads="1"/>
          </p:cNvPicPr>
          <p:nvPr>
            <p:ph idx="1"/>
          </p:nvPr>
        </p:nvPicPr>
        <p:blipFill>
          <a:blip r:embed="rId2"/>
          <a:srcRect/>
          <a:stretch>
            <a:fillRect/>
          </a:stretch>
        </p:blipFill>
        <p:spPr bwMode="auto">
          <a:xfrm>
            <a:off x="785786" y="2143116"/>
            <a:ext cx="1905000" cy="2857500"/>
          </a:xfrm>
          <a:prstGeom prst="rect">
            <a:avLst/>
          </a:prstGeom>
          <a:noFill/>
          <a:ln w="9525">
            <a:noFill/>
            <a:miter lim="800000"/>
            <a:headEnd/>
            <a:tailEnd/>
          </a:ln>
        </p:spPr>
      </p:pic>
      <p:pic>
        <p:nvPicPr>
          <p:cNvPr id="5" name="Picture 4" descr="Картинка 36 из 759"/>
          <p:cNvPicPr>
            <a:picLocks noChangeAspect="1" noChangeArrowheads="1"/>
          </p:cNvPicPr>
          <p:nvPr/>
        </p:nvPicPr>
        <p:blipFill>
          <a:blip r:embed="rId3"/>
          <a:srcRect/>
          <a:stretch>
            <a:fillRect/>
          </a:stretch>
        </p:blipFill>
        <p:spPr bwMode="auto">
          <a:xfrm>
            <a:off x="3929058" y="1643050"/>
            <a:ext cx="331152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Масаж</a:t>
            </a:r>
            <a:endParaRPr lang="uk-UA" b="1" dirty="0"/>
          </a:p>
        </p:txBody>
      </p:sp>
      <p:pic>
        <p:nvPicPr>
          <p:cNvPr id="4" name="Picture 4" descr="img_kokon01.jpg"/>
          <p:cNvPicPr>
            <a:picLocks noGrp="1" noChangeAspect="1" noChangeArrowheads="1"/>
          </p:cNvPicPr>
          <p:nvPr>
            <p:ph idx="1"/>
          </p:nvPr>
        </p:nvPicPr>
        <p:blipFill>
          <a:blip r:embed="rId2"/>
          <a:srcRect/>
          <a:stretch>
            <a:fillRect/>
          </a:stretch>
        </p:blipFill>
        <p:spPr bwMode="auto">
          <a:xfrm>
            <a:off x="357158" y="1714488"/>
            <a:ext cx="4445000" cy="3543300"/>
          </a:xfrm>
          <a:prstGeom prst="rect">
            <a:avLst/>
          </a:prstGeom>
          <a:noFill/>
          <a:ln w="9525">
            <a:noFill/>
            <a:miter lim="800000"/>
            <a:headEnd/>
            <a:tailEnd/>
          </a:ln>
        </p:spPr>
      </p:pic>
      <p:pic>
        <p:nvPicPr>
          <p:cNvPr id="5" name="Picture 5" descr="Картинка 116 из 759"/>
          <p:cNvPicPr>
            <a:picLocks noChangeAspect="1" noChangeArrowheads="1"/>
          </p:cNvPicPr>
          <p:nvPr/>
        </p:nvPicPr>
        <p:blipFill>
          <a:blip r:embed="rId3"/>
          <a:srcRect/>
          <a:stretch>
            <a:fillRect/>
          </a:stretch>
        </p:blipFill>
        <p:spPr bwMode="auto">
          <a:xfrm>
            <a:off x="5286380" y="2214554"/>
            <a:ext cx="3095625"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Ультразвукові </a:t>
            </a:r>
            <a:r>
              <a:rPr lang="uk-UA" dirty="0" err="1" smtClean="0"/>
              <a:t>аромолампи</a:t>
            </a:r>
            <a:r>
              <a:rPr lang="uk-UA" dirty="0" smtClean="0"/>
              <a:t/>
            </a:r>
            <a:br>
              <a:rPr lang="uk-UA" dirty="0" smtClean="0"/>
            </a:br>
            <a:r>
              <a:rPr lang="uk-UA" dirty="0" smtClean="0"/>
              <a:t>(</a:t>
            </a:r>
            <a:r>
              <a:rPr lang="uk-UA" dirty="0" err="1" smtClean="0"/>
              <a:t>диффузори</a:t>
            </a:r>
            <a:r>
              <a:rPr lang="uk-UA" dirty="0" smtClean="0"/>
              <a:t>)</a:t>
            </a:r>
            <a:endParaRPr lang="uk-UA" dirty="0"/>
          </a:p>
        </p:txBody>
      </p:sp>
      <p:pic>
        <p:nvPicPr>
          <p:cNvPr id="4" name="Picture 2" descr="электрическая аромалампа"/>
          <p:cNvPicPr>
            <a:picLocks noGrp="1" noChangeAspect="1" noChangeArrowheads="1"/>
          </p:cNvPicPr>
          <p:nvPr>
            <p:ph idx="1"/>
          </p:nvPr>
        </p:nvPicPr>
        <p:blipFill>
          <a:blip r:embed="rId2"/>
          <a:srcRect/>
          <a:stretch>
            <a:fillRect/>
          </a:stretch>
        </p:blipFill>
        <p:spPr bwMode="auto">
          <a:xfrm>
            <a:off x="2500298" y="1785926"/>
            <a:ext cx="2286016" cy="228601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239000" cy="1143000"/>
          </a:xfrm>
        </p:spPr>
        <p:style>
          <a:lnRef idx="1">
            <a:schemeClr val="accent1"/>
          </a:lnRef>
          <a:fillRef idx="3">
            <a:schemeClr val="accent1"/>
          </a:fillRef>
          <a:effectRef idx="2">
            <a:schemeClr val="accent1"/>
          </a:effectRef>
          <a:fontRef idx="minor">
            <a:schemeClr val="lt1"/>
          </a:fontRef>
        </p:style>
        <p:txBody>
          <a:bodyPr/>
          <a:lstStyle/>
          <a:p>
            <a:r>
              <a:rPr lang="uk-UA" dirty="0" smtClean="0"/>
              <a:t> </a:t>
            </a:r>
            <a:r>
              <a:rPr lang="ru-RU" sz="4000" u="sng" dirty="0" smtClean="0">
                <a:latin typeface="Verdana" pitchFamily="34" charset="0"/>
              </a:rPr>
              <a:t>USB-</a:t>
            </a:r>
            <a:r>
              <a:rPr lang="uk-UA" dirty="0" err="1" smtClean="0"/>
              <a:t>аромолампи</a:t>
            </a:r>
            <a:endParaRPr lang="uk-UA" dirty="0"/>
          </a:p>
        </p:txBody>
      </p:sp>
      <p:pic>
        <p:nvPicPr>
          <p:cNvPr id="4" name="Picture 4" descr="USB аромалампа"/>
          <p:cNvPicPr>
            <a:picLocks noGrp="1" noChangeAspect="1" noChangeArrowheads="1"/>
          </p:cNvPicPr>
          <p:nvPr>
            <p:ph idx="1"/>
          </p:nvPr>
        </p:nvPicPr>
        <p:blipFill>
          <a:blip r:embed="rId2"/>
          <a:srcRect/>
          <a:stretch>
            <a:fillRect/>
          </a:stretch>
        </p:blipFill>
        <p:spPr bwMode="auto">
          <a:xfrm>
            <a:off x="2362200" y="2318544"/>
            <a:ext cx="3429000" cy="3429000"/>
          </a:xfrm>
          <a:prstGeom prst="rect">
            <a:avLst/>
          </a:prstGeom>
          <a:ln>
            <a:headEnd/>
            <a:tailEnd/>
          </a:ln>
        </p:spPr>
        <p:style>
          <a:lnRef idx="0">
            <a:schemeClr val="accent2"/>
          </a:lnRef>
          <a:fillRef idx="3">
            <a:schemeClr val="accent2"/>
          </a:fillRef>
          <a:effectRef idx="3">
            <a:schemeClr val="accent2"/>
          </a:effectRef>
          <a:fontRef idx="minor">
            <a:schemeClr val="lt1"/>
          </a:fontRef>
        </p:style>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Картинка 31 из 1733">
            <a:hlinkClick r:id="rId2"/>
          </p:cNvPr>
          <p:cNvPicPr>
            <a:picLocks noGrp="1" noChangeAspect="1" noChangeArrowheads="1"/>
          </p:cNvPicPr>
          <p:nvPr>
            <p:ph idx="1"/>
          </p:nvPr>
        </p:nvPicPr>
        <p:blipFill>
          <a:blip r:embed="rId3"/>
          <a:srcRect/>
          <a:stretch>
            <a:fillRect/>
          </a:stretch>
        </p:blipFill>
        <p:spPr bwMode="auto">
          <a:xfrm>
            <a:off x="0" y="0"/>
            <a:ext cx="6096000" cy="4076700"/>
          </a:xfrm>
          <a:prstGeom prst="rect">
            <a:avLst/>
          </a:prstGeom>
          <a:noFill/>
          <a:ln w="9525">
            <a:noFill/>
            <a:miter lim="800000"/>
            <a:headEnd/>
            <a:tailEnd/>
          </a:ln>
        </p:spPr>
      </p:pic>
      <p:pic>
        <p:nvPicPr>
          <p:cNvPr id="5" name="Picture 5" descr="11T_25_1"/>
          <p:cNvPicPr>
            <a:picLocks noChangeAspect="1" noChangeArrowheads="1"/>
          </p:cNvPicPr>
          <p:nvPr/>
        </p:nvPicPr>
        <p:blipFill>
          <a:blip r:embed="rId4"/>
          <a:srcRect/>
          <a:stretch>
            <a:fillRect/>
          </a:stretch>
        </p:blipFill>
        <p:spPr bwMode="auto">
          <a:xfrm>
            <a:off x="5643570" y="3571876"/>
            <a:ext cx="323850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1802" y="214291"/>
            <a:ext cx="2273764" cy="584775"/>
          </a:xfrm>
          <a:prstGeom prst="rect">
            <a:avLst/>
          </a:prstGeom>
        </p:spPr>
        <p:txBody>
          <a:bodyPr wrap="square">
            <a:spAutoFit/>
          </a:bodyPr>
          <a:lstStyle/>
          <a:p>
            <a:r>
              <a:rPr lang="ru-RU" sz="3200" b="1" dirty="0" err="1" smtClean="0">
                <a:solidFill>
                  <a:srgbClr val="FF0000"/>
                </a:solidFill>
              </a:rPr>
              <a:t>Адаптогени</a:t>
            </a:r>
            <a:endParaRPr lang="ru-RU" sz="3200" b="1" dirty="0">
              <a:solidFill>
                <a:srgbClr val="FF0000"/>
              </a:solidFill>
            </a:endParaRPr>
          </a:p>
        </p:txBody>
      </p:sp>
      <p:sp>
        <p:nvSpPr>
          <p:cNvPr id="3" name="Прямоугольник 2"/>
          <p:cNvSpPr/>
          <p:nvPr/>
        </p:nvSpPr>
        <p:spPr>
          <a:xfrm>
            <a:off x="357158" y="714356"/>
            <a:ext cx="8643998" cy="6001643"/>
          </a:xfrm>
          <a:prstGeom prst="rect">
            <a:avLst/>
          </a:prstGeom>
        </p:spPr>
        <p:txBody>
          <a:bodyPr wrap="square">
            <a:spAutoFit/>
          </a:bodyPr>
          <a:lstStyle/>
          <a:p>
            <a:pPr algn="just"/>
            <a:r>
              <a:rPr lang="ru-RU" sz="2400" b="1" dirty="0" err="1" smtClean="0"/>
              <a:t>Це</a:t>
            </a:r>
            <a:r>
              <a:rPr lang="ru-RU" sz="2400" b="1" dirty="0" smtClean="0"/>
              <a:t> </a:t>
            </a:r>
            <a:r>
              <a:rPr lang="ru-RU" sz="2400" b="1" dirty="0" err="1" smtClean="0"/>
              <a:t>препарати</a:t>
            </a:r>
            <a:r>
              <a:rPr lang="ru-RU" sz="2400" b="1" dirty="0" smtClean="0"/>
              <a:t> </a:t>
            </a:r>
            <a:r>
              <a:rPr lang="ru-RU" sz="2400" b="1" dirty="0" err="1" smtClean="0"/>
              <a:t>рослинного</a:t>
            </a:r>
            <a:r>
              <a:rPr lang="ru-RU" sz="2400" b="1" dirty="0" smtClean="0"/>
              <a:t> та </a:t>
            </a:r>
            <a:r>
              <a:rPr lang="ru-RU" sz="2400" b="1" dirty="0" err="1" smtClean="0"/>
              <a:t>тваринного</a:t>
            </a:r>
            <a:r>
              <a:rPr lang="ru-RU" sz="2400" b="1" dirty="0" smtClean="0"/>
              <a:t> </a:t>
            </a:r>
            <a:r>
              <a:rPr lang="ru-RU" sz="2400" b="1" dirty="0" err="1" smtClean="0"/>
              <a:t>походження</a:t>
            </a:r>
            <a:r>
              <a:rPr lang="ru-RU" sz="2400" b="1" dirty="0" smtClean="0"/>
              <a:t>, </a:t>
            </a:r>
            <a:r>
              <a:rPr lang="ru-RU" sz="2400" b="1" dirty="0" err="1" smtClean="0"/>
              <a:t>які</a:t>
            </a:r>
            <a:r>
              <a:rPr lang="ru-RU" sz="2400" b="1" dirty="0" smtClean="0"/>
              <a:t> </a:t>
            </a:r>
            <a:r>
              <a:rPr lang="ru-RU" sz="2400" b="1" dirty="0" err="1" smtClean="0"/>
              <a:t>забезпечують</a:t>
            </a:r>
            <a:r>
              <a:rPr lang="ru-RU" sz="2400" b="1" dirty="0" smtClean="0"/>
              <a:t> </a:t>
            </a:r>
            <a:r>
              <a:rPr lang="ru-RU" sz="2400" b="1" dirty="0" err="1" smtClean="0"/>
              <a:t>тонізуючу</a:t>
            </a:r>
            <a:r>
              <a:rPr lang="ru-RU" sz="2400" b="1" dirty="0" smtClean="0"/>
              <a:t> </a:t>
            </a:r>
            <a:r>
              <a:rPr lang="ru-RU" sz="2400" b="1" dirty="0" err="1" smtClean="0"/>
              <a:t>дію</a:t>
            </a:r>
            <a:r>
              <a:rPr lang="ru-RU" sz="2400" b="1" dirty="0" smtClean="0"/>
              <a:t> на ЦНС </a:t>
            </a:r>
            <a:r>
              <a:rPr lang="ru-RU" sz="2400" b="1" dirty="0" err="1" smtClean="0"/>
              <a:t>і</a:t>
            </a:r>
            <a:r>
              <a:rPr lang="ru-RU" sz="2400" b="1" dirty="0" smtClean="0"/>
              <a:t> </a:t>
            </a:r>
            <a:r>
              <a:rPr lang="ru-RU" sz="2400" b="1" dirty="0" err="1" smtClean="0"/>
              <a:t>функції</a:t>
            </a:r>
            <a:r>
              <a:rPr lang="ru-RU" sz="2400" b="1" dirty="0" smtClean="0"/>
              <a:t> </a:t>
            </a:r>
            <a:r>
              <a:rPr lang="ru-RU" sz="2400" b="1" dirty="0" err="1" smtClean="0"/>
              <a:t>організму</a:t>
            </a:r>
            <a:r>
              <a:rPr lang="ru-RU" sz="2400" b="1" dirty="0" smtClean="0"/>
              <a:t> в </a:t>
            </a:r>
            <a:r>
              <a:rPr lang="ru-RU" sz="2400" b="1" dirty="0" err="1" smtClean="0"/>
              <a:t>цілому</a:t>
            </a:r>
            <a:r>
              <a:rPr lang="ru-RU" sz="2400" b="1" dirty="0" smtClean="0"/>
              <a:t>, </a:t>
            </a:r>
            <a:r>
              <a:rPr lang="ru-RU" sz="2400" b="1" dirty="0" err="1" smtClean="0"/>
              <a:t>підвищують</a:t>
            </a:r>
            <a:r>
              <a:rPr lang="ru-RU" sz="2400" b="1" dirty="0" smtClean="0"/>
              <a:t> </a:t>
            </a:r>
            <a:r>
              <a:rPr lang="ru-RU" sz="2400" b="1" dirty="0" err="1" smtClean="0"/>
              <a:t>витривалість</a:t>
            </a:r>
            <a:r>
              <a:rPr lang="ru-RU" sz="2400" b="1" dirty="0" smtClean="0"/>
              <a:t> при </a:t>
            </a:r>
            <a:r>
              <a:rPr lang="ru-RU" sz="2400" b="1" dirty="0" err="1" smtClean="0"/>
              <a:t>фізичних</a:t>
            </a:r>
            <a:r>
              <a:rPr lang="ru-RU" sz="2400" b="1" dirty="0" smtClean="0"/>
              <a:t> </a:t>
            </a:r>
            <a:r>
              <a:rPr lang="ru-RU" sz="2400" b="1" dirty="0" err="1" smtClean="0"/>
              <a:t>і</a:t>
            </a:r>
            <a:r>
              <a:rPr lang="ru-RU" sz="2400" b="1" dirty="0" smtClean="0"/>
              <a:t> </a:t>
            </a:r>
            <a:r>
              <a:rPr lang="ru-RU" sz="2400" b="1" dirty="0" err="1" smtClean="0"/>
              <a:t>психічних</a:t>
            </a:r>
            <a:r>
              <a:rPr lang="ru-RU" sz="2400" b="1" dirty="0" smtClean="0"/>
              <a:t> </a:t>
            </a:r>
            <a:r>
              <a:rPr lang="ru-RU" sz="2400" b="1" dirty="0" err="1" smtClean="0"/>
              <a:t>навантаженнях</a:t>
            </a:r>
            <a:r>
              <a:rPr lang="ru-RU" sz="2400" b="1" dirty="0" smtClean="0"/>
              <a:t>.</a:t>
            </a:r>
          </a:p>
          <a:p>
            <a:r>
              <a:rPr lang="ru-RU" sz="2400" b="1" i="1" dirty="0" err="1" smtClean="0">
                <a:solidFill>
                  <a:srgbClr val="7030A0"/>
                </a:solidFill>
              </a:rPr>
              <a:t>Препарати</a:t>
            </a:r>
            <a:endParaRPr lang="ru-RU" sz="2400" b="1" dirty="0" smtClean="0">
              <a:solidFill>
                <a:srgbClr val="7030A0"/>
              </a:solidFill>
            </a:endParaRPr>
          </a:p>
          <a:p>
            <a:pPr>
              <a:buFont typeface="Wingdings" pitchFamily="2" charset="2"/>
              <a:buChar char="ü"/>
            </a:pPr>
            <a:r>
              <a:rPr lang="ru-RU" sz="2400" b="1" dirty="0" smtClean="0"/>
              <a:t>Настойка </a:t>
            </a:r>
            <a:r>
              <a:rPr lang="ru-RU" sz="2400" b="1" dirty="0" err="1" smtClean="0"/>
              <a:t>кореня</a:t>
            </a:r>
            <a:r>
              <a:rPr lang="ru-RU" sz="2400" b="1" dirty="0" smtClean="0"/>
              <a:t> женьшеню</a:t>
            </a:r>
          </a:p>
          <a:p>
            <a:pPr>
              <a:buFont typeface="Wingdings" pitchFamily="2" charset="2"/>
              <a:buChar char="ü"/>
            </a:pPr>
            <a:r>
              <a:rPr lang="ru-RU" sz="2400" b="1" dirty="0" err="1" smtClean="0"/>
              <a:t>Екстракт</a:t>
            </a:r>
            <a:r>
              <a:rPr lang="ru-RU" sz="2400" b="1" dirty="0" smtClean="0"/>
              <a:t> </a:t>
            </a:r>
            <a:r>
              <a:rPr lang="ru-RU" sz="2400" b="1" dirty="0" err="1" smtClean="0"/>
              <a:t>елеутерококу</a:t>
            </a:r>
            <a:endParaRPr lang="ru-RU" sz="2400" b="1" dirty="0" smtClean="0"/>
          </a:p>
          <a:p>
            <a:pPr>
              <a:buFont typeface="Wingdings" pitchFamily="2" charset="2"/>
              <a:buChar char="ü"/>
            </a:pPr>
            <a:r>
              <a:rPr lang="ru-RU" sz="2400" b="1" dirty="0" smtClean="0"/>
              <a:t>Пантокрин</a:t>
            </a:r>
          </a:p>
          <a:p>
            <a:pPr>
              <a:buFont typeface="Wingdings" pitchFamily="2" charset="2"/>
              <a:buChar char="ü"/>
            </a:pPr>
            <a:r>
              <a:rPr lang="ru-RU" sz="2400" b="1" dirty="0" err="1" smtClean="0"/>
              <a:t>Екстракт</a:t>
            </a:r>
            <a:r>
              <a:rPr lang="ru-RU" sz="2400" b="1" dirty="0" smtClean="0"/>
              <a:t> </a:t>
            </a:r>
            <a:r>
              <a:rPr lang="ru-RU" sz="2400" b="1" dirty="0" err="1" smtClean="0"/>
              <a:t>родіоли</a:t>
            </a:r>
            <a:r>
              <a:rPr lang="ru-RU" sz="2400" b="1" dirty="0" smtClean="0"/>
              <a:t> </a:t>
            </a:r>
            <a:r>
              <a:rPr lang="ru-RU" sz="2400" b="1" dirty="0" err="1" smtClean="0"/>
              <a:t>рідкий</a:t>
            </a:r>
            <a:endParaRPr lang="ru-RU" sz="2400" b="1" dirty="0" smtClean="0"/>
          </a:p>
          <a:p>
            <a:pPr>
              <a:buFont typeface="Wingdings" pitchFamily="2" charset="2"/>
              <a:buChar char="ü"/>
            </a:pPr>
            <a:r>
              <a:rPr lang="ru-RU" sz="2400" b="1" dirty="0" err="1" smtClean="0"/>
              <a:t>Сапарал</a:t>
            </a:r>
            <a:endParaRPr lang="ru-RU" sz="2400" b="1" dirty="0" smtClean="0"/>
          </a:p>
          <a:p>
            <a:pPr>
              <a:buFont typeface="Wingdings" pitchFamily="2" charset="2"/>
              <a:buChar char="ü"/>
            </a:pPr>
            <a:r>
              <a:rPr lang="ru-RU" sz="2400" b="1" dirty="0" err="1" smtClean="0"/>
              <a:t>Цитрулін</a:t>
            </a:r>
            <a:endParaRPr lang="ru-RU" sz="2400" b="1" dirty="0" smtClean="0"/>
          </a:p>
          <a:p>
            <a:pPr>
              <a:buFont typeface="Wingdings" pitchFamily="2" charset="2"/>
              <a:buChar char="ü"/>
            </a:pPr>
            <a:r>
              <a:rPr lang="ru-RU" sz="2400" b="1" dirty="0" smtClean="0"/>
              <a:t>Настойка </a:t>
            </a:r>
            <a:r>
              <a:rPr lang="ru-RU" sz="2400" b="1" dirty="0" err="1" smtClean="0"/>
              <a:t>аралії</a:t>
            </a:r>
            <a:endParaRPr lang="ru-RU" sz="2400" b="1" dirty="0" smtClean="0"/>
          </a:p>
          <a:p>
            <a:pPr>
              <a:buFont typeface="Wingdings" pitchFamily="2" charset="2"/>
              <a:buChar char="ü"/>
            </a:pPr>
            <a:r>
              <a:rPr lang="ru-RU" sz="2400" b="1" dirty="0" smtClean="0"/>
              <a:t>Лимонник </a:t>
            </a:r>
            <a:r>
              <a:rPr lang="ru-RU" sz="2400" b="1" dirty="0" err="1" smtClean="0"/>
              <a:t>китайський</a:t>
            </a:r>
            <a:endParaRPr lang="ru-RU" sz="2400" b="1" dirty="0" smtClean="0"/>
          </a:p>
          <a:p>
            <a:pPr>
              <a:buFont typeface="Wingdings" pitchFamily="2" charset="2"/>
              <a:buChar char="ü"/>
            </a:pPr>
            <a:r>
              <a:rPr lang="ru-RU" sz="2400" b="1" dirty="0" smtClean="0"/>
              <a:t>Настойка заманихи</a:t>
            </a:r>
          </a:p>
          <a:p>
            <a:pPr>
              <a:buFont typeface="Wingdings" pitchFamily="2" charset="2"/>
              <a:buChar char="ü"/>
            </a:pPr>
            <a:r>
              <a:rPr lang="ru-RU" sz="2400" b="1" dirty="0" err="1" smtClean="0"/>
              <a:t>Екстракт</a:t>
            </a:r>
            <a:r>
              <a:rPr lang="ru-RU" sz="2400" b="1" dirty="0" smtClean="0"/>
              <a:t> </a:t>
            </a:r>
            <a:r>
              <a:rPr lang="ru-RU" sz="2400" b="1" dirty="0" err="1" smtClean="0"/>
              <a:t>левзеї</a:t>
            </a:r>
            <a:r>
              <a:rPr lang="ru-RU" sz="2400" b="1" dirty="0" smtClean="0"/>
              <a:t> </a:t>
            </a:r>
            <a:r>
              <a:rPr lang="ru-RU" sz="2400" b="1" dirty="0" err="1" smtClean="0"/>
              <a:t>рідкий</a:t>
            </a:r>
            <a:endParaRPr lang="ru-RU" sz="2400" b="1" dirty="0" smtClean="0"/>
          </a:p>
          <a:p>
            <a:pPr>
              <a:buFont typeface="Wingdings" pitchFamily="2" charset="2"/>
              <a:buChar char="ü"/>
            </a:pPr>
            <a:r>
              <a:rPr lang="ru-RU" sz="2400" b="1" dirty="0" err="1" smtClean="0"/>
              <a:t>Гоніфіт</a:t>
            </a:r>
            <a:endParaRPr lang="ru-RU" sz="2400" b="1"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501122" cy="5847755"/>
          </a:xfrm>
          <a:prstGeom prst="rect">
            <a:avLst/>
          </a:prstGeom>
        </p:spPr>
        <p:txBody>
          <a:bodyPr wrap="square">
            <a:spAutoFit/>
          </a:bodyPr>
          <a:lstStyle/>
          <a:p>
            <a:pPr algn="ctr"/>
            <a:r>
              <a:rPr lang="ru-RU" sz="3600" b="1" i="1" dirty="0" err="1" smtClean="0">
                <a:solidFill>
                  <a:srgbClr val="7030A0"/>
                </a:solidFill>
              </a:rPr>
              <a:t>Механізм</a:t>
            </a:r>
            <a:r>
              <a:rPr lang="ru-RU" sz="3600" b="1" i="1" dirty="0" smtClean="0">
                <a:solidFill>
                  <a:srgbClr val="7030A0"/>
                </a:solidFill>
              </a:rPr>
              <a:t> </a:t>
            </a:r>
            <a:r>
              <a:rPr lang="ru-RU" sz="3600" b="1" i="1" dirty="0" err="1" smtClean="0">
                <a:solidFill>
                  <a:srgbClr val="7030A0"/>
                </a:solidFill>
              </a:rPr>
              <a:t>дії</a:t>
            </a:r>
            <a:endParaRPr lang="ru-RU" sz="3600" b="1" dirty="0" smtClean="0">
              <a:solidFill>
                <a:srgbClr val="7030A0"/>
              </a:solidFill>
            </a:endParaRPr>
          </a:p>
          <a:p>
            <a:pPr algn="just"/>
            <a:r>
              <a:rPr lang="ru-RU" sz="2600" b="1" i="1" dirty="0" err="1" smtClean="0">
                <a:solidFill>
                  <a:srgbClr val="FF0000"/>
                </a:solidFill>
              </a:rPr>
              <a:t>Адаптогени</a:t>
            </a:r>
            <a:r>
              <a:rPr lang="ru-RU" sz="2600" b="1" dirty="0" smtClean="0"/>
              <a:t> </a:t>
            </a:r>
            <a:r>
              <a:rPr lang="ru-RU" sz="2600" b="1" dirty="0" err="1" smtClean="0"/>
              <a:t>підвищують</a:t>
            </a:r>
            <a:r>
              <a:rPr lang="ru-RU" sz="2600" b="1" dirty="0" smtClean="0"/>
              <a:t> </a:t>
            </a:r>
            <a:r>
              <a:rPr lang="ru-RU" sz="2600" b="1" dirty="0" err="1" smtClean="0"/>
              <a:t>загальний</a:t>
            </a:r>
            <a:r>
              <a:rPr lang="ru-RU" sz="2600" b="1" dirty="0" smtClean="0"/>
              <a:t> </a:t>
            </a:r>
            <a:r>
              <a:rPr lang="ru-RU" sz="2600" b="1" dirty="0" err="1" smtClean="0"/>
              <a:t>неспецифічний</a:t>
            </a:r>
            <a:r>
              <a:rPr lang="ru-RU" sz="2600" b="1" dirty="0" smtClean="0"/>
              <a:t> </a:t>
            </a:r>
            <a:r>
              <a:rPr lang="ru-RU" sz="2600" b="1" dirty="0" err="1" smtClean="0"/>
              <a:t>опір</a:t>
            </a:r>
            <a:r>
              <a:rPr lang="ru-RU" sz="2600" b="1" dirty="0" smtClean="0"/>
              <a:t> </a:t>
            </a:r>
            <a:r>
              <a:rPr lang="ru-RU" sz="2600" b="1" dirty="0" err="1" smtClean="0"/>
              <a:t>організму</a:t>
            </a:r>
            <a:r>
              <a:rPr lang="ru-RU" sz="2600" b="1" dirty="0" smtClean="0"/>
              <a:t> </a:t>
            </a:r>
            <a:r>
              <a:rPr lang="ru-RU" sz="2600" b="1" dirty="0" err="1" smtClean="0"/>
              <a:t>шкідливому</a:t>
            </a:r>
            <a:r>
              <a:rPr lang="ru-RU" sz="2600" b="1" dirty="0" smtClean="0"/>
              <a:t> </a:t>
            </a:r>
            <a:r>
              <a:rPr lang="ru-RU" sz="2600" b="1" dirty="0" err="1" smtClean="0"/>
              <a:t>впливу</a:t>
            </a:r>
            <a:r>
              <a:rPr lang="ru-RU" sz="2600" b="1" dirty="0" smtClean="0"/>
              <a:t> </a:t>
            </a:r>
            <a:r>
              <a:rPr lang="ru-RU" sz="2600" b="1" dirty="0" err="1" smtClean="0"/>
              <a:t>факторів</a:t>
            </a:r>
            <a:r>
              <a:rPr lang="ru-RU" sz="2600" b="1" dirty="0" smtClean="0"/>
              <a:t> </a:t>
            </a:r>
            <a:r>
              <a:rPr lang="ru-RU" sz="2600" b="1" dirty="0" err="1" smtClean="0"/>
              <a:t>фізичної</a:t>
            </a:r>
            <a:r>
              <a:rPr lang="ru-RU" sz="2600" b="1" dirty="0" smtClean="0"/>
              <a:t>, </a:t>
            </a:r>
            <a:r>
              <a:rPr lang="ru-RU" sz="2600" b="1" dirty="0" err="1" smtClean="0"/>
              <a:t>хімічної</a:t>
            </a:r>
            <a:r>
              <a:rPr lang="ru-RU" sz="2600" b="1" dirty="0" smtClean="0"/>
              <a:t> </a:t>
            </a:r>
            <a:r>
              <a:rPr lang="ru-RU" sz="2600" b="1" dirty="0" err="1" smtClean="0"/>
              <a:t>і</a:t>
            </a:r>
            <a:r>
              <a:rPr lang="ru-RU" sz="2600" b="1" dirty="0" smtClean="0"/>
              <a:t> </a:t>
            </a:r>
            <a:r>
              <a:rPr lang="ru-RU" sz="2600" b="1" dirty="0" err="1" smtClean="0"/>
              <a:t>біологічної</a:t>
            </a:r>
            <a:r>
              <a:rPr lang="ru-RU" sz="2600" b="1" dirty="0" smtClean="0"/>
              <a:t> </a:t>
            </a:r>
            <a:r>
              <a:rPr lang="ru-RU" sz="2600" b="1" dirty="0" err="1" smtClean="0"/>
              <a:t>природи</a:t>
            </a:r>
            <a:r>
              <a:rPr lang="ru-RU" sz="2600" b="1" dirty="0" smtClean="0"/>
              <a:t>. </a:t>
            </a:r>
            <a:endParaRPr lang="ru-RU" sz="2600" b="1" dirty="0" smtClean="0"/>
          </a:p>
          <a:p>
            <a:pPr algn="just">
              <a:buFont typeface="Wingdings" pitchFamily="2" charset="2"/>
              <a:buChar char="Ø"/>
            </a:pPr>
            <a:r>
              <a:rPr lang="ru-RU" sz="2600" b="1" dirty="0" err="1" smtClean="0"/>
              <a:t>Препарати</a:t>
            </a:r>
            <a:r>
              <a:rPr lang="ru-RU" sz="2600" b="1" dirty="0" smtClean="0"/>
              <a:t> </a:t>
            </a:r>
            <a:r>
              <a:rPr lang="ru-RU" sz="2600" b="1" dirty="0" err="1" smtClean="0"/>
              <a:t>створюють</a:t>
            </a:r>
            <a:r>
              <a:rPr lang="ru-RU" sz="2600" b="1" dirty="0" smtClean="0"/>
              <a:t> стан, </a:t>
            </a:r>
            <a:r>
              <a:rPr lang="ru-RU" sz="2600" b="1" dirty="0" err="1" smtClean="0"/>
              <a:t>завдяки</a:t>
            </a:r>
            <a:r>
              <a:rPr lang="ru-RU" sz="2600" b="1" dirty="0" smtClean="0"/>
              <a:t> </a:t>
            </a:r>
            <a:r>
              <a:rPr lang="ru-RU" sz="2600" b="1" dirty="0" err="1" smtClean="0"/>
              <a:t>якому</a:t>
            </a:r>
            <a:r>
              <a:rPr lang="ru-RU" sz="2600" b="1" dirty="0" smtClean="0"/>
              <a:t> </a:t>
            </a:r>
            <a:r>
              <a:rPr lang="ru-RU" sz="2600" b="1" dirty="0" err="1" smtClean="0"/>
              <a:t>організм</a:t>
            </a:r>
            <a:r>
              <a:rPr lang="ru-RU" sz="2600" b="1" dirty="0" smtClean="0"/>
              <a:t> </a:t>
            </a:r>
            <a:r>
              <a:rPr lang="ru-RU" sz="2600" b="1" dirty="0" err="1" smtClean="0"/>
              <a:t>краще</a:t>
            </a:r>
            <a:r>
              <a:rPr lang="ru-RU" sz="2600" b="1" dirty="0" smtClean="0"/>
              <a:t> </a:t>
            </a:r>
            <a:r>
              <a:rPr lang="ru-RU" sz="2600" b="1" dirty="0" err="1" smtClean="0"/>
              <a:t>адаптується</a:t>
            </a:r>
            <a:r>
              <a:rPr lang="ru-RU" sz="2600" b="1" dirty="0" smtClean="0"/>
              <a:t> до </a:t>
            </a:r>
            <a:r>
              <a:rPr lang="ru-RU" sz="2600" b="1" dirty="0" err="1" smtClean="0"/>
              <a:t>змін</a:t>
            </a:r>
            <a:r>
              <a:rPr lang="ru-RU" sz="2600" b="1" dirty="0" smtClean="0"/>
              <a:t> умов </a:t>
            </a:r>
            <a:r>
              <a:rPr lang="ru-RU" sz="2600" b="1" dirty="0" err="1" smtClean="0"/>
              <a:t>навколишнього</a:t>
            </a:r>
            <a:r>
              <a:rPr lang="ru-RU" sz="2600" b="1" dirty="0" smtClean="0"/>
              <a:t> </a:t>
            </a:r>
            <a:r>
              <a:rPr lang="ru-RU" sz="2600" b="1" dirty="0" err="1" smtClean="0"/>
              <a:t>середовища</a:t>
            </a:r>
            <a:r>
              <a:rPr lang="ru-RU" sz="2600" b="1" dirty="0" smtClean="0"/>
              <a:t>. </a:t>
            </a:r>
            <a:endParaRPr lang="ru-RU" sz="2600" b="1" dirty="0" smtClean="0"/>
          </a:p>
          <a:p>
            <a:pPr algn="just">
              <a:buFont typeface="Wingdings" pitchFamily="2" charset="2"/>
              <a:buChar char="Ø"/>
            </a:pPr>
            <a:r>
              <a:rPr lang="ru-RU" sz="2600" b="1" dirty="0" err="1" smtClean="0"/>
              <a:t>Включаються</a:t>
            </a:r>
            <a:r>
              <a:rPr lang="ru-RU" sz="2600" b="1" dirty="0" smtClean="0"/>
              <a:t> </a:t>
            </a:r>
            <a:r>
              <a:rPr lang="ru-RU" sz="2600" b="1" dirty="0" smtClean="0"/>
              <a:t>у цикл </a:t>
            </a:r>
            <a:r>
              <a:rPr lang="ru-RU" sz="2600" b="1" dirty="0" err="1" smtClean="0"/>
              <a:t>сечовини</a:t>
            </a:r>
            <a:r>
              <a:rPr lang="ru-RU" sz="2600" b="1" dirty="0" smtClean="0"/>
              <a:t>; </a:t>
            </a:r>
            <a:r>
              <a:rPr lang="ru-RU" sz="2600" b="1" dirty="0" err="1" smtClean="0"/>
              <a:t>беруть</a:t>
            </a:r>
            <a:r>
              <a:rPr lang="ru-RU" sz="2600" b="1" dirty="0" smtClean="0"/>
              <a:t> участь у </a:t>
            </a:r>
            <a:r>
              <a:rPr lang="ru-RU" sz="2600" b="1" dirty="0" err="1" smtClean="0"/>
              <a:t>циклі</a:t>
            </a:r>
            <a:r>
              <a:rPr lang="ru-RU" sz="2600" b="1" dirty="0" smtClean="0"/>
              <a:t> Кребса; </a:t>
            </a:r>
            <a:r>
              <a:rPr lang="ru-RU" sz="2600" b="1" dirty="0" err="1" smtClean="0"/>
              <a:t>відновлюють</a:t>
            </a:r>
            <a:r>
              <a:rPr lang="ru-RU" sz="2600" b="1" dirty="0" smtClean="0"/>
              <a:t> </a:t>
            </a:r>
            <a:r>
              <a:rPr lang="ru-RU" sz="2600" b="1" dirty="0" err="1" smtClean="0"/>
              <a:t>глюконеогенез</a:t>
            </a:r>
            <a:r>
              <a:rPr lang="ru-RU" sz="2600" b="1" dirty="0" smtClean="0"/>
              <a:t> (</a:t>
            </a:r>
            <a:r>
              <a:rPr lang="ru-RU" sz="2600" b="1" dirty="0" err="1" smtClean="0"/>
              <a:t>цитрулін</a:t>
            </a:r>
            <a:r>
              <a:rPr lang="ru-RU" sz="2600" b="1" dirty="0" smtClean="0"/>
              <a:t>). </a:t>
            </a:r>
            <a:endParaRPr lang="ru-RU" sz="2600" b="1" dirty="0" smtClean="0"/>
          </a:p>
          <a:p>
            <a:pPr algn="just">
              <a:buFont typeface="Wingdings" pitchFamily="2" charset="2"/>
              <a:buChar char="Ø"/>
            </a:pPr>
            <a:r>
              <a:rPr lang="ru-RU" sz="2600" b="1" dirty="0" err="1" smtClean="0"/>
              <a:t>Зменшують</a:t>
            </a:r>
            <a:r>
              <a:rPr lang="ru-RU" sz="2600" b="1" dirty="0" smtClean="0"/>
              <a:t> </a:t>
            </a:r>
            <a:r>
              <a:rPr lang="ru-RU" sz="2600" b="1" dirty="0" err="1" smtClean="0"/>
              <a:t>біохімічні</a:t>
            </a:r>
            <a:r>
              <a:rPr lang="ru-RU" sz="2600" b="1" dirty="0" smtClean="0"/>
              <a:t> </a:t>
            </a:r>
            <a:r>
              <a:rPr lang="ru-RU" sz="2600" b="1" dirty="0" err="1" smtClean="0"/>
              <a:t>порушення</a:t>
            </a:r>
            <a:r>
              <a:rPr lang="ru-RU" sz="2600" b="1" dirty="0" smtClean="0"/>
              <a:t> у </a:t>
            </a:r>
            <a:r>
              <a:rPr lang="ru-RU" sz="2600" b="1" dirty="0" err="1" smtClean="0"/>
              <a:t>випадках</a:t>
            </a:r>
            <a:r>
              <a:rPr lang="ru-RU" sz="2600" b="1" dirty="0" smtClean="0"/>
              <a:t> </a:t>
            </a:r>
            <a:r>
              <a:rPr lang="ru-RU" sz="2600" b="1" dirty="0" err="1" smtClean="0"/>
              <a:t>стресових</a:t>
            </a:r>
            <a:r>
              <a:rPr lang="ru-RU" sz="2600" b="1" dirty="0" smtClean="0"/>
              <a:t> </a:t>
            </a:r>
            <a:r>
              <a:rPr lang="ru-RU" sz="2600" b="1" dirty="0" err="1" smtClean="0"/>
              <a:t>реакцій</a:t>
            </a:r>
            <a:r>
              <a:rPr lang="ru-RU" sz="2600" b="1" dirty="0" smtClean="0"/>
              <a:t>, </a:t>
            </a:r>
            <a:r>
              <a:rPr lang="ru-RU" sz="2600" b="1" dirty="0" err="1" smtClean="0"/>
              <a:t>нормалізують</a:t>
            </a:r>
            <a:r>
              <a:rPr lang="ru-RU" sz="2600" b="1" dirty="0" smtClean="0"/>
              <a:t> </a:t>
            </a:r>
            <a:r>
              <a:rPr lang="ru-RU" sz="2600" b="1" dirty="0" err="1" smtClean="0"/>
              <a:t>функції</a:t>
            </a:r>
            <a:r>
              <a:rPr lang="ru-RU" sz="2600" b="1" dirty="0" smtClean="0"/>
              <a:t> </a:t>
            </a:r>
            <a:r>
              <a:rPr lang="ru-RU" sz="2600" b="1" dirty="0" err="1" smtClean="0"/>
              <a:t>гіпофіз-адреналової</a:t>
            </a:r>
            <a:r>
              <a:rPr lang="ru-RU" sz="2600" b="1" dirty="0" smtClean="0"/>
              <a:t> та </a:t>
            </a:r>
            <a:r>
              <a:rPr lang="ru-RU" sz="2600" b="1" dirty="0" err="1" smtClean="0"/>
              <a:t>імунної</a:t>
            </a:r>
            <a:r>
              <a:rPr lang="ru-RU" sz="2600" b="1" dirty="0" smtClean="0"/>
              <a:t> систем. </a:t>
            </a:r>
            <a:endParaRPr lang="ru-RU" sz="2600" b="1" dirty="0" smtClean="0"/>
          </a:p>
          <a:p>
            <a:pPr algn="just">
              <a:buFont typeface="Wingdings" pitchFamily="2" charset="2"/>
              <a:buChar char="Ø"/>
            </a:pPr>
            <a:r>
              <a:rPr lang="ru-RU" sz="2600" b="1" dirty="0" err="1" smtClean="0"/>
              <a:t>Активізують</a:t>
            </a:r>
            <a:r>
              <a:rPr lang="ru-RU" sz="2600" b="1" dirty="0" smtClean="0"/>
              <a:t> </a:t>
            </a:r>
            <a:r>
              <a:rPr lang="ru-RU" sz="2600" b="1" dirty="0" smtClean="0"/>
              <a:t>синтез РНК </a:t>
            </a:r>
            <a:r>
              <a:rPr lang="ru-RU" sz="2600" b="1" dirty="0" err="1" smtClean="0"/>
              <a:t>і</a:t>
            </a:r>
            <a:r>
              <a:rPr lang="ru-RU" sz="2600" b="1" dirty="0" smtClean="0"/>
              <a:t> </a:t>
            </a:r>
            <a:r>
              <a:rPr lang="ru-RU" sz="2600" b="1" dirty="0" err="1" smtClean="0"/>
              <a:t>білків</a:t>
            </a:r>
            <a:r>
              <a:rPr lang="ru-RU" sz="2600" b="1" dirty="0" smtClean="0"/>
              <a:t>, </a:t>
            </a:r>
            <a:r>
              <a:rPr lang="ru-RU" sz="2600" b="1" dirty="0" err="1" smtClean="0"/>
              <a:t>внаслідок</a:t>
            </a:r>
            <a:r>
              <a:rPr lang="ru-RU" sz="2600" b="1" dirty="0" smtClean="0"/>
              <a:t> </a:t>
            </a:r>
            <a:r>
              <a:rPr lang="ru-RU" sz="2600" b="1" dirty="0" err="1" smtClean="0"/>
              <a:t>чого</a:t>
            </a:r>
            <a:r>
              <a:rPr lang="ru-RU" sz="2600" b="1" dirty="0" smtClean="0"/>
              <a:t> </a:t>
            </a:r>
            <a:r>
              <a:rPr lang="ru-RU" sz="2600" b="1" dirty="0" err="1" smtClean="0"/>
              <a:t>посилюються</a:t>
            </a:r>
            <a:r>
              <a:rPr lang="ru-RU" sz="2600" b="1" dirty="0" smtClean="0"/>
              <a:t> </a:t>
            </a:r>
            <a:r>
              <a:rPr lang="ru-RU" sz="2600" b="1" dirty="0" err="1" smtClean="0"/>
              <a:t>відновні</a:t>
            </a:r>
            <a:r>
              <a:rPr lang="ru-RU" sz="2600" b="1" dirty="0" smtClean="0"/>
              <a:t> </a:t>
            </a:r>
            <a:r>
              <a:rPr lang="ru-RU" sz="2600" b="1" dirty="0" err="1" smtClean="0"/>
              <a:t>процеси</a:t>
            </a:r>
            <a:r>
              <a:rPr lang="ru-RU" sz="2600" b="1" dirty="0" smtClean="0"/>
              <a:t>.</a:t>
            </a:r>
            <a:endParaRPr lang="ru-RU" sz="26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57166"/>
            <a:ext cx="8286808" cy="6063198"/>
          </a:xfrm>
          <a:prstGeom prst="rect">
            <a:avLst/>
          </a:prstGeom>
        </p:spPr>
        <p:txBody>
          <a:bodyPr wrap="square">
            <a:spAutoFit/>
          </a:bodyPr>
          <a:lstStyle/>
          <a:p>
            <a:pPr algn="ctr"/>
            <a:r>
              <a:rPr lang="ru-RU" sz="2800" b="1" i="1" dirty="0" err="1" smtClean="0">
                <a:solidFill>
                  <a:srgbClr val="FF0000"/>
                </a:solidFill>
              </a:rPr>
              <a:t>Фармакодинаміка</a:t>
            </a:r>
            <a:endParaRPr lang="ru-RU" sz="2800" b="1" dirty="0" smtClean="0">
              <a:solidFill>
                <a:srgbClr val="FF0000"/>
              </a:solidFill>
            </a:endParaRPr>
          </a:p>
          <a:p>
            <a:pPr algn="just"/>
            <a:r>
              <a:rPr lang="ru-RU" sz="2400" b="1" i="1" dirty="0" err="1" smtClean="0">
                <a:solidFill>
                  <a:srgbClr val="7030A0"/>
                </a:solidFill>
              </a:rPr>
              <a:t>Всі</a:t>
            </a:r>
            <a:r>
              <a:rPr lang="ru-RU" sz="2400" b="1" i="1" dirty="0" smtClean="0">
                <a:solidFill>
                  <a:srgbClr val="7030A0"/>
                </a:solidFill>
              </a:rPr>
              <a:t> </a:t>
            </a:r>
            <a:r>
              <a:rPr lang="ru-RU" sz="2400" b="1" i="1" dirty="0" err="1" smtClean="0">
                <a:solidFill>
                  <a:srgbClr val="7030A0"/>
                </a:solidFill>
              </a:rPr>
              <a:t>адаптогени</a:t>
            </a:r>
            <a:r>
              <a:rPr lang="ru-RU" sz="2400" b="1" dirty="0" smtClean="0"/>
              <a:t> </a:t>
            </a:r>
            <a:r>
              <a:rPr lang="ru-RU" sz="2400" b="1" dirty="0" err="1" smtClean="0"/>
              <a:t>стимулюють</a:t>
            </a:r>
            <a:r>
              <a:rPr lang="ru-RU" sz="2400" b="1" dirty="0" smtClean="0"/>
              <a:t> </a:t>
            </a:r>
            <a:r>
              <a:rPr lang="ru-RU" sz="2400" b="1" dirty="0" err="1" smtClean="0"/>
              <a:t>серцево-судинну</a:t>
            </a:r>
            <a:r>
              <a:rPr lang="ru-RU" sz="2400" b="1" dirty="0" smtClean="0"/>
              <a:t> систему, </a:t>
            </a:r>
            <a:r>
              <a:rPr lang="ru-RU" sz="2400" b="1" dirty="0" err="1" smtClean="0"/>
              <a:t>підвищують</a:t>
            </a:r>
            <a:r>
              <a:rPr lang="ru-RU" sz="2400" b="1" dirty="0" smtClean="0"/>
              <a:t> </a:t>
            </a:r>
            <a:r>
              <a:rPr lang="ru-RU" sz="2400" b="1" dirty="0" err="1" smtClean="0"/>
              <a:t>розумову</a:t>
            </a:r>
            <a:r>
              <a:rPr lang="ru-RU" sz="2400" b="1" dirty="0" smtClean="0"/>
              <a:t>, </a:t>
            </a:r>
            <a:r>
              <a:rPr lang="ru-RU" sz="2400" b="1" dirty="0" err="1" smtClean="0"/>
              <a:t>фізичну</a:t>
            </a:r>
            <a:r>
              <a:rPr lang="ru-RU" sz="2400" b="1" dirty="0" smtClean="0"/>
              <a:t> </a:t>
            </a:r>
            <a:r>
              <a:rPr lang="ru-RU" sz="2400" b="1" dirty="0" err="1" smtClean="0"/>
              <a:t>працездатність</a:t>
            </a:r>
            <a:r>
              <a:rPr lang="ru-RU" sz="2400" b="1" dirty="0" smtClean="0"/>
              <a:t> та </a:t>
            </a:r>
            <a:r>
              <a:rPr lang="ru-RU" sz="2400" b="1" dirty="0" err="1" smtClean="0"/>
              <a:t>резистентність</a:t>
            </a:r>
            <a:r>
              <a:rPr lang="ru-RU" sz="2400" b="1" dirty="0" smtClean="0"/>
              <a:t> </a:t>
            </a:r>
            <a:r>
              <a:rPr lang="ru-RU" sz="2400" b="1" dirty="0" err="1" smtClean="0"/>
              <a:t>організму</a:t>
            </a:r>
            <a:r>
              <a:rPr lang="ru-RU" sz="2400" b="1" dirty="0" smtClean="0"/>
              <a:t> до </a:t>
            </a:r>
            <a:r>
              <a:rPr lang="ru-RU" sz="2400" b="1" dirty="0" err="1" smtClean="0"/>
              <a:t>несприятливих</a:t>
            </a:r>
            <a:r>
              <a:rPr lang="ru-RU" sz="2400" b="1" dirty="0" smtClean="0"/>
              <a:t> </a:t>
            </a:r>
            <a:r>
              <a:rPr lang="ru-RU" sz="2400" b="1" dirty="0" err="1" smtClean="0"/>
              <a:t>факторів</a:t>
            </a:r>
            <a:r>
              <a:rPr lang="ru-RU" sz="2400" b="1" dirty="0" smtClean="0"/>
              <a:t>. </a:t>
            </a:r>
            <a:r>
              <a:rPr lang="ru-RU" sz="2400" b="1" dirty="0" err="1" smtClean="0"/>
              <a:t>Цитрулін</a:t>
            </a:r>
            <a:r>
              <a:rPr lang="ru-RU" sz="2400" b="1" dirty="0" smtClean="0"/>
              <a:t> </a:t>
            </a:r>
            <a:r>
              <a:rPr lang="ru-RU" sz="2400" b="1" dirty="0" err="1" smtClean="0"/>
              <a:t>виводить</a:t>
            </a:r>
            <a:r>
              <a:rPr lang="ru-RU" sz="2400" b="1" dirty="0" smtClean="0"/>
              <a:t> </a:t>
            </a:r>
            <a:r>
              <a:rPr lang="ru-RU" sz="2400" b="1" dirty="0" err="1" smtClean="0"/>
              <a:t>іони</a:t>
            </a:r>
            <a:r>
              <a:rPr lang="ru-RU" sz="2400" b="1" dirty="0" smtClean="0"/>
              <a:t> </a:t>
            </a:r>
            <a:r>
              <a:rPr lang="ru-RU" sz="2400" b="1" dirty="0" err="1" smtClean="0"/>
              <a:t>амонію</a:t>
            </a:r>
            <a:r>
              <a:rPr lang="ru-RU" sz="2400" b="1" dirty="0" smtClean="0"/>
              <a:t>, </a:t>
            </a:r>
            <a:r>
              <a:rPr lang="ru-RU" sz="2400" b="1" dirty="0" err="1" smtClean="0"/>
              <a:t>знижує</a:t>
            </a:r>
            <a:r>
              <a:rPr lang="ru-RU" sz="2400" b="1" dirty="0" smtClean="0"/>
              <a:t> </a:t>
            </a:r>
            <a:r>
              <a:rPr lang="ru-RU" sz="2400" b="1" dirty="0" err="1" smtClean="0"/>
              <a:t>рівень</a:t>
            </a:r>
            <a:r>
              <a:rPr lang="ru-RU" sz="2400" b="1" dirty="0" smtClean="0"/>
              <a:t> </a:t>
            </a:r>
            <a:r>
              <a:rPr lang="ru-RU" sz="2400" b="1" dirty="0" err="1" smtClean="0"/>
              <a:t>лактату</a:t>
            </a:r>
            <a:r>
              <a:rPr lang="ru-RU" sz="2400" b="1" dirty="0" smtClean="0"/>
              <a:t> в </a:t>
            </a:r>
            <a:r>
              <a:rPr lang="ru-RU" sz="2400" b="1" dirty="0" err="1" smtClean="0"/>
              <a:t>крові</a:t>
            </a:r>
            <a:r>
              <a:rPr lang="ru-RU" sz="2400" b="1" dirty="0" smtClean="0"/>
              <a:t>, </a:t>
            </a:r>
            <a:r>
              <a:rPr lang="ru-RU" sz="2400" b="1" dirty="0" err="1" smtClean="0"/>
              <a:t>тобто</a:t>
            </a:r>
            <a:r>
              <a:rPr lang="ru-RU" sz="2400" b="1" dirty="0" smtClean="0"/>
              <a:t> </a:t>
            </a:r>
            <a:r>
              <a:rPr lang="ru-RU" sz="2400" b="1" dirty="0" err="1" smtClean="0"/>
              <a:t>корегує</a:t>
            </a:r>
            <a:r>
              <a:rPr lang="ru-RU" sz="2400" b="1" dirty="0" smtClean="0"/>
              <a:t> </a:t>
            </a:r>
            <a:r>
              <a:rPr lang="ru-RU" sz="2400" b="1" dirty="0" err="1" smtClean="0"/>
              <a:t>метаболічні</a:t>
            </a:r>
            <a:r>
              <a:rPr lang="ru-RU" sz="2400" b="1" dirty="0" smtClean="0"/>
              <a:t> </a:t>
            </a:r>
            <a:r>
              <a:rPr lang="ru-RU" sz="2400" b="1" dirty="0" err="1" smtClean="0"/>
              <a:t>процеси</a:t>
            </a:r>
            <a:r>
              <a:rPr lang="ru-RU" sz="2400" b="1" dirty="0" smtClean="0"/>
              <a:t>.</a:t>
            </a:r>
          </a:p>
          <a:p>
            <a:pPr algn="just"/>
            <a:r>
              <a:rPr lang="ru-RU" sz="2400" b="1" i="1" dirty="0" err="1" smtClean="0">
                <a:solidFill>
                  <a:srgbClr val="7030A0"/>
                </a:solidFill>
              </a:rPr>
              <a:t>Загальнотонізуючі</a:t>
            </a:r>
            <a:r>
              <a:rPr lang="ru-RU" sz="2400" b="1" i="1" dirty="0" smtClean="0">
                <a:solidFill>
                  <a:srgbClr val="7030A0"/>
                </a:solidFill>
              </a:rPr>
              <a:t> </a:t>
            </a:r>
            <a:r>
              <a:rPr lang="ru-RU" sz="2400" b="1" i="1" dirty="0" err="1" smtClean="0">
                <a:solidFill>
                  <a:srgbClr val="7030A0"/>
                </a:solidFill>
              </a:rPr>
              <a:t>речовини</a:t>
            </a:r>
            <a:r>
              <a:rPr lang="ru-RU" sz="2400" b="1" dirty="0" smtClean="0">
                <a:solidFill>
                  <a:srgbClr val="7030A0"/>
                </a:solidFill>
              </a:rPr>
              <a:t> </a:t>
            </a:r>
            <a:r>
              <a:rPr lang="ru-RU" sz="2400" b="1" dirty="0" err="1" smtClean="0"/>
              <a:t>характеризуються</a:t>
            </a:r>
            <a:r>
              <a:rPr lang="ru-RU" sz="2400" b="1" dirty="0" smtClean="0"/>
              <a:t> </a:t>
            </a:r>
            <a:r>
              <a:rPr lang="ru-RU" sz="2400" b="1" dirty="0" err="1" smtClean="0"/>
              <a:t>низькою</a:t>
            </a:r>
            <a:r>
              <a:rPr lang="ru-RU" sz="2400" b="1" dirty="0" smtClean="0"/>
              <a:t> </a:t>
            </a:r>
            <a:r>
              <a:rPr lang="ru-RU" sz="2400" b="1" dirty="0" err="1" smtClean="0"/>
              <a:t>токсичністю</a:t>
            </a:r>
            <a:r>
              <a:rPr lang="ru-RU" sz="2400" b="1" dirty="0" smtClean="0"/>
              <a:t>, великою широтою </a:t>
            </a:r>
            <a:r>
              <a:rPr lang="ru-RU" sz="2400" b="1" dirty="0" err="1" smtClean="0"/>
              <a:t>терапевтичної</a:t>
            </a:r>
            <a:r>
              <a:rPr lang="ru-RU" sz="2400" b="1" dirty="0" smtClean="0"/>
              <a:t> </a:t>
            </a:r>
            <a:r>
              <a:rPr lang="ru-RU" sz="2400" b="1" dirty="0" err="1" smtClean="0"/>
              <a:t>дії</a:t>
            </a:r>
            <a:r>
              <a:rPr lang="ru-RU" sz="2400" b="1" dirty="0" smtClean="0"/>
              <a:t>, </a:t>
            </a:r>
            <a:r>
              <a:rPr lang="ru-RU" sz="2400" b="1" dirty="0" err="1" smtClean="0"/>
              <a:t>м'яким</a:t>
            </a:r>
            <a:r>
              <a:rPr lang="ru-RU" sz="2400" b="1" dirty="0" smtClean="0"/>
              <a:t> </a:t>
            </a:r>
            <a:r>
              <a:rPr lang="ru-RU" sz="2400" b="1" dirty="0" err="1" smtClean="0"/>
              <a:t>стимулюючим</a:t>
            </a:r>
            <a:r>
              <a:rPr lang="ru-RU" sz="2400" b="1" dirty="0" smtClean="0"/>
              <a:t> </a:t>
            </a:r>
            <a:r>
              <a:rPr lang="ru-RU" sz="2400" b="1" dirty="0" err="1" smtClean="0"/>
              <a:t>ефектом</a:t>
            </a:r>
            <a:r>
              <a:rPr lang="ru-RU" sz="2400" b="1" dirty="0" smtClean="0"/>
              <a:t> без </a:t>
            </a:r>
            <a:r>
              <a:rPr lang="ru-RU" sz="2400" b="1" dirty="0" err="1" smtClean="0"/>
              <a:t>виражених</a:t>
            </a:r>
            <a:r>
              <a:rPr lang="ru-RU" sz="2400" b="1" dirty="0" smtClean="0"/>
              <a:t> </a:t>
            </a:r>
            <a:r>
              <a:rPr lang="ru-RU" sz="2400" b="1" dirty="0" err="1" smtClean="0"/>
              <a:t>симптомів</a:t>
            </a:r>
            <a:r>
              <a:rPr lang="ru-RU" sz="2400" b="1" dirty="0" smtClean="0"/>
              <a:t> </a:t>
            </a:r>
            <a:r>
              <a:rPr lang="ru-RU" sz="2400" b="1" dirty="0" err="1" smtClean="0"/>
              <a:t>збудження</a:t>
            </a:r>
            <a:r>
              <a:rPr lang="ru-RU" sz="2400" b="1" dirty="0" smtClean="0"/>
              <a:t>. Сон, як правило, не </a:t>
            </a:r>
            <a:r>
              <a:rPr lang="ru-RU" sz="2400" b="1" dirty="0" err="1" smtClean="0"/>
              <a:t>порушується</a:t>
            </a:r>
            <a:r>
              <a:rPr lang="ru-RU" sz="2400" b="1" dirty="0" smtClean="0"/>
              <a:t>.</a:t>
            </a:r>
          </a:p>
          <a:p>
            <a:pPr algn="just"/>
            <a:r>
              <a:rPr lang="ru-RU" sz="2400" b="1" dirty="0" smtClean="0"/>
              <a:t>Для </a:t>
            </a:r>
            <a:r>
              <a:rPr lang="ru-RU" sz="2400" b="1" dirty="0" err="1" smtClean="0"/>
              <a:t>досягнення</a:t>
            </a:r>
            <a:r>
              <a:rPr lang="ru-RU" sz="2400" b="1" dirty="0" smtClean="0"/>
              <a:t> </a:t>
            </a:r>
            <a:r>
              <a:rPr lang="ru-RU" sz="2400" b="1" dirty="0" err="1" smtClean="0"/>
              <a:t>відповідного</a:t>
            </a:r>
            <a:r>
              <a:rPr lang="ru-RU" sz="2400" b="1" dirty="0" smtClean="0"/>
              <a:t> </a:t>
            </a:r>
            <a:r>
              <a:rPr lang="ru-RU" sz="2400" b="1" dirty="0" err="1" smtClean="0"/>
              <a:t>ефекту</a:t>
            </a:r>
            <a:r>
              <a:rPr lang="ru-RU" sz="2400" b="1" dirty="0" smtClean="0"/>
              <a:t> </a:t>
            </a:r>
            <a:r>
              <a:rPr lang="ru-RU" sz="2400" b="1" dirty="0" err="1" smtClean="0"/>
              <a:t>їх</a:t>
            </a:r>
            <a:r>
              <a:rPr lang="ru-RU" sz="2400" b="1" dirty="0" smtClean="0"/>
              <a:t> </a:t>
            </a:r>
            <a:r>
              <a:rPr lang="ru-RU" sz="2400" b="1" dirty="0" err="1" smtClean="0"/>
              <a:t>звичайно</a:t>
            </a:r>
            <a:r>
              <a:rPr lang="ru-RU" sz="2400" b="1" dirty="0" smtClean="0"/>
              <a:t> </a:t>
            </a:r>
            <a:r>
              <a:rPr lang="ru-RU" sz="2400" b="1" dirty="0" err="1" smtClean="0"/>
              <a:t>призначають</a:t>
            </a:r>
            <a:r>
              <a:rPr lang="ru-RU" sz="2400" b="1" dirty="0" smtClean="0"/>
              <a:t> на </a:t>
            </a:r>
            <a:r>
              <a:rPr lang="ru-RU" sz="2400" b="1" dirty="0" err="1" smtClean="0"/>
              <a:t>тривалий</a:t>
            </a:r>
            <a:r>
              <a:rPr lang="ru-RU" sz="2400" b="1" dirty="0" smtClean="0"/>
              <a:t> час. </a:t>
            </a:r>
            <a:endParaRPr lang="ru-RU" sz="2400" b="1" dirty="0" smtClean="0"/>
          </a:p>
          <a:p>
            <a:pPr algn="just"/>
            <a:r>
              <a:rPr lang="ru-RU" sz="2400" b="1" dirty="0" err="1" smtClean="0"/>
              <a:t>Дія</a:t>
            </a:r>
            <a:r>
              <a:rPr lang="ru-RU" sz="2400" b="1" dirty="0" smtClean="0"/>
              <a:t> </a:t>
            </a:r>
            <a:r>
              <a:rPr lang="ru-RU" sz="2400" b="1" dirty="0" err="1" smtClean="0"/>
              <a:t>загальнотонізуючих</a:t>
            </a:r>
            <a:r>
              <a:rPr lang="ru-RU" sz="2400" b="1" dirty="0" smtClean="0"/>
              <a:t> </a:t>
            </a:r>
            <a:r>
              <a:rPr lang="ru-RU" sz="2400" b="1" dirty="0" err="1" smtClean="0"/>
              <a:t>речовин</a:t>
            </a:r>
            <a:r>
              <a:rPr lang="ru-RU" sz="2400" b="1" dirty="0" smtClean="0"/>
              <a:t> </a:t>
            </a:r>
            <a:r>
              <a:rPr lang="ru-RU" sz="2400" b="1" dirty="0" err="1" smtClean="0"/>
              <a:t>настає</a:t>
            </a:r>
            <a:r>
              <a:rPr lang="ru-RU" sz="2400" b="1" dirty="0" smtClean="0"/>
              <a:t> </a:t>
            </a:r>
            <a:r>
              <a:rPr lang="ru-RU" sz="2400" b="1" dirty="0" err="1" smtClean="0"/>
              <a:t>непомітно</a:t>
            </a:r>
            <a:r>
              <a:rPr lang="ru-RU" sz="2400" b="1" dirty="0" smtClean="0"/>
              <a:t>, </a:t>
            </a:r>
            <a:r>
              <a:rPr lang="ru-RU" sz="2400" b="1" dirty="0" err="1" smtClean="0"/>
              <a:t>поліпшується</a:t>
            </a:r>
            <a:r>
              <a:rPr lang="ru-RU" sz="2400" b="1" dirty="0" smtClean="0"/>
              <a:t> </a:t>
            </a:r>
            <a:r>
              <a:rPr lang="ru-RU" sz="2400" b="1" dirty="0" err="1" smtClean="0"/>
              <a:t>самопочуття</a:t>
            </a:r>
            <a:r>
              <a:rPr lang="ru-RU" sz="2400" b="1" dirty="0" smtClean="0"/>
              <a:t>, </a:t>
            </a:r>
            <a:r>
              <a:rPr lang="ru-RU" sz="2400" b="1" dirty="0" err="1" smtClean="0"/>
              <a:t>підвищується</a:t>
            </a:r>
            <a:r>
              <a:rPr lang="ru-RU" sz="2400" b="1" dirty="0" smtClean="0"/>
              <a:t> </a:t>
            </a:r>
            <a:r>
              <a:rPr lang="ru-RU" sz="2400" b="1" dirty="0" err="1" smtClean="0"/>
              <a:t>бадьорість</a:t>
            </a:r>
            <a:r>
              <a:rPr lang="ru-RU" sz="2400" b="1" dirty="0" smtClean="0"/>
              <a:t>, </a:t>
            </a:r>
            <a:r>
              <a:rPr lang="ru-RU" sz="2400" b="1" dirty="0" err="1" smtClean="0"/>
              <a:t>апетит</a:t>
            </a:r>
            <a:r>
              <a:rPr lang="ru-RU" sz="2400" b="1" dirty="0" smtClean="0"/>
              <a:t>, </a:t>
            </a:r>
            <a:r>
              <a:rPr lang="ru-RU" sz="2400" b="1" dirty="0" err="1" smtClean="0"/>
              <a:t>працездатність</a:t>
            </a:r>
            <a:r>
              <a:rPr lang="ru-RU" sz="2400" b="1" dirty="0" smtClean="0"/>
              <a:t>.</a:t>
            </a:r>
          </a:p>
          <a:p>
            <a:pPr algn="just"/>
            <a:r>
              <a:rPr lang="ru-RU" sz="2400" b="1" dirty="0" smtClean="0"/>
              <a:t>Вони не </a:t>
            </a:r>
            <a:r>
              <a:rPr lang="ru-RU" sz="2400" b="1" dirty="0" err="1" smtClean="0"/>
              <a:t>викликають</a:t>
            </a:r>
            <a:r>
              <a:rPr lang="ru-RU" sz="2400" b="1" dirty="0" smtClean="0"/>
              <a:t> </a:t>
            </a:r>
            <a:r>
              <a:rPr lang="ru-RU" sz="2400" b="1" dirty="0" err="1" smtClean="0"/>
              <a:t>пристрасті</a:t>
            </a:r>
            <a:r>
              <a:rPr lang="ru-RU" sz="2400" b="1" dirty="0" smtClean="0"/>
              <a:t> </a:t>
            </a:r>
            <a:r>
              <a:rPr lang="ru-RU" sz="2400" b="1" dirty="0" err="1" smtClean="0"/>
              <a:t>і</a:t>
            </a:r>
            <a:r>
              <a:rPr lang="ru-RU" sz="2400" b="1" dirty="0" smtClean="0"/>
              <a:t> </a:t>
            </a:r>
            <a:r>
              <a:rPr lang="ru-RU" sz="2400" b="1" dirty="0" err="1" smtClean="0"/>
              <a:t>звикання</a:t>
            </a:r>
            <a:r>
              <a:rPr lang="ru-RU" sz="2400" b="1" dirty="0" smtClean="0"/>
              <a:t>.</a:t>
            </a:r>
            <a:endParaRPr lang="ru-RU" sz="2400" b="1"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643998" cy="5940088"/>
          </a:xfrm>
          <a:prstGeom prst="rect">
            <a:avLst/>
          </a:prstGeom>
        </p:spPr>
        <p:txBody>
          <a:bodyPr wrap="square">
            <a:spAutoFit/>
          </a:bodyPr>
          <a:lstStyle/>
          <a:p>
            <a:pPr algn="ctr"/>
            <a:r>
              <a:rPr lang="ru-RU" sz="2800" b="1" i="1" dirty="0" err="1" smtClean="0">
                <a:solidFill>
                  <a:srgbClr val="FF0000"/>
                </a:solidFill>
              </a:rPr>
              <a:t>Показання</a:t>
            </a:r>
            <a:r>
              <a:rPr lang="ru-RU" sz="2800" b="1" i="1" dirty="0" smtClean="0">
                <a:solidFill>
                  <a:srgbClr val="FF0000"/>
                </a:solidFill>
              </a:rPr>
              <a:t> до </a:t>
            </a:r>
            <a:r>
              <a:rPr lang="ru-RU" sz="2800" b="1" i="1" dirty="0" err="1" smtClean="0">
                <a:solidFill>
                  <a:srgbClr val="FF0000"/>
                </a:solidFill>
              </a:rPr>
              <a:t>застосування</a:t>
            </a:r>
            <a:r>
              <a:rPr lang="ru-RU" sz="2800" b="1" i="1" dirty="0" smtClean="0">
                <a:solidFill>
                  <a:srgbClr val="FF0000"/>
                </a:solidFill>
              </a:rPr>
              <a:t> та </a:t>
            </a:r>
            <a:r>
              <a:rPr lang="ru-RU" sz="2800" b="1" i="1" dirty="0" err="1" smtClean="0">
                <a:solidFill>
                  <a:srgbClr val="FF0000"/>
                </a:solidFill>
              </a:rPr>
              <a:t>взаємозамінність</a:t>
            </a:r>
            <a:endParaRPr lang="ru-RU" sz="2800" dirty="0" smtClean="0">
              <a:solidFill>
                <a:srgbClr val="FF0000"/>
              </a:solidFill>
            </a:endParaRPr>
          </a:p>
          <a:p>
            <a:pPr algn="just">
              <a:buFont typeface="Wingdings" pitchFamily="2" charset="2"/>
              <a:buChar char="ü"/>
            </a:pPr>
            <a:r>
              <a:rPr lang="ru-RU" sz="2200" b="1" i="1" dirty="0" err="1" smtClean="0"/>
              <a:t>Адаптогени</a:t>
            </a:r>
            <a:r>
              <a:rPr lang="ru-RU" sz="2200" b="1" dirty="0" smtClean="0"/>
              <a:t> </a:t>
            </a:r>
            <a:r>
              <a:rPr lang="ru-RU" sz="2200" b="1" dirty="0" err="1" smtClean="0"/>
              <a:t>знайшли</a:t>
            </a:r>
            <a:r>
              <a:rPr lang="ru-RU" sz="2200" b="1" dirty="0" smtClean="0"/>
              <a:t> </a:t>
            </a:r>
            <a:r>
              <a:rPr lang="ru-RU" sz="2200" b="1" dirty="0" err="1" smtClean="0"/>
              <a:t>широке</a:t>
            </a:r>
            <a:r>
              <a:rPr lang="ru-RU" sz="2200" b="1" dirty="0" smtClean="0"/>
              <a:t> </a:t>
            </a:r>
            <a:r>
              <a:rPr lang="ru-RU" sz="2200" b="1" dirty="0" err="1" smtClean="0"/>
              <a:t>застосування</a:t>
            </a:r>
            <a:r>
              <a:rPr lang="ru-RU" sz="2200" b="1" dirty="0" smtClean="0"/>
              <a:t> в </a:t>
            </a:r>
            <a:r>
              <a:rPr lang="ru-RU" sz="2200" b="1" dirty="0" err="1" smtClean="0"/>
              <a:t>медицині</a:t>
            </a:r>
            <a:r>
              <a:rPr lang="ru-RU" sz="2200" b="1" dirty="0" smtClean="0"/>
              <a:t> </a:t>
            </a:r>
            <a:r>
              <a:rPr lang="ru-RU" sz="2200" b="1" dirty="0" err="1" smtClean="0"/>
              <a:t>і</a:t>
            </a:r>
            <a:r>
              <a:rPr lang="ru-RU" sz="2200" b="1" dirty="0" smtClean="0"/>
              <a:t> </a:t>
            </a:r>
            <a:r>
              <a:rPr lang="ru-RU" sz="2200" b="1" dirty="0" err="1" smtClean="0"/>
              <a:t>передусім</a:t>
            </a:r>
            <a:r>
              <a:rPr lang="ru-RU" sz="2200" b="1" dirty="0" smtClean="0"/>
              <a:t> для </a:t>
            </a:r>
            <a:r>
              <a:rPr lang="ru-RU" sz="2200" b="1" dirty="0" err="1" smtClean="0"/>
              <a:t>підвищення</a:t>
            </a:r>
            <a:r>
              <a:rPr lang="ru-RU" sz="2200" b="1" dirty="0" smtClean="0"/>
              <a:t> </a:t>
            </a:r>
            <a:r>
              <a:rPr lang="ru-RU" sz="2200" b="1" dirty="0" err="1" smtClean="0"/>
              <a:t>працездатності</a:t>
            </a:r>
            <a:r>
              <a:rPr lang="ru-RU" sz="2200" b="1" dirty="0" smtClean="0"/>
              <a:t> </a:t>
            </a:r>
            <a:r>
              <a:rPr lang="ru-RU" sz="2200" b="1" dirty="0" err="1" smtClean="0"/>
              <a:t>здорових</a:t>
            </a:r>
            <a:r>
              <a:rPr lang="ru-RU" sz="2200" b="1" dirty="0" smtClean="0"/>
              <a:t> людей, </a:t>
            </a:r>
            <a:r>
              <a:rPr lang="ru-RU" sz="2200" b="1" dirty="0" err="1" smtClean="0"/>
              <a:t>які</a:t>
            </a:r>
            <a:r>
              <a:rPr lang="ru-RU" sz="2200" b="1" dirty="0" smtClean="0"/>
              <a:t> </a:t>
            </a:r>
            <a:r>
              <a:rPr lang="ru-RU" sz="2200" b="1" dirty="0" err="1" smtClean="0"/>
              <a:t>працюють</a:t>
            </a:r>
            <a:r>
              <a:rPr lang="ru-RU" sz="2200" b="1" dirty="0" smtClean="0"/>
              <a:t> у </a:t>
            </a:r>
            <a:r>
              <a:rPr lang="ru-RU" sz="2200" b="1" dirty="0" err="1" smtClean="0"/>
              <a:t>незвичайних</a:t>
            </a:r>
            <a:r>
              <a:rPr lang="ru-RU" sz="2200" b="1" dirty="0" smtClean="0"/>
              <a:t> </a:t>
            </a:r>
            <a:r>
              <a:rPr lang="ru-RU" sz="2200" b="1" dirty="0" err="1" smtClean="0"/>
              <a:t>кліматичних</a:t>
            </a:r>
            <a:r>
              <a:rPr lang="ru-RU" sz="2200" b="1" dirty="0" smtClean="0"/>
              <a:t> </a:t>
            </a:r>
            <a:r>
              <a:rPr lang="ru-RU" sz="2200" b="1" dirty="0" err="1" smtClean="0"/>
              <a:t>умовах</a:t>
            </a:r>
            <a:r>
              <a:rPr lang="ru-RU" sz="2200" b="1" dirty="0" smtClean="0"/>
              <a:t> (на </a:t>
            </a:r>
            <a:r>
              <a:rPr lang="ru-RU" sz="2200" b="1" dirty="0" err="1" smtClean="0"/>
              <a:t>півночі</a:t>
            </a:r>
            <a:r>
              <a:rPr lang="ru-RU" sz="2200" b="1" dirty="0" smtClean="0"/>
              <a:t>, в </a:t>
            </a:r>
            <a:r>
              <a:rPr lang="ru-RU" sz="2200" b="1" dirty="0" err="1" smtClean="0"/>
              <a:t>тропіках</a:t>
            </a:r>
            <a:r>
              <a:rPr lang="ru-RU" sz="2200" b="1" dirty="0" smtClean="0"/>
              <a:t>), при </a:t>
            </a:r>
            <a:r>
              <a:rPr lang="ru-RU" sz="2200" b="1" dirty="0" err="1" smtClean="0"/>
              <a:t>статичних</a:t>
            </a:r>
            <a:r>
              <a:rPr lang="ru-RU" sz="2200" b="1" dirty="0" smtClean="0"/>
              <a:t> </a:t>
            </a:r>
            <a:r>
              <a:rPr lang="ru-RU" sz="2200" b="1" dirty="0" err="1" smtClean="0"/>
              <a:t>і</a:t>
            </a:r>
            <a:r>
              <a:rPr lang="ru-RU" sz="2200" b="1" dirty="0" smtClean="0"/>
              <a:t> </a:t>
            </a:r>
            <a:r>
              <a:rPr lang="ru-RU" sz="2200" b="1" dirty="0" err="1" smtClean="0"/>
              <a:t>динамічних</a:t>
            </a:r>
            <a:r>
              <a:rPr lang="ru-RU" sz="2200" b="1" dirty="0" smtClean="0"/>
              <a:t> </a:t>
            </a:r>
            <a:r>
              <a:rPr lang="ru-RU" sz="2200" b="1" dirty="0" err="1" smtClean="0"/>
              <a:t>навантаженнях</a:t>
            </a:r>
            <a:r>
              <a:rPr lang="ru-RU" sz="2200" b="1" dirty="0" smtClean="0"/>
              <a:t> у </a:t>
            </a:r>
            <a:r>
              <a:rPr lang="ru-RU" sz="2200" b="1" dirty="0" err="1" smtClean="0"/>
              <a:t>спортсменів</a:t>
            </a:r>
            <a:r>
              <a:rPr lang="ru-RU" sz="2200" b="1" dirty="0" smtClean="0"/>
              <a:t>, при </a:t>
            </a:r>
            <a:r>
              <a:rPr lang="ru-RU" sz="2200" b="1" dirty="0" err="1" smtClean="0"/>
              <a:t>виробничих</a:t>
            </a:r>
            <a:r>
              <a:rPr lang="ru-RU" sz="2200" b="1" dirty="0" smtClean="0"/>
              <a:t> </a:t>
            </a:r>
            <a:r>
              <a:rPr lang="ru-RU" sz="2200" b="1" dirty="0" err="1" smtClean="0"/>
              <a:t>навантаженнях</a:t>
            </a:r>
            <a:r>
              <a:rPr lang="ru-RU" sz="2200" b="1" dirty="0" smtClean="0"/>
              <a:t> на </a:t>
            </a:r>
            <a:r>
              <a:rPr lang="ru-RU" sz="2200" b="1" dirty="0" err="1" smtClean="0"/>
              <a:t>органи</a:t>
            </a:r>
            <a:r>
              <a:rPr lang="ru-RU" sz="2200" b="1" dirty="0" smtClean="0"/>
              <a:t> </a:t>
            </a:r>
            <a:r>
              <a:rPr lang="ru-RU" sz="2200" b="1" dirty="0" err="1" smtClean="0"/>
              <a:t>чуття</a:t>
            </a:r>
            <a:r>
              <a:rPr lang="ru-RU" sz="2200" b="1" dirty="0" smtClean="0"/>
              <a:t> (слух, </a:t>
            </a:r>
            <a:r>
              <a:rPr lang="ru-RU" sz="2200" b="1" dirty="0" err="1" smtClean="0"/>
              <a:t>зір</a:t>
            </a:r>
            <a:r>
              <a:rPr lang="ru-RU" sz="2200" b="1" dirty="0" smtClean="0"/>
              <a:t>) </a:t>
            </a:r>
            <a:r>
              <a:rPr lang="ru-RU" sz="2200" b="1" dirty="0" err="1" smtClean="0"/>
              <a:t>і</a:t>
            </a:r>
            <a:r>
              <a:rPr lang="ru-RU" sz="2200" b="1" dirty="0" smtClean="0"/>
              <a:t> при </a:t>
            </a:r>
            <a:r>
              <a:rPr lang="ru-RU" sz="2200" b="1" dirty="0" err="1" smtClean="0"/>
              <a:t>деяких</a:t>
            </a:r>
            <a:r>
              <a:rPr lang="ru-RU" sz="2200" b="1" dirty="0" smtClean="0"/>
              <a:t> </a:t>
            </a:r>
            <a:r>
              <a:rPr lang="ru-RU" sz="2200" b="1" dirty="0" err="1" smtClean="0"/>
              <a:t>функціональних</a:t>
            </a:r>
            <a:r>
              <a:rPr lang="ru-RU" sz="2200" b="1" dirty="0" smtClean="0"/>
              <a:t> </a:t>
            </a:r>
            <a:r>
              <a:rPr lang="ru-RU" sz="2200" b="1" dirty="0" err="1" smtClean="0"/>
              <a:t>порушеннях</a:t>
            </a:r>
            <a:r>
              <a:rPr lang="ru-RU" sz="2200" b="1" dirty="0" smtClean="0"/>
              <a:t> </a:t>
            </a:r>
            <a:r>
              <a:rPr lang="ru-RU" sz="2200" b="1" dirty="0" err="1" smtClean="0"/>
              <a:t>цих</a:t>
            </a:r>
            <a:r>
              <a:rPr lang="ru-RU" sz="2200" b="1" dirty="0" smtClean="0"/>
              <a:t> </a:t>
            </a:r>
            <a:r>
              <a:rPr lang="ru-RU" sz="2200" b="1" dirty="0" err="1" smtClean="0"/>
              <a:t>аналізаторів</a:t>
            </a:r>
            <a:r>
              <a:rPr lang="ru-RU" sz="2200" b="1" dirty="0" smtClean="0"/>
              <a:t>, а </a:t>
            </a:r>
            <a:r>
              <a:rPr lang="ru-RU" sz="2200" b="1" dirty="0" err="1" smtClean="0"/>
              <a:t>також</a:t>
            </a:r>
            <a:r>
              <a:rPr lang="ru-RU" sz="2200" b="1" dirty="0" smtClean="0"/>
              <a:t> у людей </a:t>
            </a:r>
            <a:r>
              <a:rPr lang="ru-RU" sz="2200" b="1" dirty="0" err="1" smtClean="0"/>
              <a:t>похилого</a:t>
            </a:r>
            <a:r>
              <a:rPr lang="ru-RU" sz="2200" b="1" dirty="0" smtClean="0"/>
              <a:t> </a:t>
            </a:r>
            <a:r>
              <a:rPr lang="ru-RU" sz="2200" b="1" dirty="0" err="1" smtClean="0"/>
              <a:t>віку</a:t>
            </a:r>
            <a:r>
              <a:rPr lang="ru-RU" sz="2200" b="1" dirty="0" smtClean="0"/>
              <a:t> при </a:t>
            </a:r>
            <a:r>
              <a:rPr lang="ru-RU" sz="2200" b="1" dirty="0" err="1" smtClean="0"/>
              <a:t>швидкій</a:t>
            </a:r>
            <a:r>
              <a:rPr lang="ru-RU" sz="2200" b="1" dirty="0" smtClean="0"/>
              <a:t> </a:t>
            </a:r>
            <a:r>
              <a:rPr lang="ru-RU" sz="2200" b="1" dirty="0" err="1" smtClean="0"/>
              <a:t>статичній</a:t>
            </a:r>
            <a:r>
              <a:rPr lang="ru-RU" sz="2200" b="1" dirty="0" smtClean="0"/>
              <a:t> </a:t>
            </a:r>
            <a:r>
              <a:rPr lang="ru-RU" sz="2200" b="1" dirty="0" err="1" smtClean="0"/>
              <a:t>втомі</a:t>
            </a:r>
            <a:r>
              <a:rPr lang="ru-RU" sz="2200" b="1" dirty="0" smtClean="0"/>
              <a:t>.</a:t>
            </a:r>
          </a:p>
          <a:p>
            <a:pPr algn="just">
              <a:buFont typeface="Wingdings" pitchFamily="2" charset="2"/>
              <a:buChar char="ü"/>
            </a:pPr>
            <a:r>
              <a:rPr lang="ru-RU" sz="2200" b="1" dirty="0" err="1" smtClean="0"/>
              <a:t>Препарати</a:t>
            </a:r>
            <a:r>
              <a:rPr lang="ru-RU" sz="2200" b="1" dirty="0" smtClean="0"/>
              <a:t> </a:t>
            </a:r>
            <a:r>
              <a:rPr lang="ru-RU" sz="2200" b="1" dirty="0" err="1" smtClean="0"/>
              <a:t>цієї</a:t>
            </a:r>
            <a:r>
              <a:rPr lang="ru-RU" sz="2200" b="1" dirty="0" smtClean="0"/>
              <a:t> </a:t>
            </a:r>
            <a:r>
              <a:rPr lang="ru-RU" sz="2200" b="1" dirty="0" err="1" smtClean="0"/>
              <a:t>групи</a:t>
            </a:r>
            <a:r>
              <a:rPr lang="ru-RU" sz="2200" b="1" dirty="0" smtClean="0"/>
              <a:t> </a:t>
            </a:r>
            <a:r>
              <a:rPr lang="ru-RU" sz="2200" b="1" dirty="0" err="1" smtClean="0"/>
              <a:t>використовують</a:t>
            </a:r>
            <a:r>
              <a:rPr lang="ru-RU" sz="2200" b="1" dirty="0" smtClean="0"/>
              <a:t> як </a:t>
            </a:r>
            <a:r>
              <a:rPr lang="ru-RU" sz="2200" b="1" dirty="0" err="1" smtClean="0"/>
              <a:t>засоби</a:t>
            </a:r>
            <a:r>
              <a:rPr lang="ru-RU" sz="2200" b="1" dirty="0" smtClean="0"/>
              <a:t> </a:t>
            </a:r>
            <a:r>
              <a:rPr lang="ru-RU" sz="2200" b="1" dirty="0" err="1" smtClean="0"/>
              <a:t>профілактики</a:t>
            </a:r>
            <a:r>
              <a:rPr lang="ru-RU" sz="2200" b="1" dirty="0" smtClean="0"/>
              <a:t> </a:t>
            </a:r>
            <a:r>
              <a:rPr lang="ru-RU" sz="2200" b="1" dirty="0" err="1" smtClean="0"/>
              <a:t>захворювань</a:t>
            </a:r>
            <a:r>
              <a:rPr lang="ru-RU" sz="2200" b="1" dirty="0" smtClean="0"/>
              <a:t> </a:t>
            </a:r>
            <a:r>
              <a:rPr lang="ru-RU" sz="2200" b="1" dirty="0" err="1" smtClean="0"/>
              <a:t>інфекційної</a:t>
            </a:r>
            <a:r>
              <a:rPr lang="ru-RU" sz="2200" b="1" dirty="0" smtClean="0"/>
              <a:t> </a:t>
            </a:r>
            <a:r>
              <a:rPr lang="ru-RU" sz="2200" b="1" dirty="0" err="1" smtClean="0"/>
              <a:t>і</a:t>
            </a:r>
            <a:r>
              <a:rPr lang="ru-RU" sz="2200" b="1" dirty="0" smtClean="0"/>
              <a:t> </a:t>
            </a:r>
            <a:r>
              <a:rPr lang="ru-RU" sz="2200" b="1" dirty="0" err="1" smtClean="0"/>
              <a:t>неінфекційної</a:t>
            </a:r>
            <a:r>
              <a:rPr lang="ru-RU" sz="2200" b="1" dirty="0" smtClean="0"/>
              <a:t> </a:t>
            </a:r>
            <a:r>
              <a:rPr lang="ru-RU" sz="2200" b="1" dirty="0" err="1" smtClean="0"/>
              <a:t>природи</a:t>
            </a:r>
            <a:r>
              <a:rPr lang="ru-RU" sz="2200" b="1" dirty="0" smtClean="0"/>
              <a:t>, в </a:t>
            </a:r>
            <a:r>
              <a:rPr lang="ru-RU" sz="2200" b="1" dirty="0" err="1" smtClean="0"/>
              <a:t>період</a:t>
            </a:r>
            <a:r>
              <a:rPr lang="ru-RU" sz="2200" b="1" dirty="0" smtClean="0"/>
              <a:t> </a:t>
            </a:r>
            <a:r>
              <a:rPr lang="ru-RU" sz="2200" b="1" dirty="0" err="1" smtClean="0"/>
              <a:t>реконвалесценції</a:t>
            </a:r>
            <a:r>
              <a:rPr lang="ru-RU" sz="2200" b="1" dirty="0" smtClean="0"/>
              <a:t>: настойка </a:t>
            </a:r>
            <a:r>
              <a:rPr lang="ru-RU" sz="2200" b="1" dirty="0" err="1" smtClean="0"/>
              <a:t>кореня</a:t>
            </a:r>
            <a:r>
              <a:rPr lang="ru-RU" sz="2200" b="1" dirty="0" smtClean="0"/>
              <a:t> женьшеню, пантокрин, </a:t>
            </a:r>
            <a:r>
              <a:rPr lang="ru-RU" sz="2200" b="1" dirty="0" err="1" smtClean="0"/>
              <a:t>екстракт</a:t>
            </a:r>
            <a:r>
              <a:rPr lang="ru-RU" sz="2200" b="1" dirty="0" smtClean="0"/>
              <a:t> </a:t>
            </a:r>
            <a:r>
              <a:rPr lang="ru-RU" sz="2200" b="1" dirty="0" err="1" smtClean="0"/>
              <a:t>родіоли</a:t>
            </a:r>
            <a:r>
              <a:rPr lang="ru-RU" sz="2200" b="1" dirty="0" smtClean="0"/>
              <a:t> </a:t>
            </a:r>
            <a:r>
              <a:rPr lang="ru-RU" sz="2200" b="1" dirty="0" err="1" smtClean="0"/>
              <a:t>рідкий</a:t>
            </a:r>
            <a:r>
              <a:rPr lang="ru-RU" sz="2200" b="1" dirty="0" smtClean="0"/>
              <a:t>, </a:t>
            </a:r>
            <a:r>
              <a:rPr lang="ru-RU" sz="2200" b="1" dirty="0" err="1" smtClean="0"/>
              <a:t>цитрулін</a:t>
            </a:r>
            <a:r>
              <a:rPr lang="ru-RU" sz="2200" b="1" dirty="0" smtClean="0"/>
              <a:t>).</a:t>
            </a:r>
          </a:p>
          <a:p>
            <a:pPr algn="just">
              <a:buFont typeface="Wingdings" pitchFamily="2" charset="2"/>
              <a:buChar char="ü"/>
            </a:pPr>
            <a:r>
              <a:rPr lang="ru-RU" sz="2200" b="1" dirty="0" smtClean="0"/>
              <a:t>Особливо широко </a:t>
            </a:r>
            <a:r>
              <a:rPr lang="ru-RU" sz="2200" b="1" dirty="0" err="1" smtClean="0"/>
              <a:t>адаптогени</a:t>
            </a:r>
            <a:r>
              <a:rPr lang="ru-RU" sz="2200" b="1" dirty="0" smtClean="0"/>
              <a:t> </a:t>
            </a:r>
            <a:r>
              <a:rPr lang="ru-RU" sz="2200" b="1" dirty="0" err="1" smtClean="0"/>
              <a:t>застосовують</a:t>
            </a:r>
            <a:r>
              <a:rPr lang="ru-RU" sz="2200" b="1" dirty="0" smtClean="0"/>
              <a:t> в </a:t>
            </a:r>
            <a:r>
              <a:rPr lang="ru-RU" sz="2200" b="1" dirty="0" err="1" smtClean="0"/>
              <a:t>неврології</a:t>
            </a:r>
            <a:r>
              <a:rPr lang="ru-RU" sz="2200" b="1" dirty="0" smtClean="0"/>
              <a:t> для </a:t>
            </a:r>
            <a:r>
              <a:rPr lang="ru-RU" sz="2200" b="1" dirty="0" err="1" smtClean="0"/>
              <a:t>лікування</a:t>
            </a:r>
            <a:r>
              <a:rPr lang="ru-RU" sz="2200" b="1" dirty="0" smtClean="0"/>
              <a:t> </a:t>
            </a:r>
            <a:r>
              <a:rPr lang="ru-RU" sz="2200" b="1" dirty="0" err="1" smtClean="0"/>
              <a:t>астенічних</a:t>
            </a:r>
            <a:r>
              <a:rPr lang="ru-RU" sz="2200" b="1" dirty="0" smtClean="0"/>
              <a:t> </a:t>
            </a:r>
            <a:r>
              <a:rPr lang="ru-RU" sz="2200" b="1" dirty="0" err="1" smtClean="0"/>
              <a:t>станів</a:t>
            </a:r>
            <a:r>
              <a:rPr lang="ru-RU" sz="2200" b="1" dirty="0" smtClean="0"/>
              <a:t>, </a:t>
            </a:r>
            <a:r>
              <a:rPr lang="ru-RU" sz="2200" b="1" dirty="0" err="1" smtClean="0"/>
              <a:t>неврастеній</a:t>
            </a:r>
            <a:r>
              <a:rPr lang="ru-RU" sz="2200" b="1" dirty="0" smtClean="0"/>
              <a:t> (</a:t>
            </a:r>
            <a:r>
              <a:rPr lang="ru-RU" sz="2200" b="1" dirty="0" err="1" smtClean="0"/>
              <a:t>всі</a:t>
            </a:r>
            <a:r>
              <a:rPr lang="ru-RU" sz="2200" b="1" dirty="0" smtClean="0"/>
              <a:t> </a:t>
            </a:r>
            <a:r>
              <a:rPr lang="ru-RU" sz="2200" b="1" dirty="0" err="1" smtClean="0"/>
              <a:t>адаптогени</a:t>
            </a:r>
            <a:r>
              <a:rPr lang="ru-RU" sz="2200" b="1" dirty="0" smtClean="0"/>
              <a:t>, </a:t>
            </a:r>
            <a:r>
              <a:rPr lang="ru-RU" sz="2200" b="1" dirty="0" err="1" smtClean="0"/>
              <a:t>крім</a:t>
            </a:r>
            <a:r>
              <a:rPr lang="ru-RU" sz="2200" b="1" dirty="0" smtClean="0"/>
              <a:t> </a:t>
            </a:r>
            <a:r>
              <a:rPr lang="ru-RU" sz="2200" b="1" dirty="0" err="1" smtClean="0"/>
              <a:t>настоянки</a:t>
            </a:r>
            <a:r>
              <a:rPr lang="ru-RU" sz="2200" b="1" dirty="0" smtClean="0"/>
              <a:t> </a:t>
            </a:r>
            <a:r>
              <a:rPr lang="ru-RU" sz="2200" b="1" dirty="0" err="1" smtClean="0"/>
              <a:t>аралії</a:t>
            </a:r>
            <a:r>
              <a:rPr lang="ru-RU" sz="2200" b="1" dirty="0" smtClean="0"/>
              <a:t> та </a:t>
            </a:r>
            <a:r>
              <a:rPr lang="ru-RU" sz="2200" b="1" dirty="0" err="1" smtClean="0"/>
              <a:t>ексіракіу</a:t>
            </a:r>
            <a:r>
              <a:rPr lang="ru-RU" sz="2200" b="1" dirty="0" smtClean="0"/>
              <a:t> </a:t>
            </a:r>
            <a:r>
              <a:rPr lang="ru-RU" sz="2200" b="1" dirty="0" err="1" smtClean="0"/>
              <a:t>елеутерококу</a:t>
            </a:r>
            <a:r>
              <a:rPr lang="ru-RU" sz="2200" b="1" dirty="0" smtClean="0"/>
              <a:t>).</a:t>
            </a:r>
          </a:p>
          <a:p>
            <a:pPr algn="just">
              <a:buFont typeface="Wingdings" pitchFamily="2" charset="2"/>
              <a:buChar char="ü"/>
            </a:pPr>
            <a:r>
              <a:rPr lang="ru-RU" sz="2200" b="1" i="1" dirty="0" smtClean="0"/>
              <a:t>Женьшень</a:t>
            </a:r>
            <a:r>
              <a:rPr lang="ru-RU" sz="2200" b="1" dirty="0" smtClean="0"/>
              <a:t> </a:t>
            </a:r>
            <a:r>
              <a:rPr lang="ru-RU" sz="2200" b="1" dirty="0" err="1" smtClean="0"/>
              <a:t>з</a:t>
            </a:r>
            <a:r>
              <a:rPr lang="ru-RU" sz="2200" b="1" dirty="0" smtClean="0"/>
              <a:t> </a:t>
            </a:r>
            <a:r>
              <a:rPr lang="ru-RU" sz="2200" b="1" dirty="0" err="1" smtClean="0"/>
              <a:t>успіхом</a:t>
            </a:r>
            <a:r>
              <a:rPr lang="ru-RU" sz="2200" b="1" dirty="0" smtClean="0"/>
              <a:t> </a:t>
            </a:r>
            <a:r>
              <a:rPr lang="ru-RU" sz="2200" b="1" dirty="0" err="1" smtClean="0"/>
              <a:t>використовують</a:t>
            </a:r>
            <a:r>
              <a:rPr lang="ru-RU" sz="2200" b="1" dirty="0" smtClean="0"/>
              <a:t> для </a:t>
            </a:r>
            <a:r>
              <a:rPr lang="ru-RU" sz="2200" b="1" dirty="0" err="1" smtClean="0"/>
              <a:t>дітей</a:t>
            </a:r>
            <a:r>
              <a:rPr lang="ru-RU" sz="2200" b="1" dirty="0" smtClean="0"/>
              <a:t> </a:t>
            </a:r>
            <a:r>
              <a:rPr lang="ru-RU" sz="2200" b="1" dirty="0" err="1" smtClean="0"/>
              <a:t>з</a:t>
            </a:r>
            <a:r>
              <a:rPr lang="ru-RU" sz="2200" b="1" dirty="0" smtClean="0"/>
              <a:t> </a:t>
            </a:r>
            <a:r>
              <a:rPr lang="ru-RU" sz="2200" b="1" dirty="0" err="1" smtClean="0"/>
              <a:t>наслідками</a:t>
            </a:r>
            <a:r>
              <a:rPr lang="ru-RU" sz="2200" b="1" dirty="0" smtClean="0"/>
              <a:t> </a:t>
            </a:r>
            <a:r>
              <a:rPr lang="ru-RU" sz="2200" b="1" dirty="0" err="1" smtClean="0"/>
              <a:t>поліомієліту</a:t>
            </a:r>
            <a:r>
              <a:rPr lang="ru-RU" sz="2200" b="1" dirty="0" smtClean="0"/>
              <a:t> </a:t>
            </a:r>
            <a:r>
              <a:rPr lang="ru-RU" sz="2200" b="1" dirty="0" err="1" smtClean="0"/>
              <a:t>і</a:t>
            </a:r>
            <a:r>
              <a:rPr lang="ru-RU" sz="2200" b="1" dirty="0" smtClean="0"/>
              <a:t> </a:t>
            </a:r>
            <a:r>
              <a:rPr lang="ru-RU" sz="2200" b="1" dirty="0" err="1" smtClean="0"/>
              <a:t>значними</a:t>
            </a:r>
            <a:r>
              <a:rPr lang="ru-RU" sz="2200" b="1" dirty="0" smtClean="0"/>
              <a:t> </a:t>
            </a:r>
            <a:r>
              <a:rPr lang="ru-RU" sz="2200" b="1" dirty="0" err="1" smtClean="0"/>
              <a:t>порушеннями</a:t>
            </a:r>
            <a:r>
              <a:rPr lang="ru-RU" sz="2200" b="1" dirty="0" smtClean="0"/>
              <a:t> </a:t>
            </a:r>
            <a:r>
              <a:rPr lang="ru-RU" sz="2200" b="1" dirty="0" err="1" smtClean="0"/>
              <a:t>функцій</a:t>
            </a:r>
            <a:r>
              <a:rPr lang="ru-RU" sz="2200" b="1" dirty="0" smtClean="0"/>
              <a:t> </a:t>
            </a:r>
            <a:r>
              <a:rPr lang="ru-RU" sz="2200" b="1" dirty="0" err="1" smtClean="0"/>
              <a:t>скелетних</a:t>
            </a:r>
            <a:r>
              <a:rPr lang="ru-RU" sz="2200" b="1" dirty="0" smtClean="0"/>
              <a:t> </a:t>
            </a:r>
            <a:r>
              <a:rPr lang="ru-RU" sz="2200" b="1" dirty="0" err="1" smtClean="0"/>
              <a:t>м'язів</a:t>
            </a:r>
            <a:r>
              <a:rPr lang="ru-RU" sz="2200" b="1" dirty="0" smtClean="0"/>
              <a:t>.</a:t>
            </a:r>
            <a:endParaRPr lang="ru-RU" sz="2200" b="1"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429684" cy="5262979"/>
          </a:xfrm>
          <a:prstGeom prst="rect">
            <a:avLst/>
          </a:prstGeom>
        </p:spPr>
        <p:txBody>
          <a:bodyPr wrap="square">
            <a:spAutoFit/>
          </a:bodyPr>
          <a:lstStyle/>
          <a:p>
            <a:pPr algn="just">
              <a:buFont typeface="Wingdings" pitchFamily="2" charset="2"/>
              <a:buChar char="ü"/>
            </a:pPr>
            <a:r>
              <a:rPr lang="ru-RU" sz="2400" b="1" dirty="0" err="1" smtClean="0"/>
              <a:t>Крім</a:t>
            </a:r>
            <a:r>
              <a:rPr lang="ru-RU" sz="2400" b="1" dirty="0" smtClean="0"/>
              <a:t> того, </a:t>
            </a:r>
            <a:r>
              <a:rPr lang="ru-RU" sz="2400" b="1" dirty="0" err="1" smtClean="0"/>
              <a:t>адаптогени</a:t>
            </a:r>
            <a:r>
              <a:rPr lang="ru-RU" sz="2400" b="1" dirty="0" smtClean="0"/>
              <a:t> </a:t>
            </a:r>
            <a:r>
              <a:rPr lang="ru-RU" sz="2400" b="1" dirty="0" err="1" smtClean="0"/>
              <a:t>приймають</a:t>
            </a:r>
            <a:r>
              <a:rPr lang="ru-RU" sz="2400" b="1" dirty="0" smtClean="0"/>
              <a:t> при </a:t>
            </a:r>
            <a:r>
              <a:rPr lang="ru-RU" sz="2400" b="1" dirty="0" err="1" smtClean="0"/>
              <a:t>гіпотонії</a:t>
            </a:r>
            <a:r>
              <a:rPr lang="ru-RU" sz="2400" b="1" dirty="0" smtClean="0"/>
              <a:t> (</a:t>
            </a:r>
            <a:r>
              <a:rPr lang="ru-RU" sz="2400" b="1" dirty="0" err="1" smtClean="0"/>
              <a:t>всі</a:t>
            </a:r>
            <a:r>
              <a:rPr lang="ru-RU" sz="2400" b="1" dirty="0" smtClean="0"/>
              <a:t> </a:t>
            </a:r>
            <a:r>
              <a:rPr lang="ru-RU" sz="2400" b="1" dirty="0" err="1" smtClean="0"/>
              <a:t>адаптогени</a:t>
            </a:r>
            <a:r>
              <a:rPr lang="ru-RU" sz="2400" b="1" dirty="0" smtClean="0"/>
              <a:t>, </a:t>
            </a:r>
            <a:r>
              <a:rPr lang="ru-RU" sz="2400" b="1" dirty="0" err="1" smtClean="0"/>
              <a:t>крім</a:t>
            </a:r>
            <a:r>
              <a:rPr lang="ru-RU" sz="2400" b="1" dirty="0" smtClean="0"/>
              <a:t> </a:t>
            </a:r>
            <a:r>
              <a:rPr lang="ru-RU" sz="2400" b="1" dirty="0" err="1" smtClean="0"/>
              <a:t>цитруліну</a:t>
            </a:r>
            <a:r>
              <a:rPr lang="ru-RU" sz="2400" b="1" dirty="0" smtClean="0"/>
              <a:t>, </a:t>
            </a:r>
            <a:r>
              <a:rPr lang="ru-RU" sz="2400" b="1" dirty="0" err="1" smtClean="0"/>
              <a:t>тоніфіту</a:t>
            </a:r>
            <a:r>
              <a:rPr lang="ru-RU" sz="2400" b="1" dirty="0" smtClean="0"/>
              <a:t> </a:t>
            </a:r>
            <a:r>
              <a:rPr lang="ru-RU" sz="2400" b="1" dirty="0" err="1" smtClean="0"/>
              <a:t>і</a:t>
            </a:r>
            <a:r>
              <a:rPr lang="ru-RU" sz="2400" b="1" dirty="0" smtClean="0"/>
              <a:t> </a:t>
            </a:r>
            <a:r>
              <a:rPr lang="ru-RU" sz="2400" b="1" dirty="0" err="1" smtClean="0"/>
              <a:t>екстракту</a:t>
            </a:r>
            <a:r>
              <a:rPr lang="ru-RU" sz="2400" b="1" dirty="0" smtClean="0"/>
              <a:t> </a:t>
            </a:r>
            <a:r>
              <a:rPr lang="ru-RU" sz="2400" b="1" dirty="0" err="1" smtClean="0"/>
              <a:t>родіоли</a:t>
            </a:r>
            <a:r>
              <a:rPr lang="ru-RU" sz="2400" b="1" dirty="0" smtClean="0"/>
              <a:t> </a:t>
            </a:r>
            <a:r>
              <a:rPr lang="ru-RU" sz="2400" b="1" dirty="0" err="1" smtClean="0"/>
              <a:t>рідкого</a:t>
            </a:r>
            <a:r>
              <a:rPr lang="ru-RU" sz="2400" b="1" dirty="0" smtClean="0"/>
              <a:t>).</a:t>
            </a:r>
          </a:p>
          <a:p>
            <a:pPr algn="just">
              <a:buFont typeface="Wingdings" pitchFamily="2" charset="2"/>
              <a:buChar char="ü"/>
            </a:pPr>
            <a:r>
              <a:rPr lang="ru-RU" sz="2400" b="1" dirty="0" err="1" smtClean="0"/>
              <a:t>Останнім</a:t>
            </a:r>
            <a:r>
              <a:rPr lang="ru-RU" sz="2400" b="1" dirty="0" smtClean="0"/>
              <a:t> часом </a:t>
            </a:r>
            <a:r>
              <a:rPr lang="ru-RU" sz="2400" b="1" dirty="0" err="1" smtClean="0"/>
              <a:t>препарати</a:t>
            </a:r>
            <a:r>
              <a:rPr lang="ru-RU" sz="2400" b="1" dirty="0" smtClean="0"/>
              <a:t> взято на </a:t>
            </a:r>
            <a:r>
              <a:rPr lang="ru-RU" sz="2400" b="1" dirty="0" err="1" smtClean="0"/>
              <a:t>озброєння</a:t>
            </a:r>
            <a:r>
              <a:rPr lang="ru-RU" sz="2400" b="1" dirty="0" smtClean="0"/>
              <a:t> </a:t>
            </a:r>
            <a:r>
              <a:rPr lang="ru-RU" sz="2400" b="1" dirty="0" err="1" smtClean="0"/>
              <a:t>космічною</a:t>
            </a:r>
            <a:r>
              <a:rPr lang="ru-RU" sz="2400" b="1" dirty="0" smtClean="0"/>
              <a:t> медициною, де вони </a:t>
            </a:r>
            <a:r>
              <a:rPr lang="ru-RU" sz="2400" b="1" dirty="0" err="1" smtClean="0"/>
              <a:t>рекомендуються</a:t>
            </a:r>
            <a:r>
              <a:rPr lang="ru-RU" sz="2400" b="1" dirty="0" smtClean="0"/>
              <a:t> не </a:t>
            </a:r>
            <a:r>
              <a:rPr lang="ru-RU" sz="2400" b="1" dirty="0" err="1" smtClean="0"/>
              <a:t>тільки</a:t>
            </a:r>
            <a:r>
              <a:rPr lang="ru-RU" sz="2400" b="1" dirty="0" smtClean="0"/>
              <a:t> для </a:t>
            </a:r>
            <a:r>
              <a:rPr lang="ru-RU" sz="2400" b="1" dirty="0" err="1" smtClean="0"/>
              <a:t>підвищення</a:t>
            </a:r>
            <a:r>
              <a:rPr lang="ru-RU" sz="2400" b="1" dirty="0" smtClean="0"/>
              <a:t> </a:t>
            </a:r>
            <a:r>
              <a:rPr lang="ru-RU" sz="2400" b="1" dirty="0" err="1" smtClean="0"/>
              <a:t>працездатності</a:t>
            </a:r>
            <a:r>
              <a:rPr lang="ru-RU" sz="2400" b="1" dirty="0" smtClean="0"/>
              <a:t> в </a:t>
            </a:r>
            <a:r>
              <a:rPr lang="ru-RU" sz="2400" b="1" dirty="0" err="1" smtClean="0"/>
              <a:t>умовах</a:t>
            </a:r>
            <a:r>
              <a:rPr lang="ru-RU" sz="2400" b="1" dirty="0" smtClean="0"/>
              <a:t> </a:t>
            </a:r>
            <a:r>
              <a:rPr lang="ru-RU" sz="2400" b="1" dirty="0" err="1" smtClean="0"/>
              <a:t>космічного</a:t>
            </a:r>
            <a:r>
              <a:rPr lang="ru-RU" sz="2400" b="1" dirty="0" smtClean="0"/>
              <a:t> </a:t>
            </a:r>
            <a:r>
              <a:rPr lang="ru-RU" sz="2400" b="1" dirty="0" err="1" smtClean="0"/>
              <a:t>польоту</a:t>
            </a:r>
            <a:r>
              <a:rPr lang="ru-RU" sz="2400" b="1" dirty="0" smtClean="0"/>
              <a:t>, </a:t>
            </a:r>
            <a:r>
              <a:rPr lang="ru-RU" sz="2400" b="1" dirty="0" err="1" smtClean="0"/>
              <a:t>але</a:t>
            </a:r>
            <a:r>
              <a:rPr lang="ru-RU" sz="2400" b="1" dirty="0" smtClean="0"/>
              <a:t> </a:t>
            </a:r>
            <a:r>
              <a:rPr lang="ru-RU" sz="2400" b="1" dirty="0" err="1" smtClean="0"/>
              <a:t>і</a:t>
            </a:r>
            <a:r>
              <a:rPr lang="ru-RU" sz="2400" b="1" dirty="0" smtClean="0"/>
              <a:t> як </a:t>
            </a:r>
            <a:r>
              <a:rPr lang="ru-RU" sz="2400" b="1" dirty="0" err="1" smtClean="0"/>
              <a:t>речовини</a:t>
            </a:r>
            <a:r>
              <a:rPr lang="ru-RU" sz="2400" b="1" dirty="0" smtClean="0"/>
              <a:t>, </a:t>
            </a:r>
            <a:r>
              <a:rPr lang="ru-RU" sz="2400" b="1" dirty="0" err="1" smtClean="0"/>
              <a:t>що</a:t>
            </a:r>
            <a:r>
              <a:rPr lang="ru-RU" sz="2400" b="1" dirty="0" smtClean="0"/>
              <a:t> </a:t>
            </a:r>
            <a:r>
              <a:rPr lang="ru-RU" sz="2400" b="1" dirty="0" err="1" smtClean="0"/>
              <a:t>підвищують</a:t>
            </a:r>
            <a:r>
              <a:rPr lang="ru-RU" sz="2400" b="1" dirty="0" smtClean="0"/>
              <a:t> </a:t>
            </a:r>
            <a:r>
              <a:rPr lang="ru-RU" sz="2400" b="1" dirty="0" err="1" smtClean="0"/>
              <a:t>витривалість</a:t>
            </a:r>
            <a:r>
              <a:rPr lang="ru-RU" sz="2400" b="1" dirty="0" smtClean="0"/>
              <a:t> </a:t>
            </a:r>
            <a:r>
              <a:rPr lang="ru-RU" sz="2400" b="1" dirty="0" err="1" smtClean="0"/>
              <a:t>космонавтів</a:t>
            </a:r>
            <a:r>
              <a:rPr lang="ru-RU" sz="2400" b="1" dirty="0" smtClean="0"/>
              <a:t> до </a:t>
            </a:r>
            <a:r>
              <a:rPr lang="ru-RU" sz="2400" b="1" dirty="0" err="1" smtClean="0"/>
              <a:t>дії</a:t>
            </a:r>
            <a:r>
              <a:rPr lang="ru-RU" sz="2400" b="1" dirty="0" smtClean="0"/>
              <a:t> </a:t>
            </a:r>
            <a:r>
              <a:rPr lang="ru-RU" sz="2400" b="1" dirty="0" err="1" smtClean="0"/>
              <a:t>всіх</a:t>
            </a:r>
            <a:r>
              <a:rPr lang="ru-RU" sz="2400" b="1" dirty="0" smtClean="0"/>
              <a:t> </a:t>
            </a:r>
            <a:r>
              <a:rPr lang="ru-RU" sz="2400" b="1" dirty="0" err="1" smtClean="0"/>
              <a:t>несприятливих</a:t>
            </a:r>
            <a:r>
              <a:rPr lang="ru-RU" sz="2400" b="1" dirty="0" smtClean="0"/>
              <a:t> </a:t>
            </a:r>
            <a:r>
              <a:rPr lang="ru-RU" sz="2400" b="1" dirty="0" err="1" smtClean="0"/>
              <a:t>факторів</a:t>
            </a:r>
            <a:r>
              <a:rPr lang="ru-RU" sz="2400" b="1" dirty="0" smtClean="0"/>
              <a:t> </a:t>
            </a:r>
            <a:r>
              <a:rPr lang="ru-RU" sz="2400" b="1" dirty="0" err="1" smtClean="0"/>
              <a:t>польоту</a:t>
            </a:r>
            <a:r>
              <a:rPr lang="ru-RU" sz="2400" b="1" dirty="0" smtClean="0"/>
              <a:t>: </a:t>
            </a:r>
            <a:r>
              <a:rPr lang="ru-RU" sz="2400" b="1" dirty="0" err="1" smtClean="0"/>
              <a:t>емоційної</a:t>
            </a:r>
            <a:r>
              <a:rPr lang="ru-RU" sz="2400" b="1" dirty="0" smtClean="0"/>
              <a:t> </a:t>
            </a:r>
            <a:r>
              <a:rPr lang="ru-RU" sz="2400" b="1" dirty="0" err="1" smtClean="0"/>
              <a:t>напруженості</a:t>
            </a:r>
            <a:r>
              <a:rPr lang="ru-RU" sz="2400" b="1" dirty="0" smtClean="0"/>
              <a:t>, </a:t>
            </a:r>
            <a:r>
              <a:rPr lang="ru-RU" sz="2400" b="1" dirty="0" err="1" smtClean="0"/>
              <a:t>гіпоксії</a:t>
            </a:r>
            <a:r>
              <a:rPr lang="ru-RU" sz="2400" b="1" dirty="0" smtClean="0"/>
              <a:t>, </a:t>
            </a:r>
            <a:r>
              <a:rPr lang="ru-RU" sz="2400" b="1" dirty="0" err="1" smtClean="0"/>
              <a:t>радіації</a:t>
            </a:r>
            <a:r>
              <a:rPr lang="ru-RU" sz="2400" b="1" dirty="0" smtClean="0"/>
              <a:t>, </a:t>
            </a:r>
            <a:r>
              <a:rPr lang="ru-RU" sz="2400" b="1" dirty="0" err="1" smtClean="0"/>
              <a:t>перевантаження</a:t>
            </a:r>
            <a:r>
              <a:rPr lang="ru-RU" sz="2400" b="1" dirty="0" smtClean="0"/>
              <a:t>, </a:t>
            </a:r>
            <a:r>
              <a:rPr lang="ru-RU" sz="2400" b="1" dirty="0" err="1" smtClean="0"/>
              <a:t>гіпокінезії</a:t>
            </a:r>
            <a:r>
              <a:rPr lang="ru-RU" sz="2400" b="1" dirty="0" smtClean="0"/>
              <a:t>.</a:t>
            </a:r>
          </a:p>
          <a:p>
            <a:pPr algn="just">
              <a:buFont typeface="Wingdings" pitchFamily="2" charset="2"/>
              <a:buChar char="ü"/>
            </a:pPr>
            <a:r>
              <a:rPr lang="ru-RU" sz="2400" b="1" dirty="0" smtClean="0"/>
              <a:t>При </a:t>
            </a:r>
            <a:r>
              <a:rPr lang="ru-RU" sz="2400" b="1" dirty="0" err="1" smtClean="0"/>
              <a:t>підвищеній</a:t>
            </a:r>
            <a:r>
              <a:rPr lang="ru-RU" sz="2400" b="1" dirty="0" smtClean="0"/>
              <a:t> </a:t>
            </a:r>
            <a:r>
              <a:rPr lang="ru-RU" sz="2400" b="1" dirty="0" err="1" smtClean="0"/>
              <a:t>сонливості</a:t>
            </a:r>
            <a:r>
              <a:rPr lang="ru-RU" sz="2400" b="1" dirty="0" smtClean="0"/>
              <a:t> </a:t>
            </a:r>
            <a:r>
              <a:rPr lang="ru-RU" sz="2400" b="1" dirty="0" err="1" smtClean="0"/>
              <a:t>застосовують</a:t>
            </a:r>
            <a:r>
              <a:rPr lang="ru-RU" sz="2400" b="1" dirty="0" smtClean="0"/>
              <a:t> настойку </a:t>
            </a:r>
            <a:r>
              <a:rPr lang="ru-RU" sz="2400" b="1" dirty="0" err="1" smtClean="0"/>
              <a:t>кореня</a:t>
            </a:r>
            <a:r>
              <a:rPr lang="ru-RU" sz="2400" b="1" dirty="0" smtClean="0"/>
              <a:t> женьшеню, </a:t>
            </a:r>
            <a:r>
              <a:rPr lang="ru-RU" sz="2400" b="1" dirty="0" err="1" smtClean="0"/>
              <a:t>екстракт</a:t>
            </a:r>
            <a:r>
              <a:rPr lang="ru-RU" sz="2400" b="1" dirty="0" smtClean="0"/>
              <a:t> </a:t>
            </a:r>
            <a:r>
              <a:rPr lang="ru-RU" sz="2400" b="1" dirty="0" err="1" smtClean="0"/>
              <a:t>елеутерококу</a:t>
            </a:r>
            <a:r>
              <a:rPr lang="ru-RU" sz="2400" b="1" dirty="0" smtClean="0"/>
              <a:t>: </a:t>
            </a:r>
            <a:r>
              <a:rPr lang="ru-RU" sz="2400" b="1" dirty="0" err="1" smtClean="0"/>
              <a:t>вегетосудинній</a:t>
            </a:r>
            <a:r>
              <a:rPr lang="ru-RU" sz="2400" b="1" dirty="0" smtClean="0"/>
              <a:t> </a:t>
            </a:r>
            <a:r>
              <a:rPr lang="ru-RU" sz="2400" b="1" dirty="0" err="1" smtClean="0"/>
              <a:t>дистонії</a:t>
            </a:r>
            <a:r>
              <a:rPr lang="ru-RU" sz="2400" b="1" dirty="0" smtClean="0"/>
              <a:t> – </a:t>
            </a:r>
            <a:r>
              <a:rPr lang="ru-RU" sz="2400" b="1" dirty="0" err="1" smtClean="0"/>
              <a:t>екстракт</a:t>
            </a:r>
            <a:r>
              <a:rPr lang="ru-RU" sz="2400" b="1" dirty="0" smtClean="0"/>
              <a:t> </a:t>
            </a:r>
            <a:r>
              <a:rPr lang="ru-RU" sz="2400" b="1" dirty="0" err="1" smtClean="0"/>
              <a:t>родіоли</a:t>
            </a:r>
            <a:r>
              <a:rPr lang="ru-RU" sz="2400" b="1" dirty="0" smtClean="0"/>
              <a:t> </a:t>
            </a:r>
            <a:r>
              <a:rPr lang="ru-RU" sz="2400" b="1" dirty="0" err="1" smtClean="0"/>
              <a:t>рідкий</a:t>
            </a:r>
            <a:r>
              <a:rPr lang="ru-RU" sz="2400" b="1" dirty="0" smtClean="0"/>
              <a:t>, </a:t>
            </a:r>
            <a:r>
              <a:rPr lang="ru-RU" sz="2400" b="1" dirty="0" err="1" smtClean="0"/>
              <a:t>тоніфіт</a:t>
            </a:r>
            <a:r>
              <a:rPr lang="ru-RU" sz="2400" b="1" dirty="0" smtClean="0"/>
              <a:t>; </a:t>
            </a:r>
            <a:r>
              <a:rPr lang="ru-RU" sz="2400" b="1" dirty="0" err="1" smtClean="0"/>
              <a:t>сексуальній</a:t>
            </a:r>
            <a:r>
              <a:rPr lang="ru-RU" sz="2400" b="1" dirty="0" smtClean="0"/>
              <a:t> </a:t>
            </a:r>
            <a:r>
              <a:rPr lang="ru-RU" sz="2400" b="1" dirty="0" err="1" smtClean="0"/>
              <a:t>астенії</a:t>
            </a:r>
            <a:r>
              <a:rPr lang="ru-RU" sz="2400" b="1" dirty="0" smtClean="0"/>
              <a:t> – настойку </a:t>
            </a:r>
            <a:r>
              <a:rPr lang="ru-RU" sz="2400" b="1" dirty="0" err="1" smtClean="0"/>
              <a:t>кореня</a:t>
            </a:r>
            <a:r>
              <a:rPr lang="ru-RU" sz="2400" b="1" dirty="0" smtClean="0"/>
              <a:t> женьшеню, пантокрин, </a:t>
            </a:r>
            <a:r>
              <a:rPr lang="ru-RU" sz="2400" b="1" dirty="0" err="1" smtClean="0"/>
              <a:t>цитрулін</a:t>
            </a:r>
            <a:r>
              <a:rPr lang="ru-RU" sz="2400" b="1" dirty="0" smtClean="0"/>
              <a:t>, </a:t>
            </a:r>
            <a:r>
              <a:rPr lang="ru-RU" sz="2400" b="1" dirty="0" err="1" smtClean="0"/>
              <a:t>тоніфіт</a:t>
            </a:r>
            <a:r>
              <a:rPr lang="ru-RU" sz="2400" b="1" dirty="0" smtClean="0"/>
              <a:t>; </a:t>
            </a:r>
            <a:r>
              <a:rPr lang="ru-RU" sz="2400" b="1" dirty="0" err="1" smtClean="0"/>
              <a:t>слабкості</a:t>
            </a:r>
            <a:r>
              <a:rPr lang="ru-RU" sz="2400" b="1" dirty="0" smtClean="0"/>
              <a:t> </a:t>
            </a:r>
            <a:r>
              <a:rPr lang="ru-RU" sz="2400" b="1" dirty="0" err="1" smtClean="0"/>
              <a:t>серцевого</a:t>
            </a:r>
            <a:r>
              <a:rPr lang="ru-RU" sz="2400" b="1" dirty="0" smtClean="0"/>
              <a:t> </a:t>
            </a:r>
            <a:r>
              <a:rPr lang="ru-RU" sz="2400" b="1" dirty="0" err="1" smtClean="0"/>
              <a:t>м'яза</a:t>
            </a:r>
            <a:r>
              <a:rPr lang="ru-RU" sz="2400" b="1" dirty="0" smtClean="0"/>
              <a:t> – пантокрин.</a:t>
            </a:r>
            <a:endParaRPr lang="ru-RU"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a:srcRect l="25256" t="25390" r="27021" b="24805"/>
          <a:stretch>
            <a:fillRect/>
          </a:stretch>
        </p:blipFill>
        <p:spPr bwMode="auto">
          <a:xfrm>
            <a:off x="0" y="500042"/>
            <a:ext cx="8943789" cy="5247884"/>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572560" cy="6186309"/>
          </a:xfrm>
          <a:prstGeom prst="rect">
            <a:avLst/>
          </a:prstGeom>
        </p:spPr>
        <p:txBody>
          <a:bodyPr wrap="square">
            <a:spAutoFit/>
          </a:bodyPr>
          <a:lstStyle/>
          <a:p>
            <a:pPr algn="ctr"/>
            <a:r>
              <a:rPr lang="ru-RU" sz="2800" b="1" i="1" dirty="0" err="1" smtClean="0">
                <a:solidFill>
                  <a:srgbClr val="FF0000"/>
                </a:solidFill>
              </a:rPr>
              <a:t>Побічні</a:t>
            </a:r>
            <a:r>
              <a:rPr lang="ru-RU" sz="2800" b="1" i="1" dirty="0" smtClean="0">
                <a:solidFill>
                  <a:srgbClr val="FF0000"/>
                </a:solidFill>
              </a:rPr>
              <a:t> </a:t>
            </a:r>
            <a:r>
              <a:rPr lang="ru-RU" sz="2800" b="1" i="1" dirty="0" err="1" smtClean="0">
                <a:solidFill>
                  <a:srgbClr val="FF0000"/>
                </a:solidFill>
              </a:rPr>
              <a:t>ефекти</a:t>
            </a:r>
            <a:endParaRPr lang="ru-RU" sz="2800" b="1" dirty="0" smtClean="0">
              <a:solidFill>
                <a:srgbClr val="FF0000"/>
              </a:solidFill>
            </a:endParaRPr>
          </a:p>
          <a:p>
            <a:pPr algn="just">
              <a:buFont typeface="Wingdings" pitchFamily="2" charset="2"/>
              <a:buChar char="ü"/>
            </a:pPr>
            <a:r>
              <a:rPr lang="ru-RU" sz="2400" b="1" dirty="0" smtClean="0"/>
              <a:t>При </a:t>
            </a:r>
            <a:r>
              <a:rPr lang="ru-RU" sz="2400" b="1" dirty="0" err="1" smtClean="0"/>
              <a:t>застосуванні</a:t>
            </a:r>
            <a:r>
              <a:rPr lang="ru-RU" sz="2400" b="1" dirty="0" smtClean="0"/>
              <a:t> </a:t>
            </a:r>
            <a:r>
              <a:rPr lang="ru-RU" sz="2400" b="1" i="1" dirty="0" err="1" smtClean="0"/>
              <a:t>екстракту</a:t>
            </a:r>
            <a:r>
              <a:rPr lang="ru-RU" sz="2400" b="1" i="1" dirty="0" smtClean="0"/>
              <a:t> </a:t>
            </a:r>
            <a:r>
              <a:rPr lang="ru-RU" sz="2400" b="1" i="1" dirty="0" err="1" smtClean="0"/>
              <a:t>родіоли</a:t>
            </a:r>
            <a:r>
              <a:rPr lang="ru-RU" sz="2400" b="1" dirty="0" smtClean="0"/>
              <a:t> в </a:t>
            </a:r>
            <a:r>
              <a:rPr lang="ru-RU" sz="2400" b="1" dirty="0" err="1" smtClean="0"/>
              <a:t>окремих</a:t>
            </a:r>
            <a:r>
              <a:rPr lang="ru-RU" sz="2400" b="1" dirty="0" smtClean="0"/>
              <a:t> </a:t>
            </a:r>
            <a:r>
              <a:rPr lang="ru-RU" sz="2400" b="1" dirty="0" err="1" smtClean="0"/>
              <a:t>випадках</a:t>
            </a:r>
            <a:r>
              <a:rPr lang="ru-RU" sz="2400" b="1" dirty="0" smtClean="0"/>
              <a:t> </a:t>
            </a:r>
            <a:r>
              <a:rPr lang="ru-RU" sz="2400" b="1" dirty="0" err="1" smtClean="0"/>
              <a:t>можуть</a:t>
            </a:r>
            <a:r>
              <a:rPr lang="ru-RU" sz="2400" b="1" dirty="0" smtClean="0"/>
              <a:t> </a:t>
            </a:r>
            <a:r>
              <a:rPr lang="ru-RU" sz="2400" b="1" dirty="0" err="1" smtClean="0"/>
              <a:t>спостерігатися</a:t>
            </a:r>
            <a:r>
              <a:rPr lang="ru-RU" sz="2400" b="1" dirty="0" smtClean="0"/>
              <a:t> </a:t>
            </a:r>
            <a:r>
              <a:rPr lang="ru-RU" sz="2400" b="1" dirty="0" err="1" smtClean="0"/>
              <a:t>збудження</a:t>
            </a:r>
            <a:r>
              <a:rPr lang="ru-RU" sz="2400" b="1" dirty="0" smtClean="0"/>
              <a:t>, </a:t>
            </a:r>
            <a:r>
              <a:rPr lang="ru-RU" sz="2400" b="1" dirty="0" err="1" smtClean="0"/>
              <a:t>безсоння</a:t>
            </a:r>
            <a:r>
              <a:rPr lang="ru-RU" sz="2400" b="1" dirty="0" smtClean="0"/>
              <a:t>, </a:t>
            </a:r>
            <a:r>
              <a:rPr lang="ru-RU" sz="2400" b="1" dirty="0" err="1" smtClean="0"/>
              <a:t>головний</a:t>
            </a:r>
            <a:r>
              <a:rPr lang="ru-RU" sz="2400" b="1" dirty="0" smtClean="0"/>
              <a:t> </a:t>
            </a:r>
            <a:r>
              <a:rPr lang="ru-RU" sz="2400" b="1" dirty="0" err="1" smtClean="0"/>
              <a:t>біль</a:t>
            </a:r>
            <a:r>
              <a:rPr lang="ru-RU" sz="2400" b="1" dirty="0" smtClean="0"/>
              <a:t>, </a:t>
            </a:r>
            <a:r>
              <a:rPr lang="ru-RU" sz="2400" b="1" dirty="0" err="1" smtClean="0"/>
              <a:t>іноді</a:t>
            </a:r>
            <a:r>
              <a:rPr lang="ru-RU" sz="2400" b="1" dirty="0" smtClean="0"/>
              <a:t> – </a:t>
            </a:r>
            <a:r>
              <a:rPr lang="ru-RU" sz="2400" b="1" dirty="0" err="1" smtClean="0"/>
              <a:t>гіпертензія</a:t>
            </a:r>
            <a:r>
              <a:rPr lang="ru-RU" sz="2400" b="1" dirty="0" smtClean="0"/>
              <a:t>.</a:t>
            </a:r>
          </a:p>
          <a:p>
            <a:pPr algn="just">
              <a:buFont typeface="Wingdings" pitchFamily="2" charset="2"/>
              <a:buChar char="ü"/>
            </a:pPr>
            <a:r>
              <a:rPr lang="ru-RU" sz="2400" b="1" dirty="0" smtClean="0"/>
              <a:t>При </a:t>
            </a:r>
            <a:r>
              <a:rPr lang="ru-RU" sz="2400" b="1" dirty="0" err="1" smtClean="0"/>
              <a:t>вживанні</a:t>
            </a:r>
            <a:r>
              <a:rPr lang="ru-RU" sz="2400" b="1" dirty="0" smtClean="0"/>
              <a:t> </a:t>
            </a:r>
            <a:r>
              <a:rPr lang="ru-RU" sz="2400" b="1" i="1" dirty="0" smtClean="0"/>
              <a:t>пантокрину –</a:t>
            </a:r>
            <a:r>
              <a:rPr lang="ru-RU" sz="2400" b="1" dirty="0" smtClean="0"/>
              <a:t> </a:t>
            </a:r>
            <a:r>
              <a:rPr lang="ru-RU" sz="2400" b="1" dirty="0" err="1" smtClean="0"/>
              <a:t>головний</a:t>
            </a:r>
            <a:r>
              <a:rPr lang="ru-RU" sz="2400" b="1" dirty="0" smtClean="0"/>
              <a:t> </a:t>
            </a:r>
            <a:r>
              <a:rPr lang="ru-RU" sz="2400" b="1" dirty="0" err="1" smtClean="0"/>
              <a:t>біль</a:t>
            </a:r>
            <a:r>
              <a:rPr lang="ru-RU" sz="2400" b="1" dirty="0" smtClean="0"/>
              <a:t>, </a:t>
            </a:r>
            <a:r>
              <a:rPr lang="ru-RU" sz="2400" b="1" dirty="0" err="1" smtClean="0"/>
              <a:t>свербіж</a:t>
            </a:r>
            <a:r>
              <a:rPr lang="ru-RU" sz="2400" b="1" dirty="0" smtClean="0"/>
              <a:t> </a:t>
            </a:r>
            <a:r>
              <a:rPr lang="ru-RU" sz="2400" b="1" dirty="0" err="1" smtClean="0"/>
              <a:t>шкіри</a:t>
            </a:r>
            <a:r>
              <a:rPr lang="ru-RU" sz="2400" b="1" dirty="0" smtClean="0"/>
              <a:t>.</a:t>
            </a:r>
          </a:p>
          <a:p>
            <a:pPr algn="ctr"/>
            <a:endParaRPr lang="ru-RU" sz="2800" b="1" i="1" dirty="0" smtClean="0">
              <a:solidFill>
                <a:srgbClr val="FF0000"/>
              </a:solidFill>
            </a:endParaRPr>
          </a:p>
          <a:p>
            <a:pPr algn="ctr"/>
            <a:r>
              <a:rPr lang="ru-RU" sz="2800" b="1" i="1" dirty="0" err="1" smtClean="0">
                <a:solidFill>
                  <a:srgbClr val="FF0000"/>
                </a:solidFill>
              </a:rPr>
              <a:t>Протипоказання</a:t>
            </a:r>
            <a:endParaRPr lang="ru-RU" sz="2800" b="1" dirty="0" smtClean="0">
              <a:solidFill>
                <a:srgbClr val="FF0000"/>
              </a:solidFill>
            </a:endParaRPr>
          </a:p>
          <a:p>
            <a:pPr algn="just">
              <a:buFont typeface="Wingdings" pitchFamily="2" charset="2"/>
              <a:buChar char="ü"/>
            </a:pPr>
            <a:r>
              <a:rPr lang="ru-RU" sz="2400" b="1" i="1" dirty="0" smtClean="0"/>
              <a:t>Настойки </a:t>
            </a:r>
            <a:r>
              <a:rPr lang="ru-RU" sz="2400" b="1" i="1" dirty="0" err="1" smtClean="0"/>
              <a:t>кореня</a:t>
            </a:r>
            <a:r>
              <a:rPr lang="ru-RU" sz="2400" b="1" i="1" dirty="0" smtClean="0"/>
              <a:t> женьшеню та </a:t>
            </a:r>
            <a:r>
              <a:rPr lang="ru-RU" sz="2400" b="1" i="1" dirty="0" err="1" smtClean="0"/>
              <a:t>аралії</a:t>
            </a:r>
            <a:r>
              <a:rPr lang="ru-RU" sz="2400" b="1" dirty="0" smtClean="0"/>
              <a:t> </a:t>
            </a:r>
            <a:r>
              <a:rPr lang="ru-RU" sz="2400" b="1" dirty="0" err="1" smtClean="0"/>
              <a:t>протипоказані</a:t>
            </a:r>
            <a:r>
              <a:rPr lang="ru-RU" sz="2400" b="1" dirty="0" smtClean="0"/>
              <a:t> при </a:t>
            </a:r>
            <a:r>
              <a:rPr lang="ru-RU" sz="2400" b="1" dirty="0" err="1" smtClean="0"/>
              <a:t>гіпертонічній</a:t>
            </a:r>
            <a:r>
              <a:rPr lang="ru-RU" sz="2400" b="1" dirty="0" smtClean="0"/>
              <a:t> </a:t>
            </a:r>
            <a:r>
              <a:rPr lang="ru-RU" sz="2400" b="1" dirty="0" err="1" smtClean="0"/>
              <a:t>хворобі</a:t>
            </a:r>
            <a:r>
              <a:rPr lang="ru-RU" sz="2400" b="1" dirty="0" smtClean="0"/>
              <a:t>, </a:t>
            </a:r>
            <a:r>
              <a:rPr lang="ru-RU" sz="2400" b="1" dirty="0" err="1" smtClean="0"/>
              <a:t>підвищеній</a:t>
            </a:r>
            <a:r>
              <a:rPr lang="ru-RU" sz="2400" b="1" dirty="0" smtClean="0"/>
              <a:t> </a:t>
            </a:r>
            <a:r>
              <a:rPr lang="ru-RU" sz="2400" b="1" dirty="0" err="1" smtClean="0"/>
              <a:t>збудливості</a:t>
            </a:r>
            <a:r>
              <a:rPr lang="ru-RU" sz="2400" b="1" dirty="0" smtClean="0"/>
              <a:t>, </a:t>
            </a:r>
            <a:r>
              <a:rPr lang="ru-RU" sz="2400" b="1" dirty="0" err="1" smtClean="0"/>
              <a:t>безсонні</a:t>
            </a:r>
            <a:r>
              <a:rPr lang="ru-RU" sz="2400" b="1" dirty="0" smtClean="0"/>
              <a:t>, </a:t>
            </a:r>
            <a:r>
              <a:rPr lang="ru-RU" sz="2400" b="1" dirty="0" err="1" smtClean="0"/>
              <a:t>кровоточивості</a:t>
            </a:r>
            <a:r>
              <a:rPr lang="ru-RU" sz="2400" b="1" dirty="0" smtClean="0"/>
              <a:t>.</a:t>
            </a:r>
          </a:p>
          <a:p>
            <a:pPr algn="just">
              <a:buFont typeface="Wingdings" pitchFamily="2" charset="2"/>
              <a:buChar char="ü"/>
            </a:pPr>
            <a:r>
              <a:rPr lang="ru-RU" sz="2400" b="1" i="1" dirty="0" err="1" smtClean="0"/>
              <a:t>Сапарал</a:t>
            </a:r>
            <a:r>
              <a:rPr lang="ru-RU" sz="2400" b="1" dirty="0" smtClean="0"/>
              <a:t> </a:t>
            </a:r>
            <a:r>
              <a:rPr lang="ru-RU" sz="2400" b="1" dirty="0" err="1" smtClean="0"/>
              <a:t>протипоказаний</a:t>
            </a:r>
            <a:r>
              <a:rPr lang="ru-RU" sz="2400" b="1" dirty="0" smtClean="0"/>
              <a:t> при </a:t>
            </a:r>
            <a:r>
              <a:rPr lang="ru-RU" sz="2400" b="1" dirty="0" err="1" smtClean="0"/>
              <a:t>епілепсії</a:t>
            </a:r>
            <a:r>
              <a:rPr lang="ru-RU" sz="2400" b="1" dirty="0" smtClean="0"/>
              <a:t>, </a:t>
            </a:r>
            <a:r>
              <a:rPr lang="ru-RU" sz="2400" b="1" dirty="0" err="1" smtClean="0"/>
              <a:t>гіперкінезах</a:t>
            </a:r>
            <a:r>
              <a:rPr lang="ru-RU" sz="2400" b="1" dirty="0" smtClean="0"/>
              <a:t>, </a:t>
            </a:r>
            <a:r>
              <a:rPr lang="ru-RU" sz="2400" b="1" dirty="0" err="1" smtClean="0"/>
              <a:t>підвищеній</a:t>
            </a:r>
            <a:r>
              <a:rPr lang="ru-RU" sz="2400" b="1" dirty="0" smtClean="0"/>
              <a:t> </a:t>
            </a:r>
            <a:r>
              <a:rPr lang="ru-RU" sz="2400" b="1" dirty="0" err="1" smtClean="0"/>
              <a:t>збудливості</a:t>
            </a:r>
            <a:r>
              <a:rPr lang="ru-RU" sz="2400" b="1" dirty="0" smtClean="0"/>
              <a:t>, </a:t>
            </a:r>
            <a:r>
              <a:rPr lang="ru-RU" sz="2400" b="1" dirty="0" err="1" smtClean="0"/>
              <a:t>гіпертензії</a:t>
            </a:r>
            <a:r>
              <a:rPr lang="ru-RU" sz="2400" b="1" dirty="0" smtClean="0"/>
              <a:t>.</a:t>
            </a:r>
          </a:p>
          <a:p>
            <a:pPr algn="just">
              <a:buFont typeface="Wingdings" pitchFamily="2" charset="2"/>
              <a:buChar char="ü"/>
            </a:pPr>
            <a:r>
              <a:rPr lang="ru-RU" sz="2400" b="1" i="1" dirty="0" smtClean="0"/>
              <a:t>Пантокрин</a:t>
            </a:r>
            <a:r>
              <a:rPr lang="ru-RU" sz="2400" b="1" dirty="0" smtClean="0"/>
              <a:t> не треба </a:t>
            </a:r>
            <a:r>
              <a:rPr lang="ru-RU" sz="2400" b="1" dirty="0" err="1" smtClean="0"/>
              <a:t>приймати</a:t>
            </a:r>
            <a:r>
              <a:rPr lang="ru-RU" sz="2400" b="1" dirty="0" smtClean="0"/>
              <a:t> при </a:t>
            </a:r>
            <a:r>
              <a:rPr lang="ru-RU" sz="2400" b="1" dirty="0" err="1" smtClean="0"/>
              <a:t>значному</a:t>
            </a:r>
            <a:r>
              <a:rPr lang="ru-RU" sz="2400" b="1" dirty="0" smtClean="0"/>
              <a:t> </a:t>
            </a:r>
            <a:r>
              <a:rPr lang="ru-RU" sz="2400" b="1" dirty="0" err="1" smtClean="0"/>
              <a:t>підвищенні</a:t>
            </a:r>
            <a:r>
              <a:rPr lang="ru-RU" sz="2400" b="1" dirty="0" smtClean="0"/>
              <a:t> </a:t>
            </a:r>
            <a:r>
              <a:rPr lang="ru-RU" sz="2400" b="1" dirty="0" err="1" smtClean="0"/>
              <a:t>артеріального</a:t>
            </a:r>
            <a:r>
              <a:rPr lang="ru-RU" sz="2400" b="1" dirty="0" smtClean="0"/>
              <a:t> </a:t>
            </a:r>
            <a:r>
              <a:rPr lang="ru-RU" sz="2400" b="1" dirty="0" err="1" smtClean="0"/>
              <a:t>тиску</a:t>
            </a:r>
            <a:r>
              <a:rPr lang="ru-RU" sz="2400" b="1" dirty="0" smtClean="0"/>
              <a:t>, </a:t>
            </a:r>
            <a:r>
              <a:rPr lang="ru-RU" sz="2400" b="1" dirty="0" err="1" smtClean="0"/>
              <a:t>вираженому</a:t>
            </a:r>
            <a:r>
              <a:rPr lang="ru-RU" sz="2400" b="1" dirty="0" smtClean="0"/>
              <a:t> </a:t>
            </a:r>
            <a:r>
              <a:rPr lang="ru-RU" sz="2400" b="1" dirty="0" err="1" smtClean="0"/>
              <a:t>атеросклерозі</a:t>
            </a:r>
            <a:r>
              <a:rPr lang="ru-RU" sz="2400" b="1" dirty="0" smtClean="0"/>
              <a:t>, </a:t>
            </a:r>
            <a:r>
              <a:rPr lang="ru-RU" sz="2400" b="1" dirty="0" err="1" smtClean="0"/>
              <a:t>органічних</a:t>
            </a:r>
            <a:r>
              <a:rPr lang="ru-RU" sz="2400" b="1" dirty="0" smtClean="0"/>
              <a:t> </a:t>
            </a:r>
            <a:r>
              <a:rPr lang="ru-RU" sz="2400" b="1" dirty="0" err="1" smtClean="0"/>
              <a:t>захворюваннях</a:t>
            </a:r>
            <a:r>
              <a:rPr lang="ru-RU" sz="2400" b="1" dirty="0" smtClean="0"/>
              <a:t> </a:t>
            </a:r>
            <a:r>
              <a:rPr lang="ru-RU" sz="2400" b="1" dirty="0" err="1" smtClean="0"/>
              <a:t>серця</a:t>
            </a:r>
            <a:r>
              <a:rPr lang="ru-RU" sz="2400" b="1" dirty="0" smtClean="0"/>
              <a:t>, </a:t>
            </a:r>
            <a:r>
              <a:rPr lang="ru-RU" sz="2400" b="1" dirty="0" err="1" smtClean="0"/>
              <a:t>стенокардії</a:t>
            </a:r>
            <a:r>
              <a:rPr lang="ru-RU" sz="2400" b="1" dirty="0" smtClean="0"/>
              <a:t>, </a:t>
            </a:r>
            <a:r>
              <a:rPr lang="ru-RU" sz="2400" b="1" dirty="0" err="1" smtClean="0"/>
              <a:t>підвищеному</a:t>
            </a:r>
            <a:r>
              <a:rPr lang="ru-RU" sz="2400" b="1" dirty="0" smtClean="0"/>
              <a:t> </a:t>
            </a:r>
            <a:r>
              <a:rPr lang="ru-RU" sz="2400" b="1" dirty="0" err="1" smtClean="0"/>
              <a:t>зсіданні</a:t>
            </a:r>
            <a:r>
              <a:rPr lang="ru-RU" sz="2400" b="1" dirty="0" smtClean="0"/>
              <a:t> </a:t>
            </a:r>
            <a:r>
              <a:rPr lang="ru-RU" sz="2400" b="1" dirty="0" err="1" smtClean="0"/>
              <a:t>крові</a:t>
            </a:r>
            <a:r>
              <a:rPr lang="ru-RU" sz="2400" b="1" dirty="0" smtClean="0"/>
              <a:t>, тяжких формах нефриту, </a:t>
            </a:r>
            <a:r>
              <a:rPr lang="ru-RU" sz="2400" b="1" dirty="0" err="1" smtClean="0"/>
              <a:t>діареї</a:t>
            </a:r>
            <a:r>
              <a:rPr lang="ru-RU" sz="2400" b="1" dirty="0" smtClean="0"/>
              <a:t>, </a:t>
            </a:r>
            <a:r>
              <a:rPr lang="ru-RU" sz="2400" b="1" dirty="0" err="1" smtClean="0"/>
              <a:t>новоутвореннях</a:t>
            </a:r>
            <a:r>
              <a:rPr lang="ru-RU" sz="2400" b="1" dirty="0" smtClean="0"/>
              <a:t>.</a:t>
            </a:r>
            <a:endParaRPr lang="ru-RU" sz="24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642919"/>
            <a:ext cx="7929618" cy="5149752"/>
          </a:xfrm>
          <a:prstGeom prst="rect">
            <a:avLst/>
          </a:prstGeom>
        </p:spPr>
        <p:txBody>
          <a:bodyPr wrap="square">
            <a:spAutoFit/>
          </a:bodyPr>
          <a:lstStyle/>
          <a:p>
            <a:pPr algn="ctr"/>
            <a:r>
              <a:rPr lang="ru-RU" sz="3600" b="1" i="1" dirty="0" err="1" smtClean="0">
                <a:solidFill>
                  <a:srgbClr val="FF0000"/>
                </a:solidFill>
              </a:rPr>
              <a:t>Фармакобезпека</a:t>
            </a:r>
            <a:endParaRPr lang="ru-RU" sz="3600" b="1" dirty="0" smtClean="0">
              <a:solidFill>
                <a:srgbClr val="FF0000"/>
              </a:solidFill>
            </a:endParaRPr>
          </a:p>
          <a:p>
            <a:pPr algn="just">
              <a:buFont typeface="Wingdings" pitchFamily="2" charset="2"/>
              <a:buChar char="Ø"/>
            </a:pPr>
            <a:r>
              <a:rPr lang="ru-RU" sz="3200" b="1" dirty="0" smtClean="0"/>
              <a:t>У </a:t>
            </a:r>
            <a:r>
              <a:rPr lang="ru-RU" sz="3200" b="1" i="1" dirty="0" err="1" smtClean="0"/>
              <a:t>препаратів</a:t>
            </a:r>
            <a:r>
              <a:rPr lang="ru-RU" sz="3200" b="1" i="1" dirty="0" smtClean="0"/>
              <a:t> женьшеню</a:t>
            </a:r>
            <a:r>
              <a:rPr lang="ru-RU" sz="3200" b="1" dirty="0" smtClean="0"/>
              <a:t> </a:t>
            </a:r>
            <a:r>
              <a:rPr lang="ru-RU" sz="3200" b="1" dirty="0" err="1" smtClean="0"/>
              <a:t>чітко</a:t>
            </a:r>
            <a:r>
              <a:rPr lang="ru-RU" sz="3200" b="1" dirty="0" smtClean="0"/>
              <a:t> </a:t>
            </a:r>
            <a:r>
              <a:rPr lang="ru-RU" sz="3200" b="1" dirty="0" err="1" smtClean="0"/>
              <a:t>визначена</a:t>
            </a:r>
            <a:r>
              <a:rPr lang="ru-RU" sz="3200" b="1" dirty="0" smtClean="0"/>
              <a:t> </a:t>
            </a:r>
            <a:r>
              <a:rPr lang="ru-RU" sz="3200" b="1" dirty="0" err="1" smtClean="0"/>
              <a:t>сезонність</a:t>
            </a:r>
            <a:r>
              <a:rPr lang="ru-RU" sz="3200" b="1" dirty="0" smtClean="0"/>
              <a:t> </a:t>
            </a:r>
            <a:r>
              <a:rPr lang="ru-RU" sz="3200" b="1" dirty="0" err="1" smtClean="0"/>
              <a:t>дії</a:t>
            </a:r>
            <a:r>
              <a:rPr lang="ru-RU" sz="3200" b="1" dirty="0" smtClean="0"/>
              <a:t>: вони </a:t>
            </a:r>
            <a:r>
              <a:rPr lang="ru-RU" sz="3200" b="1" dirty="0" err="1" smtClean="0"/>
              <a:t>більш</a:t>
            </a:r>
            <a:r>
              <a:rPr lang="ru-RU" sz="3200" b="1" dirty="0" smtClean="0"/>
              <a:t> </a:t>
            </a:r>
            <a:r>
              <a:rPr lang="ru-RU" sz="3200" b="1" dirty="0" err="1" smtClean="0"/>
              <a:t>ефективні</a:t>
            </a:r>
            <a:r>
              <a:rPr lang="ru-RU" sz="3200" b="1" dirty="0" smtClean="0"/>
              <a:t> </a:t>
            </a:r>
            <a:r>
              <a:rPr lang="ru-RU" sz="3200" b="1" dirty="0" err="1" smtClean="0"/>
              <a:t>восени</a:t>
            </a:r>
            <a:r>
              <a:rPr lang="ru-RU" sz="3200" b="1" dirty="0" smtClean="0"/>
              <a:t> </a:t>
            </a:r>
            <a:r>
              <a:rPr lang="ru-RU" sz="3200" b="1" dirty="0" err="1" smtClean="0"/>
              <a:t>або</a:t>
            </a:r>
            <a:r>
              <a:rPr lang="ru-RU" sz="3200" b="1" dirty="0" smtClean="0"/>
              <a:t> </a:t>
            </a:r>
            <a:r>
              <a:rPr lang="ru-RU" sz="3200" b="1" dirty="0" err="1" smtClean="0"/>
              <a:t>взимку</a:t>
            </a:r>
            <a:r>
              <a:rPr lang="ru-RU" sz="3200" b="1" dirty="0" smtClean="0"/>
              <a:t>.</a:t>
            </a:r>
          </a:p>
          <a:p>
            <a:pPr algn="just">
              <a:buFont typeface="Wingdings" pitchFamily="2" charset="2"/>
              <a:buChar char="Ø"/>
            </a:pPr>
            <a:r>
              <a:rPr lang="ru-RU" sz="3200" b="1" dirty="0" smtClean="0"/>
              <a:t>Перед </a:t>
            </a:r>
            <a:r>
              <a:rPr lang="ru-RU" sz="3200" b="1" dirty="0" err="1" smtClean="0"/>
              <a:t>їдою</a:t>
            </a:r>
            <a:r>
              <a:rPr lang="ru-RU" sz="3200" b="1" dirty="0" smtClean="0"/>
              <a:t> треба </a:t>
            </a:r>
            <a:r>
              <a:rPr lang="ru-RU" sz="3200" b="1" dirty="0" err="1" smtClean="0"/>
              <a:t>вживати</a:t>
            </a:r>
            <a:r>
              <a:rPr lang="ru-RU" sz="3200" b="1" dirty="0" smtClean="0"/>
              <a:t> настойку </a:t>
            </a:r>
            <a:r>
              <a:rPr lang="ru-RU" sz="3200" b="1" dirty="0" err="1" smtClean="0"/>
              <a:t>кореня</a:t>
            </a:r>
            <a:r>
              <a:rPr lang="ru-RU" sz="3200" b="1" dirty="0" smtClean="0"/>
              <a:t> женьшеню, пантокрин, настойку </a:t>
            </a:r>
            <a:r>
              <a:rPr lang="ru-RU" sz="3200" b="1" dirty="0" err="1" smtClean="0"/>
              <a:t>аралії</a:t>
            </a:r>
            <a:r>
              <a:rPr lang="ru-RU" sz="3200" b="1" dirty="0" smtClean="0"/>
              <a:t>, </a:t>
            </a:r>
            <a:r>
              <a:rPr lang="ru-RU" sz="3200" b="1" dirty="0" err="1" smtClean="0"/>
              <a:t>екстракти</a:t>
            </a:r>
            <a:r>
              <a:rPr lang="ru-RU" sz="3200" b="1" dirty="0" smtClean="0"/>
              <a:t> </a:t>
            </a:r>
            <a:r>
              <a:rPr lang="ru-RU" sz="3200" b="1" dirty="0" err="1" smtClean="0"/>
              <a:t>елеутерококу</a:t>
            </a:r>
            <a:r>
              <a:rPr lang="ru-RU" sz="3200" b="1" dirty="0" smtClean="0"/>
              <a:t> </a:t>
            </a:r>
            <a:r>
              <a:rPr lang="ru-RU" sz="3200" b="1" dirty="0" err="1" smtClean="0"/>
              <a:t>і</a:t>
            </a:r>
            <a:r>
              <a:rPr lang="ru-RU" sz="3200" b="1" dirty="0" smtClean="0"/>
              <a:t> </a:t>
            </a:r>
            <a:r>
              <a:rPr lang="ru-RU" sz="3200" b="1" dirty="0" err="1" smtClean="0"/>
              <a:t>родіоли</a:t>
            </a:r>
            <a:r>
              <a:rPr lang="ru-RU" sz="3200" b="1" dirty="0" smtClean="0"/>
              <a:t>, </a:t>
            </a:r>
            <a:r>
              <a:rPr lang="ru-RU" sz="3200" b="1" dirty="0" err="1" smtClean="0"/>
              <a:t>під</a:t>
            </a:r>
            <a:r>
              <a:rPr lang="ru-RU" sz="3200" b="1" dirty="0" smtClean="0"/>
              <a:t> час </a:t>
            </a:r>
            <a:r>
              <a:rPr lang="ru-RU" sz="3200" b="1" dirty="0" err="1" smtClean="0"/>
              <a:t>іди</a:t>
            </a:r>
            <a:r>
              <a:rPr lang="ru-RU" sz="3200" b="1" dirty="0" smtClean="0"/>
              <a:t> – </a:t>
            </a:r>
            <a:r>
              <a:rPr lang="ru-RU" sz="3200" b="1" dirty="0" err="1" smtClean="0"/>
              <a:t>цитрулін</a:t>
            </a:r>
            <a:r>
              <a:rPr lang="ru-RU" sz="3200" b="1" dirty="0" smtClean="0"/>
              <a:t>, а </a:t>
            </a:r>
            <a:r>
              <a:rPr lang="ru-RU" sz="3200" b="1" dirty="0" err="1" smtClean="0"/>
              <a:t>пісця</a:t>
            </a:r>
            <a:r>
              <a:rPr lang="ru-RU" sz="3200" b="1" dirty="0" smtClean="0"/>
              <a:t> </a:t>
            </a:r>
            <a:r>
              <a:rPr lang="ru-RU" sz="3200" b="1" dirty="0" err="1" smtClean="0"/>
              <a:t>їди</a:t>
            </a:r>
            <a:r>
              <a:rPr lang="ru-RU" sz="3200" b="1" dirty="0" smtClean="0"/>
              <a:t> – </a:t>
            </a:r>
            <a:r>
              <a:rPr lang="ru-RU" sz="3200" b="1" dirty="0" err="1" smtClean="0"/>
              <a:t>сапарал</a:t>
            </a:r>
            <a:r>
              <a:rPr lang="ru-RU" sz="3200" b="1" dirty="0" smtClean="0"/>
              <a:t>. </a:t>
            </a:r>
            <a:r>
              <a:rPr lang="ru-RU" sz="3200" b="1" dirty="0" err="1" smtClean="0"/>
              <a:t>Препарати</a:t>
            </a:r>
            <a:r>
              <a:rPr lang="ru-RU" sz="3200" b="1" dirty="0" smtClean="0"/>
              <a:t> не </a:t>
            </a:r>
            <a:r>
              <a:rPr lang="ru-RU" sz="3200" b="1" dirty="0" err="1" smtClean="0"/>
              <a:t>призначають</a:t>
            </a:r>
            <a:r>
              <a:rPr lang="ru-RU" sz="3200" b="1" dirty="0" smtClean="0"/>
              <a:t> у </a:t>
            </a:r>
            <a:r>
              <a:rPr lang="ru-RU" sz="3200" b="1" dirty="0" err="1" smtClean="0"/>
              <a:t>вечірній</a:t>
            </a:r>
            <a:r>
              <a:rPr lang="ru-RU" sz="3200" b="1" dirty="0" smtClean="0"/>
              <a:t> час.</a:t>
            </a:r>
            <a:endParaRPr lang="ru-RU" sz="32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643998" cy="6340197"/>
          </a:xfrm>
          <a:prstGeom prst="rect">
            <a:avLst/>
          </a:prstGeom>
        </p:spPr>
        <p:txBody>
          <a:bodyPr wrap="square">
            <a:spAutoFit/>
          </a:bodyPr>
          <a:lstStyle/>
          <a:p>
            <a:pPr algn="ctr"/>
            <a:r>
              <a:rPr lang="ru-RU" sz="2800" b="1" i="1" dirty="0" err="1" smtClean="0">
                <a:solidFill>
                  <a:srgbClr val="7030A0"/>
                </a:solidFill>
              </a:rPr>
              <a:t>Порівняльна</a:t>
            </a:r>
            <a:r>
              <a:rPr lang="ru-RU" sz="2800" b="1" i="1" dirty="0" smtClean="0">
                <a:solidFill>
                  <a:srgbClr val="7030A0"/>
                </a:solidFill>
              </a:rPr>
              <a:t> характеристика </a:t>
            </a:r>
            <a:r>
              <a:rPr lang="ru-RU" sz="2800" b="1" i="1" dirty="0" err="1" smtClean="0">
                <a:solidFill>
                  <a:srgbClr val="7030A0"/>
                </a:solidFill>
              </a:rPr>
              <a:t>препаратів</a:t>
            </a:r>
            <a:endParaRPr lang="ru-RU" sz="2800" b="1" dirty="0" smtClean="0">
              <a:solidFill>
                <a:srgbClr val="7030A0"/>
              </a:solidFill>
            </a:endParaRPr>
          </a:p>
          <a:p>
            <a:pPr algn="just">
              <a:buFont typeface="Wingdings" pitchFamily="2" charset="2"/>
              <a:buChar char="ü"/>
            </a:pPr>
            <a:r>
              <a:rPr lang="ru-RU" b="1" dirty="0" smtClean="0"/>
              <a:t>До </a:t>
            </a:r>
            <a:r>
              <a:rPr lang="ru-RU" b="1" dirty="0" err="1" smtClean="0"/>
              <a:t>групи</a:t>
            </a:r>
            <a:r>
              <a:rPr lang="ru-RU" b="1" dirty="0" smtClean="0"/>
              <a:t> </a:t>
            </a:r>
            <a:r>
              <a:rPr lang="ru-RU" b="1" dirty="0" err="1" smtClean="0"/>
              <a:t>адаптогенів</a:t>
            </a:r>
            <a:r>
              <a:rPr lang="ru-RU" b="1" dirty="0" smtClean="0"/>
              <a:t>, в основному, належать </a:t>
            </a:r>
            <a:r>
              <a:rPr lang="ru-RU" b="1" dirty="0" err="1" smtClean="0"/>
              <a:t>препарати</a:t>
            </a:r>
            <a:r>
              <a:rPr lang="ru-RU" b="1" dirty="0" smtClean="0"/>
              <a:t> </a:t>
            </a:r>
            <a:r>
              <a:rPr lang="ru-RU" b="1" dirty="0" err="1" smtClean="0"/>
              <a:t>рослинного</a:t>
            </a:r>
            <a:r>
              <a:rPr lang="ru-RU" b="1" dirty="0" smtClean="0"/>
              <a:t> </a:t>
            </a:r>
            <a:r>
              <a:rPr lang="ru-RU" b="1" dirty="0" err="1" smtClean="0"/>
              <a:t>походження</a:t>
            </a:r>
            <a:r>
              <a:rPr lang="ru-RU" b="1" dirty="0" smtClean="0"/>
              <a:t>. До них належать настойки </a:t>
            </a:r>
            <a:r>
              <a:rPr lang="ru-RU" b="1" dirty="0" err="1" smtClean="0"/>
              <a:t>і</a:t>
            </a:r>
            <a:r>
              <a:rPr lang="ru-RU" b="1" dirty="0" smtClean="0"/>
              <a:t> </a:t>
            </a:r>
            <a:r>
              <a:rPr lang="ru-RU" b="1" dirty="0" err="1" smtClean="0"/>
              <a:t>рідкі</a:t>
            </a:r>
            <a:r>
              <a:rPr lang="ru-RU" b="1" dirty="0" smtClean="0"/>
              <a:t> </a:t>
            </a:r>
            <a:r>
              <a:rPr lang="ru-RU" b="1" dirty="0" err="1" smtClean="0"/>
              <a:t>екстракти</a:t>
            </a:r>
            <a:r>
              <a:rPr lang="ru-RU" b="1" dirty="0" smtClean="0"/>
              <a:t> </a:t>
            </a:r>
            <a:r>
              <a:rPr lang="ru-RU" b="1" dirty="0" err="1" smtClean="0"/>
              <a:t>з</a:t>
            </a:r>
            <a:r>
              <a:rPr lang="ru-RU" b="1" dirty="0" smtClean="0"/>
              <a:t> </a:t>
            </a:r>
            <a:r>
              <a:rPr lang="ru-RU" b="1" dirty="0" err="1" smtClean="0"/>
              <a:t>коріння</a:t>
            </a:r>
            <a:r>
              <a:rPr lang="ru-RU" b="1" dirty="0" smtClean="0"/>
              <a:t> женьшеню, </a:t>
            </a:r>
            <a:r>
              <a:rPr lang="ru-RU" b="1" dirty="0" err="1" smtClean="0"/>
              <a:t>насіння</a:t>
            </a:r>
            <a:r>
              <a:rPr lang="ru-RU" b="1" dirty="0" smtClean="0"/>
              <a:t> </a:t>
            </a:r>
            <a:r>
              <a:rPr lang="ru-RU" b="1" dirty="0" err="1" smtClean="0"/>
              <a:t>і</a:t>
            </a:r>
            <a:r>
              <a:rPr lang="ru-RU" b="1" dirty="0" smtClean="0"/>
              <a:t> </a:t>
            </a:r>
            <a:r>
              <a:rPr lang="ru-RU" b="1" dirty="0" err="1" smtClean="0"/>
              <a:t>листків</a:t>
            </a:r>
            <a:r>
              <a:rPr lang="ru-RU" b="1" dirty="0" smtClean="0"/>
              <a:t> лимонника </a:t>
            </a:r>
            <a:r>
              <a:rPr lang="ru-RU" b="1" dirty="0" err="1" smtClean="0"/>
              <a:t>китайського</a:t>
            </a:r>
            <a:r>
              <a:rPr lang="ru-RU" b="1" dirty="0" smtClean="0"/>
              <a:t>, </a:t>
            </a:r>
            <a:r>
              <a:rPr lang="ru-RU" b="1" dirty="0" err="1" smtClean="0"/>
              <a:t>з</a:t>
            </a:r>
            <a:r>
              <a:rPr lang="ru-RU" b="1" dirty="0" smtClean="0"/>
              <a:t> </a:t>
            </a:r>
            <a:r>
              <a:rPr lang="ru-RU" b="1" dirty="0" err="1" smtClean="0"/>
              <a:t>корінців</a:t>
            </a:r>
            <a:r>
              <a:rPr lang="ru-RU" b="1" dirty="0" smtClean="0"/>
              <a:t> </a:t>
            </a:r>
            <a:r>
              <a:rPr lang="ru-RU" b="1" dirty="0" err="1" smtClean="0"/>
              <a:t>і</a:t>
            </a:r>
            <a:r>
              <a:rPr lang="ru-RU" b="1" dirty="0" smtClean="0"/>
              <a:t> </a:t>
            </a:r>
            <a:r>
              <a:rPr lang="ru-RU" b="1" dirty="0" err="1" smtClean="0"/>
              <a:t>листків</a:t>
            </a:r>
            <a:r>
              <a:rPr lang="ru-RU" b="1" dirty="0" smtClean="0"/>
              <a:t> </a:t>
            </a:r>
            <a:r>
              <a:rPr lang="ru-RU" b="1" dirty="0" err="1" smtClean="0"/>
              <a:t>аралії</a:t>
            </a:r>
            <a:r>
              <a:rPr lang="ru-RU" b="1" dirty="0" smtClean="0"/>
              <a:t>, заманихи, </a:t>
            </a:r>
            <a:r>
              <a:rPr lang="ru-RU" b="1" dirty="0" err="1" smtClean="0"/>
              <a:t>елеутерококу</a:t>
            </a:r>
            <a:r>
              <a:rPr lang="ru-RU" b="1" dirty="0" smtClean="0"/>
              <a:t>, </a:t>
            </a:r>
            <a:r>
              <a:rPr lang="ru-RU" b="1" dirty="0" err="1" smtClean="0"/>
              <a:t>левзеї</a:t>
            </a:r>
            <a:r>
              <a:rPr lang="ru-RU" b="1" dirty="0" smtClean="0"/>
              <a:t> </a:t>
            </a:r>
            <a:r>
              <a:rPr lang="ru-RU" b="1" dirty="0" err="1" smtClean="0"/>
              <a:t>сафлоровидної</a:t>
            </a:r>
            <a:r>
              <a:rPr lang="ru-RU" b="1" dirty="0" smtClean="0"/>
              <a:t>, </a:t>
            </a:r>
            <a:r>
              <a:rPr lang="ru-RU" b="1" dirty="0" err="1" smtClean="0"/>
              <a:t>родіоли</a:t>
            </a:r>
            <a:r>
              <a:rPr lang="ru-RU" b="1" dirty="0" smtClean="0"/>
              <a:t> </a:t>
            </a:r>
            <a:r>
              <a:rPr lang="ru-RU" b="1" dirty="0" err="1" smtClean="0"/>
              <a:t>рожевої</a:t>
            </a:r>
            <a:r>
              <a:rPr lang="ru-RU" b="1" dirty="0" smtClean="0"/>
              <a:t>. </a:t>
            </a:r>
            <a:r>
              <a:rPr lang="ru-RU" b="1" dirty="0" err="1" smtClean="0"/>
              <a:t>Препарати</a:t>
            </a:r>
            <a:r>
              <a:rPr lang="ru-RU" b="1" dirty="0" smtClean="0"/>
              <a:t> </a:t>
            </a:r>
            <a:r>
              <a:rPr lang="ru-RU" b="1" dirty="0" err="1" smtClean="0"/>
              <a:t>тваринного</a:t>
            </a:r>
            <a:r>
              <a:rPr lang="ru-RU" b="1" dirty="0" smtClean="0"/>
              <a:t> </a:t>
            </a:r>
            <a:r>
              <a:rPr lang="ru-RU" b="1" dirty="0" err="1" smtClean="0"/>
              <a:t>походження</a:t>
            </a:r>
            <a:r>
              <a:rPr lang="ru-RU" b="1" dirty="0" smtClean="0"/>
              <a:t>: </a:t>
            </a:r>
            <a:r>
              <a:rPr lang="ru-RU" b="1" dirty="0" err="1" smtClean="0"/>
              <a:t>витяжки</a:t>
            </a:r>
            <a:r>
              <a:rPr lang="ru-RU" b="1" dirty="0" smtClean="0"/>
              <a:t> </a:t>
            </a:r>
            <a:r>
              <a:rPr lang="ru-RU" b="1" dirty="0" err="1" smtClean="0"/>
              <a:t>з</a:t>
            </a:r>
            <a:r>
              <a:rPr lang="ru-RU" b="1" dirty="0" smtClean="0"/>
              <a:t> </a:t>
            </a:r>
            <a:r>
              <a:rPr lang="ru-RU" b="1" dirty="0" err="1" smtClean="0"/>
              <a:t>пантів</a:t>
            </a:r>
            <a:r>
              <a:rPr lang="ru-RU" b="1" dirty="0" smtClean="0"/>
              <a:t> </a:t>
            </a:r>
            <a:r>
              <a:rPr lang="ru-RU" b="1" dirty="0" err="1" smtClean="0"/>
              <a:t>різних</a:t>
            </a:r>
            <a:r>
              <a:rPr lang="ru-RU" b="1" dirty="0" smtClean="0"/>
              <a:t> </a:t>
            </a:r>
            <a:r>
              <a:rPr lang="ru-RU" b="1" dirty="0" err="1" smtClean="0"/>
              <a:t>видів</a:t>
            </a:r>
            <a:r>
              <a:rPr lang="ru-RU" b="1" dirty="0" smtClean="0"/>
              <a:t> </a:t>
            </a:r>
            <a:r>
              <a:rPr lang="ru-RU" b="1" dirty="0" err="1" smtClean="0"/>
              <a:t>оленів</a:t>
            </a:r>
            <a:r>
              <a:rPr lang="ru-RU" b="1" dirty="0" smtClean="0"/>
              <a:t> (пантокрин).</a:t>
            </a:r>
          </a:p>
          <a:p>
            <a:pPr algn="just">
              <a:buFont typeface="Wingdings" pitchFamily="2" charset="2"/>
              <a:buChar char="ü"/>
            </a:pPr>
            <a:r>
              <a:rPr lang="ru-RU" b="1" i="1" dirty="0" smtClean="0">
                <a:solidFill>
                  <a:srgbClr val="FF0000"/>
                </a:solidFill>
              </a:rPr>
              <a:t>Женьшень</a:t>
            </a:r>
            <a:r>
              <a:rPr lang="ru-RU" b="1" dirty="0" smtClean="0"/>
              <a:t> на </a:t>
            </a:r>
            <a:r>
              <a:rPr lang="ru-RU" b="1" dirty="0" err="1" smtClean="0"/>
              <a:t>розумову</a:t>
            </a:r>
            <a:r>
              <a:rPr lang="ru-RU" b="1" dirty="0" smtClean="0"/>
              <a:t> </a:t>
            </a:r>
            <a:r>
              <a:rPr lang="ru-RU" b="1" dirty="0" err="1" smtClean="0"/>
              <a:t>працездатність</a:t>
            </a:r>
            <a:r>
              <a:rPr lang="ru-RU" b="1" dirty="0" smtClean="0"/>
              <a:t> </a:t>
            </a:r>
            <a:r>
              <a:rPr lang="ru-RU" b="1" dirty="0" err="1" smtClean="0"/>
              <a:t>діє</a:t>
            </a:r>
            <a:r>
              <a:rPr lang="ru-RU" b="1" dirty="0" smtClean="0"/>
              <a:t> </a:t>
            </a:r>
            <a:r>
              <a:rPr lang="ru-RU" b="1" dirty="0" err="1" smtClean="0"/>
              <a:t>сильніше</a:t>
            </a:r>
            <a:r>
              <a:rPr lang="ru-RU" b="1" dirty="0" smtClean="0"/>
              <a:t>, </a:t>
            </a:r>
            <a:r>
              <a:rPr lang="ru-RU" b="1" dirty="0" err="1" smtClean="0"/>
              <a:t>ніж</a:t>
            </a:r>
            <a:r>
              <a:rPr lang="ru-RU" b="1" dirty="0" smtClean="0"/>
              <a:t> </a:t>
            </a:r>
            <a:r>
              <a:rPr lang="ru-RU" b="1" dirty="0" err="1" smtClean="0"/>
              <a:t>фенамін</a:t>
            </a:r>
            <a:r>
              <a:rPr lang="ru-RU" b="1" dirty="0" smtClean="0"/>
              <a:t>, </a:t>
            </a:r>
            <a:r>
              <a:rPr lang="ru-RU" b="1" dirty="0" err="1" smtClean="0"/>
              <a:t>підвищує</a:t>
            </a:r>
            <a:r>
              <a:rPr lang="ru-RU" b="1" dirty="0" smtClean="0"/>
              <a:t> </a:t>
            </a:r>
            <a:r>
              <a:rPr lang="ru-RU" b="1" dirty="0" err="1" smtClean="0"/>
              <a:t>м'язову</a:t>
            </a:r>
            <a:r>
              <a:rPr lang="ru-RU" b="1" dirty="0" smtClean="0"/>
              <a:t> </a:t>
            </a:r>
            <a:r>
              <a:rPr lang="ru-RU" b="1" dirty="0" err="1" smtClean="0"/>
              <a:t>працездатність</a:t>
            </a:r>
            <a:r>
              <a:rPr lang="ru-RU" b="1" dirty="0" smtClean="0"/>
              <a:t>.</a:t>
            </a:r>
          </a:p>
          <a:p>
            <a:pPr algn="just">
              <a:buFont typeface="Wingdings" pitchFamily="2" charset="2"/>
              <a:buChar char="ü"/>
            </a:pPr>
            <a:r>
              <a:rPr lang="ru-RU" b="1" i="1" dirty="0" err="1" smtClean="0">
                <a:solidFill>
                  <a:srgbClr val="FF0000"/>
                </a:solidFill>
              </a:rPr>
              <a:t>Тоніфіт</a:t>
            </a:r>
            <a:r>
              <a:rPr lang="ru-RU" b="1" dirty="0" smtClean="0"/>
              <a:t> – </a:t>
            </a:r>
            <a:r>
              <a:rPr lang="ru-RU" b="1" dirty="0" err="1" smtClean="0"/>
              <a:t>збір</a:t>
            </a:r>
            <a:r>
              <a:rPr lang="ru-RU" b="1" dirty="0" smtClean="0"/>
              <a:t>, </a:t>
            </a:r>
            <a:r>
              <a:rPr lang="ru-RU" b="1" dirty="0" err="1" smtClean="0"/>
              <a:t>що</a:t>
            </a:r>
            <a:r>
              <a:rPr lang="ru-RU" b="1" dirty="0" smtClean="0"/>
              <a:t> </a:t>
            </a:r>
            <a:r>
              <a:rPr lang="ru-RU" b="1" dirty="0" err="1" smtClean="0"/>
              <a:t>містить</a:t>
            </a:r>
            <a:r>
              <a:rPr lang="ru-RU" b="1" dirty="0" smtClean="0"/>
              <a:t> 7 </a:t>
            </a:r>
            <a:r>
              <a:rPr lang="ru-RU" b="1" dirty="0" err="1" smtClean="0"/>
              <a:t>лікарських</a:t>
            </a:r>
            <a:r>
              <a:rPr lang="ru-RU" b="1" dirty="0" smtClean="0"/>
              <a:t> </a:t>
            </a:r>
            <a:r>
              <a:rPr lang="ru-RU" b="1" dirty="0" err="1" smtClean="0"/>
              <a:t>рослин</a:t>
            </a:r>
            <a:r>
              <a:rPr lang="ru-RU" b="1" dirty="0" smtClean="0"/>
              <a:t>, </a:t>
            </a:r>
            <a:r>
              <a:rPr lang="ru-RU" b="1" dirty="0" err="1" smtClean="0"/>
              <a:t>володіє</a:t>
            </a:r>
            <a:r>
              <a:rPr lang="ru-RU" b="1" dirty="0" smtClean="0"/>
              <a:t> </a:t>
            </a:r>
            <a:r>
              <a:rPr lang="ru-RU" b="1" dirty="0" err="1" smtClean="0"/>
              <a:t>стимулюючою</a:t>
            </a:r>
            <a:r>
              <a:rPr lang="ru-RU" b="1" dirty="0" smtClean="0"/>
              <a:t> та </a:t>
            </a:r>
            <a:r>
              <a:rPr lang="ru-RU" b="1" dirty="0" err="1" smtClean="0"/>
              <a:t>адаптогенною</a:t>
            </a:r>
            <a:r>
              <a:rPr lang="ru-RU" b="1" dirty="0" smtClean="0"/>
              <a:t> </a:t>
            </a:r>
            <a:r>
              <a:rPr lang="ru-RU" b="1" dirty="0" err="1" smtClean="0"/>
              <a:t>дією</a:t>
            </a:r>
            <a:r>
              <a:rPr lang="ru-RU" b="1" dirty="0" smtClean="0"/>
              <a:t>, </a:t>
            </a:r>
            <a:r>
              <a:rPr lang="ru-RU" b="1" dirty="0" err="1" smtClean="0"/>
              <a:t>підвищує</a:t>
            </a:r>
            <a:r>
              <a:rPr lang="ru-RU" b="1" dirty="0" smtClean="0"/>
              <a:t> </a:t>
            </a:r>
            <a:r>
              <a:rPr lang="ru-RU" b="1" dirty="0" err="1" smtClean="0"/>
              <a:t>резистентність</a:t>
            </a:r>
            <a:r>
              <a:rPr lang="ru-RU" b="1" dirty="0" smtClean="0"/>
              <a:t> </a:t>
            </a:r>
            <a:r>
              <a:rPr lang="ru-RU" b="1" dirty="0" err="1" smtClean="0"/>
              <a:t>організму</a:t>
            </a:r>
            <a:r>
              <a:rPr lang="ru-RU" b="1" dirty="0" smtClean="0"/>
              <a:t> до </a:t>
            </a:r>
            <a:r>
              <a:rPr lang="ru-RU" b="1" dirty="0" err="1" smtClean="0"/>
              <a:t>дії</a:t>
            </a:r>
            <a:r>
              <a:rPr lang="ru-RU" b="1" dirty="0" smtClean="0"/>
              <a:t> </a:t>
            </a:r>
            <a:r>
              <a:rPr lang="ru-RU" b="1" dirty="0" err="1" smtClean="0"/>
              <a:t>негативних</a:t>
            </a:r>
            <a:r>
              <a:rPr lang="ru-RU" b="1" dirty="0" smtClean="0"/>
              <a:t> </a:t>
            </a:r>
            <a:r>
              <a:rPr lang="ru-RU" b="1" dirty="0" err="1" smtClean="0"/>
              <a:t>психічних</a:t>
            </a:r>
            <a:r>
              <a:rPr lang="ru-RU" b="1" dirty="0" smtClean="0"/>
              <a:t> та </a:t>
            </a:r>
            <a:r>
              <a:rPr lang="ru-RU" b="1" dirty="0" err="1" smtClean="0"/>
              <a:t>фізичних</a:t>
            </a:r>
            <a:r>
              <a:rPr lang="ru-RU" b="1" dirty="0" smtClean="0"/>
              <a:t> </a:t>
            </a:r>
            <a:r>
              <a:rPr lang="ru-RU" b="1" dirty="0" err="1" smtClean="0"/>
              <a:t>факторів</a:t>
            </a:r>
            <a:r>
              <a:rPr lang="ru-RU" b="1" dirty="0" smtClean="0"/>
              <a:t>. </a:t>
            </a:r>
            <a:r>
              <a:rPr lang="ru-RU" b="1" dirty="0" err="1" smtClean="0"/>
              <a:t>Потенціал</a:t>
            </a:r>
            <a:r>
              <a:rPr lang="ru-RU" b="1" dirty="0" smtClean="0"/>
              <a:t> </a:t>
            </a:r>
            <a:r>
              <a:rPr lang="ru-RU" b="1" dirty="0" err="1" smtClean="0"/>
              <a:t>лікарських</a:t>
            </a:r>
            <a:r>
              <a:rPr lang="ru-RU" b="1" dirty="0" smtClean="0"/>
              <a:t> трав </a:t>
            </a:r>
            <a:r>
              <a:rPr lang="ru-RU" b="1" dirty="0" err="1" smtClean="0"/>
              <a:t>дозволяє</a:t>
            </a:r>
            <a:r>
              <a:rPr lang="ru-RU" b="1" dirty="0" smtClean="0"/>
              <a:t> </a:t>
            </a:r>
            <a:r>
              <a:rPr lang="ru-RU" b="1" dirty="0" err="1" smtClean="0"/>
              <a:t>використовувати</a:t>
            </a:r>
            <a:r>
              <a:rPr lang="ru-RU" b="1" dirty="0" smtClean="0"/>
              <a:t> препарат для </a:t>
            </a:r>
            <a:r>
              <a:rPr lang="ru-RU" b="1" dirty="0" err="1" smtClean="0"/>
              <a:t>лікування</a:t>
            </a:r>
            <a:r>
              <a:rPr lang="ru-RU" b="1" dirty="0" smtClean="0"/>
              <a:t> </a:t>
            </a:r>
            <a:r>
              <a:rPr lang="ru-RU" b="1" dirty="0" err="1" smtClean="0"/>
              <a:t>вегетосудинної</a:t>
            </a:r>
            <a:r>
              <a:rPr lang="ru-RU" b="1" dirty="0" smtClean="0"/>
              <a:t> </a:t>
            </a:r>
            <a:r>
              <a:rPr lang="ru-RU" b="1" dirty="0" err="1" smtClean="0"/>
              <a:t>дистонії</a:t>
            </a:r>
            <a:r>
              <a:rPr lang="ru-RU" b="1" dirty="0" smtClean="0"/>
              <a:t>, </a:t>
            </a:r>
            <a:r>
              <a:rPr lang="ru-RU" b="1" dirty="0" err="1" smtClean="0"/>
              <a:t>неврастенії</a:t>
            </a:r>
            <a:r>
              <a:rPr lang="ru-RU" b="1" dirty="0" smtClean="0"/>
              <a:t>, </a:t>
            </a:r>
            <a:r>
              <a:rPr lang="ru-RU" b="1" dirty="0" err="1" smtClean="0"/>
              <a:t>артеріальної</a:t>
            </a:r>
            <a:r>
              <a:rPr lang="ru-RU" b="1" dirty="0" smtClean="0"/>
              <a:t> </a:t>
            </a:r>
            <a:r>
              <a:rPr lang="ru-RU" b="1" dirty="0" err="1" smtClean="0"/>
              <a:t>гіпотензії</a:t>
            </a:r>
            <a:r>
              <a:rPr lang="ru-RU" b="1" dirty="0" smtClean="0"/>
              <a:t>, </a:t>
            </a:r>
            <a:r>
              <a:rPr lang="ru-RU" b="1" dirty="0" err="1" smtClean="0"/>
              <a:t>послаблення</a:t>
            </a:r>
            <a:r>
              <a:rPr lang="ru-RU" b="1" dirty="0" smtClean="0"/>
              <a:t> </a:t>
            </a:r>
            <a:r>
              <a:rPr lang="ru-RU" b="1" dirty="0" err="1" smtClean="0"/>
              <a:t>статевої</a:t>
            </a:r>
            <a:r>
              <a:rPr lang="ru-RU" b="1" dirty="0" smtClean="0"/>
              <a:t> </a:t>
            </a:r>
            <a:r>
              <a:rPr lang="ru-RU" b="1" dirty="0" err="1" smtClean="0"/>
              <a:t>функції</a:t>
            </a:r>
            <a:r>
              <a:rPr lang="ru-RU" b="1" dirty="0" smtClean="0"/>
              <a:t>) </a:t>
            </a:r>
            <a:r>
              <a:rPr lang="ru-RU" b="1" dirty="0" err="1" smtClean="0"/>
              <a:t>алкоголізму</a:t>
            </a:r>
            <a:r>
              <a:rPr lang="ru-RU" b="1" dirty="0" smtClean="0"/>
              <a:t>, а </a:t>
            </a:r>
            <a:r>
              <a:rPr lang="ru-RU" b="1" dirty="0" err="1" smtClean="0"/>
              <a:t>також</a:t>
            </a:r>
            <a:r>
              <a:rPr lang="ru-RU" b="1" dirty="0" smtClean="0"/>
              <a:t> </a:t>
            </a:r>
            <a:r>
              <a:rPr lang="ru-RU" b="1" dirty="0" err="1" smtClean="0"/>
              <a:t>астенії</a:t>
            </a:r>
            <a:r>
              <a:rPr lang="ru-RU" b="1" dirty="0" smtClean="0"/>
              <a:t>, </a:t>
            </a:r>
            <a:r>
              <a:rPr lang="ru-RU" b="1" dirty="0" err="1" smtClean="0"/>
              <a:t>зниженої</a:t>
            </a:r>
            <a:r>
              <a:rPr lang="ru-RU" b="1" dirty="0" smtClean="0"/>
              <a:t> </a:t>
            </a:r>
            <a:r>
              <a:rPr lang="ru-RU" b="1" dirty="0" err="1" smtClean="0"/>
              <a:t>працездатності</a:t>
            </a:r>
            <a:r>
              <a:rPr lang="ru-RU" b="1" dirty="0" smtClean="0"/>
              <a:t> та </a:t>
            </a:r>
            <a:r>
              <a:rPr lang="ru-RU" b="1" dirty="0" err="1" smtClean="0"/>
              <a:t>апетиту</a:t>
            </a:r>
            <a:r>
              <a:rPr lang="ru-RU" b="1" dirty="0" smtClean="0"/>
              <a:t>. </a:t>
            </a:r>
            <a:r>
              <a:rPr lang="ru-RU" b="1" dirty="0" err="1" smtClean="0"/>
              <a:t>Володіє</a:t>
            </a:r>
            <a:r>
              <a:rPr lang="ru-RU" b="1" dirty="0" smtClean="0"/>
              <a:t> </a:t>
            </a:r>
            <a:r>
              <a:rPr lang="ru-RU" b="1" dirty="0" err="1" smtClean="0"/>
              <a:t>спазмолітичною</a:t>
            </a:r>
            <a:r>
              <a:rPr lang="ru-RU" b="1" dirty="0" smtClean="0"/>
              <a:t> </a:t>
            </a:r>
            <a:r>
              <a:rPr lang="ru-RU" b="1" dirty="0" err="1" smtClean="0"/>
              <a:t>дією</a:t>
            </a:r>
            <a:r>
              <a:rPr lang="ru-RU" b="1" dirty="0" smtClean="0"/>
              <a:t>.</a:t>
            </a:r>
          </a:p>
          <a:p>
            <a:pPr algn="just">
              <a:buFont typeface="Wingdings" pitchFamily="2" charset="2"/>
              <a:buChar char="ü"/>
            </a:pPr>
            <a:r>
              <a:rPr lang="ru-RU" b="1" i="1" dirty="0" err="1" smtClean="0">
                <a:solidFill>
                  <a:srgbClr val="FF0000"/>
                </a:solidFill>
              </a:rPr>
              <a:t>Родіола</a:t>
            </a:r>
            <a:r>
              <a:rPr lang="ru-RU" b="1" i="1" dirty="0" smtClean="0">
                <a:solidFill>
                  <a:srgbClr val="FF0000"/>
                </a:solidFill>
              </a:rPr>
              <a:t> </a:t>
            </a:r>
            <a:r>
              <a:rPr lang="ru-RU" b="1" i="1" dirty="0" err="1" smtClean="0">
                <a:solidFill>
                  <a:srgbClr val="FF0000"/>
                </a:solidFill>
              </a:rPr>
              <a:t>рожева</a:t>
            </a:r>
            <a:r>
              <a:rPr lang="ru-RU" b="1" dirty="0" smtClean="0"/>
              <a:t> ("</a:t>
            </a:r>
            <a:r>
              <a:rPr lang="ru-RU" b="1" dirty="0" err="1" smtClean="0"/>
              <a:t>золотий</a:t>
            </a:r>
            <a:r>
              <a:rPr lang="ru-RU" b="1" dirty="0" smtClean="0"/>
              <a:t> </a:t>
            </a:r>
            <a:r>
              <a:rPr lang="ru-RU" b="1" dirty="0" err="1" smtClean="0"/>
              <a:t>корінь</a:t>
            </a:r>
            <a:r>
              <a:rPr lang="ru-RU" b="1" dirty="0" smtClean="0"/>
              <a:t>") </a:t>
            </a:r>
            <a:r>
              <a:rPr lang="ru-RU" b="1" dirty="0" err="1" smtClean="0"/>
              <a:t>знімає</a:t>
            </a:r>
            <a:r>
              <a:rPr lang="ru-RU" b="1" dirty="0" smtClean="0"/>
              <a:t> </a:t>
            </a:r>
            <a:r>
              <a:rPr lang="ru-RU" b="1" dirty="0" err="1" smtClean="0"/>
              <a:t>втомленість</a:t>
            </a:r>
            <a:r>
              <a:rPr lang="ru-RU" b="1" dirty="0" smtClean="0"/>
              <a:t>, </a:t>
            </a:r>
            <a:r>
              <a:rPr lang="ru-RU" b="1" dirty="0" err="1" smtClean="0"/>
              <a:t>підвищує</a:t>
            </a:r>
            <a:r>
              <a:rPr lang="ru-RU" b="1" dirty="0" smtClean="0"/>
              <a:t> </a:t>
            </a:r>
            <a:r>
              <a:rPr lang="ru-RU" b="1" dirty="0" err="1" smtClean="0"/>
              <a:t>працездатність</a:t>
            </a:r>
            <a:r>
              <a:rPr lang="ru-RU" b="1" dirty="0" smtClean="0"/>
              <a:t>.</a:t>
            </a:r>
          </a:p>
          <a:p>
            <a:pPr algn="just">
              <a:buFont typeface="Wingdings" pitchFamily="2" charset="2"/>
              <a:buChar char="ü"/>
            </a:pPr>
            <a:r>
              <a:rPr lang="ru-RU" b="1" i="1" dirty="0" err="1" smtClean="0">
                <a:solidFill>
                  <a:srgbClr val="FF0000"/>
                </a:solidFill>
              </a:rPr>
              <a:t>Екстракт</a:t>
            </a:r>
            <a:r>
              <a:rPr lang="ru-RU" b="1" i="1" dirty="0" smtClean="0">
                <a:solidFill>
                  <a:srgbClr val="FF0000"/>
                </a:solidFill>
              </a:rPr>
              <a:t> </a:t>
            </a:r>
            <a:r>
              <a:rPr lang="ru-RU" b="1" i="1" dirty="0" err="1" smtClean="0">
                <a:solidFill>
                  <a:srgbClr val="FF0000"/>
                </a:solidFill>
              </a:rPr>
              <a:t>елеутерококу</a:t>
            </a:r>
            <a:r>
              <a:rPr lang="ru-RU" b="1" i="1" dirty="0" smtClean="0">
                <a:solidFill>
                  <a:srgbClr val="FF0000"/>
                </a:solidFill>
              </a:rPr>
              <a:t>, настойка </a:t>
            </a:r>
            <a:r>
              <a:rPr lang="ru-RU" b="1" i="1" dirty="0" err="1" smtClean="0">
                <a:solidFill>
                  <a:srgbClr val="FF0000"/>
                </a:solidFill>
              </a:rPr>
              <a:t>аралії</a:t>
            </a:r>
            <a:r>
              <a:rPr lang="ru-RU" b="1" i="1" dirty="0" smtClean="0">
                <a:solidFill>
                  <a:srgbClr val="FF0000"/>
                </a:solidFill>
              </a:rPr>
              <a:t>, </a:t>
            </a:r>
            <a:r>
              <a:rPr lang="ru-RU" b="1" i="1" dirty="0" err="1" smtClean="0">
                <a:solidFill>
                  <a:srgbClr val="FF0000"/>
                </a:solidFill>
              </a:rPr>
              <a:t>стеркулії</a:t>
            </a:r>
            <a:r>
              <a:rPr lang="ru-RU" b="1" i="1" dirty="0" smtClean="0">
                <a:solidFill>
                  <a:srgbClr val="FF0000"/>
                </a:solidFill>
              </a:rPr>
              <a:t>, </a:t>
            </a:r>
            <a:r>
              <a:rPr lang="ru-RU" b="1" i="1" dirty="0" err="1" smtClean="0">
                <a:solidFill>
                  <a:srgbClr val="FF0000"/>
                </a:solidFill>
              </a:rPr>
              <a:t>сапарал</a:t>
            </a:r>
            <a:r>
              <a:rPr lang="ru-RU" b="1" i="1" dirty="0" smtClean="0">
                <a:solidFill>
                  <a:srgbClr val="FF0000"/>
                </a:solidFill>
              </a:rPr>
              <a:t> (препарат </a:t>
            </a:r>
            <a:r>
              <a:rPr lang="ru-RU" b="1" i="1" dirty="0" err="1" smtClean="0">
                <a:solidFill>
                  <a:srgbClr val="FF0000"/>
                </a:solidFill>
              </a:rPr>
              <a:t>аралії</a:t>
            </a:r>
            <a:r>
              <a:rPr lang="ru-RU" b="1" i="1" dirty="0" smtClean="0"/>
              <a:t>)</a:t>
            </a:r>
            <a:r>
              <a:rPr lang="ru-RU" b="1" dirty="0" smtClean="0"/>
              <a:t> </a:t>
            </a:r>
            <a:r>
              <a:rPr lang="ru-RU" b="1" dirty="0" err="1" smtClean="0"/>
              <a:t>принципово</a:t>
            </a:r>
            <a:r>
              <a:rPr lang="ru-RU" b="1" dirty="0" smtClean="0"/>
              <a:t> не </a:t>
            </a:r>
            <a:r>
              <a:rPr lang="ru-RU" b="1" dirty="0" err="1" smtClean="0"/>
              <a:t>відрізняються</a:t>
            </a:r>
            <a:r>
              <a:rPr lang="ru-RU" b="1" dirty="0" smtClean="0"/>
              <a:t> </a:t>
            </a:r>
            <a:r>
              <a:rPr lang="ru-RU" b="1" dirty="0" err="1" smtClean="0"/>
              <a:t>від</a:t>
            </a:r>
            <a:r>
              <a:rPr lang="ru-RU" b="1" dirty="0" smtClean="0"/>
              <a:t> </a:t>
            </a:r>
            <a:r>
              <a:rPr lang="ru-RU" b="1" dirty="0" err="1" smtClean="0"/>
              <a:t>ціших</a:t>
            </a:r>
            <a:r>
              <a:rPr lang="ru-RU" b="1" dirty="0" smtClean="0"/>
              <a:t> </a:t>
            </a:r>
            <a:r>
              <a:rPr lang="ru-RU" b="1" dirty="0" err="1" smtClean="0"/>
              <a:t>адаптогенів</a:t>
            </a:r>
            <a:r>
              <a:rPr lang="ru-RU" b="1" dirty="0" smtClean="0"/>
              <a:t>.</a:t>
            </a:r>
          </a:p>
          <a:p>
            <a:pPr algn="just">
              <a:buFont typeface="Wingdings" pitchFamily="2" charset="2"/>
              <a:buChar char="ü"/>
            </a:pPr>
            <a:r>
              <a:rPr lang="ru-RU" b="1" i="1" dirty="0" smtClean="0">
                <a:solidFill>
                  <a:srgbClr val="FF0000"/>
                </a:solidFill>
              </a:rPr>
              <a:t>Пантокрин</a:t>
            </a:r>
            <a:r>
              <a:rPr lang="ru-RU" b="1" dirty="0" smtClean="0"/>
              <a:t> </a:t>
            </a:r>
            <a:r>
              <a:rPr lang="ru-RU" b="1" dirty="0" err="1" smtClean="0"/>
              <a:t>одержують</a:t>
            </a:r>
            <a:r>
              <a:rPr lang="ru-RU" b="1" dirty="0" smtClean="0"/>
              <a:t> </a:t>
            </a:r>
            <a:r>
              <a:rPr lang="ru-RU" b="1" dirty="0" err="1" smtClean="0"/>
              <a:t>з</a:t>
            </a:r>
            <a:r>
              <a:rPr lang="ru-RU" b="1" dirty="0" smtClean="0"/>
              <a:t> </a:t>
            </a:r>
            <a:r>
              <a:rPr lang="ru-RU" b="1" dirty="0" err="1" smtClean="0"/>
              <a:t>пантів</a:t>
            </a:r>
            <a:r>
              <a:rPr lang="ru-RU" b="1" dirty="0" smtClean="0"/>
              <a:t> </a:t>
            </a:r>
            <a:r>
              <a:rPr lang="ru-RU" b="1" dirty="0" err="1" smtClean="0"/>
              <a:t>плямистого</a:t>
            </a:r>
            <a:r>
              <a:rPr lang="ru-RU" b="1" dirty="0" smtClean="0"/>
              <a:t> </a:t>
            </a:r>
            <a:r>
              <a:rPr lang="ru-RU" b="1" dirty="0" err="1" smtClean="0"/>
              <a:t>і</a:t>
            </a:r>
            <a:r>
              <a:rPr lang="ru-RU" b="1" dirty="0" smtClean="0"/>
              <a:t> </a:t>
            </a:r>
            <a:r>
              <a:rPr lang="ru-RU" b="1" dirty="0" err="1" smtClean="0"/>
              <a:t>північного</a:t>
            </a:r>
            <a:r>
              <a:rPr lang="ru-RU" b="1" dirty="0" smtClean="0"/>
              <a:t> оленя.</a:t>
            </a:r>
          </a:p>
          <a:p>
            <a:pPr algn="just">
              <a:buFont typeface="Wingdings" pitchFamily="2" charset="2"/>
              <a:buChar char="ü"/>
            </a:pPr>
            <a:r>
              <a:rPr lang="ru-RU" b="1" i="1" dirty="0" err="1" smtClean="0">
                <a:solidFill>
                  <a:srgbClr val="FF0000"/>
                </a:solidFill>
              </a:rPr>
              <a:t>Цитруліну</a:t>
            </a:r>
            <a:r>
              <a:rPr lang="ru-RU" b="1" i="1" dirty="0" smtClean="0">
                <a:solidFill>
                  <a:srgbClr val="FF0000"/>
                </a:solidFill>
              </a:rPr>
              <a:t> </a:t>
            </a:r>
            <a:r>
              <a:rPr lang="ru-RU" b="1" i="1" dirty="0" err="1" smtClean="0">
                <a:solidFill>
                  <a:srgbClr val="FF0000"/>
                </a:solidFill>
              </a:rPr>
              <a:t>малеат</a:t>
            </a:r>
            <a:r>
              <a:rPr lang="ru-RU" b="1" i="1" dirty="0" smtClean="0"/>
              <a:t>.</a:t>
            </a:r>
            <a:r>
              <a:rPr lang="ru-RU" b="1" dirty="0" smtClean="0"/>
              <a:t> Активною </a:t>
            </a:r>
            <a:r>
              <a:rPr lang="ru-RU" b="1" dirty="0" err="1" smtClean="0"/>
              <a:t>речовиною</a:t>
            </a:r>
            <a:r>
              <a:rPr lang="ru-RU" b="1" dirty="0" smtClean="0"/>
              <a:t> препарату </a:t>
            </a:r>
            <a:r>
              <a:rPr lang="ru-RU" b="1" dirty="0" err="1" smtClean="0"/>
              <a:t>є</a:t>
            </a:r>
            <a:r>
              <a:rPr lang="ru-RU" b="1" dirty="0" smtClean="0"/>
              <a:t> </a:t>
            </a:r>
            <a:r>
              <a:rPr lang="ru-RU" b="1" dirty="0" err="1" smtClean="0"/>
              <a:t>амінокислота</a:t>
            </a:r>
            <a:r>
              <a:rPr lang="ru-RU" b="1" dirty="0" smtClean="0"/>
              <a:t>, яка </a:t>
            </a:r>
            <a:r>
              <a:rPr lang="ru-RU" b="1" dirty="0" err="1" smtClean="0"/>
              <a:t>бере</a:t>
            </a:r>
            <a:r>
              <a:rPr lang="ru-RU" b="1" dirty="0" smtClean="0"/>
              <a:t> участь у </a:t>
            </a:r>
            <a:r>
              <a:rPr lang="ru-RU" b="1" dirty="0" err="1" smtClean="0"/>
              <a:t>циклі</a:t>
            </a:r>
            <a:r>
              <a:rPr lang="ru-RU" b="1" dirty="0" smtClean="0"/>
              <a:t> </a:t>
            </a:r>
            <a:r>
              <a:rPr lang="ru-RU" b="1" dirty="0" err="1" smtClean="0"/>
              <a:t>обміну</a:t>
            </a:r>
            <a:r>
              <a:rPr lang="ru-RU" b="1" dirty="0" smtClean="0"/>
              <a:t> </a:t>
            </a:r>
            <a:r>
              <a:rPr lang="ru-RU" b="1" dirty="0" err="1" smtClean="0"/>
              <a:t>сечовини</a:t>
            </a:r>
            <a:r>
              <a:rPr lang="ru-RU" b="1" dirty="0" smtClean="0"/>
              <a:t>. </a:t>
            </a:r>
            <a:r>
              <a:rPr lang="ru-RU" b="1" dirty="0" err="1" smtClean="0"/>
              <a:t>Сприяє</a:t>
            </a:r>
            <a:r>
              <a:rPr lang="ru-RU" b="1" dirty="0" smtClean="0"/>
              <a:t> </a:t>
            </a:r>
            <a:r>
              <a:rPr lang="ru-RU" b="1" dirty="0" err="1" smtClean="0"/>
              <a:t>нормалізації</a:t>
            </a:r>
            <a:r>
              <a:rPr lang="ru-RU" b="1" dirty="0" smtClean="0"/>
              <a:t> </a:t>
            </a:r>
            <a:r>
              <a:rPr lang="ru-RU" b="1" dirty="0" err="1" smtClean="0"/>
              <a:t>обміну</a:t>
            </a:r>
            <a:r>
              <a:rPr lang="ru-RU" b="1" dirty="0" smtClean="0"/>
              <a:t> </a:t>
            </a:r>
            <a:r>
              <a:rPr lang="ru-RU" b="1" dirty="0" err="1" smtClean="0"/>
              <a:t>речовин</a:t>
            </a:r>
            <a:r>
              <a:rPr lang="ru-RU" b="1" dirty="0" smtClean="0"/>
              <a:t>. Показаний при симптоматичному </a:t>
            </a:r>
            <a:r>
              <a:rPr lang="ru-RU" b="1" dirty="0" err="1" smtClean="0"/>
              <a:t>лікуванні</a:t>
            </a:r>
            <a:r>
              <a:rPr lang="ru-RU" b="1" dirty="0" smtClean="0"/>
              <a:t> </a:t>
            </a:r>
            <a:r>
              <a:rPr lang="ru-RU" b="1" dirty="0" err="1" smtClean="0"/>
              <a:t>функціональної</a:t>
            </a:r>
            <a:r>
              <a:rPr lang="ru-RU" b="1" dirty="0" smtClean="0"/>
              <a:t> </a:t>
            </a:r>
            <a:r>
              <a:rPr lang="ru-RU" b="1" dirty="0" err="1" smtClean="0"/>
              <a:t>астенії</a:t>
            </a:r>
            <a:r>
              <a:rPr lang="ru-RU" b="1" dirty="0" smtClean="0"/>
              <a:t>, при </a:t>
            </a:r>
            <a:r>
              <a:rPr lang="ru-RU" b="1" dirty="0" err="1" smtClean="0"/>
              <a:t>перевтомі</a:t>
            </a:r>
            <a:r>
              <a:rPr lang="ru-RU" b="1" dirty="0" smtClean="0"/>
              <a:t>, в </a:t>
            </a:r>
            <a:r>
              <a:rPr lang="ru-RU" b="1" dirty="0" err="1" smtClean="0"/>
              <a:t>процесі</a:t>
            </a:r>
            <a:r>
              <a:rPr lang="ru-RU" b="1" dirty="0" smtClean="0"/>
              <a:t> </a:t>
            </a:r>
            <a:r>
              <a:rPr lang="ru-RU" b="1" dirty="0" err="1" smtClean="0"/>
              <a:t>одужання</a:t>
            </a:r>
            <a:r>
              <a:rPr lang="ru-RU" b="1" dirty="0" smtClean="0"/>
              <a:t>, </a:t>
            </a:r>
            <a:r>
              <a:rPr lang="ru-RU" b="1" dirty="0" err="1" smtClean="0"/>
              <a:t>в</a:t>
            </a:r>
            <a:r>
              <a:rPr lang="ru-RU" b="1" dirty="0" smtClean="0"/>
              <a:t> </a:t>
            </a:r>
            <a:r>
              <a:rPr lang="ru-RU" b="1" dirty="0" err="1" smtClean="0"/>
              <a:t>період</a:t>
            </a:r>
            <a:r>
              <a:rPr lang="ru-RU" b="1" dirty="0" smtClean="0"/>
              <a:t> </a:t>
            </a:r>
            <a:r>
              <a:rPr lang="ru-RU" b="1" dirty="0" err="1" smtClean="0"/>
              <a:t>вагітності</a:t>
            </a:r>
            <a:r>
              <a:rPr lang="ru-RU" b="1" dirty="0" smtClean="0"/>
              <a:t>, </a:t>
            </a:r>
            <a:r>
              <a:rPr lang="ru-RU" b="1" dirty="0" err="1" smtClean="0"/>
              <a:t>після</a:t>
            </a:r>
            <a:r>
              <a:rPr lang="ru-RU" b="1" dirty="0" smtClean="0"/>
              <a:t> </a:t>
            </a:r>
            <a:r>
              <a:rPr lang="ru-RU" b="1" dirty="0" err="1" smtClean="0"/>
              <a:t>операцій</a:t>
            </a:r>
            <a:r>
              <a:rPr lang="ru-RU" b="1" dirty="0" smtClean="0"/>
              <a:t>, у людей </a:t>
            </a:r>
            <a:r>
              <a:rPr lang="ru-RU" b="1" dirty="0" err="1" smtClean="0"/>
              <a:t>похилого</a:t>
            </a:r>
            <a:r>
              <a:rPr lang="ru-RU" b="1" dirty="0" smtClean="0"/>
              <a:t> </a:t>
            </a:r>
            <a:r>
              <a:rPr lang="ru-RU" b="1" dirty="0" err="1" smtClean="0"/>
              <a:t>віку</a:t>
            </a:r>
            <a:r>
              <a:rPr lang="ru-RU" b="1" dirty="0" smtClean="0"/>
              <a:t>.</a:t>
            </a:r>
            <a:endParaRPr lang="ru-RU"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1" y="1397002"/>
          <a:ext cx="8072494" cy="4501668"/>
        </p:xfrm>
        <a:graphic>
          <a:graphicData uri="http://schemas.openxmlformats.org/drawingml/2006/table">
            <a:tbl>
              <a:tblPr/>
              <a:tblGrid>
                <a:gridCol w="4036247"/>
                <a:gridCol w="4036247"/>
              </a:tblGrid>
              <a:tr h="423767">
                <a:tc>
                  <a:txBody>
                    <a:bodyPr/>
                    <a:lstStyle/>
                    <a:p>
                      <a:pPr algn="ctr"/>
                      <a:r>
                        <a:rPr lang="en-US" sz="2000" b="1" i="1" dirty="0">
                          <a:solidFill>
                            <a:srgbClr val="7030A0"/>
                          </a:solidFill>
                        </a:rPr>
                        <a:t>INN, (</a:t>
                      </a:r>
                      <a:r>
                        <a:rPr lang="ru-RU" sz="2000" b="1" i="1" dirty="0" err="1">
                          <a:solidFill>
                            <a:srgbClr val="7030A0"/>
                          </a:solidFill>
                        </a:rPr>
                        <a:t>Торгівельна</a:t>
                      </a:r>
                      <a:r>
                        <a:rPr lang="ru-RU" sz="2000" b="1" i="1" dirty="0">
                          <a:solidFill>
                            <a:srgbClr val="7030A0"/>
                          </a:solidFill>
                        </a:rPr>
                        <a:t> </a:t>
                      </a:r>
                      <a:r>
                        <a:rPr lang="ru-RU" sz="2000" b="1" i="1" dirty="0" err="1">
                          <a:solidFill>
                            <a:srgbClr val="7030A0"/>
                          </a:solidFill>
                        </a:rPr>
                        <a:t>назва</a:t>
                      </a:r>
                      <a:r>
                        <a:rPr lang="ru-RU" sz="2000" b="1" i="1" dirty="0">
                          <a:solidFill>
                            <a:srgbClr val="7030A0"/>
                          </a:solidFill>
                        </a:rPr>
                        <a:t>)</a:t>
                      </a:r>
                      <a:endParaRPr lang="ru-RU" sz="2000" b="1" dirty="0">
                        <a:solidFill>
                          <a:srgbClr val="7030A0"/>
                        </a:solidFill>
                      </a:endParaRP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r>
                        <a:rPr lang="ru-RU" sz="2000" b="1" i="1" dirty="0">
                          <a:solidFill>
                            <a:srgbClr val="7030A0"/>
                          </a:solidFill>
                        </a:rPr>
                        <a:t>Форма </a:t>
                      </a:r>
                      <a:r>
                        <a:rPr lang="ru-RU" sz="2000" b="1" i="1" dirty="0" err="1">
                          <a:solidFill>
                            <a:srgbClr val="7030A0"/>
                          </a:solidFill>
                        </a:rPr>
                        <a:t>випуску</a:t>
                      </a:r>
                      <a:endParaRPr lang="ru-RU" sz="2000" b="1" dirty="0">
                        <a:solidFill>
                          <a:srgbClr val="7030A0"/>
                        </a:solidFill>
                      </a:endParaRP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673860">
                <a:tc>
                  <a:txBody>
                    <a:bodyPr/>
                    <a:lstStyle/>
                    <a:p>
                      <a:pPr algn="l"/>
                      <a:r>
                        <a:rPr lang="ru-RU" sz="2000" b="1" dirty="0" err="1"/>
                        <a:t>Екстракт</a:t>
                      </a:r>
                      <a:r>
                        <a:rPr lang="ru-RU" sz="2000" b="1" dirty="0"/>
                        <a:t> </a:t>
                      </a:r>
                      <a:r>
                        <a:rPr lang="ru-RU" sz="2000" b="1" dirty="0" err="1"/>
                        <a:t>елеутерококу</a:t>
                      </a:r>
                      <a:r>
                        <a:rPr lang="ru-RU" sz="2000" b="1" dirty="0"/>
                        <a:t> </a:t>
                      </a:r>
                      <a:r>
                        <a:rPr lang="ru-RU" sz="2000" b="1" dirty="0" err="1"/>
                        <a:t>рідкий</a:t>
                      </a:r>
                      <a:endParaRPr lang="ru-RU" sz="2000" b="1" dirty="0"/>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l"/>
                      <a:r>
                        <a:rPr lang="ru-RU" sz="2000" b="1" dirty="0" err="1"/>
                        <a:t>екстракт</a:t>
                      </a:r>
                      <a:r>
                        <a:rPr lang="ru-RU" sz="2000" b="1" dirty="0"/>
                        <a:t>, </a:t>
                      </a:r>
                      <a:r>
                        <a:rPr lang="ru-RU" sz="2000" b="1" dirty="0" err="1"/>
                        <a:t>фл</a:t>
                      </a:r>
                      <a:r>
                        <a:rPr lang="ru-RU" sz="2000" b="1" dirty="0"/>
                        <a:t>.</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423767">
                <a:tc>
                  <a:txBody>
                    <a:bodyPr/>
                    <a:lstStyle/>
                    <a:p>
                      <a:pPr algn="l"/>
                      <a:r>
                        <a:rPr lang="ru-RU" sz="2000" b="1"/>
                        <a:t>Екстракт родіоли рідкий</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l"/>
                      <a:r>
                        <a:rPr lang="ru-RU" sz="2000" b="1" dirty="0" err="1"/>
                        <a:t>екстракт</a:t>
                      </a:r>
                      <a:r>
                        <a:rPr lang="ru-RU" sz="2000" b="1" dirty="0"/>
                        <a:t>, </a:t>
                      </a:r>
                      <a:r>
                        <a:rPr lang="ru-RU" sz="2000" b="1" dirty="0" err="1"/>
                        <a:t>фл</a:t>
                      </a:r>
                      <a:r>
                        <a:rPr lang="ru-RU" sz="2000" b="1" dirty="0"/>
                        <a:t>.</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423767">
                <a:tc>
                  <a:txBody>
                    <a:bodyPr/>
                    <a:lstStyle/>
                    <a:p>
                      <a:pPr algn="l"/>
                      <a:r>
                        <a:rPr lang="ru-RU" sz="2000" b="1"/>
                        <a:t>Настойка аралії'</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l"/>
                      <a:r>
                        <a:rPr lang="ru-RU" sz="2000" b="1" dirty="0"/>
                        <a:t>настойка, </a:t>
                      </a:r>
                      <a:r>
                        <a:rPr lang="ru-RU" sz="2000" b="1" dirty="0" err="1"/>
                        <a:t>фл</a:t>
                      </a:r>
                      <a:r>
                        <a:rPr lang="ru-RU" sz="2000" b="1" dirty="0"/>
                        <a:t>.</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423767">
                <a:tc>
                  <a:txBody>
                    <a:bodyPr/>
                    <a:lstStyle/>
                    <a:p>
                      <a:pPr algn="l"/>
                      <a:r>
                        <a:rPr lang="ru-RU" sz="2000" b="1"/>
                        <a:t>Настойка кореня женьшеню</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l"/>
                      <a:r>
                        <a:rPr lang="ru-RU" sz="2000" b="1" dirty="0"/>
                        <a:t>настойка, </a:t>
                      </a:r>
                      <a:r>
                        <a:rPr lang="ru-RU" sz="2000" b="1" dirty="0" err="1"/>
                        <a:t>фл</a:t>
                      </a:r>
                      <a:r>
                        <a:rPr lang="ru-RU" sz="2000" b="1" dirty="0"/>
                        <a:t>.</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423767">
                <a:tc>
                  <a:txBody>
                    <a:bodyPr/>
                    <a:lstStyle/>
                    <a:p>
                      <a:pPr algn="l"/>
                      <a:r>
                        <a:rPr lang="ru-RU" sz="2000" b="1"/>
                        <a:t>Пантокрин</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l"/>
                      <a:r>
                        <a:rPr lang="ru-RU" sz="2000" b="1" dirty="0"/>
                        <a:t>р-н </a:t>
                      </a:r>
                      <a:r>
                        <a:rPr lang="ru-RU" sz="2000" b="1" dirty="0" err="1"/>
                        <a:t>д</a:t>
                      </a:r>
                      <a:r>
                        <a:rPr lang="ru-RU" sz="2000" b="1" dirty="0"/>
                        <a:t>/</a:t>
                      </a:r>
                      <a:r>
                        <a:rPr lang="ru-RU" sz="2000" b="1" dirty="0" err="1"/>
                        <a:t>і</a:t>
                      </a:r>
                      <a:r>
                        <a:rPr lang="ru-RU" sz="2000" b="1" dirty="0"/>
                        <a:t> 0,25%. табл. 0.75</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423767">
                <a:tc>
                  <a:txBody>
                    <a:bodyPr/>
                    <a:lstStyle/>
                    <a:p>
                      <a:pPr algn="l"/>
                      <a:r>
                        <a:rPr lang="ru-RU" sz="2000" b="1"/>
                        <a:t>Сапарал</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l"/>
                      <a:r>
                        <a:rPr lang="ru-RU" sz="2000" b="1" dirty="0"/>
                        <a:t>табл. 150 мг</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423767">
                <a:tc>
                  <a:txBody>
                    <a:bodyPr/>
                    <a:lstStyle/>
                    <a:p>
                      <a:pPr algn="l"/>
                      <a:r>
                        <a:rPr lang="ru-RU" sz="2000" b="1"/>
                        <a:t>Гоніфіт</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l"/>
                      <a:r>
                        <a:rPr lang="ru-RU" sz="2000" b="1" dirty="0"/>
                        <a:t>пачка 100,0</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423767">
                <a:tc>
                  <a:txBody>
                    <a:bodyPr/>
                    <a:lstStyle/>
                    <a:p>
                      <a:pPr algn="l"/>
                      <a:r>
                        <a:rPr lang="ru-RU" sz="2000" b="1"/>
                        <a:t>Цитруліїї (Стимол)</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l"/>
                      <a:r>
                        <a:rPr lang="ru-RU" sz="2000" b="1" dirty="0"/>
                        <a:t>р-н </a:t>
                      </a:r>
                      <a:r>
                        <a:rPr lang="en-US" sz="2000" b="1" dirty="0"/>
                        <a:t>per </a:t>
                      </a:r>
                      <a:r>
                        <a:rPr lang="en-US" sz="2000" b="1" dirty="0" err="1"/>
                        <a:t>os</a:t>
                      </a:r>
                      <a:r>
                        <a:rPr lang="en-US" sz="2000" b="1" dirty="0"/>
                        <a:t> 50%</a:t>
                      </a:r>
                    </a:p>
                  </a:txBody>
                  <a:tcPr marL="86838" marR="86838" marT="86838" marB="8683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bl>
          </a:graphicData>
        </a:graphic>
      </p:graphicFrame>
      <p:sp>
        <p:nvSpPr>
          <p:cNvPr id="227329" name="Rectangle 1"/>
          <p:cNvSpPr>
            <a:spLocks noChangeArrowheads="1"/>
          </p:cNvSpPr>
          <p:nvPr/>
        </p:nvSpPr>
        <p:spPr bwMode="auto">
          <a:xfrm>
            <a:off x="928662" y="500042"/>
            <a:ext cx="657226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err="1" smtClean="0">
                <a:ln>
                  <a:noFill/>
                </a:ln>
                <a:solidFill>
                  <a:srgbClr val="7030A0"/>
                </a:solidFill>
                <a:effectLst/>
                <a:latin typeface="Georgia" pitchFamily="18" charset="0"/>
                <a:cs typeface="Arial" pitchFamily="34" charset="0"/>
              </a:rPr>
              <a:t>Перелік</a:t>
            </a:r>
            <a:r>
              <a:rPr kumimoji="0" lang="ru-RU" sz="3200" b="1" i="1" u="none" strike="noStrike" cap="none" normalizeH="0" baseline="0" dirty="0" smtClean="0">
                <a:ln>
                  <a:noFill/>
                </a:ln>
                <a:solidFill>
                  <a:srgbClr val="7030A0"/>
                </a:solidFill>
                <a:effectLst/>
                <a:latin typeface="Georgia" pitchFamily="18" charset="0"/>
                <a:cs typeface="Arial" pitchFamily="34" charset="0"/>
              </a:rPr>
              <a:t> </a:t>
            </a:r>
            <a:r>
              <a:rPr kumimoji="0" lang="ru-RU" sz="3200" b="1" i="1" u="none" strike="noStrike" cap="none" normalizeH="0" baseline="0" dirty="0" err="1" smtClean="0">
                <a:ln>
                  <a:noFill/>
                </a:ln>
                <a:solidFill>
                  <a:srgbClr val="7030A0"/>
                </a:solidFill>
                <a:effectLst/>
                <a:latin typeface="Georgia" pitchFamily="18" charset="0"/>
                <a:cs typeface="Arial" pitchFamily="34" charset="0"/>
              </a:rPr>
              <a:t>препаратів</a:t>
            </a:r>
            <a:endParaRPr kumimoji="0" lang="ru-RU" sz="48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https://svitppt.com.ua/images/8/8006/960/img38.jpg"/>
          <p:cNvPicPr>
            <a:picLocks noChangeAspect="1" noChangeArrowheads="1"/>
          </p:cNvPicPr>
          <p:nvPr/>
        </p:nvPicPr>
        <p:blipFill>
          <a:blip r:embed="rId2"/>
          <a:srcRect/>
          <a:stretch>
            <a:fillRect/>
          </a:stretch>
        </p:blipFill>
        <p:spPr bwMode="auto">
          <a:xfrm>
            <a:off x="285720" y="214290"/>
            <a:ext cx="8358214" cy="6268661"/>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https://svitppt.com.ua/images/8/8006/960/img39.jpg"/>
          <p:cNvPicPr>
            <a:picLocks noChangeAspect="1" noChangeArrowheads="1"/>
          </p:cNvPicPr>
          <p:nvPr/>
        </p:nvPicPr>
        <p:blipFill>
          <a:blip r:embed="rId2"/>
          <a:srcRect/>
          <a:stretch>
            <a:fillRect/>
          </a:stretch>
        </p:blipFill>
        <p:spPr bwMode="auto">
          <a:xfrm>
            <a:off x="500034" y="285728"/>
            <a:ext cx="8215370" cy="6161528"/>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https://svitppt.com.ua/images/8/8006/960/img40.jpg"/>
          <p:cNvPicPr>
            <a:picLocks noChangeAspect="1" noChangeArrowheads="1"/>
          </p:cNvPicPr>
          <p:nvPr/>
        </p:nvPicPr>
        <p:blipFill>
          <a:blip r:embed="rId2"/>
          <a:srcRect/>
          <a:stretch>
            <a:fillRect/>
          </a:stretch>
        </p:blipFill>
        <p:spPr bwMode="auto">
          <a:xfrm>
            <a:off x="142844" y="321446"/>
            <a:ext cx="8715404" cy="6536554"/>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https://svitppt.com.ua/images/8/8006/960/img41.jpg"/>
          <p:cNvPicPr>
            <a:picLocks noChangeAspect="1" noChangeArrowheads="1"/>
          </p:cNvPicPr>
          <p:nvPr/>
        </p:nvPicPr>
        <p:blipFill>
          <a:blip r:embed="rId2"/>
          <a:srcRect/>
          <a:stretch>
            <a:fillRect/>
          </a:stretch>
        </p:blipFill>
        <p:spPr bwMode="auto">
          <a:xfrm>
            <a:off x="38800" y="75897"/>
            <a:ext cx="8858280" cy="6643711"/>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https://svitppt.com.ua/images/8/8006/960/img42.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https://svitppt.com.ua/images/8/8006/960/img43.jpg"/>
          <p:cNvPicPr>
            <a:picLocks noChangeAspect="1" noChangeArrowheads="1"/>
          </p:cNvPicPr>
          <p:nvPr/>
        </p:nvPicPr>
        <p:blipFill>
          <a:blip r:embed="rId2"/>
          <a:srcRect/>
          <a:stretch>
            <a:fillRect/>
          </a:stretch>
        </p:blipFill>
        <p:spPr bwMode="auto">
          <a:xfrm>
            <a:off x="79506" y="116014"/>
            <a:ext cx="8929718" cy="669728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
            <a:ext cx="8643998" cy="6643710"/>
          </a:xfrm>
          <a:prstGeom prst="rect">
            <a:avLst/>
          </a:prstGeom>
        </p:spPr>
        <p:txBody>
          <a:bodyPr wrap="square">
            <a:spAutoFit/>
          </a:bodyPr>
          <a:lstStyle/>
          <a:p>
            <a:r>
              <a:rPr lang="ru-RU" sz="2800" b="1" i="1" dirty="0" smtClean="0">
                <a:solidFill>
                  <a:srgbClr val="0070C0"/>
                </a:solidFill>
                <a:effectLst>
                  <a:outerShdw blurRad="38100" dist="38100" dir="2700000" algn="tl">
                    <a:srgbClr val="000000">
                      <a:alpha val="43137"/>
                    </a:srgbClr>
                  </a:outerShdw>
                </a:effectLst>
              </a:rPr>
              <a:t>До </a:t>
            </a:r>
            <a:r>
              <a:rPr lang="ru-RU" sz="2800" b="1" i="1" dirty="0" err="1" smtClean="0">
                <a:solidFill>
                  <a:srgbClr val="0070C0"/>
                </a:solidFill>
                <a:effectLst>
                  <a:outerShdw blurRad="38100" dist="38100" dir="2700000" algn="tl">
                    <a:srgbClr val="000000">
                      <a:alpha val="43137"/>
                    </a:srgbClr>
                  </a:outerShdw>
                </a:effectLst>
              </a:rPr>
              <a:t>переваг</a:t>
            </a:r>
            <a:r>
              <a:rPr lang="ru-RU" sz="2800" b="1" i="1" dirty="0" smtClean="0">
                <a:solidFill>
                  <a:srgbClr val="0070C0"/>
                </a:solidFill>
                <a:effectLst>
                  <a:outerShdw blurRad="38100" dist="38100" dir="2700000" algn="tl">
                    <a:srgbClr val="000000">
                      <a:alpha val="43137"/>
                    </a:srgbClr>
                  </a:outerShdw>
                </a:effectLst>
              </a:rPr>
              <a:t> </a:t>
            </a:r>
            <a:r>
              <a:rPr lang="ru-RU" sz="2800" b="1" i="1" dirty="0" err="1" smtClean="0">
                <a:solidFill>
                  <a:srgbClr val="0070C0"/>
                </a:solidFill>
                <a:effectLst>
                  <a:outerShdw blurRad="38100" dist="38100" dir="2700000" algn="tl">
                    <a:srgbClr val="000000">
                      <a:alpha val="43137"/>
                    </a:srgbClr>
                  </a:outerShdw>
                </a:effectLst>
              </a:rPr>
              <a:t>фітотерапії</a:t>
            </a:r>
            <a:r>
              <a:rPr lang="ru-RU" sz="2800" b="1" i="1" dirty="0" smtClean="0">
                <a:solidFill>
                  <a:srgbClr val="0070C0"/>
                </a:solidFill>
                <a:effectLst>
                  <a:outerShdw blurRad="38100" dist="38100" dir="2700000" algn="tl">
                    <a:srgbClr val="000000">
                      <a:alpha val="43137"/>
                    </a:srgbClr>
                  </a:outerShdw>
                </a:effectLst>
              </a:rPr>
              <a:t> </a:t>
            </a:r>
            <a:r>
              <a:rPr lang="ru-RU" sz="2800" b="1" i="1" dirty="0" err="1" smtClean="0">
                <a:solidFill>
                  <a:srgbClr val="0070C0"/>
                </a:solidFill>
                <a:effectLst>
                  <a:outerShdw blurRad="38100" dist="38100" dir="2700000" algn="tl">
                    <a:srgbClr val="000000">
                      <a:alpha val="43137"/>
                    </a:srgbClr>
                  </a:outerShdw>
                </a:effectLst>
              </a:rPr>
              <a:t>слід</a:t>
            </a:r>
            <a:r>
              <a:rPr lang="ru-RU" sz="2800" b="1" i="1" dirty="0" smtClean="0">
                <a:solidFill>
                  <a:srgbClr val="0070C0"/>
                </a:solidFill>
                <a:effectLst>
                  <a:outerShdw blurRad="38100" dist="38100" dir="2700000" algn="tl">
                    <a:srgbClr val="000000">
                      <a:alpha val="43137"/>
                    </a:srgbClr>
                  </a:outerShdw>
                </a:effectLst>
              </a:rPr>
              <a:t> </a:t>
            </a:r>
            <a:r>
              <a:rPr lang="ru-RU" sz="2800" b="1" i="1" dirty="0" err="1" smtClean="0">
                <a:solidFill>
                  <a:srgbClr val="0070C0"/>
                </a:solidFill>
                <a:effectLst>
                  <a:outerShdw blurRad="38100" dist="38100" dir="2700000" algn="tl">
                    <a:srgbClr val="000000">
                      <a:alpha val="43137"/>
                    </a:srgbClr>
                  </a:outerShdw>
                </a:effectLst>
              </a:rPr>
              <a:t>віднести</a:t>
            </a:r>
            <a:r>
              <a:rPr lang="ru-RU" sz="2800" b="1" i="1" dirty="0" smtClean="0">
                <a:solidFill>
                  <a:srgbClr val="0070C0"/>
                </a:solidFill>
                <a:effectLst>
                  <a:outerShdw blurRad="38100" dist="38100" dir="2700000" algn="tl">
                    <a:srgbClr val="000000">
                      <a:alpha val="43137"/>
                    </a:srgbClr>
                  </a:outerShdw>
                </a:effectLst>
              </a:rPr>
              <a:t>: </a:t>
            </a:r>
            <a:endParaRPr lang="ru-RU" sz="2800" b="1" i="1" dirty="0" smtClean="0">
              <a:solidFill>
                <a:srgbClr val="0070C0"/>
              </a:solidFill>
              <a:effectLst>
                <a:outerShdw blurRad="38100" dist="38100" dir="2700000" algn="tl">
                  <a:srgbClr val="000000">
                    <a:alpha val="43137"/>
                  </a:srgbClr>
                </a:outerShdw>
              </a:effectLst>
            </a:endParaRPr>
          </a:p>
          <a:p>
            <a:pPr algn="just">
              <a:buFont typeface="Wingdings" pitchFamily="2" charset="2"/>
              <a:buChar char="ü"/>
            </a:pPr>
            <a:r>
              <a:rPr lang="ru-RU" sz="2000" b="1" dirty="0" smtClean="0"/>
              <a:t>• </a:t>
            </a:r>
            <a:r>
              <a:rPr lang="ru-RU" sz="2000" b="1" dirty="0" err="1" smtClean="0">
                <a:solidFill>
                  <a:srgbClr val="FF0000"/>
                </a:solidFill>
              </a:rPr>
              <a:t>фізіологічність</a:t>
            </a:r>
            <a:r>
              <a:rPr lang="ru-RU" sz="2000" b="1" dirty="0" smtClean="0">
                <a:solidFill>
                  <a:srgbClr val="FF0000"/>
                </a:solidFill>
              </a:rPr>
              <a:t> методу</a:t>
            </a:r>
            <a:r>
              <a:rPr lang="ru-RU" sz="2000" b="1" dirty="0" smtClean="0"/>
              <a:t>, тому </a:t>
            </a:r>
            <a:r>
              <a:rPr lang="ru-RU" sz="2000" b="1" dirty="0" err="1" smtClean="0"/>
              <a:t>елімінація</a:t>
            </a:r>
            <a:r>
              <a:rPr lang="ru-RU" sz="2000" b="1" dirty="0" smtClean="0"/>
              <a:t> </a:t>
            </a:r>
            <a:r>
              <a:rPr lang="ru-RU" sz="2000" b="1" dirty="0" err="1" smtClean="0"/>
              <a:t>природних</a:t>
            </a:r>
            <a:r>
              <a:rPr lang="ru-RU" sz="2000" b="1" dirty="0" smtClean="0"/>
              <a:t> </a:t>
            </a:r>
            <a:r>
              <a:rPr lang="ru-RU" sz="2000" b="1" dirty="0" err="1" smtClean="0"/>
              <a:t>речовин</a:t>
            </a:r>
            <a:r>
              <a:rPr lang="ru-RU" sz="2000" b="1" dirty="0" smtClean="0"/>
              <a:t> не </a:t>
            </a:r>
            <a:r>
              <a:rPr lang="ru-RU" sz="2000" b="1" dirty="0" err="1" smtClean="0"/>
              <a:t>вимагає</a:t>
            </a:r>
            <a:r>
              <a:rPr lang="ru-RU" sz="2000" b="1" dirty="0" smtClean="0"/>
              <a:t> </a:t>
            </a:r>
            <a:r>
              <a:rPr lang="ru-RU" sz="2000" b="1" dirty="0" err="1" smtClean="0"/>
              <a:t>напруженої</a:t>
            </a:r>
            <a:r>
              <a:rPr lang="ru-RU" sz="2000" b="1" dirty="0" smtClean="0"/>
              <a:t> </a:t>
            </a:r>
            <a:r>
              <a:rPr lang="ru-RU" sz="2000" b="1" dirty="0" err="1" smtClean="0"/>
              <a:t>роботи</a:t>
            </a:r>
            <a:r>
              <a:rPr lang="ru-RU" sz="2000" b="1" dirty="0" smtClean="0"/>
              <a:t> </a:t>
            </a:r>
            <a:r>
              <a:rPr lang="ru-RU" sz="2000" b="1" dirty="0" err="1" smtClean="0"/>
              <a:t>ферментних</a:t>
            </a:r>
            <a:r>
              <a:rPr lang="ru-RU" sz="2000" b="1" dirty="0" smtClean="0"/>
              <a:t> </a:t>
            </a:r>
            <a:r>
              <a:rPr lang="ru-RU" sz="2000" b="1" dirty="0" err="1" smtClean="0"/>
              <a:t>і</a:t>
            </a:r>
            <a:r>
              <a:rPr lang="ru-RU" sz="2000" b="1" dirty="0" smtClean="0"/>
              <a:t> </a:t>
            </a:r>
            <a:r>
              <a:rPr lang="ru-RU" sz="2000" b="1" dirty="0" err="1" smtClean="0"/>
              <a:t>видільних</a:t>
            </a:r>
            <a:r>
              <a:rPr lang="ru-RU" sz="2000" b="1" dirty="0" smtClean="0"/>
              <a:t> систем; </a:t>
            </a:r>
            <a:endParaRPr lang="ru-RU" sz="2000" b="1" dirty="0" smtClean="0"/>
          </a:p>
          <a:p>
            <a:pPr algn="just">
              <a:buFont typeface="Wingdings" pitchFamily="2" charset="2"/>
              <a:buChar char="ü"/>
            </a:pPr>
            <a:r>
              <a:rPr lang="ru-RU" sz="2000" b="1" dirty="0" smtClean="0"/>
              <a:t>• </a:t>
            </a:r>
            <a:r>
              <a:rPr lang="ru-RU" sz="2000" b="1" dirty="0" err="1" smtClean="0">
                <a:solidFill>
                  <a:srgbClr val="FF0000"/>
                </a:solidFill>
              </a:rPr>
              <a:t>структурованість</a:t>
            </a:r>
            <a:r>
              <a:rPr lang="ru-RU" sz="2000" b="1" dirty="0" smtClean="0">
                <a:solidFill>
                  <a:srgbClr val="FF0000"/>
                </a:solidFill>
              </a:rPr>
              <a:t>:</a:t>
            </a:r>
            <a:r>
              <a:rPr lang="ru-RU" sz="2000" b="1" dirty="0" smtClean="0"/>
              <a:t> </a:t>
            </a:r>
            <a:r>
              <a:rPr lang="ru-RU" sz="2000" b="1" dirty="0" err="1" smtClean="0"/>
              <a:t>запобігається</a:t>
            </a:r>
            <a:r>
              <a:rPr lang="ru-RU" sz="2000" b="1" dirty="0" smtClean="0"/>
              <a:t> </a:t>
            </a:r>
            <a:r>
              <a:rPr lang="ru-RU" sz="2000" b="1" dirty="0" err="1" smtClean="0"/>
              <a:t>або</a:t>
            </a:r>
            <a:r>
              <a:rPr lang="ru-RU" sz="2000" b="1" dirty="0" smtClean="0"/>
              <a:t> </a:t>
            </a:r>
            <a:r>
              <a:rPr lang="ru-RU" sz="2000" b="1" dirty="0" err="1" smtClean="0"/>
              <a:t>ліквідується</a:t>
            </a:r>
            <a:r>
              <a:rPr lang="ru-RU" sz="2000" b="1" dirty="0" smtClean="0"/>
              <a:t> </a:t>
            </a:r>
            <a:r>
              <a:rPr lang="ru-RU" sz="2000" b="1" dirty="0" err="1" smtClean="0"/>
              <a:t>руйнування</a:t>
            </a:r>
            <a:r>
              <a:rPr lang="ru-RU" sz="2000" b="1" dirty="0" smtClean="0"/>
              <a:t> </a:t>
            </a:r>
            <a:r>
              <a:rPr lang="ru-RU" sz="2000" b="1" dirty="0" err="1" smtClean="0"/>
              <a:t>біологічних</a:t>
            </a:r>
            <a:r>
              <a:rPr lang="ru-RU" sz="2000" b="1" dirty="0" smtClean="0"/>
              <a:t> структур на молекулярному </a:t>
            </a:r>
            <a:r>
              <a:rPr lang="ru-RU" sz="2000" b="1" dirty="0" err="1" smtClean="0"/>
              <a:t>і</a:t>
            </a:r>
            <a:r>
              <a:rPr lang="ru-RU" sz="2000" b="1" dirty="0" smtClean="0"/>
              <a:t> </a:t>
            </a:r>
            <a:r>
              <a:rPr lang="ru-RU" sz="2000" b="1" dirty="0" err="1" smtClean="0"/>
              <a:t>клітинному</a:t>
            </a:r>
            <a:r>
              <a:rPr lang="ru-RU" sz="2000" b="1" dirty="0" smtClean="0"/>
              <a:t> </a:t>
            </a:r>
            <a:r>
              <a:rPr lang="ru-RU" sz="2000" b="1" dirty="0" err="1" smtClean="0"/>
              <a:t>рівнях</a:t>
            </a:r>
            <a:r>
              <a:rPr lang="ru-RU" sz="2000" b="1" dirty="0" smtClean="0"/>
              <a:t>. </a:t>
            </a:r>
            <a:r>
              <a:rPr lang="ru-RU" sz="2000" b="1" dirty="0" err="1" smtClean="0"/>
              <a:t>Найбільшою</a:t>
            </a:r>
            <a:r>
              <a:rPr lang="ru-RU" sz="2000" b="1" dirty="0" smtClean="0"/>
              <a:t> </a:t>
            </a:r>
            <a:r>
              <a:rPr lang="ru-RU" sz="2000" b="1" dirty="0" err="1" smtClean="0"/>
              <a:t>спорідненістю</a:t>
            </a:r>
            <a:r>
              <a:rPr lang="ru-RU" sz="2000" b="1" dirty="0" smtClean="0"/>
              <a:t> </a:t>
            </a:r>
            <a:r>
              <a:rPr lang="ru-RU" sz="2000" b="1" dirty="0" err="1" smtClean="0"/>
              <a:t>володіють</a:t>
            </a:r>
            <a:r>
              <a:rPr lang="ru-RU" sz="2000" b="1" dirty="0" smtClean="0"/>
              <a:t> а) </a:t>
            </a:r>
            <a:r>
              <a:rPr lang="ru-RU" sz="2000" b="1" dirty="0" err="1" smtClean="0"/>
              <a:t>свіжі</a:t>
            </a:r>
            <a:r>
              <a:rPr lang="ru-RU" sz="2000" b="1" dirty="0" smtClean="0"/>
              <a:t> соки </a:t>
            </a:r>
            <a:r>
              <a:rPr lang="ru-RU" sz="2000" b="1" dirty="0" err="1" smtClean="0"/>
              <a:t>рослин</a:t>
            </a:r>
            <a:r>
              <a:rPr lang="ru-RU" sz="2000" b="1" dirty="0" smtClean="0"/>
              <a:t>, б) </a:t>
            </a:r>
            <a:r>
              <a:rPr lang="ru-RU" sz="2000" b="1" dirty="0" err="1" smtClean="0"/>
              <a:t>водні</a:t>
            </a:r>
            <a:r>
              <a:rPr lang="ru-RU" sz="2000" b="1" dirty="0" smtClean="0"/>
              <a:t> </a:t>
            </a:r>
            <a:r>
              <a:rPr lang="ru-RU" sz="2000" b="1" dirty="0" err="1" smtClean="0"/>
              <a:t>витяжки</a:t>
            </a:r>
            <a:r>
              <a:rPr lang="ru-RU" sz="2000" b="1" dirty="0" smtClean="0"/>
              <a:t> </a:t>
            </a:r>
            <a:r>
              <a:rPr lang="ru-RU" sz="2000" b="1" dirty="0" err="1" smtClean="0"/>
              <a:t>з</a:t>
            </a:r>
            <a:r>
              <a:rPr lang="ru-RU" sz="2000" b="1" dirty="0" smtClean="0"/>
              <a:t> </a:t>
            </a:r>
            <a:r>
              <a:rPr lang="ru-RU" sz="2000" b="1" dirty="0" err="1" smtClean="0"/>
              <a:t>свіжого</a:t>
            </a:r>
            <a:r>
              <a:rPr lang="ru-RU" sz="2000" b="1" dirty="0" smtClean="0"/>
              <a:t> </a:t>
            </a:r>
            <a:r>
              <a:rPr lang="ru-RU" sz="2000" b="1" dirty="0" err="1" smtClean="0"/>
              <a:t>лікарської</a:t>
            </a:r>
            <a:r>
              <a:rPr lang="ru-RU" sz="2000" b="1" dirty="0" smtClean="0"/>
              <a:t> </a:t>
            </a:r>
            <a:r>
              <a:rPr lang="ru-RU" sz="2000" b="1" dirty="0" err="1" smtClean="0"/>
              <a:t>рослинної</a:t>
            </a:r>
            <a:r>
              <a:rPr lang="ru-RU" sz="2000" b="1" dirty="0" smtClean="0"/>
              <a:t> </a:t>
            </a:r>
            <a:r>
              <a:rPr lang="ru-RU" sz="2000" b="1" dirty="0" err="1" smtClean="0"/>
              <a:t>сировини</a:t>
            </a:r>
            <a:r>
              <a:rPr lang="ru-RU" sz="2000" b="1" dirty="0" smtClean="0"/>
              <a:t>, в) </a:t>
            </a:r>
            <a:r>
              <a:rPr lang="ru-RU" sz="2000" b="1" dirty="0" err="1" smtClean="0"/>
              <a:t>водні</a:t>
            </a:r>
            <a:r>
              <a:rPr lang="ru-RU" sz="2000" b="1" dirty="0" smtClean="0"/>
              <a:t> </a:t>
            </a:r>
            <a:r>
              <a:rPr lang="ru-RU" sz="2000" b="1" dirty="0" err="1" smtClean="0"/>
              <a:t>витяжки</a:t>
            </a:r>
            <a:r>
              <a:rPr lang="ru-RU" sz="2000" b="1" dirty="0" smtClean="0"/>
              <a:t> </a:t>
            </a:r>
            <a:r>
              <a:rPr lang="ru-RU" sz="2000" b="1" dirty="0" err="1" smtClean="0"/>
              <a:t>з</a:t>
            </a:r>
            <a:r>
              <a:rPr lang="ru-RU" sz="2000" b="1" dirty="0" smtClean="0"/>
              <a:t> </a:t>
            </a:r>
            <a:r>
              <a:rPr lang="ru-RU" sz="2000" b="1" dirty="0" err="1" smtClean="0"/>
              <a:t>висушеного</a:t>
            </a:r>
            <a:r>
              <a:rPr lang="ru-RU" sz="2000" b="1" dirty="0" smtClean="0"/>
              <a:t> </a:t>
            </a:r>
            <a:r>
              <a:rPr lang="ru-RU" sz="2000" b="1" dirty="0" err="1" smtClean="0"/>
              <a:t>лікарської</a:t>
            </a:r>
            <a:r>
              <a:rPr lang="ru-RU" sz="2000" b="1" dirty="0" smtClean="0"/>
              <a:t> </a:t>
            </a:r>
            <a:r>
              <a:rPr lang="ru-RU" sz="2000" b="1" dirty="0" err="1" smtClean="0"/>
              <a:t>рослинної</a:t>
            </a:r>
            <a:r>
              <a:rPr lang="ru-RU" sz="2000" b="1" dirty="0" smtClean="0"/>
              <a:t> </a:t>
            </a:r>
            <a:r>
              <a:rPr lang="ru-RU" sz="2000" b="1" dirty="0" err="1" smtClean="0"/>
              <a:t>сировини</a:t>
            </a:r>
            <a:r>
              <a:rPr lang="ru-RU" sz="2000" b="1" dirty="0" smtClean="0"/>
              <a:t>; </a:t>
            </a:r>
            <a:endParaRPr lang="ru-RU" sz="2000" b="1" dirty="0" smtClean="0"/>
          </a:p>
          <a:p>
            <a:pPr algn="just">
              <a:buFont typeface="Wingdings" pitchFamily="2" charset="2"/>
              <a:buChar char="ü"/>
            </a:pPr>
            <a:r>
              <a:rPr lang="ru-RU" sz="2000" b="1" dirty="0" smtClean="0"/>
              <a:t>• </a:t>
            </a:r>
            <a:r>
              <a:rPr lang="ru-RU" sz="2000" b="1" dirty="0" err="1" smtClean="0">
                <a:solidFill>
                  <a:srgbClr val="FF0000"/>
                </a:solidFill>
              </a:rPr>
              <a:t>системність</a:t>
            </a:r>
            <a:r>
              <a:rPr lang="ru-RU" sz="2000" b="1" dirty="0" smtClean="0">
                <a:solidFill>
                  <a:srgbClr val="FF0000"/>
                </a:solidFill>
              </a:rPr>
              <a:t>,</a:t>
            </a:r>
            <a:r>
              <a:rPr lang="ru-RU" sz="2000" b="1" dirty="0" smtClean="0"/>
              <a:t> </a:t>
            </a:r>
            <a:r>
              <a:rPr lang="ru-RU" sz="2000" b="1" dirty="0" err="1" smtClean="0"/>
              <a:t>що</a:t>
            </a:r>
            <a:r>
              <a:rPr lang="ru-RU" sz="2000" b="1" dirty="0" smtClean="0"/>
              <a:t> </a:t>
            </a:r>
            <a:r>
              <a:rPr lang="ru-RU" sz="2000" b="1" dirty="0" err="1" smtClean="0"/>
              <a:t>передбачає</a:t>
            </a:r>
            <a:r>
              <a:rPr lang="ru-RU" sz="2000" b="1" dirty="0" smtClean="0"/>
              <a:t> </a:t>
            </a:r>
            <a:r>
              <a:rPr lang="ru-RU" sz="2000" b="1" dirty="0" err="1" smtClean="0"/>
              <a:t>мобілізацію</a:t>
            </a:r>
            <a:r>
              <a:rPr lang="ru-RU" sz="2000" b="1" dirty="0" smtClean="0"/>
              <a:t> </a:t>
            </a:r>
            <a:r>
              <a:rPr lang="ru-RU" sz="2000" b="1" dirty="0" err="1" smtClean="0"/>
              <a:t>механізмів</a:t>
            </a:r>
            <a:r>
              <a:rPr lang="ru-RU" sz="2000" b="1" dirty="0" smtClean="0"/>
              <a:t> </a:t>
            </a:r>
            <a:r>
              <a:rPr lang="ru-RU" sz="2000" b="1" dirty="0" err="1" smtClean="0"/>
              <a:t>підтримки</a:t>
            </a:r>
            <a:r>
              <a:rPr lang="ru-RU" sz="2000" b="1" dirty="0" smtClean="0"/>
              <a:t> гомеостазу </a:t>
            </a:r>
            <a:r>
              <a:rPr lang="ru-RU" sz="2000" b="1" dirty="0" err="1" smtClean="0"/>
              <a:t>і</a:t>
            </a:r>
            <a:r>
              <a:rPr lang="ru-RU" sz="2000" b="1" dirty="0" smtClean="0"/>
              <a:t> </a:t>
            </a:r>
            <a:r>
              <a:rPr lang="ru-RU" sz="2000" b="1" dirty="0" err="1" smtClean="0"/>
              <a:t>корекцію</a:t>
            </a:r>
            <a:r>
              <a:rPr lang="ru-RU" sz="2000" b="1" dirty="0" smtClean="0"/>
              <a:t> </a:t>
            </a:r>
            <a:r>
              <a:rPr lang="ru-RU" sz="2000" b="1" dirty="0" err="1" smtClean="0"/>
              <a:t>метаболізму</a:t>
            </a:r>
            <a:r>
              <a:rPr lang="ru-RU" sz="2000" b="1" dirty="0" smtClean="0"/>
              <a:t> за </a:t>
            </a:r>
            <a:r>
              <a:rPr lang="ru-RU" sz="2000" b="1" dirty="0" err="1" smtClean="0"/>
              <a:t>рахунок</a:t>
            </a:r>
            <a:r>
              <a:rPr lang="ru-RU" sz="2000" b="1" dirty="0" smtClean="0"/>
              <a:t> </a:t>
            </a:r>
            <a:r>
              <a:rPr lang="ru-RU" sz="2000" b="1" dirty="0" err="1" smtClean="0"/>
              <a:t>впливу</a:t>
            </a:r>
            <a:r>
              <a:rPr lang="ru-RU" sz="2000" b="1" dirty="0" smtClean="0"/>
              <a:t> на </a:t>
            </a:r>
            <a:r>
              <a:rPr lang="ru-RU" sz="2000" b="1" dirty="0" err="1" smtClean="0"/>
              <a:t>нервову</a:t>
            </a:r>
            <a:r>
              <a:rPr lang="ru-RU" sz="2000" b="1" dirty="0" smtClean="0"/>
              <a:t> </a:t>
            </a:r>
            <a:r>
              <a:rPr lang="ru-RU" sz="2000" b="1" dirty="0" err="1" smtClean="0"/>
              <a:t>і</a:t>
            </a:r>
            <a:r>
              <a:rPr lang="ru-RU" sz="2000" b="1" dirty="0" smtClean="0"/>
              <a:t> </a:t>
            </a:r>
            <a:r>
              <a:rPr lang="ru-RU" sz="2000" b="1" dirty="0" err="1" smtClean="0"/>
              <a:t>ферментну</a:t>
            </a:r>
            <a:r>
              <a:rPr lang="ru-RU" sz="2000" b="1" dirty="0" smtClean="0"/>
              <a:t> </a:t>
            </a:r>
            <a:r>
              <a:rPr lang="ru-RU" sz="2000" b="1" dirty="0" err="1" smtClean="0"/>
              <a:t>системи</a:t>
            </a:r>
            <a:r>
              <a:rPr lang="ru-RU" sz="2000" b="1" dirty="0" smtClean="0"/>
              <a:t>, а </a:t>
            </a:r>
            <a:r>
              <a:rPr lang="ru-RU" sz="2000" b="1" dirty="0" err="1" smtClean="0"/>
              <a:t>також</a:t>
            </a:r>
            <a:r>
              <a:rPr lang="ru-RU" sz="2000" b="1" dirty="0" smtClean="0"/>
              <a:t> на </a:t>
            </a:r>
            <a:r>
              <a:rPr lang="ru-RU" sz="2000" b="1" dirty="0" err="1" smtClean="0"/>
              <a:t>конкретні</a:t>
            </a:r>
            <a:r>
              <a:rPr lang="ru-RU" sz="2000" b="1" dirty="0" smtClean="0"/>
              <a:t> </a:t>
            </a:r>
            <a:r>
              <a:rPr lang="ru-RU" sz="2000" b="1" dirty="0" err="1" smtClean="0"/>
              <a:t>симптоми</a:t>
            </a:r>
            <a:r>
              <a:rPr lang="ru-RU" sz="2000" b="1" dirty="0" smtClean="0"/>
              <a:t> </a:t>
            </a:r>
            <a:r>
              <a:rPr lang="ru-RU" sz="2000" b="1" dirty="0" err="1" smtClean="0"/>
              <a:t>захворювання</a:t>
            </a:r>
            <a:r>
              <a:rPr lang="ru-RU" sz="2000" b="1" dirty="0" smtClean="0"/>
              <a:t>; </a:t>
            </a:r>
            <a:endParaRPr lang="ru-RU" sz="2000" b="1" dirty="0" smtClean="0"/>
          </a:p>
          <a:p>
            <a:pPr algn="just">
              <a:buFont typeface="Wingdings" pitchFamily="2" charset="2"/>
              <a:buChar char="ü"/>
            </a:pPr>
            <a:r>
              <a:rPr lang="ru-RU" sz="2000" b="1" dirty="0" smtClean="0"/>
              <a:t>• </a:t>
            </a:r>
            <a:r>
              <a:rPr lang="ru-RU" sz="2000" b="1" dirty="0" err="1" smtClean="0">
                <a:solidFill>
                  <a:srgbClr val="FF0000"/>
                </a:solidFill>
              </a:rPr>
              <a:t>полівалентність</a:t>
            </a:r>
            <a:r>
              <a:rPr lang="ru-RU" sz="2000" b="1" dirty="0" smtClean="0">
                <a:solidFill>
                  <a:srgbClr val="FF0000"/>
                </a:solidFill>
              </a:rPr>
              <a:t> </a:t>
            </a:r>
            <a:r>
              <a:rPr lang="ru-RU" sz="2000" b="1" dirty="0" err="1" smtClean="0">
                <a:solidFill>
                  <a:srgbClr val="FF0000"/>
                </a:solidFill>
              </a:rPr>
              <a:t>фармакологічної</a:t>
            </a:r>
            <a:r>
              <a:rPr lang="ru-RU" sz="2000" b="1" dirty="0" smtClean="0">
                <a:solidFill>
                  <a:srgbClr val="FF0000"/>
                </a:solidFill>
              </a:rPr>
              <a:t> </a:t>
            </a:r>
            <a:r>
              <a:rPr lang="ru-RU" sz="2000" b="1" dirty="0" err="1" smtClean="0">
                <a:solidFill>
                  <a:srgbClr val="FF0000"/>
                </a:solidFill>
              </a:rPr>
              <a:t>дії</a:t>
            </a:r>
            <a:r>
              <a:rPr lang="ru-RU" sz="2000" b="1" dirty="0" smtClean="0"/>
              <a:t>, </a:t>
            </a:r>
            <a:r>
              <a:rPr lang="ru-RU" sz="2000" b="1" dirty="0" err="1" smtClean="0"/>
              <a:t>що</a:t>
            </a:r>
            <a:r>
              <a:rPr lang="ru-RU" sz="2000" b="1" dirty="0" smtClean="0"/>
              <a:t> </a:t>
            </a:r>
            <a:r>
              <a:rPr lang="ru-RU" sz="2000" b="1" dirty="0" err="1" smtClean="0"/>
              <a:t>зростає</a:t>
            </a:r>
            <a:r>
              <a:rPr lang="ru-RU" sz="2000" b="1" dirty="0" smtClean="0"/>
              <a:t> при </a:t>
            </a:r>
            <a:r>
              <a:rPr lang="ru-RU" sz="2000" b="1" dirty="0" err="1" smtClean="0"/>
              <a:t>спільному</a:t>
            </a:r>
            <a:r>
              <a:rPr lang="ru-RU" sz="2000" b="1" dirty="0" smtClean="0"/>
              <a:t> </a:t>
            </a:r>
            <a:r>
              <a:rPr lang="ru-RU" sz="2000" b="1" dirty="0" err="1" smtClean="0"/>
              <a:t>застосуванні</a:t>
            </a:r>
            <a:r>
              <a:rPr lang="ru-RU" sz="2000" b="1" dirty="0" smtClean="0"/>
              <a:t> </a:t>
            </a:r>
            <a:r>
              <a:rPr lang="ru-RU" sz="2000" b="1" dirty="0" err="1" smtClean="0"/>
              <a:t>лікарської</a:t>
            </a:r>
            <a:r>
              <a:rPr lang="ru-RU" sz="2000" b="1" dirty="0" smtClean="0"/>
              <a:t> </a:t>
            </a:r>
            <a:r>
              <a:rPr lang="ru-RU" sz="2000" b="1" dirty="0" err="1" smtClean="0"/>
              <a:t>рослинної</a:t>
            </a:r>
            <a:r>
              <a:rPr lang="ru-RU" sz="2000" b="1" dirty="0" smtClean="0"/>
              <a:t> </a:t>
            </a:r>
            <a:r>
              <a:rPr lang="ru-RU" sz="2000" b="1" dirty="0" err="1" smtClean="0"/>
              <a:t>сировини</a:t>
            </a:r>
            <a:r>
              <a:rPr lang="ru-RU" sz="2000" b="1" dirty="0" smtClean="0"/>
              <a:t> </a:t>
            </a:r>
            <a:r>
              <a:rPr lang="ru-RU" sz="2000" b="1" dirty="0" err="1" smtClean="0"/>
              <a:t>з</a:t>
            </a:r>
            <a:r>
              <a:rPr lang="ru-RU" sz="2000" b="1" dirty="0" smtClean="0"/>
              <a:t> широким комплексом </a:t>
            </a:r>
            <a:r>
              <a:rPr lang="ru-RU" sz="2000" b="1" dirty="0" err="1" smtClean="0"/>
              <a:t>біологічно</a:t>
            </a:r>
            <a:r>
              <a:rPr lang="ru-RU" sz="2000" b="1" dirty="0" smtClean="0"/>
              <a:t> </a:t>
            </a:r>
            <a:r>
              <a:rPr lang="ru-RU" sz="2000" b="1" dirty="0" err="1" smtClean="0"/>
              <a:t>активних</a:t>
            </a:r>
            <a:r>
              <a:rPr lang="ru-RU" sz="2000" b="1" dirty="0" smtClean="0"/>
              <a:t> </a:t>
            </a:r>
            <a:r>
              <a:rPr lang="ru-RU" sz="2000" b="1" dirty="0" err="1" smtClean="0"/>
              <a:t>речовин</a:t>
            </a:r>
            <a:r>
              <a:rPr lang="ru-RU" sz="2000" b="1" dirty="0" smtClean="0"/>
              <a:t>; </a:t>
            </a:r>
            <a:endParaRPr lang="ru-RU" sz="2000" b="1" dirty="0" smtClean="0"/>
          </a:p>
          <a:p>
            <a:pPr algn="just">
              <a:buFont typeface="Wingdings" pitchFamily="2" charset="2"/>
              <a:buChar char="ü"/>
            </a:pPr>
            <a:r>
              <a:rPr lang="ru-RU" sz="2000" b="1" dirty="0" smtClean="0"/>
              <a:t>• </a:t>
            </a:r>
            <a:r>
              <a:rPr lang="ru-RU" sz="2000" b="1" dirty="0" err="1" smtClean="0">
                <a:solidFill>
                  <a:srgbClr val="FF0000"/>
                </a:solidFill>
              </a:rPr>
              <a:t>низька</a:t>
            </a:r>
            <a:r>
              <a:rPr lang="ru-RU" sz="2000" b="1" dirty="0" smtClean="0">
                <a:solidFill>
                  <a:srgbClr val="FF0000"/>
                </a:solidFill>
              </a:rPr>
              <a:t> </a:t>
            </a:r>
            <a:r>
              <a:rPr lang="ru-RU" sz="2000" b="1" dirty="0" err="1" smtClean="0">
                <a:solidFill>
                  <a:srgbClr val="FF0000"/>
                </a:solidFill>
              </a:rPr>
              <a:t>токсичність</a:t>
            </a:r>
            <a:r>
              <a:rPr lang="ru-RU" sz="2000" b="1" dirty="0" smtClean="0"/>
              <a:t>, </a:t>
            </a:r>
            <a:r>
              <a:rPr lang="ru-RU" sz="2000" b="1" dirty="0" err="1" smtClean="0"/>
              <a:t>мінімальна</a:t>
            </a:r>
            <a:r>
              <a:rPr lang="ru-RU" sz="2000" b="1" dirty="0" smtClean="0"/>
              <a:t> </a:t>
            </a:r>
            <a:r>
              <a:rPr lang="ru-RU" sz="2000" b="1" dirty="0" err="1" smtClean="0"/>
              <a:t>побічна</a:t>
            </a:r>
            <a:r>
              <a:rPr lang="ru-RU" sz="2000" b="1" dirty="0" smtClean="0"/>
              <a:t> </a:t>
            </a:r>
            <a:r>
              <a:rPr lang="ru-RU" sz="2000" b="1" dirty="0" err="1" smtClean="0"/>
              <a:t>дія</a:t>
            </a:r>
            <a:r>
              <a:rPr lang="ru-RU" sz="2000" b="1" dirty="0" smtClean="0"/>
              <a:t>, </a:t>
            </a:r>
            <a:r>
              <a:rPr lang="ru-RU" sz="2000" b="1" dirty="0" err="1" smtClean="0"/>
              <a:t>обумовлена</a:t>
            </a:r>
            <a:r>
              <a:rPr lang="ru-RU" sz="2000" b="1" dirty="0" smtClean="0"/>
              <a:t> </a:t>
            </a:r>
            <a:r>
              <a:rPr lang="ru-RU" sz="2000" b="1" dirty="0" err="1" smtClean="0"/>
              <a:t>фізіологічністю</a:t>
            </a:r>
            <a:r>
              <a:rPr lang="ru-RU" sz="2000" b="1" dirty="0" smtClean="0"/>
              <a:t> </a:t>
            </a:r>
            <a:r>
              <a:rPr lang="ru-RU" sz="2000" b="1" dirty="0" err="1" smtClean="0"/>
              <a:t>фітозасобів</a:t>
            </a:r>
            <a:r>
              <a:rPr lang="ru-RU" sz="2000" b="1" dirty="0" smtClean="0"/>
              <a:t>, </a:t>
            </a:r>
            <a:r>
              <a:rPr lang="ru-RU" sz="2000" b="1" dirty="0" err="1" smtClean="0"/>
              <a:t>що</a:t>
            </a:r>
            <a:r>
              <a:rPr lang="ru-RU" sz="2000" b="1" dirty="0" smtClean="0"/>
              <a:t> </a:t>
            </a:r>
            <a:r>
              <a:rPr lang="ru-RU" sz="2000" b="1" dirty="0" err="1" smtClean="0"/>
              <a:t>відкривають</a:t>
            </a:r>
            <a:r>
              <a:rPr lang="ru-RU" sz="2000" b="1" dirty="0" smtClean="0"/>
              <a:t> </a:t>
            </a:r>
            <a:r>
              <a:rPr lang="ru-RU" sz="2000" b="1" dirty="0" err="1" smtClean="0"/>
              <a:t>можливості</a:t>
            </a:r>
            <a:r>
              <a:rPr lang="ru-RU" sz="2000" b="1" dirty="0" smtClean="0"/>
              <a:t> </a:t>
            </a:r>
            <a:r>
              <a:rPr lang="ru-RU" sz="2000" b="1" dirty="0" err="1" smtClean="0"/>
              <a:t>ефективної</a:t>
            </a:r>
            <a:r>
              <a:rPr lang="ru-RU" sz="2000" b="1" dirty="0" smtClean="0"/>
              <a:t>, </a:t>
            </a:r>
            <a:r>
              <a:rPr lang="ru-RU" sz="2000" b="1" dirty="0" err="1" smtClean="0"/>
              <a:t>безпечної</a:t>
            </a:r>
            <a:r>
              <a:rPr lang="ru-RU" sz="2000" b="1" dirty="0" smtClean="0"/>
              <a:t> </a:t>
            </a:r>
            <a:r>
              <a:rPr lang="ru-RU" sz="2000" b="1" dirty="0" err="1" smtClean="0"/>
              <a:t>і</a:t>
            </a:r>
            <a:r>
              <a:rPr lang="ru-RU" sz="2000" b="1" dirty="0" smtClean="0"/>
              <a:t> </a:t>
            </a:r>
            <a:r>
              <a:rPr lang="ru-RU" sz="2000" b="1" dirty="0" err="1" smtClean="0"/>
              <a:t>тривалої</a:t>
            </a:r>
            <a:r>
              <a:rPr lang="ru-RU" sz="2000" b="1" dirty="0" smtClean="0"/>
              <a:t> </a:t>
            </a:r>
            <a:r>
              <a:rPr lang="ru-RU" sz="2000" b="1" dirty="0" err="1" smtClean="0"/>
              <a:t>терапії</a:t>
            </a:r>
            <a:r>
              <a:rPr lang="ru-RU" sz="2000" b="1" dirty="0" smtClean="0"/>
              <a:t> </a:t>
            </a:r>
            <a:r>
              <a:rPr lang="ru-RU" sz="2000" b="1" dirty="0" err="1" smtClean="0"/>
              <a:t>фітопрепаратами</a:t>
            </a:r>
            <a:r>
              <a:rPr lang="ru-RU" sz="2000" b="1" dirty="0" smtClean="0"/>
              <a:t> </a:t>
            </a:r>
            <a:r>
              <a:rPr lang="ru-RU" sz="2000" b="1" dirty="0" err="1" smtClean="0"/>
              <a:t>хронічних</a:t>
            </a:r>
            <a:r>
              <a:rPr lang="ru-RU" sz="2000" b="1" dirty="0" smtClean="0"/>
              <a:t> </a:t>
            </a:r>
            <a:r>
              <a:rPr lang="ru-RU" sz="2000" b="1" dirty="0" err="1" smtClean="0"/>
              <a:t>захворювань</a:t>
            </a:r>
            <a:r>
              <a:rPr lang="ru-RU" sz="2000" b="1" dirty="0" smtClean="0"/>
              <a:t>, у тому </a:t>
            </a:r>
            <a:r>
              <a:rPr lang="ru-RU" sz="2000" b="1" dirty="0" err="1" smtClean="0"/>
              <a:t>числі</a:t>
            </a:r>
            <a:r>
              <a:rPr lang="ru-RU" sz="2000" b="1" dirty="0" smtClean="0"/>
              <a:t> в </a:t>
            </a:r>
            <a:r>
              <a:rPr lang="ru-RU" sz="2000" b="1" dirty="0" err="1" smtClean="0"/>
              <a:t>педіатрії</a:t>
            </a:r>
            <a:r>
              <a:rPr lang="ru-RU" sz="2000" b="1" dirty="0" smtClean="0"/>
              <a:t> та </a:t>
            </a:r>
            <a:r>
              <a:rPr lang="ru-RU" sz="2000" b="1" dirty="0" err="1" smtClean="0"/>
              <a:t>геронтології</a:t>
            </a:r>
            <a:r>
              <a:rPr lang="ru-RU" sz="2000" b="1" dirty="0" smtClean="0"/>
              <a:t>; </a:t>
            </a:r>
            <a:endParaRPr lang="ru-RU" sz="2000" b="1" dirty="0" smtClean="0"/>
          </a:p>
          <a:p>
            <a:pPr algn="just">
              <a:buFont typeface="Wingdings" pitchFamily="2" charset="2"/>
              <a:buChar char="ü"/>
            </a:pPr>
            <a:r>
              <a:rPr lang="ru-RU" sz="2000" b="1" dirty="0" smtClean="0"/>
              <a:t>• </a:t>
            </a:r>
            <a:r>
              <a:rPr lang="ru-RU" sz="2000" b="1" dirty="0" err="1" smtClean="0">
                <a:solidFill>
                  <a:srgbClr val="FF0000"/>
                </a:solidFill>
              </a:rPr>
              <a:t>відсутність</a:t>
            </a:r>
            <a:r>
              <a:rPr lang="ru-RU" sz="2000" b="1" dirty="0" smtClean="0">
                <a:solidFill>
                  <a:srgbClr val="FF0000"/>
                </a:solidFill>
              </a:rPr>
              <a:t> </a:t>
            </a:r>
            <a:r>
              <a:rPr lang="ru-RU" sz="2000" b="1" dirty="0" err="1" smtClean="0">
                <a:solidFill>
                  <a:srgbClr val="FF0000"/>
                </a:solidFill>
              </a:rPr>
              <a:t>залежності</a:t>
            </a:r>
            <a:r>
              <a:rPr lang="ru-RU" sz="2000" b="1" dirty="0" smtClean="0">
                <a:solidFill>
                  <a:srgbClr val="FF0000"/>
                </a:solidFill>
              </a:rPr>
              <a:t> при </a:t>
            </a:r>
            <a:r>
              <a:rPr lang="ru-RU" sz="2000" b="1" dirty="0" err="1" smtClean="0">
                <a:solidFill>
                  <a:srgbClr val="FF0000"/>
                </a:solidFill>
              </a:rPr>
              <a:t>прийомі</a:t>
            </a:r>
            <a:r>
              <a:rPr lang="ru-RU" sz="2000" b="1" dirty="0" smtClean="0">
                <a:solidFill>
                  <a:srgbClr val="FF0000"/>
                </a:solidFill>
              </a:rPr>
              <a:t> </a:t>
            </a:r>
            <a:r>
              <a:rPr lang="ru-RU" sz="2000" b="1" dirty="0" err="1" smtClean="0">
                <a:solidFill>
                  <a:srgbClr val="FF0000"/>
                </a:solidFill>
              </a:rPr>
              <a:t>рослинних</a:t>
            </a:r>
            <a:r>
              <a:rPr lang="ru-RU" sz="2000" b="1" dirty="0" smtClean="0">
                <a:solidFill>
                  <a:srgbClr val="FF0000"/>
                </a:solidFill>
              </a:rPr>
              <a:t> </a:t>
            </a:r>
            <a:r>
              <a:rPr lang="ru-RU" sz="2000" b="1" dirty="0" err="1" smtClean="0">
                <a:solidFill>
                  <a:srgbClr val="FF0000"/>
                </a:solidFill>
              </a:rPr>
              <a:t>засобів</a:t>
            </a:r>
            <a:r>
              <a:rPr lang="ru-RU" sz="2000" b="1" dirty="0" smtClean="0">
                <a:solidFill>
                  <a:srgbClr val="FF0000"/>
                </a:solidFill>
              </a:rPr>
              <a:t> </a:t>
            </a:r>
            <a:r>
              <a:rPr lang="ru-RU" sz="2000" b="1" dirty="0" smtClean="0"/>
              <a:t>(</a:t>
            </a:r>
            <a:r>
              <a:rPr lang="ru-RU" sz="2000" b="1" dirty="0" err="1" smtClean="0"/>
              <a:t>крім</a:t>
            </a:r>
            <a:r>
              <a:rPr lang="ru-RU" sz="2000" b="1" dirty="0" smtClean="0"/>
              <a:t> </a:t>
            </a:r>
            <a:r>
              <a:rPr lang="ru-RU" sz="2000" b="1" dirty="0" err="1" smtClean="0"/>
              <a:t>сильнодіючих</a:t>
            </a:r>
            <a:r>
              <a:rPr lang="ru-RU" sz="2000" b="1" dirty="0" smtClean="0"/>
              <a:t>) через </a:t>
            </a:r>
            <a:r>
              <a:rPr lang="ru-RU" sz="2000" b="1" dirty="0" err="1" smtClean="0"/>
              <a:t>невтручання</a:t>
            </a:r>
            <a:r>
              <a:rPr lang="ru-RU" sz="2000" b="1" dirty="0" smtClean="0"/>
              <a:t> у </a:t>
            </a:r>
            <a:r>
              <a:rPr lang="ru-RU" sz="2000" b="1" dirty="0" err="1" smtClean="0"/>
              <a:t>природні</a:t>
            </a:r>
            <a:r>
              <a:rPr lang="ru-RU" sz="2000" b="1" dirty="0" smtClean="0"/>
              <a:t> </a:t>
            </a:r>
            <a:r>
              <a:rPr lang="ru-RU" sz="2000" b="1" dirty="0" err="1" smtClean="0"/>
              <a:t>процеси</a:t>
            </a:r>
            <a:r>
              <a:rPr lang="ru-RU" sz="2000" b="1" dirty="0" smtClean="0"/>
              <a:t> </a:t>
            </a:r>
            <a:r>
              <a:rPr lang="ru-RU" sz="2000" b="1" dirty="0" err="1" smtClean="0"/>
              <a:t>обміну</a:t>
            </a:r>
            <a:r>
              <a:rPr lang="ru-RU" sz="2000" b="1" dirty="0" smtClean="0"/>
              <a:t>; </a:t>
            </a:r>
            <a:endParaRPr lang="ru-RU" sz="2000" b="1" dirty="0" smtClean="0"/>
          </a:p>
          <a:p>
            <a:pPr algn="just">
              <a:buFont typeface="Wingdings" pitchFamily="2" charset="2"/>
              <a:buChar char="ü"/>
            </a:pPr>
            <a:r>
              <a:rPr lang="ru-RU" sz="2000" b="1" dirty="0" smtClean="0"/>
              <a:t>• </a:t>
            </a:r>
            <a:r>
              <a:rPr lang="ru-RU" sz="2000" b="1" dirty="0" err="1" smtClean="0">
                <a:solidFill>
                  <a:srgbClr val="FF0000"/>
                </a:solidFill>
              </a:rPr>
              <a:t>доступність</a:t>
            </a:r>
            <a:r>
              <a:rPr lang="ru-RU" sz="2000" b="1" dirty="0" smtClean="0">
                <a:solidFill>
                  <a:srgbClr val="FF0000"/>
                </a:solidFill>
              </a:rPr>
              <a:t> </a:t>
            </a:r>
            <a:r>
              <a:rPr lang="ru-RU" sz="2000" b="1" dirty="0" err="1" smtClean="0">
                <a:solidFill>
                  <a:srgbClr val="FF0000"/>
                </a:solidFill>
              </a:rPr>
              <a:t>і</a:t>
            </a:r>
            <a:r>
              <a:rPr lang="ru-RU" sz="2000" b="1" dirty="0" smtClean="0">
                <a:solidFill>
                  <a:srgbClr val="FF0000"/>
                </a:solidFill>
              </a:rPr>
              <a:t> </a:t>
            </a:r>
            <a:r>
              <a:rPr lang="ru-RU" sz="2000" b="1" dirty="0" err="1" smtClean="0">
                <a:solidFill>
                  <a:srgbClr val="FF0000"/>
                </a:solidFill>
              </a:rPr>
              <a:t>економічна</a:t>
            </a:r>
            <a:r>
              <a:rPr lang="ru-RU" sz="2000" b="1" dirty="0" smtClean="0">
                <a:solidFill>
                  <a:srgbClr val="FF0000"/>
                </a:solidFill>
              </a:rPr>
              <a:t> </a:t>
            </a:r>
            <a:r>
              <a:rPr lang="ru-RU" sz="2000" b="1" dirty="0" err="1" smtClean="0">
                <a:solidFill>
                  <a:srgbClr val="FF0000"/>
                </a:solidFill>
              </a:rPr>
              <a:t>привабливість</a:t>
            </a:r>
            <a:r>
              <a:rPr lang="ru-RU" sz="2000" b="1" dirty="0" smtClean="0"/>
              <a:t>.</a:t>
            </a:r>
            <a:endParaRPr lang="ru-RU" sz="2000"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https://svitppt.com.ua/images/8/8006/960/img44.jpg"/>
          <p:cNvPicPr>
            <a:picLocks noChangeAspect="1" noChangeArrowheads="1"/>
          </p:cNvPicPr>
          <p:nvPr/>
        </p:nvPicPr>
        <p:blipFill>
          <a:blip r:embed="rId2"/>
          <a:srcRect/>
          <a:stretch>
            <a:fillRect/>
          </a:stretch>
        </p:blipFill>
        <p:spPr bwMode="auto">
          <a:xfrm>
            <a:off x="0" y="0"/>
            <a:ext cx="9144000" cy="6697289"/>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501122" cy="954107"/>
          </a:xfrm>
          <a:prstGeom prst="rect">
            <a:avLst/>
          </a:prstGeom>
        </p:spPr>
        <p:txBody>
          <a:bodyPr wrap="square">
            <a:spAutoFit/>
          </a:bodyPr>
          <a:lstStyle/>
          <a:p>
            <a:pPr algn="ctr"/>
            <a:r>
              <a:rPr lang="ru-RU" sz="2800" b="1" dirty="0" smtClean="0">
                <a:solidFill>
                  <a:srgbClr val="FF0000"/>
                </a:solidFill>
              </a:rPr>
              <a:t>Тема 13. </a:t>
            </a:r>
            <a:r>
              <a:rPr lang="uk-UA" sz="2800" b="1" dirty="0" err="1" smtClean="0">
                <a:solidFill>
                  <a:srgbClr val="FF0000"/>
                </a:solidFill>
              </a:rPr>
              <a:t>Натуропатія</a:t>
            </a:r>
            <a:r>
              <a:rPr lang="uk-UA" sz="2800" b="1" dirty="0" smtClean="0">
                <a:solidFill>
                  <a:srgbClr val="FF0000"/>
                </a:solidFill>
              </a:rPr>
              <a:t>. Апітерапія. </a:t>
            </a:r>
            <a:endParaRPr lang="uk-UA" sz="2800" b="1" dirty="0" smtClean="0">
              <a:solidFill>
                <a:srgbClr val="FF0000"/>
              </a:solidFill>
            </a:endParaRPr>
          </a:p>
          <a:p>
            <a:pPr algn="ctr"/>
            <a:r>
              <a:rPr lang="uk-UA" sz="2800" b="1" dirty="0" err="1" smtClean="0">
                <a:solidFill>
                  <a:srgbClr val="FF0000"/>
                </a:solidFill>
              </a:rPr>
              <a:t>Аутогемотерапія</a:t>
            </a:r>
            <a:r>
              <a:rPr lang="uk-UA" sz="2800" b="1" dirty="0" smtClean="0">
                <a:solidFill>
                  <a:srgbClr val="FF0000"/>
                </a:solidFill>
              </a:rPr>
              <a:t>. </a:t>
            </a:r>
            <a:r>
              <a:rPr lang="uk-UA" sz="2800" b="1" dirty="0" err="1" smtClean="0">
                <a:solidFill>
                  <a:srgbClr val="FF0000"/>
                </a:solidFill>
              </a:rPr>
              <a:t>Гірудотерапія</a:t>
            </a:r>
            <a:endParaRPr lang="ru-RU" sz="2800" b="1" dirty="0" smtClean="0">
              <a:solidFill>
                <a:srgbClr val="FF0000"/>
              </a:solidFill>
            </a:endParaRPr>
          </a:p>
        </p:txBody>
      </p:sp>
      <p:sp>
        <p:nvSpPr>
          <p:cNvPr id="3" name="Прямоугольник 2"/>
          <p:cNvSpPr/>
          <p:nvPr/>
        </p:nvSpPr>
        <p:spPr>
          <a:xfrm>
            <a:off x="285720" y="1285860"/>
            <a:ext cx="8715436" cy="5539978"/>
          </a:xfrm>
          <a:prstGeom prst="rect">
            <a:avLst/>
          </a:prstGeom>
        </p:spPr>
        <p:txBody>
          <a:bodyPr wrap="square">
            <a:spAutoFit/>
          </a:bodyPr>
          <a:lstStyle/>
          <a:p>
            <a:pPr algn="just"/>
            <a:r>
              <a:rPr lang="vi-VN" sz="2400" b="1" dirty="0" smtClean="0">
                <a:solidFill>
                  <a:srgbClr val="FF0000"/>
                </a:solidFill>
                <a:latin typeface="+mj-lt"/>
              </a:rPr>
              <a:t>Натуроп</a:t>
            </a:r>
            <a:r>
              <a:rPr lang="ru-RU" sz="2400" b="1" dirty="0" smtClean="0">
                <a:solidFill>
                  <a:srgbClr val="FF0000"/>
                </a:solidFill>
                <a:latin typeface="+mj-lt"/>
              </a:rPr>
              <a:t>а</a:t>
            </a:r>
            <a:r>
              <a:rPr lang="vi-VN" sz="2400" b="1" dirty="0" smtClean="0">
                <a:solidFill>
                  <a:srgbClr val="FF0000"/>
                </a:solidFill>
                <a:latin typeface="+mj-lt"/>
              </a:rPr>
              <a:t>тія</a:t>
            </a:r>
            <a:r>
              <a:rPr lang="vi-VN" b="1" dirty="0" smtClean="0"/>
              <a:t> (</a:t>
            </a:r>
            <a:r>
              <a:rPr lang="vi-VN" b="1" i="1" dirty="0" smtClean="0"/>
              <a:t>природолікування</a:t>
            </a:r>
            <a:r>
              <a:rPr lang="vi-VN" b="1" dirty="0" smtClean="0"/>
              <a:t>) на сьогоднішній день є формою альтернативної (нетрадиційної) медицини. Хоча раніше, до появи фармакології, натуропатія була основною формою зцілення </a:t>
            </a:r>
            <a:r>
              <a:rPr lang="vi-VN" b="1" dirty="0" smtClean="0"/>
              <a:t>організму</a:t>
            </a:r>
            <a:r>
              <a:rPr lang="ru-RU" b="1" dirty="0" smtClean="0"/>
              <a:t>.</a:t>
            </a:r>
            <a:r>
              <a:rPr lang="vi-VN" b="1" dirty="0" smtClean="0"/>
              <a:t> </a:t>
            </a:r>
            <a:r>
              <a:rPr lang="vi-VN" b="1" dirty="0" smtClean="0"/>
              <a:t>В основу покладена віра в життєву енергію, що здійснює метаболізм, репродукцію, ріст й адаптацію організму. Як і традиційна медицина, прагне забезпечити мінімальне втручання в природні процеси організму</a:t>
            </a:r>
            <a:r>
              <a:rPr lang="vi-VN" b="1" dirty="0" smtClean="0"/>
              <a:t>.</a:t>
            </a:r>
            <a:endParaRPr lang="ru-RU" b="1" dirty="0" smtClean="0"/>
          </a:p>
          <a:p>
            <a:pPr algn="just"/>
            <a:r>
              <a:rPr lang="ru-RU" b="1" dirty="0" err="1" smtClean="0"/>
              <a:t>Натуропатія</a:t>
            </a:r>
            <a:r>
              <a:rPr lang="ru-RU" b="1" dirty="0" smtClean="0"/>
              <a:t> </a:t>
            </a:r>
            <a:r>
              <a:rPr lang="ru-RU" b="1" dirty="0" err="1" smtClean="0"/>
              <a:t>існувала</a:t>
            </a:r>
            <a:r>
              <a:rPr lang="ru-RU" b="1" dirty="0" smtClean="0"/>
              <a:t> </a:t>
            </a:r>
            <a:r>
              <a:rPr lang="ru-RU" b="1" dirty="0" err="1" smtClean="0"/>
              <a:t>задовго</a:t>
            </a:r>
            <a:r>
              <a:rPr lang="ru-RU" b="1" dirty="0" smtClean="0"/>
              <a:t> до </a:t>
            </a:r>
            <a:r>
              <a:rPr lang="ru-RU" b="1" dirty="0" err="1" smtClean="0"/>
              <a:t>появи</a:t>
            </a:r>
            <a:r>
              <a:rPr lang="ru-RU" b="1" dirty="0" smtClean="0"/>
              <a:t> самого </a:t>
            </a:r>
            <a:r>
              <a:rPr lang="ru-RU" b="1" dirty="0" err="1" smtClean="0"/>
              <a:t>терміна</a:t>
            </a:r>
            <a:r>
              <a:rPr lang="ru-RU" b="1" dirty="0" smtClean="0"/>
              <a:t>, </a:t>
            </a:r>
            <a:r>
              <a:rPr lang="ru-RU" b="1" dirty="0" err="1" smtClean="0"/>
              <a:t>ще</a:t>
            </a:r>
            <a:r>
              <a:rPr lang="ru-RU" b="1" dirty="0" smtClean="0"/>
              <a:t> </a:t>
            </a:r>
            <a:r>
              <a:rPr lang="ru-RU" b="1" dirty="0" err="1" smtClean="0"/>
              <a:t>з</a:t>
            </a:r>
            <a:r>
              <a:rPr lang="ru-RU" b="1" dirty="0" smtClean="0"/>
              <a:t> </a:t>
            </a:r>
            <a:r>
              <a:rPr lang="ru-RU" b="1" dirty="0" err="1" smtClean="0"/>
              <a:t>часів</a:t>
            </a:r>
            <a:r>
              <a:rPr lang="ru-RU" b="1" dirty="0" smtClean="0"/>
              <a:t> </a:t>
            </a:r>
            <a:r>
              <a:rPr lang="ru-RU" b="1" dirty="0" err="1" smtClean="0"/>
              <a:t>Гіпократа</a:t>
            </a:r>
            <a:r>
              <a:rPr lang="ru-RU" b="1" dirty="0" smtClean="0"/>
              <a:t>. </a:t>
            </a:r>
            <a:r>
              <a:rPr lang="ru-RU" b="1" dirty="0" err="1" smtClean="0"/>
              <a:t>Появу</a:t>
            </a:r>
            <a:r>
              <a:rPr lang="ru-RU" b="1" dirty="0" smtClean="0"/>
              <a:t> </a:t>
            </a:r>
            <a:r>
              <a:rPr lang="ru-RU" b="1" dirty="0" err="1" smtClean="0"/>
              <a:t>терміна</a:t>
            </a:r>
            <a:r>
              <a:rPr lang="ru-RU" b="1" dirty="0" smtClean="0"/>
              <a:t> </a:t>
            </a:r>
            <a:r>
              <a:rPr lang="ru-RU" b="1" dirty="0" err="1" smtClean="0"/>
              <a:t>датують</a:t>
            </a:r>
            <a:r>
              <a:rPr lang="ru-RU" b="1" dirty="0" smtClean="0"/>
              <a:t> 1895 роком та </a:t>
            </a:r>
            <a:r>
              <a:rPr lang="ru-RU" b="1" dirty="0" err="1" smtClean="0"/>
              <a:t>пов'язують</a:t>
            </a:r>
            <a:r>
              <a:rPr lang="ru-RU" b="1" dirty="0" smtClean="0"/>
              <a:t> </a:t>
            </a:r>
            <a:r>
              <a:rPr lang="ru-RU" b="1" dirty="0" err="1" smtClean="0"/>
              <a:t>з</a:t>
            </a:r>
            <a:r>
              <a:rPr lang="ru-RU" b="1" dirty="0" smtClean="0"/>
              <a:t> </a:t>
            </a:r>
            <a:r>
              <a:rPr lang="ru-RU" b="1" dirty="0" err="1" smtClean="0"/>
              <a:t>ім'ям</a:t>
            </a:r>
            <a:r>
              <a:rPr lang="ru-RU" b="1" dirty="0" smtClean="0"/>
              <a:t> </a:t>
            </a:r>
            <a:r>
              <a:rPr lang="ru-RU" b="1" dirty="0" err="1" smtClean="0"/>
              <a:t>Івана</a:t>
            </a:r>
            <a:r>
              <a:rPr lang="ru-RU" b="1" dirty="0" smtClean="0"/>
              <a:t> </a:t>
            </a:r>
            <a:r>
              <a:rPr lang="ru-RU" b="1" dirty="0" err="1" smtClean="0"/>
              <a:t>Шіла</a:t>
            </a:r>
            <a:r>
              <a:rPr lang="ru-RU" b="1" dirty="0" smtClean="0"/>
              <a:t>. В 1901 </a:t>
            </a:r>
            <a:r>
              <a:rPr lang="ru-RU" b="1" dirty="0" err="1" smtClean="0"/>
              <a:t>році</a:t>
            </a:r>
            <a:r>
              <a:rPr lang="ru-RU" b="1" dirty="0" smtClean="0"/>
              <a:t> </a:t>
            </a:r>
            <a:r>
              <a:rPr lang="ru-RU" b="1" dirty="0" err="1" smtClean="0"/>
              <a:t>було</a:t>
            </a:r>
            <a:r>
              <a:rPr lang="ru-RU" b="1" dirty="0" smtClean="0"/>
              <a:t> створено </a:t>
            </a:r>
            <a:r>
              <a:rPr lang="ru-RU" b="1" dirty="0" err="1" smtClean="0"/>
              <a:t>американську</a:t>
            </a:r>
            <a:r>
              <a:rPr lang="ru-RU" b="1" dirty="0" smtClean="0"/>
              <a:t> школу </a:t>
            </a:r>
            <a:r>
              <a:rPr lang="ru-RU" b="1" dirty="0" err="1" smtClean="0"/>
              <a:t>натуропатії</a:t>
            </a:r>
            <a:r>
              <a:rPr lang="ru-RU" b="1" dirty="0" smtClean="0"/>
              <a:t>.</a:t>
            </a:r>
          </a:p>
          <a:p>
            <a:pPr algn="ctr"/>
            <a:r>
              <a:rPr lang="ru-RU" sz="2400" b="1" i="1" dirty="0" err="1" smtClean="0">
                <a:solidFill>
                  <a:srgbClr val="7030A0"/>
                </a:solidFill>
              </a:rPr>
              <a:t>Види</a:t>
            </a:r>
            <a:r>
              <a:rPr lang="ru-RU" sz="2400" b="1" i="1" dirty="0" smtClean="0">
                <a:solidFill>
                  <a:srgbClr val="7030A0"/>
                </a:solidFill>
              </a:rPr>
              <a:t> </a:t>
            </a:r>
            <a:r>
              <a:rPr lang="ru-RU" sz="2400" b="1" i="1" dirty="0" err="1" smtClean="0">
                <a:solidFill>
                  <a:srgbClr val="7030A0"/>
                </a:solidFill>
              </a:rPr>
              <a:t>натуропатії</a:t>
            </a:r>
            <a:r>
              <a:rPr lang="ru-RU" sz="2400" b="1" i="1" dirty="0" smtClean="0">
                <a:solidFill>
                  <a:srgbClr val="7030A0"/>
                </a:solidFill>
              </a:rPr>
              <a:t>:</a:t>
            </a:r>
            <a:endParaRPr lang="ru-RU" sz="2400" b="1" i="1" dirty="0" smtClean="0">
              <a:solidFill>
                <a:srgbClr val="7030A0"/>
              </a:solidFill>
            </a:endParaRPr>
          </a:p>
          <a:p>
            <a:pPr>
              <a:buFont typeface="Wingdings" pitchFamily="2" charset="2"/>
              <a:buChar char="Ø"/>
            </a:pPr>
            <a:r>
              <a:rPr lang="ru-RU" sz="2400" b="1" i="1" dirty="0" err="1" smtClean="0">
                <a:solidFill>
                  <a:srgbClr val="0070C0"/>
                </a:solidFill>
              </a:rPr>
              <a:t>Апітерапія</a:t>
            </a:r>
            <a:endParaRPr lang="ru-RU" sz="2400" b="1" i="1" dirty="0" smtClean="0">
              <a:solidFill>
                <a:srgbClr val="0070C0"/>
              </a:solidFill>
            </a:endParaRPr>
          </a:p>
          <a:p>
            <a:pPr>
              <a:buFont typeface="Wingdings" pitchFamily="2" charset="2"/>
              <a:buChar char="Ø"/>
            </a:pPr>
            <a:r>
              <a:rPr lang="ru-RU" sz="2400" b="1" i="1" u="sng" dirty="0" err="1" smtClean="0">
                <a:solidFill>
                  <a:srgbClr val="0070C0"/>
                </a:solidFill>
              </a:rPr>
              <a:t>Гірудотерапія</a:t>
            </a:r>
            <a:r>
              <a:rPr lang="ru-RU" sz="2400" b="1" i="1" u="sng" dirty="0" smtClean="0">
                <a:solidFill>
                  <a:srgbClr val="0070C0"/>
                </a:solidFill>
              </a:rPr>
              <a:t> </a:t>
            </a:r>
            <a:r>
              <a:rPr lang="ru-RU" sz="2400" b="1" i="1" dirty="0" smtClean="0">
                <a:solidFill>
                  <a:srgbClr val="0070C0"/>
                </a:solidFill>
              </a:rPr>
              <a:t>(</a:t>
            </a:r>
            <a:r>
              <a:rPr lang="ru-RU" sz="2400" b="1" i="1" dirty="0" err="1" smtClean="0">
                <a:solidFill>
                  <a:srgbClr val="0070C0"/>
                </a:solidFill>
              </a:rPr>
              <a:t>бделотерапія</a:t>
            </a:r>
            <a:r>
              <a:rPr lang="ru-RU" sz="2400" b="1" i="1" dirty="0" smtClean="0">
                <a:solidFill>
                  <a:srgbClr val="0070C0"/>
                </a:solidFill>
              </a:rPr>
              <a:t>)</a:t>
            </a:r>
            <a:endParaRPr lang="ru-RU" sz="2400" b="1" i="1" dirty="0" smtClean="0">
              <a:solidFill>
                <a:srgbClr val="0070C0"/>
              </a:solidFill>
            </a:endParaRPr>
          </a:p>
          <a:p>
            <a:pPr>
              <a:buFont typeface="Wingdings" pitchFamily="2" charset="2"/>
              <a:buChar char="Ø"/>
            </a:pPr>
            <a:r>
              <a:rPr lang="ru-RU" sz="2400" b="1" i="1" dirty="0" err="1" smtClean="0">
                <a:solidFill>
                  <a:srgbClr val="0070C0"/>
                </a:solidFill>
              </a:rPr>
              <a:t>Нутріціологія</a:t>
            </a:r>
            <a:endParaRPr lang="ru-RU" sz="2400" b="1" i="1" dirty="0" smtClean="0">
              <a:solidFill>
                <a:srgbClr val="0070C0"/>
              </a:solidFill>
            </a:endParaRPr>
          </a:p>
          <a:p>
            <a:pPr>
              <a:buFont typeface="Wingdings" pitchFamily="2" charset="2"/>
              <a:buChar char="Ø"/>
            </a:pPr>
            <a:r>
              <a:rPr lang="ru-RU" sz="2400" b="1" i="1" dirty="0" err="1" smtClean="0">
                <a:solidFill>
                  <a:srgbClr val="0070C0"/>
                </a:solidFill>
              </a:rPr>
              <a:t>Бальнеологія</a:t>
            </a:r>
            <a:endParaRPr lang="ru-RU" sz="2400" b="1" i="1" dirty="0" smtClean="0">
              <a:solidFill>
                <a:srgbClr val="0070C0"/>
              </a:solidFill>
            </a:endParaRPr>
          </a:p>
          <a:p>
            <a:pPr>
              <a:buFont typeface="Wingdings" pitchFamily="2" charset="2"/>
              <a:buChar char="Ø"/>
            </a:pPr>
            <a:r>
              <a:rPr lang="ru-RU" sz="2400" b="1" i="1" dirty="0" err="1" smtClean="0">
                <a:solidFill>
                  <a:srgbClr val="0070C0"/>
                </a:solidFill>
              </a:rPr>
              <a:t>Реабілітація</a:t>
            </a:r>
            <a:endParaRPr lang="ru-RU" sz="2400" b="1" i="1" dirty="0" smtClean="0">
              <a:solidFill>
                <a:srgbClr val="0070C0"/>
              </a:solidFill>
            </a:endParaRPr>
          </a:p>
          <a:p>
            <a:pPr>
              <a:buFont typeface="Wingdings" pitchFamily="2" charset="2"/>
              <a:buChar char="Ø"/>
            </a:pPr>
            <a:r>
              <a:rPr lang="ru-RU" sz="2400" b="1" i="1" dirty="0" err="1" smtClean="0">
                <a:solidFill>
                  <a:srgbClr val="0070C0"/>
                </a:solidFill>
              </a:rPr>
              <a:t>Агіотерапія</a:t>
            </a:r>
            <a:endParaRPr lang="ru-RU" sz="2400" b="1" i="1" dirty="0" smtClean="0">
              <a:solidFill>
                <a:srgbClr val="0070C0"/>
              </a:solidFill>
            </a:endParaRPr>
          </a:p>
          <a:p>
            <a:pPr algn="just"/>
            <a:endParaRPr lang="ru-RU"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72560" cy="4339650"/>
          </a:xfrm>
          <a:prstGeom prst="rect">
            <a:avLst/>
          </a:prstGeom>
        </p:spPr>
        <p:txBody>
          <a:bodyPr wrap="square">
            <a:spAutoFit/>
          </a:bodyPr>
          <a:lstStyle/>
          <a:p>
            <a:pPr algn="just"/>
            <a:r>
              <a:rPr lang="vi-VN" sz="2400" b="1" dirty="0" smtClean="0">
                <a:solidFill>
                  <a:srgbClr val="7030A0"/>
                </a:solidFill>
                <a:latin typeface="+mj-lt"/>
              </a:rPr>
              <a:t>Апітерап</a:t>
            </a:r>
            <a:r>
              <a:rPr lang="ru-RU" sz="2400" b="1" dirty="0" err="1" smtClean="0">
                <a:solidFill>
                  <a:srgbClr val="7030A0"/>
                </a:solidFill>
                <a:latin typeface="+mj-lt"/>
              </a:rPr>
              <a:t>і</a:t>
            </a:r>
            <a:r>
              <a:rPr lang="vi-VN" sz="2400" b="1" dirty="0" smtClean="0">
                <a:solidFill>
                  <a:srgbClr val="7030A0"/>
                </a:solidFill>
                <a:latin typeface="+mj-lt"/>
              </a:rPr>
              <a:t>я</a:t>
            </a:r>
            <a:r>
              <a:rPr lang="vi-VN" b="1" dirty="0" smtClean="0"/>
              <a:t> — медичне використання бджолиних продуктів. Використовуться мед, перга, віск, прополіс, маточне молочко («королівське желе») та бджолина отрута, бджолиний підмор, воскова моль, трутневий </a:t>
            </a:r>
            <a:r>
              <a:rPr lang="vi-VN" b="1" dirty="0" smtClean="0"/>
              <a:t>гомогенат.</a:t>
            </a:r>
            <a:r>
              <a:rPr lang="ru-RU" b="1" dirty="0" smtClean="0"/>
              <a:t> </a:t>
            </a:r>
            <a:r>
              <a:rPr lang="vi-VN" b="1" dirty="0" smtClean="0"/>
              <a:t>Згідно </a:t>
            </a:r>
            <a:r>
              <a:rPr lang="vi-VN" b="1" dirty="0" smtClean="0"/>
              <a:t>з чинним законодавством України, апітерапія визначається як «лікування та профілактика захворювань за допомогою продуктів бджільництва</a:t>
            </a:r>
            <a:r>
              <a:rPr lang="vi-VN" b="1" dirty="0" smtClean="0"/>
              <a:t>»</a:t>
            </a:r>
            <a:r>
              <a:rPr lang="ru-RU" b="1" dirty="0" smtClean="0"/>
              <a:t>.</a:t>
            </a:r>
          </a:p>
          <a:p>
            <a:pPr algn="just"/>
            <a:r>
              <a:rPr lang="ru-RU" b="1" dirty="0" err="1" smtClean="0"/>
              <a:t>Найпоширенішим</a:t>
            </a:r>
            <a:r>
              <a:rPr lang="ru-RU" b="1" dirty="0" smtClean="0"/>
              <a:t> </a:t>
            </a:r>
            <a:r>
              <a:rPr lang="ru-RU" b="1" dirty="0" err="1" smtClean="0"/>
              <a:t>є</a:t>
            </a:r>
            <a:r>
              <a:rPr lang="ru-RU" b="1" dirty="0" smtClean="0"/>
              <a:t> </a:t>
            </a:r>
            <a:r>
              <a:rPr lang="ru-RU" b="1" dirty="0" err="1" smtClean="0"/>
              <a:t>веномне</a:t>
            </a:r>
            <a:r>
              <a:rPr lang="ru-RU" b="1" dirty="0" smtClean="0"/>
              <a:t> </a:t>
            </a:r>
            <a:r>
              <a:rPr lang="ru-RU" b="1" dirty="0" err="1" smtClean="0"/>
              <a:t>застосування</a:t>
            </a:r>
            <a:r>
              <a:rPr lang="ru-RU" b="1" dirty="0" smtClean="0"/>
              <a:t> </a:t>
            </a:r>
            <a:r>
              <a:rPr lang="ru-RU" b="1" dirty="0" err="1" smtClean="0"/>
              <a:t>апітерапії</a:t>
            </a:r>
            <a:r>
              <a:rPr lang="ru-RU" b="1" dirty="0" smtClean="0"/>
              <a:t> (</a:t>
            </a:r>
            <a:r>
              <a:rPr lang="ru-RU" b="1" dirty="0" err="1" smtClean="0"/>
              <a:t>лікування</a:t>
            </a:r>
            <a:r>
              <a:rPr lang="ru-RU" b="1" dirty="0" smtClean="0"/>
              <a:t> </a:t>
            </a:r>
            <a:r>
              <a:rPr lang="ru-RU" b="1" dirty="0" err="1" smtClean="0"/>
              <a:t>бджолиною</a:t>
            </a:r>
            <a:r>
              <a:rPr lang="ru-RU" b="1" dirty="0" smtClean="0"/>
              <a:t> </a:t>
            </a:r>
            <a:r>
              <a:rPr lang="ru-RU" b="1" dirty="0" err="1" smtClean="0"/>
              <a:t>отрутою</a:t>
            </a:r>
            <a:r>
              <a:rPr lang="ru-RU" b="1" dirty="0" smtClean="0"/>
              <a:t>). </a:t>
            </a:r>
            <a:r>
              <a:rPr lang="ru-RU" b="1" dirty="0" err="1" smtClean="0"/>
              <a:t>Найактивнішим</a:t>
            </a:r>
            <a:r>
              <a:rPr lang="ru-RU" b="1" dirty="0" smtClean="0"/>
              <a:t> </a:t>
            </a:r>
            <a:r>
              <a:rPr lang="ru-RU" b="1" dirty="0" smtClean="0"/>
              <a:t>компонентом у </a:t>
            </a:r>
            <a:r>
              <a:rPr lang="ru-RU" b="1" dirty="0" err="1" smtClean="0"/>
              <a:t>веномі</a:t>
            </a:r>
            <a:r>
              <a:rPr lang="ru-RU" b="1" dirty="0" smtClean="0"/>
              <a:t> </a:t>
            </a:r>
            <a:r>
              <a:rPr lang="ru-RU" b="1" dirty="0" err="1" smtClean="0"/>
              <a:t>є</a:t>
            </a:r>
            <a:r>
              <a:rPr lang="ru-RU" b="1" dirty="0" smtClean="0"/>
              <a:t> </a:t>
            </a:r>
            <a:r>
              <a:rPr lang="ru-RU" b="1" dirty="0" err="1" smtClean="0"/>
              <a:t>мілетин</a:t>
            </a:r>
            <a:r>
              <a:rPr lang="ru-RU" b="1" dirty="0" smtClean="0"/>
              <a:t>, </a:t>
            </a:r>
            <a:r>
              <a:rPr lang="ru-RU" b="1" dirty="0" err="1" smtClean="0"/>
              <a:t>що</a:t>
            </a:r>
            <a:r>
              <a:rPr lang="ru-RU" b="1" dirty="0" smtClean="0"/>
              <a:t> </a:t>
            </a:r>
            <a:r>
              <a:rPr lang="ru-RU" b="1" dirty="0" err="1" smtClean="0"/>
              <a:t>має</a:t>
            </a:r>
            <a:r>
              <a:rPr lang="ru-RU" b="1" dirty="0" smtClean="0"/>
              <a:t> </a:t>
            </a:r>
            <a:r>
              <a:rPr lang="ru-RU" b="1" dirty="0" err="1" smtClean="0"/>
              <a:t>безліч</a:t>
            </a:r>
            <a:r>
              <a:rPr lang="ru-RU" b="1" dirty="0" smtClean="0"/>
              <a:t> </a:t>
            </a:r>
            <a:r>
              <a:rPr lang="ru-RU" b="1" dirty="0" err="1" smtClean="0"/>
              <a:t>цілющих</a:t>
            </a:r>
            <a:r>
              <a:rPr lang="ru-RU" b="1" dirty="0" smtClean="0"/>
              <a:t> </a:t>
            </a:r>
            <a:r>
              <a:rPr lang="ru-RU" b="1" dirty="0" err="1" smtClean="0"/>
              <a:t>властивостей</a:t>
            </a:r>
            <a:r>
              <a:rPr lang="ru-RU" b="1" dirty="0" smtClean="0"/>
              <a:t>. Попри </a:t>
            </a:r>
            <a:r>
              <a:rPr lang="ru-RU" b="1" dirty="0" err="1" smtClean="0"/>
              <a:t>це</a:t>
            </a:r>
            <a:r>
              <a:rPr lang="ru-RU" b="1" dirty="0" smtClean="0"/>
              <a:t>, в </a:t>
            </a:r>
            <a:r>
              <a:rPr lang="ru-RU" b="1" dirty="0" err="1" smtClean="0"/>
              <a:t>деяких</a:t>
            </a:r>
            <a:r>
              <a:rPr lang="ru-RU" b="1" dirty="0" smtClean="0"/>
              <a:t> </a:t>
            </a:r>
            <a:r>
              <a:rPr lang="ru-RU" b="1" dirty="0" err="1" smtClean="0"/>
              <a:t>індивідуальних</a:t>
            </a:r>
            <a:r>
              <a:rPr lang="ru-RU" b="1" dirty="0" smtClean="0"/>
              <a:t> </a:t>
            </a:r>
            <a:r>
              <a:rPr lang="ru-RU" b="1" dirty="0" err="1" smtClean="0"/>
              <a:t>випадках</a:t>
            </a:r>
            <a:r>
              <a:rPr lang="ru-RU" b="1" dirty="0" smtClean="0"/>
              <a:t>, </a:t>
            </a:r>
            <a:r>
              <a:rPr lang="ru-RU" b="1" dirty="0" err="1" smtClean="0"/>
              <a:t>трапляються</a:t>
            </a:r>
            <a:r>
              <a:rPr lang="ru-RU" b="1" dirty="0" smtClean="0"/>
              <a:t> люди </a:t>
            </a:r>
            <a:r>
              <a:rPr lang="ru-RU" b="1" dirty="0" err="1" smtClean="0"/>
              <a:t>з</a:t>
            </a:r>
            <a:r>
              <a:rPr lang="ru-RU" b="1" dirty="0" smtClean="0"/>
              <a:t> </a:t>
            </a:r>
            <a:r>
              <a:rPr lang="ru-RU" b="1" dirty="0" err="1" smtClean="0"/>
              <a:t>алергією</a:t>
            </a:r>
            <a:r>
              <a:rPr lang="ru-RU" b="1" dirty="0" smtClean="0"/>
              <a:t> до препарату (</a:t>
            </a:r>
            <a:r>
              <a:rPr lang="ru-RU" b="1" dirty="0" err="1" smtClean="0"/>
              <a:t>лікар-професіонал</a:t>
            </a:r>
            <a:r>
              <a:rPr lang="ru-RU" b="1" dirty="0" smtClean="0"/>
              <a:t> </a:t>
            </a:r>
            <a:r>
              <a:rPr lang="ru-RU" b="1" dirty="0" err="1" smtClean="0"/>
              <a:t>виявляє</a:t>
            </a:r>
            <a:r>
              <a:rPr lang="ru-RU" b="1" dirty="0" smtClean="0"/>
              <a:t> </a:t>
            </a:r>
            <a:r>
              <a:rPr lang="ru-RU" b="1" dirty="0" err="1" smtClean="0"/>
              <a:t>це</a:t>
            </a:r>
            <a:r>
              <a:rPr lang="ru-RU" b="1" dirty="0" smtClean="0"/>
              <a:t> до </a:t>
            </a:r>
            <a:r>
              <a:rPr lang="ru-RU" b="1" dirty="0" err="1" smtClean="0"/>
              <a:t>застосування</a:t>
            </a:r>
            <a:r>
              <a:rPr lang="ru-RU" b="1" dirty="0" smtClean="0"/>
              <a:t> </a:t>
            </a:r>
            <a:r>
              <a:rPr lang="ru-RU" b="1" dirty="0" err="1" smtClean="0"/>
              <a:t>лікування</a:t>
            </a:r>
            <a:r>
              <a:rPr lang="ru-RU" b="1" dirty="0" smtClean="0"/>
              <a:t>).</a:t>
            </a:r>
          </a:p>
          <a:p>
            <a:pPr algn="just"/>
            <a:r>
              <a:rPr lang="ru-RU" b="1" dirty="0" smtClean="0"/>
              <a:t>У </a:t>
            </a:r>
            <a:r>
              <a:rPr lang="ru-RU" b="1" dirty="0" err="1" smtClean="0"/>
              <a:t>натуропатії</a:t>
            </a:r>
            <a:r>
              <a:rPr lang="ru-RU" b="1" dirty="0" smtClean="0"/>
              <a:t> </a:t>
            </a:r>
            <a:r>
              <a:rPr lang="ru-RU" b="1" dirty="0" err="1" smtClean="0"/>
              <a:t>веномне</a:t>
            </a:r>
            <a:r>
              <a:rPr lang="ru-RU" b="1" dirty="0" smtClean="0"/>
              <a:t> </a:t>
            </a:r>
            <a:r>
              <a:rPr lang="ru-RU" b="1" dirty="0" err="1" smtClean="0"/>
              <a:t>лікування</a:t>
            </a:r>
            <a:r>
              <a:rPr lang="ru-RU" b="1" dirty="0" smtClean="0"/>
              <a:t> </a:t>
            </a:r>
            <a:r>
              <a:rPr lang="ru-RU" b="1" dirty="0" err="1" smtClean="0"/>
              <a:t>іноді</a:t>
            </a:r>
            <a:r>
              <a:rPr lang="ru-RU" b="1" dirty="0" smtClean="0"/>
              <a:t> </a:t>
            </a:r>
            <a:r>
              <a:rPr lang="ru-RU" b="1" dirty="0" err="1" smtClean="0"/>
              <a:t>поєднують</a:t>
            </a:r>
            <a:r>
              <a:rPr lang="ru-RU" b="1" dirty="0" smtClean="0"/>
              <a:t> </a:t>
            </a:r>
            <a:r>
              <a:rPr lang="ru-RU" b="1" dirty="0" err="1" smtClean="0"/>
              <a:t>з</a:t>
            </a:r>
            <a:r>
              <a:rPr lang="ru-RU" b="1" dirty="0" smtClean="0"/>
              <a:t> </a:t>
            </a:r>
            <a:r>
              <a:rPr lang="ru-RU" b="1" dirty="0" err="1" smtClean="0"/>
              <a:t>акопунктурним</a:t>
            </a:r>
            <a:r>
              <a:rPr lang="ru-RU" b="1" dirty="0" smtClean="0"/>
              <a:t>.</a:t>
            </a:r>
          </a:p>
          <a:p>
            <a:pPr algn="just"/>
            <a:r>
              <a:rPr lang="ru-RU" b="1" dirty="0" err="1" smtClean="0"/>
              <a:t>Апітерапія</a:t>
            </a:r>
            <a:r>
              <a:rPr lang="ru-RU" b="1" dirty="0" smtClean="0"/>
              <a:t> </a:t>
            </a:r>
            <a:r>
              <a:rPr lang="ru-RU" b="1" dirty="0" err="1" smtClean="0"/>
              <a:t>ефективна</a:t>
            </a:r>
            <a:r>
              <a:rPr lang="ru-RU" b="1" dirty="0" smtClean="0"/>
              <a:t> та </a:t>
            </a:r>
            <a:r>
              <a:rPr lang="ru-RU" b="1" dirty="0" err="1" smtClean="0"/>
              <a:t>безпечна</a:t>
            </a:r>
            <a:r>
              <a:rPr lang="ru-RU" b="1" dirty="0" smtClean="0"/>
              <a:t> для </a:t>
            </a:r>
            <a:r>
              <a:rPr lang="ru-RU" b="1" dirty="0" err="1" smtClean="0"/>
              <a:t>лікування</a:t>
            </a:r>
            <a:r>
              <a:rPr lang="ru-RU" b="1" dirty="0" smtClean="0"/>
              <a:t> </a:t>
            </a:r>
            <a:r>
              <a:rPr lang="ru-RU" b="1" dirty="0" err="1" smtClean="0"/>
              <a:t>псоріазу</a:t>
            </a:r>
            <a:r>
              <a:rPr lang="ru-RU" b="1" dirty="0" smtClean="0"/>
              <a:t>.</a:t>
            </a:r>
            <a:endParaRPr lang="ru-RU" b="1" dirty="0" smtClean="0"/>
          </a:p>
          <a:p>
            <a:pPr algn="just"/>
            <a:endParaRPr lang="ru-RU" b="1" dirty="0" smtClean="0"/>
          </a:p>
          <a:p>
            <a:pPr algn="just"/>
            <a:endParaRPr lang="ru-RU" b="1" dirty="0" smtClean="0"/>
          </a:p>
          <a:p>
            <a:pPr algn="just"/>
            <a:endParaRPr lang="vi-VN" b="1" dirty="0"/>
          </a:p>
        </p:txBody>
      </p:sp>
      <p:pic>
        <p:nvPicPr>
          <p:cNvPr id="238594" name="Picture 2" descr="https://upload.wikimedia.org/wikipedia/commons/thumb/d/d0/Apis_mellifera_focus_stack.jpg/250px-Apis_mellifera_focus_stack.jpg"/>
          <p:cNvPicPr>
            <a:picLocks noChangeAspect="1" noChangeArrowheads="1"/>
          </p:cNvPicPr>
          <p:nvPr/>
        </p:nvPicPr>
        <p:blipFill>
          <a:blip r:embed="rId2"/>
          <a:srcRect/>
          <a:stretch>
            <a:fillRect/>
          </a:stretch>
        </p:blipFill>
        <p:spPr bwMode="auto">
          <a:xfrm>
            <a:off x="357158" y="4071942"/>
            <a:ext cx="3655451" cy="2500330"/>
          </a:xfrm>
          <a:prstGeom prst="rect">
            <a:avLst/>
          </a:prstGeom>
          <a:noFill/>
        </p:spPr>
      </p:pic>
      <p:pic>
        <p:nvPicPr>
          <p:cNvPr id="238596" name="Picture 4" descr="https://upload.wikimedia.org/wikipedia/commons/thumb/7/7f/Essaim_37.jpg/250px-Essaim_37.jpg"/>
          <p:cNvPicPr>
            <a:picLocks noChangeAspect="1" noChangeArrowheads="1"/>
          </p:cNvPicPr>
          <p:nvPr/>
        </p:nvPicPr>
        <p:blipFill>
          <a:blip r:embed="rId3"/>
          <a:srcRect/>
          <a:stretch>
            <a:fillRect/>
          </a:stretch>
        </p:blipFill>
        <p:spPr bwMode="auto">
          <a:xfrm>
            <a:off x="4357686" y="3857628"/>
            <a:ext cx="3571900" cy="268607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9"/>
            <a:ext cx="8429684" cy="4832092"/>
          </a:xfrm>
          <a:prstGeom prst="rect">
            <a:avLst/>
          </a:prstGeom>
        </p:spPr>
        <p:txBody>
          <a:bodyPr wrap="square">
            <a:spAutoFit/>
          </a:bodyPr>
          <a:lstStyle/>
          <a:p>
            <a:pPr algn="just"/>
            <a:r>
              <a:rPr lang="ru-RU" sz="2400" b="1" dirty="0" err="1" smtClean="0">
                <a:solidFill>
                  <a:srgbClr val="7030A0"/>
                </a:solidFill>
              </a:rPr>
              <a:t>Гірудотерапія</a:t>
            </a:r>
            <a:r>
              <a:rPr lang="ru-RU" sz="2400" b="1" dirty="0" smtClean="0"/>
              <a:t> </a:t>
            </a:r>
            <a:r>
              <a:rPr lang="ru-RU" sz="2000" b="1" dirty="0" smtClean="0"/>
              <a:t>(лат. "</a:t>
            </a:r>
            <a:r>
              <a:rPr lang="ru-RU" sz="2000" b="1" dirty="0" err="1" smtClean="0"/>
              <a:t>гірудо</a:t>
            </a:r>
            <a:r>
              <a:rPr lang="ru-RU" sz="2000" b="1" dirty="0" smtClean="0"/>
              <a:t>" </a:t>
            </a:r>
            <a:r>
              <a:rPr lang="ru-RU" sz="2000" b="1" dirty="0" err="1" smtClean="0"/>
              <a:t>п'явка</a:t>
            </a:r>
            <a:r>
              <a:rPr lang="ru-RU" sz="2000" b="1" dirty="0" smtClean="0"/>
              <a:t> + "</a:t>
            </a:r>
            <a:r>
              <a:rPr lang="ru-RU" sz="2000" b="1" dirty="0" err="1" smtClean="0"/>
              <a:t>терапія</a:t>
            </a:r>
            <a:r>
              <a:rPr lang="ru-RU" sz="2000" b="1" dirty="0" smtClean="0"/>
              <a:t>" </a:t>
            </a:r>
            <a:r>
              <a:rPr lang="ru-RU" sz="2000" b="1" dirty="0" err="1" smtClean="0"/>
              <a:t>лікування</a:t>
            </a:r>
            <a:r>
              <a:rPr lang="ru-RU" sz="2000" b="1" dirty="0" smtClean="0"/>
              <a:t>) — </a:t>
            </a:r>
            <a:r>
              <a:rPr lang="ru-RU" sz="2000" b="1" dirty="0" err="1" smtClean="0"/>
              <a:t>лікування</a:t>
            </a:r>
            <a:r>
              <a:rPr lang="ru-RU" sz="2000" b="1" dirty="0" smtClean="0"/>
              <a:t> </a:t>
            </a:r>
            <a:r>
              <a:rPr lang="ru-RU" sz="2000" b="1" dirty="0" err="1" smtClean="0"/>
              <a:t>п'явками</a:t>
            </a:r>
            <a:r>
              <a:rPr lang="ru-RU" sz="2000" b="1" dirty="0" smtClean="0"/>
              <a:t> в </a:t>
            </a:r>
            <a:r>
              <a:rPr lang="ru-RU" sz="2000" b="1" dirty="0" err="1" smtClean="0"/>
              <a:t>народній</a:t>
            </a:r>
            <a:r>
              <a:rPr lang="ru-RU" sz="2000" b="1" dirty="0" smtClean="0"/>
              <a:t> </a:t>
            </a:r>
            <a:r>
              <a:rPr lang="ru-RU" sz="2000" b="1" dirty="0" err="1" smtClean="0"/>
              <a:t>медицині</a:t>
            </a:r>
            <a:r>
              <a:rPr lang="ru-RU" sz="2000" b="1" dirty="0" smtClean="0"/>
              <a:t>. </a:t>
            </a:r>
            <a:r>
              <a:rPr lang="ru-RU" sz="2000" b="1" dirty="0" err="1" smtClean="0"/>
              <a:t>Гірудин</a:t>
            </a:r>
            <a:r>
              <a:rPr lang="ru-RU" sz="2000" b="1" dirty="0" smtClean="0"/>
              <a:t>, </a:t>
            </a:r>
            <a:r>
              <a:rPr lang="ru-RU" sz="2000" b="1" dirty="0" err="1" smtClean="0"/>
              <a:t>що</a:t>
            </a:r>
            <a:r>
              <a:rPr lang="ru-RU" sz="2000" b="1" dirty="0" smtClean="0"/>
              <a:t> </a:t>
            </a:r>
            <a:r>
              <a:rPr lang="ru-RU" sz="2000" b="1" dirty="0" err="1" smtClean="0"/>
              <a:t>виділяє</a:t>
            </a:r>
            <a:r>
              <a:rPr lang="ru-RU" sz="2000" b="1" dirty="0" smtClean="0"/>
              <a:t> </a:t>
            </a:r>
            <a:r>
              <a:rPr lang="ru-RU" sz="2000" b="1" dirty="0" err="1" smtClean="0"/>
              <a:t>п'явка</a:t>
            </a:r>
            <a:r>
              <a:rPr lang="ru-RU" sz="2000" b="1" dirty="0" smtClean="0"/>
              <a:t>, </a:t>
            </a:r>
            <a:r>
              <a:rPr lang="ru-RU" sz="2000" b="1" dirty="0" err="1" smtClean="0"/>
              <a:t>має</a:t>
            </a:r>
            <a:r>
              <a:rPr lang="ru-RU" sz="2000" b="1" dirty="0" smtClean="0"/>
              <a:t> </a:t>
            </a:r>
            <a:r>
              <a:rPr lang="ru-RU" sz="2000" b="1" dirty="0" err="1" smtClean="0"/>
              <a:t>здатність</a:t>
            </a:r>
            <a:r>
              <a:rPr lang="ru-RU" sz="2000" b="1" dirty="0" smtClean="0"/>
              <a:t> </a:t>
            </a:r>
            <a:r>
              <a:rPr lang="ru-RU" sz="2000" b="1" dirty="0" err="1" smtClean="0"/>
              <a:t>розріджувати</a:t>
            </a:r>
            <a:r>
              <a:rPr lang="ru-RU" sz="2000" b="1" dirty="0" smtClean="0"/>
              <a:t> кров. </a:t>
            </a:r>
            <a:r>
              <a:rPr lang="ru-RU" sz="2000" b="1" dirty="0" err="1" smtClean="0"/>
              <a:t>Такий</a:t>
            </a:r>
            <a:r>
              <a:rPr lang="ru-RU" sz="2000" b="1" dirty="0" smtClean="0"/>
              <a:t> метод </a:t>
            </a:r>
            <a:r>
              <a:rPr lang="ru-RU" sz="2000" b="1" dirty="0" err="1" smtClean="0"/>
              <a:t>лікування</a:t>
            </a:r>
            <a:r>
              <a:rPr lang="ru-RU" sz="2000" b="1" dirty="0" smtClean="0"/>
              <a:t> </a:t>
            </a:r>
            <a:r>
              <a:rPr lang="ru-RU" sz="2000" b="1" dirty="0" err="1" smtClean="0"/>
              <a:t>застосовують</a:t>
            </a:r>
            <a:r>
              <a:rPr lang="ru-RU" sz="2000" b="1" dirty="0" smtClean="0"/>
              <a:t>, коли </a:t>
            </a:r>
            <a:r>
              <a:rPr lang="ru-RU" sz="2000" b="1" dirty="0" err="1" smtClean="0"/>
              <a:t>є</a:t>
            </a:r>
            <a:r>
              <a:rPr lang="ru-RU" sz="2000" b="1" dirty="0" smtClean="0"/>
              <a:t> </a:t>
            </a:r>
            <a:r>
              <a:rPr lang="ru-RU" sz="2000" b="1" dirty="0" err="1" smtClean="0"/>
              <a:t>необхідність</a:t>
            </a:r>
            <a:r>
              <a:rPr lang="ru-RU" sz="2000" b="1" dirty="0" smtClean="0"/>
              <a:t> </a:t>
            </a:r>
            <a:r>
              <a:rPr lang="ru-RU" sz="2000" b="1" dirty="0" err="1" smtClean="0"/>
              <a:t>розкупорити</a:t>
            </a:r>
            <a:r>
              <a:rPr lang="ru-RU" sz="2000" b="1" dirty="0" smtClean="0"/>
              <a:t> </a:t>
            </a:r>
            <a:r>
              <a:rPr lang="ru-RU" sz="2000" b="1" dirty="0" err="1" smtClean="0"/>
              <a:t>тромби</a:t>
            </a:r>
            <a:r>
              <a:rPr lang="ru-RU" sz="2000" b="1" dirty="0" smtClean="0"/>
              <a:t> в </a:t>
            </a:r>
            <a:r>
              <a:rPr lang="ru-RU" sz="2000" b="1" dirty="0" err="1" smtClean="0"/>
              <a:t>судинах</a:t>
            </a:r>
            <a:r>
              <a:rPr lang="ru-RU" sz="2000" b="1" dirty="0" smtClean="0"/>
              <a:t>. </a:t>
            </a:r>
            <a:r>
              <a:rPr lang="ru-RU" sz="2000" b="1" dirty="0" err="1" smtClean="0"/>
              <a:t>Лікар-натуропат</a:t>
            </a:r>
            <a:r>
              <a:rPr lang="ru-RU" sz="2000" b="1" dirty="0" smtClean="0"/>
              <a:t> </a:t>
            </a:r>
            <a:r>
              <a:rPr lang="ru-RU" sz="2000" b="1" dirty="0" err="1" smtClean="0"/>
              <a:t>може</a:t>
            </a:r>
            <a:r>
              <a:rPr lang="ru-RU" sz="2000" b="1" dirty="0" smtClean="0"/>
              <a:t> </a:t>
            </a:r>
            <a:r>
              <a:rPr lang="ru-RU" sz="2000" b="1" dirty="0" err="1" smtClean="0"/>
              <a:t>порадити</a:t>
            </a:r>
            <a:r>
              <a:rPr lang="ru-RU" sz="2000" b="1" dirty="0" smtClean="0"/>
              <a:t> </a:t>
            </a:r>
            <a:r>
              <a:rPr lang="ru-RU" sz="2000" b="1" dirty="0" err="1" smtClean="0"/>
              <a:t>гірудотерапію</a:t>
            </a:r>
            <a:r>
              <a:rPr lang="ru-RU" sz="2000" b="1" dirty="0" smtClean="0"/>
              <a:t>, </a:t>
            </a:r>
            <a:r>
              <a:rPr lang="ru-RU" sz="2000" b="1" dirty="0" err="1" smtClean="0"/>
              <a:t>також</a:t>
            </a:r>
            <a:r>
              <a:rPr lang="ru-RU" sz="2000" b="1" dirty="0" smtClean="0"/>
              <a:t>, в </a:t>
            </a:r>
            <a:r>
              <a:rPr lang="ru-RU" sz="2000" b="1" dirty="0" err="1" smtClean="0"/>
              <a:t>разі</a:t>
            </a:r>
            <a:r>
              <a:rPr lang="ru-RU" sz="2000" b="1" dirty="0" smtClean="0"/>
              <a:t> </a:t>
            </a:r>
            <a:r>
              <a:rPr lang="ru-RU" sz="2000" b="1" dirty="0" err="1" smtClean="0"/>
              <a:t>варікоцелію</a:t>
            </a:r>
            <a:r>
              <a:rPr lang="ru-RU" sz="2000" b="1" dirty="0" smtClean="0"/>
              <a:t> </a:t>
            </a:r>
            <a:r>
              <a:rPr lang="ru-RU" sz="2000" b="1" dirty="0" err="1" smtClean="0"/>
              <a:t>тощо</a:t>
            </a:r>
            <a:r>
              <a:rPr lang="ru-RU" sz="2000" b="1" dirty="0" smtClean="0"/>
              <a:t>.</a:t>
            </a:r>
          </a:p>
          <a:p>
            <a:pPr algn="just"/>
            <a:r>
              <a:rPr lang="ru-RU" sz="2000" b="1" dirty="0" err="1" smtClean="0"/>
              <a:t>Терапевтична</a:t>
            </a:r>
            <a:r>
              <a:rPr lang="ru-RU" sz="2000" b="1" dirty="0" smtClean="0"/>
              <a:t> </a:t>
            </a:r>
            <a:r>
              <a:rPr lang="ru-RU" sz="2000" b="1" dirty="0" err="1" smtClean="0"/>
              <a:t>дія</a:t>
            </a:r>
            <a:r>
              <a:rPr lang="ru-RU" sz="2000" b="1" dirty="0" smtClean="0"/>
              <a:t> </a:t>
            </a:r>
            <a:r>
              <a:rPr lang="ru-RU" sz="2000" b="1" dirty="0" err="1" smtClean="0"/>
              <a:t>п’явки</a:t>
            </a:r>
            <a:r>
              <a:rPr lang="ru-RU" sz="2000" b="1" dirty="0" smtClean="0"/>
              <a:t> </a:t>
            </a:r>
            <a:r>
              <a:rPr lang="ru-RU" sz="2000" b="1" dirty="0" err="1" smtClean="0"/>
              <a:t>складається</a:t>
            </a:r>
            <a:r>
              <a:rPr lang="ru-RU" sz="2000" b="1" dirty="0" smtClean="0"/>
              <a:t> </a:t>
            </a:r>
            <a:r>
              <a:rPr lang="ru-RU" sz="2000" b="1" dirty="0" err="1" smtClean="0"/>
              <a:t>з</a:t>
            </a:r>
            <a:r>
              <a:rPr lang="ru-RU" sz="2000" b="1" dirty="0" smtClean="0"/>
              <a:t> </a:t>
            </a:r>
            <a:r>
              <a:rPr lang="ru-RU" sz="2000" b="1" dirty="0" err="1" smtClean="0"/>
              <a:t>трьох</a:t>
            </a:r>
            <a:r>
              <a:rPr lang="ru-RU" sz="2000" b="1" dirty="0" smtClean="0"/>
              <a:t> </a:t>
            </a:r>
            <a:r>
              <a:rPr lang="ru-RU" sz="2000" b="1" dirty="0" err="1" smtClean="0"/>
              <a:t>чинників</a:t>
            </a:r>
            <a:r>
              <a:rPr lang="ru-RU" sz="2000" b="1" dirty="0" smtClean="0"/>
              <a:t>. По-перше, </a:t>
            </a:r>
            <a:r>
              <a:rPr lang="ru-RU" sz="2000" b="1" dirty="0" err="1" smtClean="0"/>
              <a:t>п’явка</a:t>
            </a:r>
            <a:r>
              <a:rPr lang="ru-RU" sz="2000" b="1" dirty="0" smtClean="0"/>
              <a:t> </a:t>
            </a:r>
            <a:r>
              <a:rPr lang="ru-RU" sz="2000" b="1" dirty="0" err="1" smtClean="0"/>
              <a:t>прокушує</a:t>
            </a:r>
            <a:r>
              <a:rPr lang="ru-RU" sz="2000" b="1" dirty="0" smtClean="0"/>
              <a:t> в </a:t>
            </a:r>
            <a:r>
              <a:rPr lang="ru-RU" sz="2000" b="1" dirty="0" err="1" smtClean="0"/>
              <a:t>рефлексогенних</a:t>
            </a:r>
            <a:r>
              <a:rPr lang="ru-RU" sz="2000" b="1" dirty="0" smtClean="0"/>
              <a:t> </a:t>
            </a:r>
            <a:r>
              <a:rPr lang="ru-RU" sz="2000" b="1" dirty="0" err="1" smtClean="0"/>
              <a:t>крапках</a:t>
            </a:r>
            <a:r>
              <a:rPr lang="ru-RU" sz="2000" b="1" dirty="0" smtClean="0"/>
              <a:t>, </a:t>
            </a:r>
            <a:r>
              <a:rPr lang="ru-RU" sz="2000" b="1" dirty="0" err="1" smtClean="0"/>
              <a:t>вибраних</a:t>
            </a:r>
            <a:r>
              <a:rPr lang="ru-RU" sz="2000" b="1" dirty="0" smtClean="0"/>
              <a:t> </a:t>
            </a:r>
            <a:r>
              <a:rPr lang="ru-RU" sz="2000" b="1" dirty="0" err="1" smtClean="0"/>
              <a:t>лікарем</a:t>
            </a:r>
            <a:r>
              <a:rPr lang="ru-RU" sz="2000" b="1" dirty="0" smtClean="0"/>
              <a:t> – </a:t>
            </a:r>
            <a:r>
              <a:rPr lang="ru-RU" sz="2000" b="1" dirty="0" err="1" smtClean="0"/>
              <a:t>гірудотерапевтом</a:t>
            </a:r>
            <a:r>
              <a:rPr lang="ru-RU" sz="2000" b="1" dirty="0" smtClean="0"/>
              <a:t>, </a:t>
            </a:r>
            <a:r>
              <a:rPr lang="ru-RU" sz="2000" b="1" dirty="0" err="1" smtClean="0"/>
              <a:t>шкірний</a:t>
            </a:r>
            <a:r>
              <a:rPr lang="ru-RU" sz="2000" b="1" dirty="0" smtClean="0"/>
              <a:t> </a:t>
            </a:r>
            <a:r>
              <a:rPr lang="ru-RU" sz="2000" b="1" dirty="0" err="1" smtClean="0"/>
              <a:t>покрив</a:t>
            </a:r>
            <a:r>
              <a:rPr lang="ru-RU" sz="2000" b="1" dirty="0" smtClean="0"/>
              <a:t>, </a:t>
            </a:r>
            <a:r>
              <a:rPr lang="ru-RU" sz="2000" b="1" dirty="0" err="1" smtClean="0"/>
              <a:t>активізуючи</a:t>
            </a:r>
            <a:r>
              <a:rPr lang="ru-RU" sz="2000" b="1" dirty="0" smtClean="0"/>
              <a:t> </a:t>
            </a:r>
            <a:r>
              <a:rPr lang="ru-RU" sz="2000" b="1" dirty="0" err="1" smtClean="0"/>
              <a:t>задіяний</a:t>
            </a:r>
            <a:r>
              <a:rPr lang="ru-RU" sz="2000" b="1" dirty="0" smtClean="0"/>
              <a:t> </a:t>
            </a:r>
            <a:r>
              <a:rPr lang="ru-RU" sz="2000" b="1" dirty="0" err="1" smtClean="0"/>
              <a:t>меридіан</a:t>
            </a:r>
            <a:r>
              <a:rPr lang="ru-RU" sz="2000" b="1" dirty="0" smtClean="0"/>
              <a:t>. </a:t>
            </a:r>
            <a:r>
              <a:rPr lang="ru-RU" sz="2000" b="1" dirty="0" err="1" smtClean="0"/>
              <a:t>По-друге</a:t>
            </a:r>
            <a:r>
              <a:rPr lang="ru-RU" sz="2000" b="1" dirty="0" smtClean="0"/>
              <a:t>, </a:t>
            </a:r>
            <a:r>
              <a:rPr lang="ru-RU" sz="2000" b="1" dirty="0" err="1" smtClean="0"/>
              <a:t>п’явка</a:t>
            </a:r>
            <a:r>
              <a:rPr lang="ru-RU" sz="2000" b="1" dirty="0" smtClean="0"/>
              <a:t> </a:t>
            </a:r>
            <a:r>
              <a:rPr lang="ru-RU" sz="2000" b="1" dirty="0" err="1" smtClean="0"/>
              <a:t>вкидає</a:t>
            </a:r>
            <a:r>
              <a:rPr lang="ru-RU" sz="2000" b="1" dirty="0" smtClean="0"/>
              <a:t> в </a:t>
            </a:r>
            <a:r>
              <a:rPr lang="ru-RU" sz="2000" b="1" dirty="0" err="1" smtClean="0"/>
              <a:t>кровотечу</a:t>
            </a:r>
            <a:r>
              <a:rPr lang="ru-RU" sz="2000" b="1" dirty="0" smtClean="0"/>
              <a:t> </a:t>
            </a:r>
            <a:r>
              <a:rPr lang="ru-RU" sz="2000" b="1" dirty="0" err="1" smtClean="0"/>
              <a:t>слину</a:t>
            </a:r>
            <a:r>
              <a:rPr lang="ru-RU" sz="2000" b="1" dirty="0" smtClean="0"/>
              <a:t>, </a:t>
            </a:r>
            <a:r>
              <a:rPr lang="ru-RU" sz="2000" b="1" dirty="0" err="1" smtClean="0"/>
              <a:t>що</a:t>
            </a:r>
            <a:r>
              <a:rPr lang="ru-RU" sz="2000" b="1" dirty="0" smtClean="0"/>
              <a:t> </a:t>
            </a:r>
            <a:r>
              <a:rPr lang="ru-RU" sz="2000" b="1" dirty="0" err="1" smtClean="0"/>
              <a:t>містить</a:t>
            </a:r>
            <a:r>
              <a:rPr lang="ru-RU" sz="2000" b="1" dirty="0" smtClean="0"/>
              <a:t> гаму </a:t>
            </a:r>
            <a:r>
              <a:rPr lang="ru-RU" sz="2000" b="1" dirty="0" err="1" smtClean="0"/>
              <a:t>фізіологічно</a:t>
            </a:r>
            <a:r>
              <a:rPr lang="ru-RU" sz="2000" b="1" dirty="0" smtClean="0"/>
              <a:t> </a:t>
            </a:r>
            <a:r>
              <a:rPr lang="ru-RU" sz="2000" b="1" dirty="0" err="1" smtClean="0"/>
              <a:t>активних</a:t>
            </a:r>
            <a:r>
              <a:rPr lang="ru-RU" sz="2000" b="1" dirty="0" smtClean="0"/>
              <a:t> </a:t>
            </a:r>
            <a:r>
              <a:rPr lang="ru-RU" sz="2000" b="1" dirty="0" err="1" smtClean="0"/>
              <a:t>речовин</a:t>
            </a:r>
            <a:r>
              <a:rPr lang="ru-RU" sz="2000" b="1" dirty="0" smtClean="0"/>
              <a:t>, «плавна» </a:t>
            </a:r>
            <a:r>
              <a:rPr lang="ru-RU" sz="2000" b="1" dirty="0" err="1" smtClean="0"/>
              <a:t>дія</a:t>
            </a:r>
            <a:r>
              <a:rPr lang="ru-RU" sz="2000" b="1" dirty="0" smtClean="0"/>
              <a:t> </a:t>
            </a:r>
            <a:r>
              <a:rPr lang="ru-RU" sz="2000" b="1" dirty="0" err="1" smtClean="0"/>
              <a:t>яких</a:t>
            </a:r>
            <a:r>
              <a:rPr lang="ru-RU" sz="2000" b="1" dirty="0" smtClean="0"/>
              <a:t> приводить до </a:t>
            </a:r>
            <a:r>
              <a:rPr lang="ru-RU" sz="2000" b="1" dirty="0" err="1" smtClean="0"/>
              <a:t>нормалізації</a:t>
            </a:r>
            <a:r>
              <a:rPr lang="ru-RU" sz="2000" b="1" dirty="0" smtClean="0"/>
              <a:t> </a:t>
            </a:r>
            <a:r>
              <a:rPr lang="ru-RU" sz="2000" b="1" dirty="0" err="1" smtClean="0"/>
              <a:t>патологічного</a:t>
            </a:r>
            <a:r>
              <a:rPr lang="ru-RU" sz="2000" b="1" dirty="0" smtClean="0"/>
              <a:t> </a:t>
            </a:r>
            <a:r>
              <a:rPr lang="ru-RU" sz="2000" b="1" dirty="0" err="1" smtClean="0"/>
              <a:t>процесу</a:t>
            </a:r>
            <a:r>
              <a:rPr lang="ru-RU" sz="2000" b="1" dirty="0" smtClean="0"/>
              <a:t>. І, </a:t>
            </a:r>
            <a:r>
              <a:rPr lang="ru-RU" sz="2000" b="1" dirty="0" err="1" smtClean="0"/>
              <a:t>по-третє</a:t>
            </a:r>
            <a:r>
              <a:rPr lang="ru-RU" sz="2000" b="1" dirty="0" smtClean="0"/>
              <a:t>, </a:t>
            </a:r>
            <a:r>
              <a:rPr lang="ru-RU" sz="2000" b="1" dirty="0" err="1" smtClean="0"/>
              <a:t>п’явка</a:t>
            </a:r>
            <a:r>
              <a:rPr lang="ru-RU" sz="2000" b="1" dirty="0" smtClean="0"/>
              <a:t> </a:t>
            </a:r>
            <a:r>
              <a:rPr lang="ru-RU" sz="2000" b="1" dirty="0" err="1" smtClean="0"/>
              <a:t>здійснює</a:t>
            </a:r>
            <a:r>
              <a:rPr lang="ru-RU" sz="2000" b="1" dirty="0" smtClean="0"/>
              <a:t> чисто </a:t>
            </a:r>
            <a:r>
              <a:rPr lang="ru-RU" sz="2000" b="1" dirty="0" err="1" smtClean="0"/>
              <a:t>механічне</a:t>
            </a:r>
            <a:r>
              <a:rPr lang="ru-RU" sz="2000" b="1" dirty="0" smtClean="0"/>
              <a:t> </a:t>
            </a:r>
            <a:r>
              <a:rPr lang="ru-RU" sz="2000" b="1" dirty="0" err="1" smtClean="0"/>
              <a:t>розвантаження</a:t>
            </a:r>
            <a:r>
              <a:rPr lang="ru-RU" sz="2000" b="1" dirty="0" smtClean="0"/>
              <a:t> </a:t>
            </a:r>
            <a:r>
              <a:rPr lang="ru-RU" sz="2000" b="1" dirty="0" err="1" smtClean="0"/>
              <a:t>кровотечі</a:t>
            </a:r>
            <a:r>
              <a:rPr lang="ru-RU" sz="2000" b="1" dirty="0" smtClean="0"/>
              <a:t>. </a:t>
            </a:r>
            <a:r>
              <a:rPr lang="ru-RU" sz="2000" b="1" dirty="0" err="1" smtClean="0"/>
              <a:t>Цим</a:t>
            </a:r>
            <a:r>
              <a:rPr lang="ru-RU" sz="2000" b="1" dirty="0" smtClean="0"/>
              <a:t> </a:t>
            </a:r>
            <a:r>
              <a:rPr lang="ru-RU" sz="2000" b="1" dirty="0" err="1" smtClean="0"/>
              <a:t>і</a:t>
            </a:r>
            <a:r>
              <a:rPr lang="ru-RU" sz="2000" b="1" dirty="0" smtClean="0"/>
              <a:t> </a:t>
            </a:r>
            <a:r>
              <a:rPr lang="ru-RU" sz="2000" b="1" dirty="0" err="1" smtClean="0"/>
              <a:t>забезпечується</a:t>
            </a:r>
            <a:r>
              <a:rPr lang="ru-RU" sz="2000" b="1" dirty="0" smtClean="0"/>
              <a:t> </a:t>
            </a:r>
            <a:r>
              <a:rPr lang="ru-RU" sz="2000" b="1" dirty="0" err="1" smtClean="0"/>
              <a:t>вільне</a:t>
            </a:r>
            <a:r>
              <a:rPr lang="ru-RU" sz="2000" b="1" dirty="0" smtClean="0"/>
              <a:t> </a:t>
            </a:r>
            <a:r>
              <a:rPr lang="ru-RU" sz="2000" b="1" dirty="0" err="1" smtClean="0"/>
              <a:t>насмоктування</a:t>
            </a:r>
            <a:r>
              <a:rPr lang="ru-RU" sz="2000" b="1" dirty="0" smtClean="0"/>
              <a:t> </a:t>
            </a:r>
            <a:r>
              <a:rPr lang="ru-RU" sz="2000" b="1" dirty="0" err="1" smtClean="0"/>
              <a:t>п’явкою</a:t>
            </a:r>
            <a:r>
              <a:rPr lang="ru-RU" sz="2000" b="1" dirty="0" smtClean="0"/>
              <a:t> </a:t>
            </a:r>
            <a:r>
              <a:rPr lang="ru-RU" sz="2000" b="1" dirty="0" err="1" smtClean="0"/>
              <a:t>крові</a:t>
            </a:r>
            <a:r>
              <a:rPr lang="ru-RU" sz="2000" b="1" dirty="0" smtClean="0"/>
              <a:t>, а так само </a:t>
            </a:r>
            <a:r>
              <a:rPr lang="ru-RU" sz="2000" b="1" dirty="0" err="1" smtClean="0"/>
              <a:t>тривалу</a:t>
            </a:r>
            <a:r>
              <a:rPr lang="ru-RU" sz="2000" b="1" dirty="0" smtClean="0"/>
              <a:t> </a:t>
            </a:r>
            <a:r>
              <a:rPr lang="ru-RU" sz="2000" b="1" dirty="0" err="1" smtClean="0"/>
              <a:t>кровотечу</a:t>
            </a:r>
            <a:r>
              <a:rPr lang="ru-RU" sz="2000" b="1" dirty="0" smtClean="0"/>
              <a:t> </a:t>
            </a:r>
            <a:r>
              <a:rPr lang="ru-RU" sz="2000" b="1" dirty="0" err="1" smtClean="0"/>
              <a:t>з</a:t>
            </a:r>
            <a:r>
              <a:rPr lang="ru-RU" sz="2000" b="1" dirty="0" smtClean="0"/>
              <a:t> ранки </a:t>
            </a:r>
            <a:r>
              <a:rPr lang="ru-RU" sz="2000" b="1" dirty="0" err="1" smtClean="0"/>
              <a:t>після</a:t>
            </a:r>
            <a:r>
              <a:rPr lang="ru-RU" sz="2000" b="1" dirty="0" smtClean="0"/>
              <a:t> </a:t>
            </a:r>
            <a:r>
              <a:rPr lang="ru-RU" sz="2000" b="1" dirty="0" err="1" smtClean="0"/>
              <a:t>відпадання</a:t>
            </a:r>
            <a:r>
              <a:rPr lang="ru-RU" sz="2000" b="1" dirty="0" smtClean="0"/>
              <a:t> </a:t>
            </a:r>
            <a:r>
              <a:rPr lang="ru-RU" sz="2000" b="1" dirty="0" err="1" smtClean="0"/>
              <a:t>п’явки</a:t>
            </a:r>
            <a:r>
              <a:rPr lang="ru-RU" sz="2000" b="1" dirty="0" smtClean="0"/>
              <a:t>.</a:t>
            </a:r>
            <a:endParaRPr lang="ru-RU" sz="2000" b="1" dirty="0" smtClean="0"/>
          </a:p>
          <a:p>
            <a:pPr algn="just"/>
            <a:endParaRPr lang="ru-RU" sz="2400" b="1" dirty="0"/>
          </a:p>
        </p:txBody>
      </p:sp>
      <p:pic>
        <p:nvPicPr>
          <p:cNvPr id="240642" name="Picture 2" descr="Svømmende blodigle.JPG"/>
          <p:cNvPicPr>
            <a:picLocks noChangeAspect="1" noChangeArrowheads="1"/>
          </p:cNvPicPr>
          <p:nvPr/>
        </p:nvPicPr>
        <p:blipFill>
          <a:blip r:embed="rId2"/>
          <a:srcRect/>
          <a:stretch>
            <a:fillRect/>
          </a:stretch>
        </p:blipFill>
        <p:spPr bwMode="auto">
          <a:xfrm>
            <a:off x="3643306" y="4573608"/>
            <a:ext cx="2500330" cy="2284392"/>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Дата 1"/>
          <p:cNvSpPr>
            <a:spLocks noGrp="1"/>
          </p:cNvSpPr>
          <p:nvPr>
            <p:ph type="dt" sz="quarter" idx="10"/>
          </p:nvPr>
        </p:nvSpPr>
        <p:spPr>
          <a:noFill/>
          <a:ln/>
        </p:spPr>
        <p:txBody>
          <a:bodyPr/>
          <a:lstStyle/>
          <a:p>
            <a:fld id="{4403008A-2D60-49EF-A20A-AAC8FAD36D20}" type="datetime1">
              <a:rPr lang="ru-RU" smtClean="0">
                <a:latin typeface="Arial" pitchFamily="34" charset="0"/>
                <a:ea typeface="Microsoft YaHei" pitchFamily="34" charset="-122"/>
              </a:rPr>
              <a:pPr/>
              <a:t>08.12.2020</a:t>
            </a:fld>
            <a:endParaRPr lang="ru-RU" smtClean="0">
              <a:latin typeface="Arial" pitchFamily="34" charset="0"/>
              <a:ea typeface="Microsoft YaHei" pitchFamily="34" charset="-122"/>
            </a:endParaRPr>
          </a:p>
        </p:txBody>
      </p:sp>
      <p:sp>
        <p:nvSpPr>
          <p:cNvPr id="4100" name="Rectangle 4"/>
          <p:cNvSpPr>
            <a:spLocks noChangeArrowheads="1"/>
          </p:cNvSpPr>
          <p:nvPr/>
        </p:nvSpPr>
        <p:spPr bwMode="auto">
          <a:xfrm>
            <a:off x="0" y="142875"/>
            <a:ext cx="9144000" cy="1292225"/>
          </a:xfrm>
          <a:prstGeom prst="rect">
            <a:avLst/>
          </a:prstGeom>
          <a:solidFill>
            <a:srgbClr val="FFFFFF"/>
          </a:solidFill>
          <a:ln w="9525">
            <a:noFill/>
            <a:miter lim="800000"/>
            <a:headEnd/>
            <a:tailEnd/>
          </a:ln>
          <a:effectLst/>
        </p:spPr>
        <p:txBody>
          <a:bodyPr anchor="ctr">
            <a:spAutoFit/>
          </a:bodyPr>
          <a:lstStyle/>
          <a:p>
            <a:pPr algn="ctr" eaLnBrk="0" hangingPunct="0">
              <a:defRPr/>
            </a:pP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Групи</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БАР секрету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слинних</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залоз</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медичної</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п'явки</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у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відповідності</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0" hangingPunct="0">
              <a:defRPr/>
            </a:pP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до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вирішення</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різних</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завдань</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та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динаміки</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їх</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виділення</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при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укусі</a:t>
            </a:r>
            <a:endPar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0" hangingPunct="0">
              <a:defRPr/>
            </a:pP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(за </a:t>
            </a:r>
            <a:r>
              <a:rPr lang="ru-RU" sz="2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Каменєвим</a:t>
            </a:r>
            <a:r>
              <a:rPr lang="ru-RU" sz="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О.Ю., 2007)</a:t>
            </a:r>
            <a:endParaRPr lang="ru-RU" sz="2000" dirty="0">
              <a:effectLst>
                <a:outerShdw blurRad="38100" dist="38100" dir="2700000" algn="tl">
                  <a:srgbClr val="000000">
                    <a:alpha val="43137"/>
                  </a:srgbClr>
                </a:outerShdw>
              </a:effectLst>
            </a:endParaRPr>
          </a:p>
          <a:p>
            <a:pPr eaLnBrk="0" hangingPunct="0">
              <a:buClrTx/>
              <a:buSzTx/>
              <a:defRPr/>
            </a:pPr>
            <a:endParaRPr lang="ru-RU" dirty="0"/>
          </a:p>
        </p:txBody>
      </p:sp>
      <p:graphicFrame>
        <p:nvGraphicFramePr>
          <p:cNvPr id="7" name="Таблица 6"/>
          <p:cNvGraphicFramePr>
            <a:graphicFrameLocks noGrp="1"/>
          </p:cNvGraphicFramePr>
          <p:nvPr/>
        </p:nvGraphicFramePr>
        <p:xfrm>
          <a:off x="142875" y="1143000"/>
          <a:ext cx="8786844" cy="4713288"/>
        </p:xfrm>
        <a:graphic>
          <a:graphicData uri="http://schemas.openxmlformats.org/drawingml/2006/table">
            <a:tbl>
              <a:tblPr/>
              <a:tblGrid>
                <a:gridCol w="2571781"/>
                <a:gridCol w="1928813"/>
                <a:gridCol w="2727325"/>
                <a:gridCol w="1558925"/>
              </a:tblGrid>
              <a:tr h="6921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rgbClr val="FF0000"/>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Літичні</a:t>
                      </a:r>
                      <a:r>
                        <a:rPr kumimoji="0" lang="ru-RU" sz="2000" b="1" i="0" u="none"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rgbClr val="FF0000"/>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сполуки</a:t>
                      </a:r>
                      <a:r>
                        <a:rPr kumimoji="0" lang="ru-RU" sz="2000" b="1" i="0" u="none"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rgbClr val="FF0000"/>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Анти-гемостатики:</a:t>
                      </a:r>
                      <a:endParaRPr kumimoji="0" lang="ru-RU" sz="20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rgbClr val="FF0000"/>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Блокатори захисних реакцій організму:</a:t>
                      </a:r>
                      <a:endParaRPr kumimoji="0" lang="ru-RU" sz="20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rgbClr val="FF0000"/>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Допоміжні речовини:</a:t>
                      </a:r>
                      <a:endParaRPr kumimoji="0" lang="ru-RU" sz="20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15573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1" u="none" strike="noStrike" cap="none" normalizeH="0" baseline="0" smtClean="0">
                          <a:ln>
                            <a:noFill/>
                          </a:ln>
                          <a:solidFill>
                            <a:srgbClr val="002060"/>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забезпечують проникнення речовин слини, руйнування тканин і мікросудин жертви</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1" u="none" strike="noStrike" cap="none" normalizeH="0" baseline="0" smtClean="0">
                          <a:ln>
                            <a:noFill/>
                          </a:ln>
                          <a:solidFill>
                            <a:srgbClr val="002060"/>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перешкоджають розвитку механізмів згортання крові</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1" u="none" strike="noStrike" cap="none" normalizeH="0" baseline="0" smtClean="0">
                          <a:ln>
                            <a:noFill/>
                          </a:ln>
                          <a:solidFill>
                            <a:srgbClr val="002060"/>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забезпечують протидію захисним реакціям, що розвиваються в тканинах жертви у відповідь на пошкодження</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1" u="none" strike="noStrike" cap="none" normalizeH="0" baseline="0" smtClean="0">
                          <a:ln>
                            <a:noFill/>
                          </a:ln>
                          <a:solidFill>
                            <a:srgbClr val="002060"/>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сприяють посиленню дії інших компонентів</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пептидаза </a:t>
                      </a: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(дестабілаза)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калін</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бделіни</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a:t>
                      </a:r>
                      <a:r>
                        <a:rPr kumimoji="0" lang="ru-RU" sz="18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сполуки</a:t>
                      </a: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a:t>
                      </a:r>
                      <a:r>
                        <a:rPr kumimoji="0" lang="ru-RU" sz="18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ліпідної</a:t>
                      </a: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a:t>
                      </a:r>
                      <a:r>
                        <a:rPr kumimoji="0" lang="ru-RU" sz="18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природи</a:t>
                      </a:r>
                      <a:endPar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гіалуронідаза</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апіраза </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гірустазин</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311150">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колагеназа</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гірудин</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егліни</a:t>
                      </a: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300">
                <a:tc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інгібітор Ха фактора</a:t>
                      </a: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LDTI </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(leech derived </a:t>
                      </a:r>
                      <a:r>
                        <a:rPr kumimoji="0" lang="en-US" sz="1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tryptase</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a:t>
                      </a:r>
                      <a:r>
                        <a:rPr kumimoji="0" lang="en-US" sz="1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ingibitor</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866775">
                <a:tc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антагоніст PAF </a:t>
                      </a: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(фактору активації тромбоцитів)</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LCI </a:t>
                      </a: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l</a:t>
                      </a:r>
                      <a:r>
                        <a:rPr kumimoji="0" lang="ru-RU" sz="1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eech</a:t>
                      </a: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c</a:t>
                      </a:r>
                      <a:r>
                        <a:rPr kumimoji="0" lang="ru-RU" sz="1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arboxypeptidase</a:t>
                      </a: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А </a:t>
                      </a:r>
                      <a:r>
                        <a:rPr kumimoji="0" lang="en-US" sz="1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i</a:t>
                      </a:r>
                      <a:r>
                        <a:rPr kumimoji="0" lang="ru-RU" sz="1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ngibitor</a:t>
                      </a: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Microsoft YaHei" pitchFamily="34" charset="-122"/>
                          <a:cs typeface="Times New Roman" pitchFamily="18" charset="0"/>
                        </a:rPr>
                        <a:t>) </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libri" pitchFamily="34" charset="0"/>
                        <a:ea typeface="Microsoft YaHei" pitchFamily="34" charset="-122"/>
                        <a:cs typeface="Times New Roman" pitchFamily="18" charset="0"/>
                      </a:endParaRPr>
                    </a:p>
                  </a:txBody>
                  <a:tcPr marL="50325" marR="5032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sp>
        <p:nvSpPr>
          <p:cNvPr id="4136" name="Rectangle 5"/>
          <p:cNvSpPr>
            <a:spLocks noChangeArrowheads="1"/>
          </p:cNvSpPr>
          <p:nvPr/>
        </p:nvSpPr>
        <p:spPr bwMode="auto">
          <a:xfrm>
            <a:off x="142875" y="6000750"/>
            <a:ext cx="8858250" cy="830263"/>
          </a:xfrm>
          <a:prstGeom prst="rect">
            <a:avLst/>
          </a:prstGeom>
          <a:solidFill>
            <a:srgbClr val="FFFFFF"/>
          </a:solidFill>
          <a:ln w="9525">
            <a:noFill/>
            <a:miter lim="800000"/>
            <a:headEnd/>
            <a:tailEnd/>
          </a:ln>
        </p:spPr>
        <p:txBody>
          <a:bodyPr anchor="ctr">
            <a:spAutoFit/>
          </a:bodyPr>
          <a:lstStyle/>
          <a:p>
            <a:pPr algn="just" eaLnBrk="0" hangingPunct="0"/>
            <a:r>
              <a:rPr lang="ru-RU" sz="1600" b="1" u="sng">
                <a:solidFill>
                  <a:srgbClr val="002060"/>
                </a:solidFill>
                <a:latin typeface="Times New Roman" pitchFamily="18" charset="0"/>
                <a:cs typeface="Times New Roman" pitchFamily="18" charset="0"/>
              </a:rPr>
              <a:t>Медична п'явка продує ряд інших сполук:</a:t>
            </a:r>
            <a:r>
              <a:rPr lang="ru-RU" sz="1600">
                <a:solidFill>
                  <a:srgbClr val="002060"/>
                </a:solidFill>
                <a:latin typeface="Times New Roman" pitchFamily="18" charset="0"/>
                <a:cs typeface="Times New Roman" pitchFamily="18" charset="0"/>
              </a:rPr>
              <a:t> </a:t>
            </a:r>
            <a:r>
              <a:rPr lang="ru-RU" sz="1600" b="1" i="1">
                <a:solidFill>
                  <a:srgbClr val="002060"/>
                </a:solidFill>
                <a:latin typeface="Times New Roman" pitchFamily="18" charset="0"/>
                <a:cs typeface="Times New Roman" pitchFamily="18" charset="0"/>
              </a:rPr>
              <a:t>кініназа, кініногеназа, ліпаза, простагландини, ацетилхолін, гістаміноподібні судинорозширювальні сполуки, антибіотики (хлороміцетин), анальгетикоподібні речовини та ін.</a:t>
            </a:r>
            <a:endParaRPr lang="ru-RU" sz="16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643998" cy="6586418"/>
          </a:xfrm>
          <a:prstGeom prst="rect">
            <a:avLst/>
          </a:prstGeom>
        </p:spPr>
        <p:txBody>
          <a:bodyPr wrap="square">
            <a:spAutoFit/>
          </a:bodyPr>
          <a:lstStyle/>
          <a:p>
            <a:pPr algn="just"/>
            <a:r>
              <a:rPr lang="vi-VN" sz="2000" b="1" dirty="0" smtClean="0">
                <a:solidFill>
                  <a:srgbClr val="7030A0"/>
                </a:solidFill>
              </a:rPr>
              <a:t>Агіотерап</a:t>
            </a:r>
            <a:r>
              <a:rPr lang="ru-RU" sz="2000" b="1" dirty="0" err="1" smtClean="0">
                <a:solidFill>
                  <a:srgbClr val="7030A0"/>
                </a:solidFill>
              </a:rPr>
              <a:t>і</a:t>
            </a:r>
            <a:r>
              <a:rPr lang="vi-VN" sz="2000" b="1" dirty="0" smtClean="0">
                <a:solidFill>
                  <a:srgbClr val="7030A0"/>
                </a:solidFill>
              </a:rPr>
              <a:t>я</a:t>
            </a:r>
            <a:r>
              <a:rPr lang="vi-VN" sz="1600" b="1" dirty="0" smtClean="0"/>
              <a:t> — </a:t>
            </a:r>
            <a:r>
              <a:rPr lang="vi-VN" sz="1600" b="1" u="sng" dirty="0" smtClean="0"/>
              <a:t>терапевтичний </a:t>
            </a:r>
            <a:r>
              <a:rPr lang="vi-VN" sz="1600" b="1" u="sng" dirty="0" smtClean="0"/>
              <a:t>метод</a:t>
            </a:r>
            <a:r>
              <a:rPr lang="vi-VN" sz="1600" b="1" dirty="0" smtClean="0"/>
              <a:t> зцілення духовної сфери людини. Засновником є Томислав Іванчич — професор фундаментального богослов'я. Ця наука може зцілювати всіх людей, незалежно від поглядів, переконань чи релігійної приналежності. Фахівцем агіотерапії може бути той, хто відчув покликання займатися цим напрямом, після цього опрацьовує теоретичний матеріал та застосовує на собі принципи агіотерапії. Для будь-якої діяльності необхідно отримати дозвіл від верховного управління</a:t>
            </a:r>
            <a:r>
              <a:rPr lang="vi-VN" sz="1600" b="1" dirty="0" smtClean="0"/>
              <a:t>.</a:t>
            </a:r>
            <a:endParaRPr lang="ru-RU" sz="2400" b="1" dirty="0" smtClean="0">
              <a:solidFill>
                <a:srgbClr val="7030A0"/>
              </a:solidFill>
            </a:endParaRPr>
          </a:p>
          <a:p>
            <a:pPr algn="just"/>
            <a:r>
              <a:rPr lang="ru-RU" sz="2400" b="1" dirty="0" err="1" smtClean="0">
                <a:solidFill>
                  <a:srgbClr val="7030A0"/>
                </a:solidFill>
              </a:rPr>
              <a:t>Нутриціологія</a:t>
            </a:r>
            <a:r>
              <a:rPr lang="ru-RU" b="1" dirty="0" smtClean="0"/>
              <a:t> (</a:t>
            </a:r>
            <a:r>
              <a:rPr lang="ru-RU" b="1" dirty="0" smtClean="0"/>
              <a:t>лат. </a:t>
            </a:r>
            <a:r>
              <a:rPr lang="en-US" b="1" i="1" dirty="0" err="1" smtClean="0"/>
              <a:t>nutritio</a:t>
            </a:r>
            <a:r>
              <a:rPr lang="en-US" b="1" dirty="0" smtClean="0"/>
              <a:t> — </a:t>
            </a:r>
            <a:r>
              <a:rPr lang="ru-RU" b="1" dirty="0" err="1" smtClean="0"/>
              <a:t>харчування</a:t>
            </a:r>
            <a:r>
              <a:rPr lang="ru-RU" b="1" dirty="0" smtClean="0"/>
              <a:t>, </a:t>
            </a:r>
            <a:r>
              <a:rPr lang="ru-RU" b="1" dirty="0" err="1" smtClean="0"/>
              <a:t>дав.-</a:t>
            </a:r>
            <a:r>
              <a:rPr lang="ru-RU" b="1" dirty="0" err="1" smtClean="0"/>
              <a:t>гр</a:t>
            </a:r>
            <a:r>
              <a:rPr lang="ru-RU" b="1" dirty="0" smtClean="0"/>
              <a:t>.  </a:t>
            </a:r>
            <a:r>
              <a:rPr lang="el-GR" b="1" dirty="0" smtClean="0"/>
              <a:t>λόγος</a:t>
            </a:r>
            <a:r>
              <a:rPr lang="el-GR" b="1" dirty="0" smtClean="0"/>
              <a:t> — </a:t>
            </a:r>
            <a:r>
              <a:rPr lang="ru-RU" b="1" dirty="0" err="1" smtClean="0"/>
              <a:t>вчення</a:t>
            </a:r>
            <a:r>
              <a:rPr lang="ru-RU" b="1" dirty="0" smtClean="0"/>
              <a:t>) — </a:t>
            </a:r>
            <a:r>
              <a:rPr lang="ru-RU" b="1" dirty="0" err="1" smtClean="0"/>
              <a:t>це</a:t>
            </a:r>
            <a:r>
              <a:rPr lang="ru-RU" b="1" dirty="0" smtClean="0"/>
              <a:t> наука про </a:t>
            </a:r>
            <a:r>
              <a:rPr lang="ru-RU" b="1" dirty="0" err="1" smtClean="0"/>
              <a:t>їжу</a:t>
            </a:r>
            <a:r>
              <a:rPr lang="ru-RU" b="1" dirty="0" smtClean="0"/>
              <a:t> та </a:t>
            </a:r>
            <a:r>
              <a:rPr lang="ru-RU" b="1" dirty="0" err="1" smtClean="0"/>
              <a:t>харчування</a:t>
            </a:r>
            <a:r>
              <a:rPr lang="ru-RU" b="1" dirty="0" smtClean="0"/>
              <a:t>, про </a:t>
            </a:r>
            <a:r>
              <a:rPr lang="ru-RU" b="1" dirty="0" err="1" smtClean="0"/>
              <a:t>харчові</a:t>
            </a:r>
            <a:r>
              <a:rPr lang="ru-RU" b="1" dirty="0" smtClean="0"/>
              <a:t> </a:t>
            </a:r>
            <a:r>
              <a:rPr lang="ru-RU" b="1" dirty="0" err="1" smtClean="0"/>
              <a:t>продукти</a:t>
            </a:r>
            <a:r>
              <a:rPr lang="ru-RU" b="1" dirty="0" smtClean="0"/>
              <a:t>, </a:t>
            </a:r>
            <a:r>
              <a:rPr lang="ru-RU" b="1" dirty="0" err="1" smtClean="0"/>
              <a:t>харчові</a:t>
            </a:r>
            <a:r>
              <a:rPr lang="ru-RU" b="1" dirty="0" smtClean="0"/>
              <a:t> </a:t>
            </a:r>
            <a:r>
              <a:rPr lang="ru-RU" b="1" dirty="0" err="1" smtClean="0"/>
              <a:t>речовини</a:t>
            </a:r>
            <a:r>
              <a:rPr lang="ru-RU" b="1" dirty="0" smtClean="0"/>
              <a:t> та </a:t>
            </a:r>
            <a:r>
              <a:rPr lang="ru-RU" b="1" dirty="0" err="1" smtClean="0"/>
              <a:t>інші</a:t>
            </a:r>
            <a:r>
              <a:rPr lang="ru-RU" b="1" dirty="0" smtClean="0"/>
              <a:t> </a:t>
            </a:r>
            <a:r>
              <a:rPr lang="ru-RU" b="1" dirty="0" err="1" smtClean="0"/>
              <a:t>компоненти</a:t>
            </a:r>
            <a:r>
              <a:rPr lang="ru-RU" b="1" dirty="0" smtClean="0"/>
              <a:t>, </a:t>
            </a:r>
            <a:r>
              <a:rPr lang="ru-RU" b="1" dirty="0" err="1" smtClean="0"/>
              <a:t>що</a:t>
            </a:r>
            <a:r>
              <a:rPr lang="ru-RU" b="1" dirty="0" smtClean="0"/>
              <a:t> </a:t>
            </a:r>
            <a:r>
              <a:rPr lang="ru-RU" b="1" dirty="0" err="1" smtClean="0"/>
              <a:t>містяться</a:t>
            </a:r>
            <a:r>
              <a:rPr lang="ru-RU" b="1" dirty="0" smtClean="0"/>
              <a:t> в </a:t>
            </a:r>
            <a:r>
              <a:rPr lang="ru-RU" b="1" dirty="0" err="1" smtClean="0"/>
              <a:t>цих</a:t>
            </a:r>
            <a:r>
              <a:rPr lang="ru-RU" b="1" dirty="0" smtClean="0"/>
              <a:t> продуктах, про </a:t>
            </a:r>
            <a:r>
              <a:rPr lang="ru-RU" b="1" dirty="0" err="1" smtClean="0"/>
              <a:t>їхню</a:t>
            </a:r>
            <a:r>
              <a:rPr lang="ru-RU" b="1" dirty="0" smtClean="0"/>
              <a:t> </a:t>
            </a:r>
            <a:r>
              <a:rPr lang="ru-RU" b="1" dirty="0" err="1" smtClean="0"/>
              <a:t>дію</a:t>
            </a:r>
            <a:r>
              <a:rPr lang="ru-RU" b="1" dirty="0" smtClean="0"/>
              <a:t> </a:t>
            </a:r>
            <a:r>
              <a:rPr lang="ru-RU" b="1" dirty="0" err="1" smtClean="0"/>
              <a:t>і</a:t>
            </a:r>
            <a:r>
              <a:rPr lang="ru-RU" b="1" dirty="0" smtClean="0"/>
              <a:t> </a:t>
            </a:r>
            <a:r>
              <a:rPr lang="ru-RU" b="1" dirty="0" err="1" smtClean="0"/>
              <a:t>взаємодію</a:t>
            </a:r>
            <a:r>
              <a:rPr lang="ru-RU" b="1" dirty="0" smtClean="0"/>
              <a:t>, </a:t>
            </a:r>
            <a:r>
              <a:rPr lang="ru-RU" b="1" dirty="0" err="1" smtClean="0"/>
              <a:t>про</a:t>
            </a:r>
            <a:r>
              <a:rPr lang="ru-RU" b="1" dirty="0" smtClean="0"/>
              <a:t> </a:t>
            </a:r>
            <a:r>
              <a:rPr lang="ru-RU" b="1" dirty="0" err="1" smtClean="0"/>
              <a:t>їхнє</a:t>
            </a:r>
            <a:r>
              <a:rPr lang="ru-RU" b="1" dirty="0" smtClean="0"/>
              <a:t> </a:t>
            </a:r>
            <a:r>
              <a:rPr lang="ru-RU" b="1" dirty="0" err="1" smtClean="0"/>
              <a:t>споживання</a:t>
            </a:r>
            <a:r>
              <a:rPr lang="ru-RU" b="1" dirty="0" smtClean="0"/>
              <a:t>, </a:t>
            </a:r>
            <a:r>
              <a:rPr lang="ru-RU" b="1" dirty="0" err="1" smtClean="0"/>
              <a:t>засвоєння</a:t>
            </a:r>
            <a:r>
              <a:rPr lang="ru-RU" b="1" dirty="0" smtClean="0"/>
              <a:t>, </a:t>
            </a:r>
            <a:r>
              <a:rPr lang="ru-RU" b="1" dirty="0" err="1" smtClean="0"/>
              <a:t>витрачання</a:t>
            </a:r>
            <a:r>
              <a:rPr lang="ru-RU" b="1" dirty="0" smtClean="0"/>
              <a:t> та </a:t>
            </a:r>
            <a:r>
              <a:rPr lang="ru-RU" b="1" dirty="0" err="1" smtClean="0"/>
              <a:t>виведення</a:t>
            </a:r>
            <a:r>
              <a:rPr lang="ru-RU" b="1" dirty="0" smtClean="0"/>
              <a:t> </a:t>
            </a:r>
            <a:r>
              <a:rPr lang="ru-RU" b="1" dirty="0" err="1" smtClean="0"/>
              <a:t>з</a:t>
            </a:r>
            <a:r>
              <a:rPr lang="ru-RU" b="1" dirty="0" smtClean="0"/>
              <a:t> </a:t>
            </a:r>
            <a:r>
              <a:rPr lang="ru-RU" b="1" dirty="0" err="1" smtClean="0"/>
              <a:t>організму</a:t>
            </a:r>
            <a:r>
              <a:rPr lang="ru-RU" b="1" dirty="0" smtClean="0"/>
              <a:t>, про роль в </a:t>
            </a:r>
            <a:r>
              <a:rPr lang="ru-RU" b="1" dirty="0" err="1" smtClean="0"/>
              <a:t>підтримці</a:t>
            </a:r>
            <a:r>
              <a:rPr lang="ru-RU" b="1" dirty="0" smtClean="0"/>
              <a:t> </a:t>
            </a:r>
            <a:r>
              <a:rPr lang="ru-RU" b="1" dirty="0" err="1" smtClean="0"/>
              <a:t>здоров'я</a:t>
            </a:r>
            <a:r>
              <a:rPr lang="ru-RU" b="1" dirty="0" smtClean="0"/>
              <a:t> </a:t>
            </a:r>
            <a:r>
              <a:rPr lang="ru-RU" b="1" dirty="0" err="1" smtClean="0"/>
              <a:t>або</a:t>
            </a:r>
            <a:r>
              <a:rPr lang="ru-RU" b="1" dirty="0" smtClean="0"/>
              <a:t> </a:t>
            </a:r>
            <a:r>
              <a:rPr lang="ru-RU" b="1" dirty="0" err="1" smtClean="0"/>
              <a:t>виникненні</a:t>
            </a:r>
            <a:r>
              <a:rPr lang="ru-RU" b="1" dirty="0" smtClean="0"/>
              <a:t> </a:t>
            </a:r>
            <a:r>
              <a:rPr lang="ru-RU" b="1" dirty="0" err="1" smtClean="0"/>
              <a:t>захворювань</a:t>
            </a:r>
            <a:r>
              <a:rPr lang="ru-RU" b="1" baseline="30000" dirty="0" smtClean="0"/>
              <a:t>.</a:t>
            </a:r>
            <a:endParaRPr lang="ru-RU" b="1" dirty="0" smtClean="0"/>
          </a:p>
          <a:p>
            <a:pPr algn="just"/>
            <a:r>
              <a:rPr lang="ru-RU" b="1" i="1" dirty="0" err="1" smtClean="0">
                <a:solidFill>
                  <a:srgbClr val="7030A0"/>
                </a:solidFill>
              </a:rPr>
              <a:t>Загальна</a:t>
            </a:r>
            <a:r>
              <a:rPr lang="ru-RU" b="1" i="1" dirty="0" smtClean="0">
                <a:solidFill>
                  <a:srgbClr val="7030A0"/>
                </a:solidFill>
              </a:rPr>
              <a:t> </a:t>
            </a:r>
            <a:r>
              <a:rPr lang="ru-RU" b="1" i="1" dirty="0" err="1" smtClean="0">
                <a:solidFill>
                  <a:srgbClr val="7030A0"/>
                </a:solidFill>
              </a:rPr>
              <a:t>нутриціологія</a:t>
            </a:r>
            <a:r>
              <a:rPr lang="ru-RU" b="1" dirty="0" smtClean="0"/>
              <a:t> — </a:t>
            </a:r>
            <a:r>
              <a:rPr lang="ru-RU" b="1" dirty="0" err="1" smtClean="0"/>
              <a:t>розділ</a:t>
            </a:r>
            <a:r>
              <a:rPr lang="ru-RU" b="1" dirty="0" smtClean="0"/>
              <a:t> науки про </a:t>
            </a:r>
            <a:r>
              <a:rPr lang="ru-RU" b="1" dirty="0" err="1" smtClean="0"/>
              <a:t>харчування</a:t>
            </a:r>
            <a:r>
              <a:rPr lang="ru-RU" b="1" dirty="0" smtClean="0"/>
              <a:t>, </a:t>
            </a:r>
            <a:r>
              <a:rPr lang="ru-RU" b="1" dirty="0" err="1" smtClean="0"/>
              <a:t>що</a:t>
            </a:r>
            <a:r>
              <a:rPr lang="ru-RU" b="1" dirty="0" smtClean="0"/>
              <a:t> </a:t>
            </a:r>
            <a:r>
              <a:rPr lang="ru-RU" b="1" dirty="0" err="1" smtClean="0"/>
              <a:t>включає</a:t>
            </a:r>
            <a:r>
              <a:rPr lang="ru-RU" b="1" dirty="0" smtClean="0"/>
              <a:t> в себе </a:t>
            </a:r>
            <a:r>
              <a:rPr lang="ru-RU" b="1" dirty="0" err="1" smtClean="0"/>
              <a:t>інформацію</a:t>
            </a:r>
            <a:r>
              <a:rPr lang="ru-RU" b="1" dirty="0" smtClean="0"/>
              <a:t> про </a:t>
            </a:r>
            <a:r>
              <a:rPr lang="ru-RU" b="1" dirty="0" err="1" smtClean="0"/>
              <a:t>їжу</a:t>
            </a:r>
            <a:r>
              <a:rPr lang="ru-RU" b="1" dirty="0" smtClean="0"/>
              <a:t>, </a:t>
            </a:r>
            <a:r>
              <a:rPr lang="ru-RU" b="1" dirty="0" err="1" smtClean="0"/>
              <a:t>продукти</a:t>
            </a:r>
            <a:r>
              <a:rPr lang="ru-RU" b="1" dirty="0" smtClean="0"/>
              <a:t>, </a:t>
            </a:r>
            <a:r>
              <a:rPr lang="ru-RU" b="1" dirty="0" err="1" smtClean="0"/>
              <a:t>нутрієнти</a:t>
            </a:r>
            <a:r>
              <a:rPr lang="ru-RU" b="1" dirty="0" smtClean="0"/>
              <a:t>, </a:t>
            </a:r>
            <a:r>
              <a:rPr lang="ru-RU" b="1" dirty="0" err="1" smtClean="0"/>
              <a:t>їхні</a:t>
            </a:r>
            <a:r>
              <a:rPr lang="ru-RU" b="1" dirty="0" smtClean="0"/>
              <a:t> </a:t>
            </a:r>
            <a:r>
              <a:rPr lang="ru-RU" b="1" dirty="0" err="1" smtClean="0"/>
              <a:t>види</a:t>
            </a:r>
            <a:r>
              <a:rPr lang="ru-RU" b="1" dirty="0" smtClean="0"/>
              <a:t>, </a:t>
            </a:r>
            <a:r>
              <a:rPr lang="ru-RU" b="1" dirty="0" err="1" smtClean="0"/>
              <a:t>відомості</a:t>
            </a:r>
            <a:r>
              <a:rPr lang="ru-RU" b="1" dirty="0" smtClean="0"/>
              <a:t> </a:t>
            </a:r>
            <a:r>
              <a:rPr lang="ru-RU" b="1" dirty="0" err="1" smtClean="0"/>
              <a:t>про</a:t>
            </a:r>
            <a:r>
              <a:rPr lang="ru-RU" b="1" dirty="0" smtClean="0"/>
              <a:t> </a:t>
            </a:r>
            <a:r>
              <a:rPr lang="ru-RU" b="1" dirty="0" err="1" smtClean="0"/>
              <a:t>кількість</a:t>
            </a:r>
            <a:r>
              <a:rPr lang="ru-RU" b="1" dirty="0" smtClean="0"/>
              <a:t> </a:t>
            </a:r>
            <a:r>
              <a:rPr lang="ru-RU" b="1" dirty="0" err="1" smtClean="0"/>
              <a:t>харчових</a:t>
            </a:r>
            <a:r>
              <a:rPr lang="ru-RU" b="1" dirty="0" smtClean="0"/>
              <a:t> </a:t>
            </a:r>
            <a:r>
              <a:rPr lang="ru-RU" b="1" dirty="0" err="1" smtClean="0"/>
              <a:t>речовин</a:t>
            </a:r>
            <a:r>
              <a:rPr lang="ru-RU" b="1" dirty="0" smtClean="0"/>
              <a:t> у продуктах та про </a:t>
            </a:r>
            <a:r>
              <a:rPr lang="ru-RU" b="1" dirty="0" err="1" smtClean="0"/>
              <a:t>метаболізм</a:t>
            </a:r>
            <a:r>
              <a:rPr lang="ru-RU" b="1" dirty="0" smtClean="0"/>
              <a:t> (</a:t>
            </a:r>
            <a:r>
              <a:rPr lang="ru-RU" b="1" dirty="0" err="1" smtClean="0"/>
              <a:t>вітамінний</a:t>
            </a:r>
            <a:r>
              <a:rPr lang="ru-RU" b="1" dirty="0" smtClean="0"/>
              <a:t>, </a:t>
            </a:r>
            <a:r>
              <a:rPr lang="ru-RU" b="1" dirty="0" err="1" smtClean="0"/>
              <a:t>жировий</a:t>
            </a:r>
            <a:r>
              <a:rPr lang="ru-RU" b="1" dirty="0" smtClean="0"/>
              <a:t>, </a:t>
            </a:r>
            <a:r>
              <a:rPr lang="ru-RU" b="1" dirty="0" err="1" smtClean="0"/>
              <a:t>білковий</a:t>
            </a:r>
            <a:r>
              <a:rPr lang="ru-RU" b="1" dirty="0" smtClean="0"/>
              <a:t> </a:t>
            </a:r>
            <a:r>
              <a:rPr lang="ru-RU" b="1" dirty="0" err="1" smtClean="0"/>
              <a:t>і</a:t>
            </a:r>
            <a:r>
              <a:rPr lang="ru-RU" b="1" dirty="0" smtClean="0"/>
              <a:t> т. д.)</a:t>
            </a:r>
          </a:p>
          <a:p>
            <a:pPr algn="just"/>
            <a:r>
              <a:rPr lang="ru-RU" b="1" i="1" dirty="0" smtClean="0">
                <a:solidFill>
                  <a:srgbClr val="7030A0"/>
                </a:solidFill>
              </a:rPr>
              <a:t>Практична </a:t>
            </a:r>
            <a:r>
              <a:rPr lang="ru-RU" b="1" i="1" dirty="0" err="1" smtClean="0">
                <a:solidFill>
                  <a:srgbClr val="7030A0"/>
                </a:solidFill>
              </a:rPr>
              <a:t>нутриціологія</a:t>
            </a:r>
            <a:r>
              <a:rPr lang="ru-RU" b="1" dirty="0" smtClean="0"/>
              <a:t> — до </a:t>
            </a:r>
            <a:r>
              <a:rPr lang="ru-RU" b="1" dirty="0" err="1" smtClean="0"/>
              <a:t>цього</a:t>
            </a:r>
            <a:r>
              <a:rPr lang="ru-RU" b="1" dirty="0" smtClean="0"/>
              <a:t> </a:t>
            </a:r>
            <a:r>
              <a:rPr lang="ru-RU" b="1" dirty="0" err="1" smtClean="0"/>
              <a:t>розділу</a:t>
            </a:r>
            <a:r>
              <a:rPr lang="ru-RU" b="1" dirty="0" smtClean="0"/>
              <a:t> </a:t>
            </a:r>
            <a:r>
              <a:rPr lang="ru-RU" b="1" dirty="0" err="1" smtClean="0"/>
              <a:t>нутриціології</a:t>
            </a:r>
            <a:r>
              <a:rPr lang="ru-RU" b="1" dirty="0" smtClean="0"/>
              <a:t> </a:t>
            </a:r>
            <a:r>
              <a:rPr lang="ru-RU" b="1" dirty="0" err="1" smtClean="0"/>
              <a:t>належить</a:t>
            </a:r>
            <a:r>
              <a:rPr lang="ru-RU" b="1" dirty="0" smtClean="0"/>
              <a:t> практична сторона </a:t>
            </a:r>
            <a:r>
              <a:rPr lang="ru-RU" b="1" dirty="0" err="1" smtClean="0"/>
              <a:t>проблеми</a:t>
            </a:r>
            <a:r>
              <a:rPr lang="ru-RU" b="1" dirty="0" smtClean="0"/>
              <a:t> </a:t>
            </a:r>
            <a:r>
              <a:rPr lang="ru-RU" b="1" dirty="0" err="1" smtClean="0"/>
              <a:t>харчування</a:t>
            </a:r>
            <a:r>
              <a:rPr lang="ru-RU" b="1" dirty="0" smtClean="0"/>
              <a:t>, </a:t>
            </a:r>
            <a:r>
              <a:rPr lang="ru-RU" b="1" dirty="0" err="1" smtClean="0"/>
              <a:t>розвиток</a:t>
            </a:r>
            <a:r>
              <a:rPr lang="ru-RU" b="1" dirty="0" smtClean="0"/>
              <a:t> </a:t>
            </a:r>
            <a:r>
              <a:rPr lang="ru-RU" b="1" dirty="0" err="1" smtClean="0"/>
              <a:t>різних</a:t>
            </a:r>
            <a:r>
              <a:rPr lang="ru-RU" b="1" dirty="0" smtClean="0"/>
              <a:t> </a:t>
            </a:r>
            <a:r>
              <a:rPr lang="ru-RU" b="1" dirty="0" err="1" smtClean="0"/>
              <a:t>видів</a:t>
            </a:r>
            <a:r>
              <a:rPr lang="ru-RU" b="1" dirty="0" smtClean="0"/>
              <a:t> </a:t>
            </a:r>
            <a:r>
              <a:rPr lang="ru-RU" b="1" dirty="0" err="1" smtClean="0"/>
              <a:t>захворювань</a:t>
            </a:r>
            <a:r>
              <a:rPr lang="ru-RU" b="1" dirty="0" smtClean="0"/>
              <a:t> через </a:t>
            </a:r>
            <a:r>
              <a:rPr lang="ru-RU" b="1" dirty="0" err="1" smtClean="0"/>
              <a:t>неповноцінне</a:t>
            </a:r>
            <a:r>
              <a:rPr lang="ru-RU" b="1" dirty="0" smtClean="0"/>
              <a:t> </a:t>
            </a:r>
            <a:r>
              <a:rPr lang="ru-RU" b="1" dirty="0" err="1" smtClean="0"/>
              <a:t>і</a:t>
            </a:r>
            <a:r>
              <a:rPr lang="ru-RU" b="1" dirty="0" smtClean="0"/>
              <a:t> </a:t>
            </a:r>
            <a:r>
              <a:rPr lang="ru-RU" b="1" dirty="0" err="1" smtClean="0"/>
              <a:t>незбалансоване</a:t>
            </a:r>
            <a:r>
              <a:rPr lang="ru-RU" b="1" dirty="0" smtClean="0"/>
              <a:t> </a:t>
            </a:r>
            <a:r>
              <a:rPr lang="ru-RU" b="1" dirty="0" err="1" smtClean="0"/>
              <a:t>харчування</a:t>
            </a:r>
            <a:r>
              <a:rPr lang="ru-RU" b="1" dirty="0" smtClean="0"/>
              <a:t>, а </a:t>
            </a:r>
            <a:r>
              <a:rPr lang="ru-RU" b="1" dirty="0" err="1" smtClean="0"/>
              <a:t>також</a:t>
            </a:r>
            <a:r>
              <a:rPr lang="ru-RU" b="1" dirty="0" smtClean="0"/>
              <a:t> </a:t>
            </a:r>
            <a:r>
              <a:rPr lang="ru-RU" b="1" dirty="0" err="1" smtClean="0"/>
              <a:t>лікувальний</a:t>
            </a:r>
            <a:r>
              <a:rPr lang="ru-RU" b="1" dirty="0" smtClean="0"/>
              <a:t> </a:t>
            </a:r>
            <a:r>
              <a:rPr lang="ru-RU" b="1" dirty="0" err="1" smtClean="0"/>
              <a:t>і</a:t>
            </a:r>
            <a:r>
              <a:rPr lang="ru-RU" b="1" dirty="0" smtClean="0"/>
              <a:t> </a:t>
            </a:r>
            <a:r>
              <a:rPr lang="ru-RU" b="1" dirty="0" err="1" smtClean="0"/>
              <a:t>профілактичний</a:t>
            </a:r>
            <a:r>
              <a:rPr lang="ru-RU" b="1" dirty="0" smtClean="0"/>
              <a:t> </a:t>
            </a:r>
            <a:r>
              <a:rPr lang="ru-RU" b="1" dirty="0" err="1" smtClean="0"/>
              <a:t>вплив</a:t>
            </a:r>
            <a:r>
              <a:rPr lang="ru-RU" b="1" dirty="0" smtClean="0"/>
              <a:t> </a:t>
            </a:r>
            <a:r>
              <a:rPr lang="ru-RU" b="1" dirty="0" err="1" smtClean="0"/>
              <a:t>здорової</a:t>
            </a:r>
            <a:r>
              <a:rPr lang="ru-RU" b="1" dirty="0" smtClean="0"/>
              <a:t> </a:t>
            </a:r>
            <a:r>
              <a:rPr lang="ru-RU" b="1" dirty="0" err="1" smtClean="0"/>
              <a:t>їжі</a:t>
            </a:r>
            <a:r>
              <a:rPr lang="ru-RU" b="1" dirty="0" smtClean="0"/>
              <a:t> </a:t>
            </a:r>
            <a:r>
              <a:rPr lang="ru-RU" b="1" dirty="0" err="1" smtClean="0"/>
              <a:t>і</a:t>
            </a:r>
            <a:r>
              <a:rPr lang="ru-RU" b="1" dirty="0" smtClean="0"/>
              <a:t> здорового способу </a:t>
            </a:r>
            <a:r>
              <a:rPr lang="ru-RU" b="1" dirty="0" err="1" smtClean="0"/>
              <a:t>життя</a:t>
            </a:r>
            <a:r>
              <a:rPr lang="ru-RU" b="1" dirty="0" smtClean="0"/>
              <a:t> на </a:t>
            </a:r>
            <a:r>
              <a:rPr lang="ru-RU" b="1" dirty="0" err="1" smtClean="0"/>
              <a:t>організм</a:t>
            </a:r>
            <a:r>
              <a:rPr lang="ru-RU" b="1" dirty="0" smtClean="0"/>
              <a:t> </a:t>
            </a:r>
            <a:r>
              <a:rPr lang="ru-RU" b="1" dirty="0" err="1" smtClean="0"/>
              <a:t>людини</a:t>
            </a:r>
            <a:r>
              <a:rPr lang="ru-RU" b="1" dirty="0" smtClean="0"/>
              <a:t>.</a:t>
            </a:r>
          </a:p>
          <a:p>
            <a:pPr algn="just"/>
            <a:r>
              <a:rPr lang="vi-VN" sz="1600" b="1" dirty="0" smtClean="0">
                <a:solidFill>
                  <a:srgbClr val="7030A0"/>
                </a:solidFill>
              </a:rPr>
              <a:t>Автогемотерапія</a:t>
            </a:r>
            <a:r>
              <a:rPr lang="vi-VN" sz="1600" b="1" dirty="0" smtClean="0"/>
              <a:t> (</a:t>
            </a:r>
            <a:r>
              <a:rPr lang="vi-VN" sz="1600" b="1" dirty="0" smtClean="0"/>
              <a:t>гр</a:t>
            </a:r>
            <a:r>
              <a:rPr lang="ru-RU" sz="1600" b="1" dirty="0" err="1" smtClean="0">
                <a:latin typeface="Arial Black" pitchFamily="34" charset="0"/>
              </a:rPr>
              <a:t>ец</a:t>
            </a:r>
            <a:r>
              <a:rPr lang="ru-RU" sz="1600" b="1" dirty="0" smtClean="0">
                <a:latin typeface="Arial Black" pitchFamily="34" charset="0"/>
              </a:rPr>
              <a:t>.</a:t>
            </a:r>
            <a:r>
              <a:rPr lang="vi-VN" sz="1600" b="1" dirty="0" smtClean="0"/>
              <a:t> </a:t>
            </a:r>
            <a:r>
              <a:rPr lang="el-GR" sz="1600" b="1" dirty="0" smtClean="0">
                <a:latin typeface="Arial Black" pitchFamily="34" charset="0"/>
              </a:rPr>
              <a:t>αύτός — </a:t>
            </a:r>
            <a:r>
              <a:rPr lang="vi-VN" sz="1600" b="1" dirty="0" smtClean="0"/>
              <a:t>сам, </a:t>
            </a:r>
            <a:r>
              <a:rPr lang="ru-RU" sz="1600" b="1" dirty="0" err="1" smtClean="0">
                <a:latin typeface="Arial Black" pitchFamily="34" charset="0"/>
              </a:rPr>
              <a:t>грец</a:t>
            </a:r>
            <a:r>
              <a:rPr lang="ru-RU" sz="1600" b="1" dirty="0" smtClean="0">
                <a:latin typeface="Arial Black" pitchFamily="34" charset="0"/>
              </a:rPr>
              <a:t>.</a:t>
            </a:r>
            <a:r>
              <a:rPr lang="vi-VN" sz="1600" b="1" dirty="0" smtClean="0"/>
              <a:t> </a:t>
            </a:r>
            <a:r>
              <a:rPr lang="el-GR" sz="1600" b="1" dirty="0" smtClean="0">
                <a:latin typeface="Arial Black" pitchFamily="34" charset="0"/>
              </a:rPr>
              <a:t>αίμα — </a:t>
            </a:r>
            <a:r>
              <a:rPr lang="vi-VN" sz="1600" b="1" dirty="0" smtClean="0"/>
              <a:t>кров і терапія) — метод лікування, що полягає у введенні хворому у м'язи або під шкіру крові, взятої у нього з вени.</a:t>
            </a:r>
            <a:endParaRPr lang="ru-RU" sz="1600" b="1" dirty="0" smtClean="0">
              <a:latin typeface="Arial Black" pitchFamily="34" charset="0"/>
            </a:endParaRPr>
          </a:p>
          <a:p>
            <a:pPr algn="just"/>
            <a:endParaRPr lang="ru-RU"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ChangeArrowheads="1"/>
          </p:cNvSpPr>
          <p:nvPr/>
        </p:nvSpPr>
        <p:spPr bwMode="auto">
          <a:xfrm>
            <a:off x="357158" y="428604"/>
            <a:ext cx="8429684" cy="62478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223838" algn="l"/>
              </a:tabLst>
            </a:pPr>
            <a:r>
              <a:rPr kumimoji="0" lang="uk-UA" sz="2400" b="1" i="1" u="none" strike="noStrike" cap="none" normalizeH="0" baseline="0" dirty="0" smtClean="0">
                <a:ln>
                  <a:noFill/>
                </a:ln>
                <a:solidFill>
                  <a:srgbClr val="FF0000"/>
                </a:solidFill>
                <a:effectLst/>
                <a:latin typeface="Arial Black" pitchFamily="34" charset="0"/>
                <a:ea typeface="Times New Roman" pitchFamily="18" charset="0"/>
                <a:cs typeface="Times New Roman" pitchFamily="18" charset="0"/>
              </a:rPr>
              <a:t>Рекомендована література:</a:t>
            </a:r>
            <a:endParaRPr kumimoji="0" lang="ru-RU" sz="1200" b="0" i="0" u="none" strike="noStrike" cap="none" normalizeH="0" baseline="0" dirty="0" smtClean="0">
              <a:ln>
                <a:noFill/>
              </a:ln>
              <a:solidFill>
                <a:srgbClr val="FF0000"/>
              </a:solidFill>
              <a:effectLst/>
              <a:latin typeface="Arial Black"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23838" algn="l"/>
              </a:tabLst>
            </a:pP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Блинкин</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С.,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Рудницкая</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Т. Фитонциды вокруг нас. Москва, 1981. 144 с.</a:t>
            </a:r>
            <a:endParaRPr kumimoji="0" lang="ru-RU" sz="1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23838" algn="l"/>
              </a:tabLst>
            </a:pP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Кравець</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О. М.,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Рябєв</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А. А. </a:t>
            </a:r>
            <a:r>
              <a:rPr kumimoji="0" lang="ru-RU" sz="1600" b="0" i="1"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Курортологія</a:t>
            </a:r>
            <a:r>
              <a:rPr kumimoji="0" lang="ru-RU" sz="1600" b="0" i="1"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підручник</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Харків</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 ХНУМГ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ім</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О. М. Бекетова, 2017. 167 с.</a:t>
            </a:r>
            <a:endParaRPr kumimoji="0" lang="ru-RU" sz="1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23838" algn="l"/>
              </a:tabLst>
            </a:pP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Лекарственные растения, сырье и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фитопрепараты</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 учебное пособие. Часть 1,2 / сост. Тихонов В.Н., Калинкина Г.И., Сальникова Е.Н. ; под ред. Дмитрука С.Е. Томск, 2004. 116</a:t>
            </a:r>
            <a:r>
              <a:rPr kumimoji="0" lang="en-US"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с., 148 с.</a:t>
            </a:r>
            <a:endParaRPr kumimoji="0" lang="ru-RU" sz="1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23838" algn="l"/>
              </a:tabLst>
            </a:pP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Солодовниченко</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Н.М.,Журавльов</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М.С.,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Ковальов</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В.М.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Лікарська</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рослинна</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сировина</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та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фітопрепарати</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посіб</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з</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фармакогнозії</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з</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основами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біохімії</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лікар</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рослин</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Харків</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Вид-во</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НФАУ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Золоті</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сторінки</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2001. 408 с.</a:t>
            </a:r>
            <a:endParaRPr kumimoji="0" lang="ru-RU" sz="1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23838" algn="l"/>
              </a:tabLst>
            </a:pP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Универсальная энциклопедия лекарственных растений / сост. И.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Путырский</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В. Прохоров. Минск : Книжный дом; Москва : Махаон, 2000. 656 с.</a:t>
            </a:r>
            <a:endParaRPr kumimoji="0" lang="ru-RU" sz="1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23838" algn="l"/>
              </a:tabLst>
            </a:pP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Яременко К. Оптимальное состояние организма и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адаптогены</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Москва: </a:t>
            </a:r>
            <a:r>
              <a:rPr kumimoji="0" lang="ru-RU" sz="1600" b="0" i="0" u="none" strike="noStrike" cap="none" normalizeH="0" baseline="0" dirty="0" err="1" smtClean="0">
                <a:ln>
                  <a:noFill/>
                </a:ln>
                <a:solidFill>
                  <a:schemeClr val="tx1"/>
                </a:solidFill>
                <a:effectLst/>
                <a:latin typeface="Arial Black" pitchFamily="34" charset="0"/>
                <a:ea typeface="Times New Roman" pitchFamily="18" charset="0"/>
                <a:cs typeface="Times New Roman" pitchFamily="18" charset="0"/>
              </a:rPr>
              <a:t>Элби</a:t>
            </a:r>
            <a:r>
              <a:rPr kumimoji="0" lang="ru-RU" sz="16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2008. 136 с.</a:t>
            </a:r>
          </a:p>
          <a:p>
            <a:pPr indent="450850" algn="just" eaLnBrk="0" fontAlgn="base" hangingPunct="0">
              <a:spcBef>
                <a:spcPct val="0"/>
              </a:spcBef>
              <a:spcAft>
                <a:spcPct val="0"/>
              </a:spcAft>
              <a:buFontTx/>
              <a:buChar char="•"/>
              <a:tabLst>
                <a:tab pos="223838" algn="l"/>
              </a:tabLst>
            </a:pPr>
            <a:r>
              <a:rPr lang="ru-RU" sz="1600" b="1" dirty="0" smtClean="0">
                <a:latin typeface="Arial Black" pitchFamily="34" charset="0"/>
              </a:rPr>
              <a:t>Чудаева И., Дубин В. </a:t>
            </a:r>
            <a:r>
              <a:rPr lang="ru-RU" sz="1600" b="1" dirty="0" err="1" smtClean="0">
                <a:latin typeface="Arial Black" pitchFamily="34" charset="0"/>
              </a:rPr>
              <a:t>Натуропатия</a:t>
            </a:r>
            <a:r>
              <a:rPr lang="ru-RU" sz="1600" b="1" dirty="0" smtClean="0">
                <a:latin typeface="Arial Black" pitchFamily="34" charset="0"/>
              </a:rPr>
              <a:t>. Практические рекомендации для здоровья. Санкт-Петербург: Изд-во "</a:t>
            </a:r>
            <a:r>
              <a:rPr lang="ru-RU" sz="1600" b="1" dirty="0" err="1" smtClean="0">
                <a:latin typeface="Arial Black" pitchFamily="34" charset="0"/>
              </a:rPr>
              <a:t>Диля</a:t>
            </a:r>
            <a:r>
              <a:rPr lang="ru-RU" sz="1600" b="1" dirty="0" smtClean="0">
                <a:latin typeface="Arial Black" pitchFamily="34" charset="0"/>
              </a:rPr>
              <a:t>", 2015. 384 с. </a:t>
            </a:r>
          </a:p>
          <a:p>
            <a:pPr indent="450850" algn="just" eaLnBrk="0" fontAlgn="base" hangingPunct="0">
              <a:spcBef>
                <a:spcPct val="0"/>
              </a:spcBef>
              <a:spcAft>
                <a:spcPct val="0"/>
              </a:spcAft>
              <a:buFontTx/>
              <a:buChar char="•"/>
              <a:tabLst>
                <a:tab pos="223838" algn="l"/>
              </a:tabLst>
            </a:pPr>
            <a:r>
              <a:rPr lang="ru-RU" sz="1600" b="1" dirty="0" smtClean="0">
                <a:latin typeface="Arial Black" pitchFamily="34" charset="0"/>
              </a:rPr>
              <a:t>Хисматуллина Н. З. Апитерапия. Пермь: </a:t>
            </a:r>
            <a:r>
              <a:rPr lang="ru-RU" sz="1600" b="1" dirty="0" err="1" smtClean="0">
                <a:latin typeface="Arial Black" pitchFamily="34" charset="0"/>
              </a:rPr>
              <a:t>Мобиле</a:t>
            </a:r>
            <a:r>
              <a:rPr lang="ru-RU" sz="1600" b="1" dirty="0" smtClean="0">
                <a:latin typeface="Arial Black" pitchFamily="34" charset="0"/>
              </a:rPr>
              <a:t>, 2005. 296 с.</a:t>
            </a:r>
          </a:p>
          <a:p>
            <a:pPr indent="450850" algn="just" eaLnBrk="0" fontAlgn="base" hangingPunct="0">
              <a:spcBef>
                <a:spcPct val="0"/>
              </a:spcBef>
              <a:spcAft>
                <a:spcPct val="0"/>
              </a:spcAft>
              <a:buFontTx/>
              <a:buChar char="•"/>
              <a:tabLst>
                <a:tab pos="223838" algn="l"/>
              </a:tabLst>
            </a:pPr>
            <a:r>
              <a:rPr lang="ru-RU" sz="1600" b="1" dirty="0" smtClean="0">
                <a:latin typeface="Arial Black" pitchFamily="34" charset="0"/>
              </a:rPr>
              <a:t>Каменев О. Ю., Барановский А. Ю. Лечение пиявками: теория и практика гирудотерапии : руководство для врачей. Санкт-Петербург: ИГ «Весь», 2006. 304 с</a:t>
            </a:r>
            <a:r>
              <a:rPr lang="ru-RU" sz="1600" b="1" dirty="0" smtClean="0">
                <a:latin typeface="Arial Black" pitchFamily="34" charset="0"/>
              </a:rPr>
              <a:t>.</a:t>
            </a:r>
            <a:endParaRPr kumimoji="0" lang="ru-RU" sz="16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23838" algn="l"/>
              </a:tabLst>
            </a:pPr>
            <a:endParaRPr kumimoji="0" lang="ru-RU" sz="24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800" b="1" dirty="0" smtClean="0">
                <a:solidFill>
                  <a:srgbClr val="7030A0"/>
                </a:solidFill>
              </a:rPr>
              <a:t>Особливості фітопрепаратів</a:t>
            </a:r>
            <a:endParaRPr lang="uk-UA" sz="4800" b="1" dirty="0">
              <a:solidFill>
                <a:srgbClr val="7030A0"/>
              </a:solidFill>
            </a:endParaRPr>
          </a:p>
        </p:txBody>
      </p:sp>
      <p:sp>
        <p:nvSpPr>
          <p:cNvPr id="3" name="Місце для вмісту 2"/>
          <p:cNvSpPr>
            <a:spLocks noGrp="1"/>
          </p:cNvSpPr>
          <p:nvPr>
            <p:ph idx="1"/>
          </p:nvPr>
        </p:nvSpPr>
        <p:spPr>
          <a:xfrm>
            <a:off x="457200" y="1600200"/>
            <a:ext cx="8229600" cy="4972072"/>
          </a:xfrm>
          <a:solidFill>
            <a:schemeClr val="bg1"/>
          </a:solidFill>
          <a:ln/>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indent="444500" algn="just">
              <a:buSzPct val="100000"/>
              <a:buFont typeface="Wingdings" pitchFamily="2" charset="2"/>
              <a:buChar char="Ø"/>
              <a:defRPr/>
            </a:pPr>
            <a:r>
              <a:rPr lang="ru-RU" sz="4600" b="1" dirty="0" err="1" smtClean="0">
                <a:solidFill>
                  <a:schemeClr val="tx1"/>
                </a:solidFill>
                <a:latin typeface="Arial Black" pitchFamily="34" charset="0"/>
                <a:cs typeface="Times New Roman" pitchFamily="18" charset="0"/>
              </a:rPr>
              <a:t>Використовуються</a:t>
            </a:r>
            <a:r>
              <a:rPr lang="ru-RU" sz="4600" b="1" dirty="0" smtClean="0">
                <a:solidFill>
                  <a:schemeClr val="tx1"/>
                </a:solidFill>
                <a:latin typeface="Arial Black" pitchFamily="34" charset="0"/>
                <a:cs typeface="Times New Roman" pitchFamily="18" charset="0"/>
              </a:rPr>
              <a:t> </a:t>
            </a:r>
            <a:r>
              <a:rPr lang="ru-RU" sz="4600" b="1" dirty="0" smtClean="0">
                <a:solidFill>
                  <a:schemeClr val="tx1"/>
                </a:solidFill>
                <a:latin typeface="Arial Black" pitchFamily="34" charset="0"/>
                <a:cs typeface="Times New Roman" pitchFamily="18" charset="0"/>
              </a:rPr>
              <a:t>для </a:t>
            </a:r>
            <a:r>
              <a:rPr lang="ru-RU" sz="4600" b="1" dirty="0" err="1" smtClean="0">
                <a:solidFill>
                  <a:schemeClr val="tx1"/>
                </a:solidFill>
                <a:latin typeface="Arial Black" pitchFamily="34" charset="0"/>
                <a:cs typeface="Times New Roman" pitchFamily="18" charset="0"/>
              </a:rPr>
              <a:t>профілактики</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захворювань</a:t>
            </a:r>
            <a:r>
              <a:rPr lang="ru-RU" sz="4600" b="1" dirty="0" smtClean="0">
                <a:solidFill>
                  <a:schemeClr val="tx1"/>
                </a:solidFill>
                <a:latin typeface="Arial Black" pitchFamily="34" charset="0"/>
                <a:cs typeface="Times New Roman" pitchFamily="18" charset="0"/>
              </a:rPr>
              <a:t>.</a:t>
            </a:r>
          </a:p>
          <a:p>
            <a:pPr indent="444500" algn="just">
              <a:buSzPct val="100000"/>
              <a:buFont typeface="Wingdings" pitchFamily="2" charset="2"/>
              <a:buChar char="Ø"/>
              <a:defRPr/>
            </a:pPr>
            <a:r>
              <a:rPr lang="ru-RU" sz="4600" b="1" dirty="0" err="1" smtClean="0">
                <a:solidFill>
                  <a:schemeClr val="tx1"/>
                </a:solidFill>
                <a:latin typeface="Arial Black" pitchFamily="34" charset="0"/>
                <a:cs typeface="Times New Roman" pitchFamily="18" charset="0"/>
              </a:rPr>
              <a:t>Частіше</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використовуються</a:t>
            </a:r>
            <a:r>
              <a:rPr lang="ru-RU" sz="4600" b="1" dirty="0" smtClean="0">
                <a:solidFill>
                  <a:schemeClr val="tx1"/>
                </a:solidFill>
                <a:latin typeface="Arial Black" pitchFamily="34" charset="0"/>
                <a:cs typeface="Times New Roman" pitchFamily="18" charset="0"/>
              </a:rPr>
              <a:t> при </a:t>
            </a:r>
            <a:r>
              <a:rPr lang="ru-RU" sz="4600" b="1" dirty="0" err="1" smtClean="0">
                <a:solidFill>
                  <a:schemeClr val="tx1"/>
                </a:solidFill>
                <a:latin typeface="Arial Black" pitchFamily="34" charset="0"/>
                <a:cs typeface="Times New Roman" pitchFamily="18" charset="0"/>
              </a:rPr>
              <a:t>хронічному</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процесі</a:t>
            </a:r>
            <a:r>
              <a:rPr lang="ru-RU" sz="4600" b="1" dirty="0" smtClean="0">
                <a:solidFill>
                  <a:schemeClr val="tx1"/>
                </a:solidFill>
                <a:latin typeface="Arial Black" pitchFamily="34" charset="0"/>
                <a:cs typeface="Times New Roman" pitchFamily="18" charset="0"/>
              </a:rPr>
              <a:t>.</a:t>
            </a:r>
          </a:p>
          <a:p>
            <a:pPr indent="444500" algn="just">
              <a:buSzPct val="100000"/>
              <a:buFont typeface="Wingdings" pitchFamily="2" charset="2"/>
              <a:buChar char="Ø"/>
              <a:defRPr/>
            </a:pPr>
            <a:r>
              <a:rPr lang="ru-RU" sz="4600" b="1" dirty="0" err="1" smtClean="0">
                <a:solidFill>
                  <a:schemeClr val="tx1"/>
                </a:solidFill>
                <a:latin typeface="Arial Black" pitchFamily="34" charset="0"/>
                <a:cs typeface="Times New Roman" pitchFamily="18" charset="0"/>
              </a:rPr>
              <a:t>Рідко</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виникає</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звикання</a:t>
            </a:r>
            <a:r>
              <a:rPr lang="ru-RU" sz="4600" b="1" dirty="0" smtClean="0">
                <a:solidFill>
                  <a:schemeClr val="tx1"/>
                </a:solidFill>
                <a:latin typeface="Arial Black" pitchFamily="34" charset="0"/>
                <a:cs typeface="Times New Roman" pitchFamily="18" charset="0"/>
              </a:rPr>
              <a:t>.</a:t>
            </a:r>
          </a:p>
          <a:p>
            <a:pPr indent="444500" algn="just">
              <a:buSzPct val="100000"/>
              <a:buFont typeface="Wingdings" pitchFamily="2" charset="2"/>
              <a:buChar char="Ø"/>
              <a:defRPr/>
            </a:pPr>
            <a:r>
              <a:rPr lang="ru-RU" sz="4600" b="1" dirty="0" err="1" smtClean="0">
                <a:solidFill>
                  <a:schemeClr val="tx1"/>
                </a:solidFill>
                <a:latin typeface="Arial Black" pitchFamily="34" charset="0"/>
                <a:cs typeface="Times New Roman" pitchFamily="18" charset="0"/>
              </a:rPr>
              <a:t>Можна</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використовувати</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довгий</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період</a:t>
            </a:r>
            <a:r>
              <a:rPr lang="ru-RU" sz="4600" b="1" dirty="0" smtClean="0">
                <a:solidFill>
                  <a:schemeClr val="tx1"/>
                </a:solidFill>
                <a:latin typeface="Arial Black" pitchFamily="34" charset="0"/>
                <a:cs typeface="Times New Roman" pitchFamily="18" charset="0"/>
              </a:rPr>
              <a:t> часу.</a:t>
            </a:r>
          </a:p>
          <a:p>
            <a:pPr indent="444500" algn="just">
              <a:buSzPct val="100000"/>
              <a:buFont typeface="Wingdings" pitchFamily="2" charset="2"/>
              <a:buChar char="Ø"/>
              <a:defRPr/>
            </a:pPr>
            <a:r>
              <a:rPr lang="ru-RU" sz="4600" b="1" dirty="0" smtClean="0">
                <a:solidFill>
                  <a:schemeClr val="tx1"/>
                </a:solidFill>
                <a:latin typeface="Arial Black" pitchFamily="34" charset="0"/>
                <a:cs typeface="Times New Roman" pitchFamily="18" charset="0"/>
              </a:rPr>
              <a:t>В </a:t>
            </a:r>
            <a:r>
              <a:rPr lang="ru-RU" sz="4600" b="1" dirty="0" err="1" smtClean="0">
                <a:solidFill>
                  <a:schemeClr val="tx1"/>
                </a:solidFill>
                <a:latin typeface="Arial Black" pitchFamily="34" charset="0"/>
                <a:cs typeface="Times New Roman" pitchFamily="18" charset="0"/>
              </a:rPr>
              <a:t>одній</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рослині</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знаходиться</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багато</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різних</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біологічно</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активних</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речовин</a:t>
            </a:r>
            <a:r>
              <a:rPr lang="ru-RU" sz="4600" b="1" dirty="0" smtClean="0">
                <a:solidFill>
                  <a:schemeClr val="tx1"/>
                </a:solidFill>
                <a:latin typeface="Arial Black" pitchFamily="34" charset="0"/>
                <a:cs typeface="Times New Roman" pitchFamily="18" charset="0"/>
              </a:rPr>
              <a:t>, тому у </a:t>
            </a:r>
            <a:r>
              <a:rPr lang="ru-RU" sz="4600" b="1" dirty="0" err="1" smtClean="0">
                <a:solidFill>
                  <a:schemeClr val="tx1"/>
                </a:solidFill>
                <a:latin typeface="Arial Black" pitchFamily="34" charset="0"/>
                <a:cs typeface="Times New Roman" pitchFamily="18" charset="0"/>
              </a:rPr>
              <a:t>фітопрепаратів</a:t>
            </a:r>
            <a:r>
              <a:rPr lang="ru-RU" sz="4600" b="1" dirty="0" smtClean="0">
                <a:solidFill>
                  <a:schemeClr val="tx1"/>
                </a:solidFill>
                <a:latin typeface="Arial Black" pitchFamily="34" charset="0"/>
                <a:cs typeface="Times New Roman" pitchFamily="18" charset="0"/>
              </a:rPr>
              <a:t> широкий спектр </a:t>
            </a:r>
            <a:r>
              <a:rPr lang="ru-RU" sz="4600" b="1" dirty="0" err="1" smtClean="0">
                <a:solidFill>
                  <a:schemeClr val="tx1"/>
                </a:solidFill>
                <a:latin typeface="Arial Black" pitchFamily="34" charset="0"/>
                <a:cs typeface="Times New Roman" pitchFamily="18" charset="0"/>
              </a:rPr>
              <a:t>фармакологічної</a:t>
            </a:r>
            <a:r>
              <a:rPr lang="ru-RU" sz="4600" b="1" dirty="0" smtClean="0">
                <a:solidFill>
                  <a:schemeClr val="tx1"/>
                </a:solidFill>
                <a:latin typeface="Arial Black" pitchFamily="34" charset="0"/>
                <a:cs typeface="Times New Roman" pitchFamily="18" charset="0"/>
              </a:rPr>
              <a:t> </a:t>
            </a:r>
            <a:r>
              <a:rPr lang="ru-RU" sz="4600" b="1" dirty="0" err="1" smtClean="0">
                <a:solidFill>
                  <a:schemeClr val="tx1"/>
                </a:solidFill>
                <a:latin typeface="Arial Black" pitchFamily="34" charset="0"/>
                <a:cs typeface="Times New Roman" pitchFamily="18" charset="0"/>
              </a:rPr>
              <a:t>активності</a:t>
            </a:r>
            <a:r>
              <a:rPr lang="ru-RU" sz="4600" b="1" dirty="0" smtClean="0">
                <a:solidFill>
                  <a:schemeClr val="tx1"/>
                </a:solidFill>
                <a:latin typeface="Arial Black" pitchFamily="34" charset="0"/>
                <a:cs typeface="Times New Roman" pitchFamily="18" charset="0"/>
              </a:rPr>
              <a:t>.</a:t>
            </a:r>
          </a:p>
          <a:p>
            <a:pPr indent="444500" algn="just">
              <a:buSzPct val="100000"/>
              <a:buFont typeface="Wingdings" pitchFamily="2" charset="2"/>
              <a:buChar char="Ø"/>
              <a:defRPr/>
            </a:pPr>
            <a:r>
              <a:rPr lang="ru-RU" sz="4600" b="1" dirty="0" err="1" smtClean="0">
                <a:solidFill>
                  <a:srgbClr val="FF0000"/>
                </a:solidFill>
                <a:latin typeface="Arial Black" pitchFamily="34" charset="0"/>
              </a:rPr>
              <a:t>Лікарські</a:t>
            </a:r>
            <a:r>
              <a:rPr lang="ru-RU" sz="4600" b="1" dirty="0" smtClean="0">
                <a:solidFill>
                  <a:srgbClr val="FF0000"/>
                </a:solidFill>
                <a:latin typeface="Arial Black" pitchFamily="34" charset="0"/>
              </a:rPr>
              <a:t> </a:t>
            </a:r>
            <a:r>
              <a:rPr lang="ru-RU" sz="4600" b="1" dirty="0" err="1" smtClean="0">
                <a:solidFill>
                  <a:srgbClr val="FF0000"/>
                </a:solidFill>
                <a:latin typeface="Arial Black" pitchFamily="34" charset="0"/>
              </a:rPr>
              <a:t>рослини</a:t>
            </a:r>
            <a:r>
              <a:rPr lang="ru-RU" sz="4600" b="1" dirty="0" smtClean="0">
                <a:solidFill>
                  <a:srgbClr val="FF0000"/>
                </a:solidFill>
                <a:latin typeface="Arial Black" pitchFamily="34" charset="0"/>
              </a:rPr>
              <a:t> </a:t>
            </a:r>
            <a:r>
              <a:rPr lang="ru-RU" sz="4600" b="1" dirty="0" err="1" smtClean="0">
                <a:solidFill>
                  <a:schemeClr val="tx1"/>
                </a:solidFill>
                <a:latin typeface="Arial Black" pitchFamily="34" charset="0"/>
              </a:rPr>
              <a:t>найбільш</a:t>
            </a:r>
            <a:r>
              <a:rPr lang="ru-RU" sz="4600" b="1" dirty="0" smtClean="0">
                <a:solidFill>
                  <a:schemeClr val="tx1"/>
                </a:solidFill>
                <a:latin typeface="Arial Black" pitchFamily="34" charset="0"/>
              </a:rPr>
              <a:t> </a:t>
            </a:r>
            <a:r>
              <a:rPr lang="ru-RU" sz="4600" b="1" dirty="0" err="1" smtClean="0">
                <a:solidFill>
                  <a:schemeClr val="tx1"/>
                </a:solidFill>
                <a:latin typeface="Arial Black" pitchFamily="34" charset="0"/>
              </a:rPr>
              <a:t>ефективні</a:t>
            </a:r>
            <a:r>
              <a:rPr lang="ru-RU" sz="4600" b="1" dirty="0" smtClean="0">
                <a:solidFill>
                  <a:schemeClr val="tx1"/>
                </a:solidFill>
                <a:latin typeface="Arial Black" pitchFamily="34" charset="0"/>
              </a:rPr>
              <a:t> при </a:t>
            </a:r>
            <a:r>
              <a:rPr lang="ru-RU" sz="4600" b="1" dirty="0" err="1" smtClean="0">
                <a:solidFill>
                  <a:schemeClr val="tx1"/>
                </a:solidFill>
                <a:latin typeface="Arial Black" pitchFamily="34" charset="0"/>
              </a:rPr>
              <a:t>функціональних</a:t>
            </a:r>
            <a:r>
              <a:rPr lang="ru-RU" sz="4600" b="1" dirty="0" smtClean="0">
                <a:solidFill>
                  <a:schemeClr val="tx1"/>
                </a:solidFill>
                <a:latin typeface="Arial Black" pitchFamily="34" charset="0"/>
              </a:rPr>
              <a:t> </a:t>
            </a:r>
            <a:r>
              <a:rPr lang="ru-RU" sz="4600" b="1" dirty="0" err="1" smtClean="0">
                <a:solidFill>
                  <a:schemeClr val="tx1"/>
                </a:solidFill>
                <a:latin typeface="Arial Black" pitchFamily="34" charset="0"/>
              </a:rPr>
              <a:t>розладах</a:t>
            </a:r>
            <a:r>
              <a:rPr lang="ru-RU" sz="4600" b="1" dirty="0" smtClean="0">
                <a:solidFill>
                  <a:schemeClr val="tx1"/>
                </a:solidFill>
                <a:latin typeface="Arial Black" pitchFamily="34" charset="0"/>
              </a:rPr>
              <a:t> </a:t>
            </a:r>
            <a:r>
              <a:rPr lang="ru-RU" sz="4600" b="1" dirty="0" err="1" smtClean="0">
                <a:solidFill>
                  <a:schemeClr val="tx1"/>
                </a:solidFill>
                <a:latin typeface="Arial Black" pitchFamily="34" charset="0"/>
              </a:rPr>
              <a:t>організму</a:t>
            </a:r>
            <a:r>
              <a:rPr lang="ru-RU" sz="4600" b="1" dirty="0" smtClean="0">
                <a:solidFill>
                  <a:schemeClr val="tx1"/>
                </a:solidFill>
                <a:latin typeface="Arial Black" pitchFamily="34" charset="0"/>
              </a:rPr>
              <a:t>, легких </a:t>
            </a:r>
            <a:r>
              <a:rPr lang="ru-RU" sz="4600" b="1" dirty="0" smtClean="0">
                <a:solidFill>
                  <a:schemeClr val="tx1"/>
                </a:solidFill>
                <a:latin typeface="Arial Black" pitchFamily="34" charset="0"/>
              </a:rPr>
              <a:t>формах </a:t>
            </a:r>
            <a:r>
              <a:rPr lang="ru-RU" sz="4600" b="1" dirty="0" err="1" smtClean="0">
                <a:solidFill>
                  <a:schemeClr val="tx1"/>
                </a:solidFill>
                <a:latin typeface="Arial Black" pitchFamily="34" charset="0"/>
              </a:rPr>
              <a:t>захворювання</a:t>
            </a:r>
            <a:r>
              <a:rPr lang="ru-RU" sz="4600" b="1" dirty="0" smtClean="0">
                <a:solidFill>
                  <a:schemeClr val="tx1"/>
                </a:solidFill>
                <a:latin typeface="Arial Black" pitchFamily="34" charset="0"/>
              </a:rPr>
              <a:t>, для </a:t>
            </a:r>
            <a:r>
              <a:rPr lang="ru-RU" sz="4600" b="1" dirty="0" err="1" smtClean="0">
                <a:solidFill>
                  <a:schemeClr val="tx1"/>
                </a:solidFill>
                <a:latin typeface="Arial Black" pitchFamily="34" charset="0"/>
              </a:rPr>
              <a:t>підвищення</a:t>
            </a:r>
            <a:r>
              <a:rPr lang="ru-RU" sz="4600" b="1" dirty="0" smtClean="0">
                <a:solidFill>
                  <a:schemeClr val="tx1"/>
                </a:solidFill>
                <a:latin typeface="Arial Black" pitchFamily="34" charset="0"/>
              </a:rPr>
              <a:t> </a:t>
            </a:r>
            <a:r>
              <a:rPr lang="ru-RU" sz="4600" b="1" dirty="0" err="1" smtClean="0">
                <a:solidFill>
                  <a:schemeClr val="tx1"/>
                </a:solidFill>
                <a:latin typeface="Arial Black" pitchFamily="34" charset="0"/>
              </a:rPr>
              <a:t>лікувального</a:t>
            </a:r>
            <a:r>
              <a:rPr lang="ru-RU" sz="4600" b="1" dirty="0" smtClean="0">
                <a:solidFill>
                  <a:schemeClr val="tx1"/>
                </a:solidFill>
                <a:latin typeface="Arial Black" pitchFamily="34" charset="0"/>
              </a:rPr>
              <a:t> </a:t>
            </a:r>
            <a:r>
              <a:rPr lang="ru-RU" sz="4600" b="1" dirty="0" err="1" smtClean="0">
                <a:solidFill>
                  <a:schemeClr val="tx1"/>
                </a:solidFill>
                <a:latin typeface="Arial Black" pitchFamily="34" charset="0"/>
              </a:rPr>
              <a:t>ефекту</a:t>
            </a:r>
            <a:r>
              <a:rPr lang="ru-RU" sz="4600" b="1" dirty="0" smtClean="0">
                <a:solidFill>
                  <a:schemeClr val="tx1"/>
                </a:solidFill>
                <a:latin typeface="Arial Black" pitchFamily="34" charset="0"/>
              </a:rPr>
              <a:t>  </a:t>
            </a:r>
            <a:r>
              <a:rPr lang="ru-RU" sz="4600" b="1" dirty="0" err="1" smtClean="0">
                <a:solidFill>
                  <a:schemeClr val="tx1"/>
                </a:solidFill>
                <a:latin typeface="Arial Black" pitchFamily="34" charset="0"/>
              </a:rPr>
              <a:t>специфічної</a:t>
            </a:r>
            <a:r>
              <a:rPr lang="ru-RU" sz="4600" b="1" dirty="0" smtClean="0">
                <a:solidFill>
                  <a:schemeClr val="tx1"/>
                </a:solidFill>
                <a:latin typeface="Arial Black" pitchFamily="34" charset="0"/>
              </a:rPr>
              <a:t> </a:t>
            </a:r>
            <a:r>
              <a:rPr lang="ru-RU" sz="4600" b="1" dirty="0" err="1" smtClean="0">
                <a:solidFill>
                  <a:schemeClr val="tx1"/>
                </a:solidFill>
                <a:latin typeface="Arial Black" pitchFamily="34" charset="0"/>
              </a:rPr>
              <a:t>терапії</a:t>
            </a:r>
            <a:r>
              <a:rPr lang="ru-RU" sz="4600" b="1" dirty="0" smtClean="0">
                <a:solidFill>
                  <a:schemeClr val="tx1"/>
                </a:solidFill>
                <a:latin typeface="Arial Black" pitchFamily="34" charset="0"/>
              </a:rPr>
              <a:t>, в </a:t>
            </a:r>
            <a:r>
              <a:rPr lang="ru-RU" sz="4600" b="1" dirty="0" err="1" smtClean="0">
                <a:solidFill>
                  <a:schemeClr val="tx1"/>
                </a:solidFill>
                <a:latin typeface="Arial Black" pitchFamily="34" charset="0"/>
              </a:rPr>
              <a:t>ході</a:t>
            </a:r>
            <a:r>
              <a:rPr lang="ru-RU" sz="4600" b="1" dirty="0" smtClean="0">
                <a:solidFill>
                  <a:schemeClr val="tx1"/>
                </a:solidFill>
                <a:latin typeface="Arial Black" pitchFamily="34" charset="0"/>
              </a:rPr>
              <a:t> </a:t>
            </a:r>
            <a:r>
              <a:rPr lang="ru-RU" sz="4600" b="1" dirty="0" err="1" smtClean="0">
                <a:solidFill>
                  <a:schemeClr val="tx1"/>
                </a:solidFill>
                <a:latin typeface="Arial Black" pitchFamily="34" charset="0"/>
              </a:rPr>
              <a:t>підтримуючого</a:t>
            </a:r>
            <a:r>
              <a:rPr lang="ru-RU" sz="4600" b="1" dirty="0" smtClean="0">
                <a:solidFill>
                  <a:schemeClr val="tx1"/>
                </a:solidFill>
                <a:latin typeface="Arial Black" pitchFamily="34" charset="0"/>
              </a:rPr>
              <a:t> </a:t>
            </a:r>
            <a:r>
              <a:rPr lang="ru-RU" sz="4600" b="1" dirty="0" err="1" smtClean="0">
                <a:solidFill>
                  <a:schemeClr val="tx1"/>
                </a:solidFill>
                <a:latin typeface="Arial Black" pitchFamily="34" charset="0"/>
              </a:rPr>
              <a:t>лікування</a:t>
            </a:r>
            <a:r>
              <a:rPr lang="ru-RU" sz="4600" b="1" dirty="0" smtClean="0">
                <a:solidFill>
                  <a:schemeClr val="tx1"/>
                </a:solidFill>
                <a:latin typeface="Arial Black" pitchFamily="34" charset="0"/>
              </a:rPr>
              <a:t>.</a:t>
            </a:r>
          </a:p>
          <a:p>
            <a:pPr indent="444500" algn="just">
              <a:buSzPct val="100000"/>
              <a:buFont typeface="Wingdings" pitchFamily="2" charset="2"/>
              <a:buChar char="Ø"/>
              <a:defRPr/>
            </a:pPr>
            <a:r>
              <a:rPr lang="ru-RU" sz="4600" b="1" dirty="0" err="1" smtClean="0">
                <a:solidFill>
                  <a:srgbClr val="FF0000"/>
                </a:solidFill>
                <a:latin typeface="Arial Black" pitchFamily="34" charset="0"/>
              </a:rPr>
              <a:t>Загально</a:t>
            </a:r>
            <a:r>
              <a:rPr lang="ru-RU" sz="4600" b="1" dirty="0" smtClean="0">
                <a:solidFill>
                  <a:srgbClr val="FF0000"/>
                </a:solidFill>
                <a:latin typeface="Arial Black" pitchFamily="34" charset="0"/>
              </a:rPr>
              <a:t> </a:t>
            </a:r>
            <a:r>
              <a:rPr lang="ru-RU" sz="4600" b="1" dirty="0" err="1" smtClean="0">
                <a:solidFill>
                  <a:srgbClr val="FF0000"/>
                </a:solidFill>
                <a:latin typeface="Arial Black" pitchFamily="34" charset="0"/>
              </a:rPr>
              <a:t>оздоровлюючий</a:t>
            </a:r>
            <a:r>
              <a:rPr lang="ru-RU" sz="4600" b="1" dirty="0" smtClean="0">
                <a:solidFill>
                  <a:srgbClr val="FF0000"/>
                </a:solidFill>
                <a:latin typeface="Arial Black" pitchFamily="34" charset="0"/>
              </a:rPr>
              <a:t> </a:t>
            </a:r>
            <a:r>
              <a:rPr lang="ru-RU" sz="4600" b="1" dirty="0" err="1" smtClean="0">
                <a:solidFill>
                  <a:srgbClr val="FF0000"/>
                </a:solidFill>
                <a:latin typeface="Arial Black" pitchFamily="34" charset="0"/>
              </a:rPr>
              <a:t>ефект</a:t>
            </a:r>
            <a:r>
              <a:rPr lang="ru-RU" sz="4600" b="1" dirty="0" smtClean="0">
                <a:solidFill>
                  <a:schemeClr val="tx1"/>
                </a:solidFill>
                <a:latin typeface="Arial Black" pitchFamily="34" charset="0"/>
              </a:rPr>
              <a:t>.</a:t>
            </a:r>
            <a:endParaRPr lang="ru-RU" sz="4600" b="1" dirty="0" smtClean="0">
              <a:solidFill>
                <a:schemeClr val="tx1"/>
              </a:solidFill>
              <a:latin typeface="Arial Black" pitchFamily="34" charset="0"/>
              <a:cs typeface="Times New Roman" pitchFamily="18" charset="0"/>
            </a:endParaRPr>
          </a:p>
          <a:p>
            <a:pPr indent="444500" algn="just">
              <a:buSzPct val="100000"/>
              <a:buFont typeface="Wingdings" pitchFamily="2" charset="2"/>
              <a:buChar char="Ø"/>
              <a:defRPr/>
            </a:pPr>
            <a:endParaRPr lang="ru-RU" sz="2700" dirty="0" smtClean="0">
              <a:solidFill>
                <a:schemeClr val="tx2"/>
              </a:solidFill>
              <a:latin typeface="Times New Roman" pitchFamily="18" charset="0"/>
              <a:cs typeface="Times New Roman" pitchFamily="18" charset="0"/>
            </a:endParaRPr>
          </a:p>
          <a:p>
            <a:pPr lvl="1" indent="444500" algn="just">
              <a:buSzPct val="100000"/>
              <a:buNone/>
              <a:defRPr/>
            </a:pPr>
            <a:endParaRPr lang="ru-RU" sz="2400" dirty="0" smtClean="0">
              <a:solidFill>
                <a:schemeClr val="tx2"/>
              </a:solidFill>
              <a:latin typeface="Times New Roman" pitchFamily="18" charset="0"/>
              <a:cs typeface="Times New Roman" pitchFamily="18" charset="0"/>
            </a:endParaRPr>
          </a:p>
          <a:p>
            <a:pPr indent="444500" algn="just">
              <a:buSzPct val="100000"/>
              <a:buNone/>
              <a:defRPr/>
            </a:pPr>
            <a:endParaRPr lang="ru-RU" sz="2800" dirty="0" smtClean="0">
              <a:solidFill>
                <a:schemeClr val="tx2"/>
              </a:solidFill>
              <a:latin typeface="Times New Roman" pitchFamily="18" charset="0"/>
              <a:cs typeface="Times New Roman" pitchFamily="18" charset="0"/>
            </a:endParaRPr>
          </a:p>
          <a:p>
            <a:pPr indent="444500" algn="just">
              <a:buSzPct val="100000"/>
              <a:buNone/>
              <a:defRPr/>
            </a:pPr>
            <a:endParaRPr lang="ru-RU" sz="2800" dirty="0" smtClean="0">
              <a:solidFill>
                <a:schemeClr val="tx2"/>
              </a:solidFill>
              <a:latin typeface="Times New Roman" pitchFamily="18" charset="0"/>
              <a:cs typeface="Times New Roman" pitchFamily="18" charset="0"/>
            </a:endParaRPr>
          </a:p>
          <a:p>
            <a:pPr indent="444500" algn="just">
              <a:buSzPct val="100000"/>
              <a:buNone/>
              <a:defRPr/>
            </a:pPr>
            <a:endParaRPr lang="ru-RU" sz="2800" dirty="0" smtClean="0"/>
          </a:p>
          <a:p>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643998" cy="5755422"/>
          </a:xfrm>
          <a:prstGeom prst="rect">
            <a:avLst/>
          </a:prstGeom>
        </p:spPr>
        <p:txBody>
          <a:bodyPr wrap="square">
            <a:spAutoFit/>
          </a:bodyPr>
          <a:lstStyle/>
          <a:p>
            <a:pPr algn="just"/>
            <a:r>
              <a:rPr lang="ru-RU" sz="3200" b="1" i="1" dirty="0" err="1" smtClean="0">
                <a:solidFill>
                  <a:srgbClr val="0070C0"/>
                </a:solidFill>
                <a:effectLst>
                  <a:outerShdw blurRad="38100" dist="38100" dir="2700000" algn="tl">
                    <a:srgbClr val="000000">
                      <a:alpha val="43137"/>
                    </a:srgbClr>
                  </a:outerShdw>
                </a:effectLst>
              </a:rPr>
              <a:t>Недоліки</a:t>
            </a:r>
            <a:r>
              <a:rPr lang="ru-RU" sz="3200" b="1" i="1" dirty="0" smtClean="0">
                <a:solidFill>
                  <a:srgbClr val="0070C0"/>
                </a:solidFill>
                <a:effectLst>
                  <a:outerShdw blurRad="38100" dist="38100" dir="2700000" algn="tl">
                    <a:srgbClr val="000000">
                      <a:alpha val="43137"/>
                    </a:srgbClr>
                  </a:outerShdw>
                </a:effectLst>
              </a:rPr>
              <a:t> </a:t>
            </a:r>
            <a:r>
              <a:rPr lang="ru-RU" sz="3200" b="1" i="1" dirty="0" err="1" smtClean="0">
                <a:solidFill>
                  <a:srgbClr val="0070C0"/>
                </a:solidFill>
                <a:effectLst>
                  <a:outerShdw blurRad="38100" dist="38100" dir="2700000" algn="tl">
                    <a:srgbClr val="000000">
                      <a:alpha val="43137"/>
                    </a:srgbClr>
                  </a:outerShdw>
                </a:effectLst>
              </a:rPr>
              <a:t>фітотерапевтичного</a:t>
            </a:r>
            <a:r>
              <a:rPr lang="ru-RU" sz="3200" b="1" i="1" dirty="0" smtClean="0">
                <a:solidFill>
                  <a:srgbClr val="0070C0"/>
                </a:solidFill>
                <a:effectLst>
                  <a:outerShdw blurRad="38100" dist="38100" dir="2700000" algn="tl">
                    <a:srgbClr val="000000">
                      <a:alpha val="43137"/>
                    </a:srgbClr>
                  </a:outerShdw>
                </a:effectLst>
              </a:rPr>
              <a:t> методу: </a:t>
            </a:r>
            <a:endParaRPr lang="ru-RU" sz="3200" b="1" i="1" dirty="0" smtClean="0">
              <a:solidFill>
                <a:srgbClr val="0070C0"/>
              </a:solidFill>
              <a:effectLst>
                <a:outerShdw blurRad="38100" dist="38100" dir="2700000" algn="tl">
                  <a:srgbClr val="000000">
                    <a:alpha val="43137"/>
                  </a:srgbClr>
                </a:outerShdw>
              </a:effectLst>
            </a:endParaRPr>
          </a:p>
          <a:p>
            <a:pPr algn="just">
              <a:buFont typeface="Wingdings" pitchFamily="2" charset="2"/>
              <a:buChar char="ü"/>
            </a:pPr>
            <a:r>
              <a:rPr lang="ru-RU" sz="2800" b="1" dirty="0" smtClean="0"/>
              <a:t>• </a:t>
            </a:r>
            <a:r>
              <a:rPr lang="ru-RU" sz="2800" b="1" dirty="0" err="1" smtClean="0">
                <a:solidFill>
                  <a:srgbClr val="FF0000"/>
                </a:solidFill>
              </a:rPr>
              <a:t>незручність</a:t>
            </a:r>
            <a:r>
              <a:rPr lang="ru-RU" sz="2800" b="1" dirty="0" smtClean="0">
                <a:solidFill>
                  <a:srgbClr val="FF0000"/>
                </a:solidFill>
              </a:rPr>
              <a:t> </a:t>
            </a:r>
            <a:r>
              <a:rPr lang="ru-RU" sz="2800" b="1" dirty="0" err="1" smtClean="0">
                <a:solidFill>
                  <a:srgbClr val="FF0000"/>
                </a:solidFill>
              </a:rPr>
              <a:t>приготування</a:t>
            </a:r>
            <a:r>
              <a:rPr lang="ru-RU" sz="2800" b="1" dirty="0" smtClean="0">
                <a:solidFill>
                  <a:srgbClr val="FF0000"/>
                </a:solidFill>
              </a:rPr>
              <a:t> </a:t>
            </a:r>
            <a:r>
              <a:rPr lang="ru-RU" sz="2800" b="1" dirty="0" err="1" smtClean="0"/>
              <a:t>і</a:t>
            </a:r>
            <a:r>
              <a:rPr lang="ru-RU" sz="2800" b="1" dirty="0" smtClean="0"/>
              <a:t> </a:t>
            </a:r>
            <a:r>
              <a:rPr lang="ru-RU" sz="2800" b="1" dirty="0" err="1" smtClean="0"/>
              <a:t>застосування</a:t>
            </a:r>
            <a:r>
              <a:rPr lang="ru-RU" sz="2800" b="1" dirty="0" smtClean="0"/>
              <a:t> </a:t>
            </a:r>
            <a:r>
              <a:rPr lang="ru-RU" sz="2800" b="1" dirty="0" err="1" smtClean="0"/>
              <a:t>індивідуальних</a:t>
            </a:r>
            <a:r>
              <a:rPr lang="ru-RU" sz="2800" b="1" dirty="0" smtClean="0"/>
              <a:t> </a:t>
            </a:r>
            <a:r>
              <a:rPr lang="ru-RU" sz="2800" b="1" dirty="0" err="1" smtClean="0"/>
              <a:t>лікарських</a:t>
            </a:r>
            <a:r>
              <a:rPr lang="ru-RU" sz="2800" b="1" dirty="0" smtClean="0"/>
              <a:t> </a:t>
            </a:r>
            <a:r>
              <a:rPr lang="ru-RU" sz="2800" b="1" dirty="0" err="1" smtClean="0"/>
              <a:t>засобів</a:t>
            </a:r>
            <a:r>
              <a:rPr lang="ru-RU" sz="2800" b="1" dirty="0" smtClean="0"/>
              <a:t> в </a:t>
            </a:r>
            <a:r>
              <a:rPr lang="ru-RU" sz="2800" b="1" dirty="0" err="1" smtClean="0"/>
              <a:t>домашніх</a:t>
            </a:r>
            <a:r>
              <a:rPr lang="ru-RU" sz="2800" b="1" dirty="0" smtClean="0"/>
              <a:t> </a:t>
            </a:r>
            <a:r>
              <a:rPr lang="ru-RU" sz="2800" b="1" dirty="0" err="1" smtClean="0"/>
              <a:t>умовах</a:t>
            </a:r>
            <a:r>
              <a:rPr lang="ru-RU" sz="2800" b="1" dirty="0" smtClean="0"/>
              <a:t> </a:t>
            </a:r>
            <a:r>
              <a:rPr lang="ru-RU" sz="2800" b="1" dirty="0" err="1" smtClean="0"/>
              <a:t>і</a:t>
            </a:r>
            <a:r>
              <a:rPr lang="ru-RU" sz="2800" b="1" dirty="0" smtClean="0"/>
              <a:t> </a:t>
            </a:r>
            <a:r>
              <a:rPr lang="ru-RU" sz="2800" b="1" dirty="0" err="1" smtClean="0"/>
              <a:t>медичних</a:t>
            </a:r>
            <a:r>
              <a:rPr lang="ru-RU" sz="2800" b="1" dirty="0" smtClean="0"/>
              <a:t> </a:t>
            </a:r>
            <a:r>
              <a:rPr lang="ru-RU" sz="2800" b="1" dirty="0" err="1" smtClean="0"/>
              <a:t>установах</a:t>
            </a:r>
            <a:r>
              <a:rPr lang="ru-RU" sz="2800" b="1" dirty="0" smtClean="0"/>
              <a:t>; </a:t>
            </a:r>
            <a:endParaRPr lang="ru-RU" sz="2800" b="1" dirty="0" smtClean="0"/>
          </a:p>
          <a:p>
            <a:pPr algn="just">
              <a:buFont typeface="Wingdings" pitchFamily="2" charset="2"/>
              <a:buChar char="ü"/>
            </a:pPr>
            <a:r>
              <a:rPr lang="ru-RU" sz="2800" b="1" dirty="0" smtClean="0"/>
              <a:t>• </a:t>
            </a:r>
            <a:r>
              <a:rPr lang="ru-RU" sz="2800" b="1" dirty="0" err="1" smtClean="0">
                <a:solidFill>
                  <a:srgbClr val="FF0000"/>
                </a:solidFill>
              </a:rPr>
              <a:t>поступове</a:t>
            </a:r>
            <a:r>
              <a:rPr lang="ru-RU" sz="2800" b="1" dirty="0" smtClean="0">
                <a:solidFill>
                  <a:srgbClr val="FF0000"/>
                </a:solidFill>
              </a:rPr>
              <a:t> </a:t>
            </a:r>
            <a:r>
              <a:rPr lang="ru-RU" sz="2800" b="1" dirty="0" err="1" smtClean="0">
                <a:solidFill>
                  <a:srgbClr val="FF0000"/>
                </a:solidFill>
              </a:rPr>
              <a:t>наростання</a:t>
            </a:r>
            <a:r>
              <a:rPr lang="ru-RU" sz="2800" b="1" dirty="0" smtClean="0">
                <a:solidFill>
                  <a:srgbClr val="FF0000"/>
                </a:solidFill>
              </a:rPr>
              <a:t> </a:t>
            </a:r>
            <a:r>
              <a:rPr lang="ru-RU" sz="2800" b="1" dirty="0" err="1" smtClean="0">
                <a:solidFill>
                  <a:srgbClr val="FF0000"/>
                </a:solidFill>
              </a:rPr>
              <a:t>терапевтичного</a:t>
            </a:r>
            <a:r>
              <a:rPr lang="ru-RU" sz="2800" b="1" dirty="0" smtClean="0">
                <a:solidFill>
                  <a:srgbClr val="FF0000"/>
                </a:solidFill>
              </a:rPr>
              <a:t> </a:t>
            </a:r>
            <a:r>
              <a:rPr lang="ru-RU" sz="2800" b="1" dirty="0" err="1" smtClean="0">
                <a:solidFill>
                  <a:srgbClr val="FF0000"/>
                </a:solidFill>
              </a:rPr>
              <a:t>ефекту</a:t>
            </a:r>
            <a:r>
              <a:rPr lang="ru-RU" sz="2800" b="1" dirty="0" smtClean="0"/>
              <a:t>; </a:t>
            </a:r>
            <a:endParaRPr lang="ru-RU" sz="2800" b="1" dirty="0" smtClean="0"/>
          </a:p>
          <a:p>
            <a:pPr algn="just">
              <a:buFont typeface="Wingdings" pitchFamily="2" charset="2"/>
              <a:buChar char="ü"/>
            </a:pPr>
            <a:r>
              <a:rPr lang="ru-RU" sz="2800" b="1" dirty="0" smtClean="0"/>
              <a:t>• </a:t>
            </a:r>
            <a:r>
              <a:rPr lang="ru-RU" sz="2800" b="1" dirty="0" err="1" smtClean="0">
                <a:solidFill>
                  <a:srgbClr val="FF0000"/>
                </a:solidFill>
              </a:rPr>
              <a:t>обмежена</a:t>
            </a:r>
            <a:r>
              <a:rPr lang="ru-RU" sz="2800" b="1" dirty="0" smtClean="0">
                <a:solidFill>
                  <a:srgbClr val="FF0000"/>
                </a:solidFill>
              </a:rPr>
              <a:t> </a:t>
            </a:r>
            <a:r>
              <a:rPr lang="ru-RU" sz="2800" b="1" dirty="0" err="1" smtClean="0">
                <a:solidFill>
                  <a:srgbClr val="FF0000"/>
                </a:solidFill>
              </a:rPr>
              <a:t>вивченість</a:t>
            </a:r>
            <a:r>
              <a:rPr lang="ru-RU" sz="2800" b="1" dirty="0" smtClean="0">
                <a:solidFill>
                  <a:srgbClr val="FF0000"/>
                </a:solidFill>
              </a:rPr>
              <a:t> </a:t>
            </a:r>
            <a:r>
              <a:rPr lang="ru-RU" sz="2800" b="1" dirty="0" err="1" smtClean="0">
                <a:solidFill>
                  <a:srgbClr val="FF0000"/>
                </a:solidFill>
              </a:rPr>
              <a:t>фармакологічного</a:t>
            </a:r>
            <a:r>
              <a:rPr lang="ru-RU" sz="2800" b="1" dirty="0" smtClean="0">
                <a:solidFill>
                  <a:srgbClr val="FF0000"/>
                </a:solidFill>
              </a:rPr>
              <a:t> </a:t>
            </a:r>
            <a:r>
              <a:rPr lang="ru-RU" sz="2800" b="1" dirty="0" err="1" smtClean="0">
                <a:solidFill>
                  <a:srgbClr val="FF0000"/>
                </a:solidFill>
              </a:rPr>
              <a:t>взаємодії</a:t>
            </a:r>
            <a:r>
              <a:rPr lang="ru-RU" sz="2800" b="1" dirty="0" smtClean="0">
                <a:solidFill>
                  <a:srgbClr val="FF0000"/>
                </a:solidFill>
              </a:rPr>
              <a:t> </a:t>
            </a:r>
            <a:r>
              <a:rPr lang="ru-RU" sz="2800" b="1" dirty="0" err="1" smtClean="0"/>
              <a:t>активних</a:t>
            </a:r>
            <a:r>
              <a:rPr lang="ru-RU" sz="2800" b="1" dirty="0" smtClean="0"/>
              <a:t> </a:t>
            </a:r>
            <a:r>
              <a:rPr lang="ru-RU" sz="2800" b="1" dirty="0" err="1" smtClean="0"/>
              <a:t>компонентів</a:t>
            </a:r>
            <a:r>
              <a:rPr lang="ru-RU" sz="2800" b="1" dirty="0" smtClean="0"/>
              <a:t> </a:t>
            </a:r>
            <a:r>
              <a:rPr lang="ru-RU" sz="2800" b="1" dirty="0" err="1" smtClean="0"/>
              <a:t>лікарських</a:t>
            </a:r>
            <a:r>
              <a:rPr lang="ru-RU" sz="2800" b="1" dirty="0" smtClean="0"/>
              <a:t> </a:t>
            </a:r>
            <a:r>
              <a:rPr lang="ru-RU" sz="2800" b="1" dirty="0" err="1" smtClean="0"/>
              <a:t>рослин</a:t>
            </a:r>
            <a:r>
              <a:rPr lang="ru-RU" sz="2800" b="1" dirty="0" smtClean="0"/>
              <a:t> </a:t>
            </a:r>
            <a:r>
              <a:rPr lang="ru-RU" sz="2800" b="1" dirty="0" err="1" smtClean="0"/>
              <a:t>з</a:t>
            </a:r>
            <a:r>
              <a:rPr lang="ru-RU" sz="2800" b="1" dirty="0" smtClean="0"/>
              <a:t> </a:t>
            </a:r>
            <a:r>
              <a:rPr lang="ru-RU" sz="2800" b="1" dirty="0" err="1" smtClean="0"/>
              <a:t>іншими</a:t>
            </a:r>
            <a:r>
              <a:rPr lang="ru-RU" sz="2800" b="1" dirty="0" smtClean="0"/>
              <a:t> препаратами при </a:t>
            </a:r>
            <a:r>
              <a:rPr lang="ru-RU" sz="2800" b="1" dirty="0" err="1" smtClean="0"/>
              <a:t>спільному</a:t>
            </a:r>
            <a:r>
              <a:rPr lang="ru-RU" sz="2800" b="1" dirty="0" smtClean="0"/>
              <a:t> </a:t>
            </a:r>
            <a:r>
              <a:rPr lang="ru-RU" sz="2800" b="1" dirty="0" err="1" smtClean="0"/>
              <a:t>призначенні</a:t>
            </a:r>
            <a:r>
              <a:rPr lang="ru-RU" sz="2800" b="1" dirty="0" smtClean="0"/>
              <a:t>; </a:t>
            </a:r>
            <a:endParaRPr lang="ru-RU" sz="2800" b="1" dirty="0" smtClean="0"/>
          </a:p>
          <a:p>
            <a:pPr algn="just">
              <a:buFont typeface="Wingdings" pitchFamily="2" charset="2"/>
              <a:buChar char="ü"/>
            </a:pPr>
            <a:r>
              <a:rPr lang="ru-RU" sz="2800" b="1" dirty="0" smtClean="0"/>
              <a:t>• </a:t>
            </a:r>
            <a:r>
              <a:rPr lang="ru-RU" sz="2800" b="1" dirty="0" smtClean="0">
                <a:solidFill>
                  <a:srgbClr val="FF0000"/>
                </a:solidFill>
              </a:rPr>
              <a:t>не </a:t>
            </a:r>
            <a:r>
              <a:rPr lang="ru-RU" sz="2800" b="1" dirty="0" err="1" smtClean="0">
                <a:solidFill>
                  <a:srgbClr val="FF0000"/>
                </a:solidFill>
              </a:rPr>
              <a:t>покриває</a:t>
            </a:r>
            <a:r>
              <a:rPr lang="ru-RU" sz="2800" b="1" dirty="0" smtClean="0">
                <a:solidFill>
                  <a:srgbClr val="FF0000"/>
                </a:solidFill>
              </a:rPr>
              <a:t> потреби </a:t>
            </a:r>
            <a:r>
              <a:rPr lang="ru-RU" sz="2800" b="1" dirty="0" err="1" smtClean="0">
                <a:solidFill>
                  <a:srgbClr val="FF0000"/>
                </a:solidFill>
              </a:rPr>
              <a:t>кадрове</a:t>
            </a:r>
            <a:r>
              <a:rPr lang="ru-RU" sz="2800" b="1" dirty="0" smtClean="0">
                <a:solidFill>
                  <a:srgbClr val="FF0000"/>
                </a:solidFill>
              </a:rPr>
              <a:t> </a:t>
            </a:r>
            <a:r>
              <a:rPr lang="ru-RU" sz="2800" b="1" dirty="0" err="1" smtClean="0">
                <a:solidFill>
                  <a:srgbClr val="FF0000"/>
                </a:solidFill>
              </a:rPr>
              <a:t>забезпечення</a:t>
            </a:r>
            <a:r>
              <a:rPr lang="ru-RU" sz="2800" b="1" dirty="0" smtClean="0">
                <a:solidFill>
                  <a:srgbClr val="FF0000"/>
                </a:solidFill>
              </a:rPr>
              <a:t> </a:t>
            </a:r>
            <a:r>
              <a:rPr lang="ru-RU" sz="2800" b="1" dirty="0" err="1" smtClean="0"/>
              <a:t>висококваліфікованими</a:t>
            </a:r>
            <a:r>
              <a:rPr lang="ru-RU" sz="2800" b="1" dirty="0" smtClean="0"/>
              <a:t> </a:t>
            </a:r>
            <a:r>
              <a:rPr lang="ru-RU" sz="2800" b="1" dirty="0" err="1" smtClean="0"/>
              <a:t>фахівцями-фітотерапевтами</a:t>
            </a:r>
            <a:r>
              <a:rPr lang="ru-RU" sz="2800" b="1" dirty="0" smtClean="0"/>
              <a:t>; </a:t>
            </a:r>
            <a:endParaRPr lang="ru-RU" sz="2800" b="1" dirty="0" smtClean="0"/>
          </a:p>
          <a:p>
            <a:pPr algn="just">
              <a:buFont typeface="Wingdings" pitchFamily="2" charset="2"/>
              <a:buChar char="ü"/>
            </a:pPr>
            <a:r>
              <a:rPr lang="ru-RU" sz="2800" b="1" dirty="0" smtClean="0"/>
              <a:t>• </a:t>
            </a:r>
            <a:r>
              <a:rPr lang="ru-RU" sz="2800" b="1" dirty="0" err="1" smtClean="0">
                <a:solidFill>
                  <a:srgbClr val="FF0000"/>
                </a:solidFill>
              </a:rPr>
              <a:t>недостатнє</a:t>
            </a:r>
            <a:r>
              <a:rPr lang="ru-RU" sz="2800" b="1" dirty="0" smtClean="0">
                <a:solidFill>
                  <a:srgbClr val="FF0000"/>
                </a:solidFill>
              </a:rPr>
              <a:t> </a:t>
            </a:r>
            <a:r>
              <a:rPr lang="ru-RU" sz="2800" b="1" dirty="0" err="1" smtClean="0">
                <a:solidFill>
                  <a:srgbClr val="FF0000"/>
                </a:solidFill>
              </a:rPr>
              <a:t>наукове</a:t>
            </a:r>
            <a:r>
              <a:rPr lang="ru-RU" sz="2800" b="1" dirty="0" smtClean="0">
                <a:solidFill>
                  <a:srgbClr val="FF0000"/>
                </a:solidFill>
              </a:rPr>
              <a:t> </a:t>
            </a:r>
            <a:r>
              <a:rPr lang="ru-RU" sz="2800" b="1" dirty="0" err="1" smtClean="0">
                <a:solidFill>
                  <a:srgbClr val="FF0000"/>
                </a:solidFill>
              </a:rPr>
              <a:t>обґрунтування</a:t>
            </a:r>
            <a:r>
              <a:rPr lang="ru-RU" sz="2800" b="1" dirty="0" smtClean="0">
                <a:solidFill>
                  <a:srgbClr val="FF0000"/>
                </a:solidFill>
              </a:rPr>
              <a:t> низки </a:t>
            </a:r>
            <a:r>
              <a:rPr lang="ru-RU" sz="2800" b="1" dirty="0" err="1" smtClean="0">
                <a:solidFill>
                  <a:srgbClr val="FF0000"/>
                </a:solidFill>
              </a:rPr>
              <a:t>питань</a:t>
            </a:r>
            <a:r>
              <a:rPr lang="ru-RU" sz="2800" b="1" dirty="0" smtClean="0">
                <a:solidFill>
                  <a:srgbClr val="FF0000"/>
                </a:solidFill>
              </a:rPr>
              <a:t> </a:t>
            </a:r>
            <a:r>
              <a:rPr lang="ru-RU" sz="2800" b="1" dirty="0" err="1" smtClean="0">
                <a:solidFill>
                  <a:srgbClr val="FF0000"/>
                </a:solidFill>
              </a:rPr>
              <a:t>сучасної</a:t>
            </a:r>
            <a:r>
              <a:rPr lang="ru-RU" sz="2800" b="1" dirty="0" smtClean="0">
                <a:solidFill>
                  <a:srgbClr val="FF0000"/>
                </a:solidFill>
              </a:rPr>
              <a:t> </a:t>
            </a:r>
            <a:r>
              <a:rPr lang="ru-RU" sz="2800" b="1" dirty="0" err="1" smtClean="0">
                <a:solidFill>
                  <a:srgbClr val="FF0000"/>
                </a:solidFill>
              </a:rPr>
              <a:t>фітотерапії</a:t>
            </a:r>
            <a:r>
              <a:rPr lang="ru-RU" sz="2800" b="1" dirty="0" smtClean="0"/>
              <a:t>, </a:t>
            </a:r>
            <a:r>
              <a:rPr lang="ru-RU" sz="2800" b="1" dirty="0" err="1" smtClean="0"/>
              <a:t>співвіднесення</a:t>
            </a:r>
            <a:r>
              <a:rPr lang="ru-RU" sz="2800" b="1" dirty="0" smtClean="0"/>
              <a:t> </a:t>
            </a:r>
            <a:r>
              <a:rPr lang="ru-RU" sz="2800" b="1" dirty="0" err="1" smtClean="0"/>
              <a:t>фітопрепаратів</a:t>
            </a:r>
            <a:r>
              <a:rPr lang="ru-RU" sz="2800" b="1" dirty="0" smtClean="0"/>
              <a:t> до </a:t>
            </a:r>
            <a:r>
              <a:rPr lang="ru-RU" sz="2800" b="1" dirty="0" err="1" smtClean="0"/>
              <a:t>розряду</a:t>
            </a:r>
            <a:r>
              <a:rPr lang="ru-RU" sz="2800" b="1" dirty="0" smtClean="0"/>
              <a:t> </a:t>
            </a:r>
            <a:r>
              <a:rPr lang="ru-RU" sz="2800" b="1" dirty="0" err="1" smtClean="0"/>
              <a:t>дієтичних</a:t>
            </a:r>
            <a:r>
              <a:rPr lang="ru-RU" sz="2800" b="1" dirty="0" smtClean="0"/>
              <a:t> добавок.</a:t>
            </a:r>
            <a:endParaRPr lang="ru-RU" sz="2800"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4487</Words>
  <PresentationFormat>Экран (4:3)</PresentationFormat>
  <Paragraphs>383</Paragraphs>
  <Slides>76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76</vt:i4>
      </vt:variant>
    </vt:vector>
  </HeadingPairs>
  <TitlesOfParts>
    <vt:vector size="77" baseType="lpstr">
      <vt:lpstr>Тема Office</vt:lpstr>
      <vt:lpstr>Природні засоби підвищення резистентності організму</vt:lpstr>
      <vt:lpstr>Слайд 2</vt:lpstr>
      <vt:lpstr>Слайд 3</vt:lpstr>
      <vt:lpstr>Тема 12.Фітотерапія</vt:lpstr>
      <vt:lpstr>Слайд 5</vt:lpstr>
      <vt:lpstr>Слайд 6</vt:lpstr>
      <vt:lpstr>Слайд 7</vt:lpstr>
      <vt:lpstr>Особливості фітопрепаратів</vt:lpstr>
      <vt:lpstr>Слайд 9</vt:lpstr>
      <vt:lpstr>Слайд 10</vt:lpstr>
      <vt:lpstr>Слайд 11</vt:lpstr>
      <vt:lpstr>Слайд 12</vt:lpstr>
      <vt:lpstr>Слайд 13</vt:lpstr>
      <vt:lpstr>Слайд 14</vt:lpstr>
      <vt:lpstr>Загальна характеристика біологічно активних речовин</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Алкалоїди</vt:lpstr>
      <vt:lpstr>Глікозиди</vt:lpstr>
      <vt:lpstr>Флавоноїди</vt:lpstr>
      <vt:lpstr>Пектини</vt:lpstr>
      <vt:lpstr>Дубильні речовини</vt:lpstr>
      <vt:lpstr>Фітонциди</vt:lpstr>
      <vt:lpstr>Вітаміни</vt:lpstr>
      <vt:lpstr>Найбільший вміст вітамінів:</vt:lpstr>
      <vt:lpstr>Ефірні олії</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ЗАСТОСУВАННЯ ЕФІРНИХ ОЛІЙ:</vt:lpstr>
      <vt:lpstr>Аромолампа.</vt:lpstr>
      <vt:lpstr>Аромованни та інгаляції</vt:lpstr>
      <vt:lpstr>Масаж</vt:lpstr>
      <vt:lpstr>Ультразвукові аромолампи (диффузори)</vt:lpstr>
      <vt:lpstr> USB-аромолампи</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Великий практикум з імунології</dc:title>
  <dc:creator>hp</dc:creator>
  <cp:lastModifiedBy>hp</cp:lastModifiedBy>
  <cp:revision>128</cp:revision>
  <dcterms:created xsi:type="dcterms:W3CDTF">2020-10-25T20:49:32Z</dcterms:created>
  <dcterms:modified xsi:type="dcterms:W3CDTF">2020-12-08T06:48:22Z</dcterms:modified>
</cp:coreProperties>
</file>