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95" r:id="rId4"/>
    <p:sldId id="313" r:id="rId5"/>
    <p:sldId id="314" r:id="rId6"/>
    <p:sldId id="296" r:id="rId7"/>
    <p:sldId id="316" r:id="rId8"/>
    <p:sldId id="315" r:id="rId9"/>
    <p:sldId id="298" r:id="rId10"/>
    <p:sldId id="312" r:id="rId11"/>
    <p:sldId id="299" r:id="rId12"/>
    <p:sldId id="307" r:id="rId13"/>
    <p:sldId id="308" r:id="rId14"/>
    <p:sldId id="309" r:id="rId15"/>
    <p:sldId id="300" r:id="rId16"/>
    <p:sldId id="302" r:id="rId17"/>
    <p:sldId id="303" r:id="rId18"/>
    <p:sldId id="301" r:id="rId19"/>
    <p:sldId id="310" r:id="rId20"/>
    <p:sldId id="311" r:id="rId21"/>
    <p:sldId id="274" r:id="rId22"/>
    <p:sldId id="275" r:id="rId23"/>
    <p:sldId id="276" r:id="rId24"/>
    <p:sldId id="277" r:id="rId25"/>
    <p:sldId id="283" r:id="rId26"/>
    <p:sldId id="284"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5" autoAdjust="0"/>
    <p:restoredTop sz="94456" autoAdjust="0"/>
  </p:normalViewPr>
  <p:slideViewPr>
    <p:cSldViewPr>
      <p:cViewPr varScale="1">
        <p:scale>
          <a:sx n="102" d="100"/>
          <a:sy n="102" d="100"/>
        </p:scale>
        <p:origin x="23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image" Target="../media/image4.jpg"/></Relationships>
</file>

<file path=ppt/diagrams/_rels/drawing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9B4752-E21A-4C7B-9A09-BBE34A6BA116}" type="doc">
      <dgm:prSet loTypeId="urn:microsoft.com/office/officeart/2005/8/layout/process1" loCatId="process" qsTypeId="urn:microsoft.com/office/officeart/2005/8/quickstyle/3d2" qsCatId="3D" csTypeId="urn:microsoft.com/office/officeart/2005/8/colors/accent1_2" csCatId="accent1" phldr="1"/>
      <dgm:spPr/>
      <dgm:t>
        <a:bodyPr/>
        <a:lstStyle/>
        <a:p>
          <a:endParaRPr lang="ru-RU"/>
        </a:p>
      </dgm:t>
    </dgm:pt>
    <dgm:pt modelId="{411958A9-FFD9-47E9-B9F2-B54D85E9A7FA}">
      <dgm:prSet custT="1"/>
      <dgm:spPr/>
      <dgm:t>
        <a:bodyPr/>
        <a:lstStyle/>
        <a:p>
          <a:pPr rtl="0"/>
          <a:r>
            <a:rPr lang="uk-UA" sz="2000" b="1" i="1" dirty="0"/>
            <a:t>Гіпотеза</a:t>
          </a:r>
          <a:r>
            <a:rPr lang="uk-UA" sz="2000" dirty="0"/>
            <a:t> – наукове припущення, висунуте для пояснення будь-яких явищ (процесів) або причин, які зумовлюють даний наслідок.</a:t>
          </a:r>
        </a:p>
        <a:p>
          <a:pPr rtl="0"/>
          <a:r>
            <a:rPr lang="uk-UA" sz="2000" dirty="0"/>
            <a:t> </a:t>
          </a:r>
          <a:r>
            <a:rPr lang="uk-UA" sz="2000" b="1" i="1" dirty="0"/>
            <a:t>Наукова теорія </a:t>
          </a:r>
          <a:r>
            <a:rPr lang="uk-UA" sz="2000" dirty="0"/>
            <a:t>включає в себе гіпотезу як вихідний момент пошуку істини, яка допомагає суттєво економити час і сили, цілеспрямовано зібрати і згрупувати факти. Розрізняють нульову, описову (понятійно-термінологічну), пояснювальну, основну робочу і концептуальну гіпотези. Якщо гіпотеза узгоджується з науковими фактами, то в науці її називають теорією або законом.</a:t>
          </a:r>
          <a:endParaRPr lang="ru-RU" sz="2000" dirty="0"/>
        </a:p>
      </dgm:t>
    </dgm:pt>
    <dgm:pt modelId="{D0540786-AF16-4148-AC0B-C8138E701637}" type="parTrans" cxnId="{CEABA64D-4CC8-4B66-B358-C39F37DEB1AA}">
      <dgm:prSet/>
      <dgm:spPr/>
      <dgm:t>
        <a:bodyPr/>
        <a:lstStyle/>
        <a:p>
          <a:endParaRPr lang="ru-RU"/>
        </a:p>
      </dgm:t>
    </dgm:pt>
    <dgm:pt modelId="{DE5BBCC2-63AC-484D-8AAC-2E8BDCDE2E7C}" type="sibTrans" cxnId="{CEABA64D-4CC8-4B66-B358-C39F37DEB1AA}">
      <dgm:prSet/>
      <dgm:spPr/>
      <dgm:t>
        <a:bodyPr/>
        <a:lstStyle/>
        <a:p>
          <a:endParaRPr lang="ru-RU"/>
        </a:p>
      </dgm:t>
    </dgm:pt>
    <dgm:pt modelId="{840A3BC5-820E-4548-8BDE-194551EF585A}">
      <dgm:prSet custT="1"/>
      <dgm:spPr/>
      <dgm:t>
        <a:bodyPr/>
        <a:lstStyle/>
        <a:p>
          <a:pPr rtl="0"/>
          <a:r>
            <a:rPr lang="uk-UA" sz="2800" b="1" dirty="0"/>
            <a:t>Гіпотези (як і ідеї) </a:t>
          </a:r>
          <a:r>
            <a:rPr lang="uk-UA" sz="2800" dirty="0"/>
            <a:t>мають імовірнісний характер і проходять у своєму розвитку три стадії:</a:t>
          </a:r>
          <a:endParaRPr lang="ru-RU" sz="2800" dirty="0"/>
        </a:p>
      </dgm:t>
    </dgm:pt>
    <dgm:pt modelId="{BA298AD8-3C13-49AB-BE0B-60E657A15CDA}" type="parTrans" cxnId="{63D21B07-B381-42A0-851E-5BB519B73B1B}">
      <dgm:prSet/>
      <dgm:spPr/>
      <dgm:t>
        <a:bodyPr/>
        <a:lstStyle/>
        <a:p>
          <a:endParaRPr lang="ru-RU"/>
        </a:p>
      </dgm:t>
    </dgm:pt>
    <dgm:pt modelId="{0165862B-E436-4013-9E40-E91D6C5FB503}" type="sibTrans" cxnId="{63D21B07-B381-42A0-851E-5BB519B73B1B}">
      <dgm:prSet/>
      <dgm:spPr/>
      <dgm:t>
        <a:bodyPr/>
        <a:lstStyle/>
        <a:p>
          <a:endParaRPr lang="ru-RU"/>
        </a:p>
      </dgm:t>
    </dgm:pt>
    <dgm:pt modelId="{C87C1013-B381-433A-8481-BFBC59B2AA2A}">
      <dgm:prSet custT="1"/>
      <dgm:spPr/>
      <dgm:t>
        <a:bodyPr/>
        <a:lstStyle/>
        <a:p>
          <a:pPr rtl="0"/>
          <a:r>
            <a:rPr lang="uk-UA" sz="2000" dirty="0"/>
            <a:t>накопичення фактичного матеріалу і висунення на його основі припущень;</a:t>
          </a:r>
          <a:endParaRPr lang="ru-RU" sz="2000" dirty="0"/>
        </a:p>
      </dgm:t>
    </dgm:pt>
    <dgm:pt modelId="{ED9DF221-153C-478C-8301-54ECC18E19F4}" type="parTrans" cxnId="{05925A36-E936-4D8D-8A78-316351653A93}">
      <dgm:prSet/>
      <dgm:spPr/>
      <dgm:t>
        <a:bodyPr/>
        <a:lstStyle/>
        <a:p>
          <a:endParaRPr lang="ru-RU"/>
        </a:p>
      </dgm:t>
    </dgm:pt>
    <dgm:pt modelId="{04499988-CB47-4332-8279-0144D5B20D1E}" type="sibTrans" cxnId="{05925A36-E936-4D8D-8A78-316351653A93}">
      <dgm:prSet/>
      <dgm:spPr/>
      <dgm:t>
        <a:bodyPr/>
        <a:lstStyle/>
        <a:p>
          <a:endParaRPr lang="ru-RU"/>
        </a:p>
      </dgm:t>
    </dgm:pt>
    <dgm:pt modelId="{E0B93CF4-94ED-419A-954C-F2E5BB8A15D4}">
      <dgm:prSet custT="1"/>
      <dgm:spPr/>
      <dgm:t>
        <a:bodyPr/>
        <a:lstStyle/>
        <a:p>
          <a:pPr rtl="0"/>
          <a:r>
            <a:rPr lang="uk-UA" sz="1800" dirty="0"/>
            <a:t>формулювання гіпотези і обґрунтування на основі припущення прийнятної теорії;</a:t>
          </a:r>
          <a:endParaRPr lang="ru-RU" sz="1800" dirty="0"/>
        </a:p>
      </dgm:t>
    </dgm:pt>
    <dgm:pt modelId="{2E6F94DD-8766-48F5-9B22-3A3E19BE08D8}" type="parTrans" cxnId="{EB818F1B-650B-41D9-BDAC-467C08CD54D6}">
      <dgm:prSet/>
      <dgm:spPr/>
      <dgm:t>
        <a:bodyPr/>
        <a:lstStyle/>
        <a:p>
          <a:endParaRPr lang="ru-RU"/>
        </a:p>
      </dgm:t>
    </dgm:pt>
    <dgm:pt modelId="{E0B0C855-3E96-4D04-9CFB-A0CBAF06D855}" type="sibTrans" cxnId="{EB818F1B-650B-41D9-BDAC-467C08CD54D6}">
      <dgm:prSet/>
      <dgm:spPr/>
      <dgm:t>
        <a:bodyPr/>
        <a:lstStyle/>
        <a:p>
          <a:endParaRPr lang="ru-RU"/>
        </a:p>
      </dgm:t>
    </dgm:pt>
    <dgm:pt modelId="{A8658FC3-A884-4579-BE01-D6826C48E4AD}">
      <dgm:prSet custT="1"/>
      <dgm:spPr/>
      <dgm:t>
        <a:bodyPr/>
        <a:lstStyle/>
        <a:p>
          <a:pPr rtl="0"/>
          <a:r>
            <a:rPr lang="uk-UA" sz="2000" dirty="0"/>
            <a:t>перевірка отриманих результатів на практиці і на її основі уточнення гіпотези.</a:t>
          </a:r>
          <a:endParaRPr lang="ru-RU" sz="2000" dirty="0"/>
        </a:p>
      </dgm:t>
    </dgm:pt>
    <dgm:pt modelId="{08F2C9C0-441D-4A03-B3FD-EF3CDF7A310B}" type="parTrans" cxnId="{54D8E9DF-5720-4315-AF07-DD4454D0776A}">
      <dgm:prSet/>
      <dgm:spPr/>
      <dgm:t>
        <a:bodyPr/>
        <a:lstStyle/>
        <a:p>
          <a:endParaRPr lang="ru-RU"/>
        </a:p>
      </dgm:t>
    </dgm:pt>
    <dgm:pt modelId="{A21E9276-77A6-4E93-8E7C-50D429AB68BB}" type="sibTrans" cxnId="{54D8E9DF-5720-4315-AF07-DD4454D0776A}">
      <dgm:prSet/>
      <dgm:spPr/>
      <dgm:t>
        <a:bodyPr/>
        <a:lstStyle/>
        <a:p>
          <a:endParaRPr lang="ru-RU"/>
        </a:p>
      </dgm:t>
    </dgm:pt>
    <dgm:pt modelId="{FDC912EF-E9CE-4AF4-A52F-60913BB928D9}" type="pres">
      <dgm:prSet presAssocID="{489B4752-E21A-4C7B-9A09-BBE34A6BA116}" presName="Name0" presStyleCnt="0">
        <dgm:presLayoutVars>
          <dgm:dir/>
          <dgm:resizeHandles val="exact"/>
        </dgm:presLayoutVars>
      </dgm:prSet>
      <dgm:spPr/>
    </dgm:pt>
    <dgm:pt modelId="{FD5B8361-5A0E-4129-85F4-FE64007DC799}" type="pres">
      <dgm:prSet presAssocID="{411958A9-FFD9-47E9-B9F2-B54D85E9A7FA}" presName="node" presStyleLbl="node1" presStyleIdx="0" presStyleCnt="2">
        <dgm:presLayoutVars>
          <dgm:bulletEnabled val="1"/>
        </dgm:presLayoutVars>
      </dgm:prSet>
      <dgm:spPr/>
    </dgm:pt>
    <dgm:pt modelId="{8F6EEAA1-9CA0-4108-A1B7-1AF918BCAFA1}" type="pres">
      <dgm:prSet presAssocID="{DE5BBCC2-63AC-484D-8AAC-2E8BDCDE2E7C}" presName="sibTrans" presStyleLbl="sibTrans2D1" presStyleIdx="0" presStyleCnt="1"/>
      <dgm:spPr/>
    </dgm:pt>
    <dgm:pt modelId="{99945784-3AB4-4053-9197-AABF1A5E8FEA}" type="pres">
      <dgm:prSet presAssocID="{DE5BBCC2-63AC-484D-8AAC-2E8BDCDE2E7C}" presName="connectorText" presStyleLbl="sibTrans2D1" presStyleIdx="0" presStyleCnt="1"/>
      <dgm:spPr/>
    </dgm:pt>
    <dgm:pt modelId="{CBF92200-32AF-4897-82E5-B7FE2C2E5C97}" type="pres">
      <dgm:prSet presAssocID="{840A3BC5-820E-4548-8BDE-194551EF585A}" presName="node" presStyleLbl="node1" presStyleIdx="1" presStyleCnt="2">
        <dgm:presLayoutVars>
          <dgm:bulletEnabled val="1"/>
        </dgm:presLayoutVars>
      </dgm:prSet>
      <dgm:spPr/>
    </dgm:pt>
  </dgm:ptLst>
  <dgm:cxnLst>
    <dgm:cxn modelId="{63D21B07-B381-42A0-851E-5BB519B73B1B}" srcId="{489B4752-E21A-4C7B-9A09-BBE34A6BA116}" destId="{840A3BC5-820E-4548-8BDE-194551EF585A}" srcOrd="1" destOrd="0" parTransId="{BA298AD8-3C13-49AB-BE0B-60E657A15CDA}" sibTransId="{0165862B-E436-4013-9E40-E91D6C5FB503}"/>
    <dgm:cxn modelId="{735FFE10-6E93-46AE-9F60-8CD614F90996}" type="presOf" srcId="{DE5BBCC2-63AC-484D-8AAC-2E8BDCDE2E7C}" destId="{8F6EEAA1-9CA0-4108-A1B7-1AF918BCAFA1}" srcOrd="0" destOrd="0" presId="urn:microsoft.com/office/officeart/2005/8/layout/process1"/>
    <dgm:cxn modelId="{EB818F1B-650B-41D9-BDAC-467C08CD54D6}" srcId="{840A3BC5-820E-4548-8BDE-194551EF585A}" destId="{E0B93CF4-94ED-419A-954C-F2E5BB8A15D4}" srcOrd="1" destOrd="0" parTransId="{2E6F94DD-8766-48F5-9B22-3A3E19BE08D8}" sibTransId="{E0B0C855-3E96-4D04-9CFB-A0CBAF06D855}"/>
    <dgm:cxn modelId="{CDEE942A-CF5D-435F-9E58-601B5571E585}" type="presOf" srcId="{E0B93CF4-94ED-419A-954C-F2E5BB8A15D4}" destId="{CBF92200-32AF-4897-82E5-B7FE2C2E5C97}" srcOrd="0" destOrd="2" presId="urn:microsoft.com/office/officeart/2005/8/layout/process1"/>
    <dgm:cxn modelId="{05925A36-E936-4D8D-8A78-316351653A93}" srcId="{840A3BC5-820E-4548-8BDE-194551EF585A}" destId="{C87C1013-B381-433A-8481-BFBC59B2AA2A}" srcOrd="0" destOrd="0" parTransId="{ED9DF221-153C-478C-8301-54ECC18E19F4}" sibTransId="{04499988-CB47-4332-8279-0144D5B20D1E}"/>
    <dgm:cxn modelId="{CEABA64D-4CC8-4B66-B358-C39F37DEB1AA}" srcId="{489B4752-E21A-4C7B-9A09-BBE34A6BA116}" destId="{411958A9-FFD9-47E9-B9F2-B54D85E9A7FA}" srcOrd="0" destOrd="0" parTransId="{D0540786-AF16-4148-AC0B-C8138E701637}" sibTransId="{DE5BBCC2-63AC-484D-8AAC-2E8BDCDE2E7C}"/>
    <dgm:cxn modelId="{8F3B3083-59C3-448D-B0CC-C3ADA4CCC833}" type="presOf" srcId="{C87C1013-B381-433A-8481-BFBC59B2AA2A}" destId="{CBF92200-32AF-4897-82E5-B7FE2C2E5C97}" srcOrd="0" destOrd="1" presId="urn:microsoft.com/office/officeart/2005/8/layout/process1"/>
    <dgm:cxn modelId="{D79F51A3-5074-4F68-84CC-77A09BD1384A}" type="presOf" srcId="{A8658FC3-A884-4579-BE01-D6826C48E4AD}" destId="{CBF92200-32AF-4897-82E5-B7FE2C2E5C97}" srcOrd="0" destOrd="3" presId="urn:microsoft.com/office/officeart/2005/8/layout/process1"/>
    <dgm:cxn modelId="{814FB4A5-3EFB-4CE5-9AE6-A6A98801EF83}" type="presOf" srcId="{DE5BBCC2-63AC-484D-8AAC-2E8BDCDE2E7C}" destId="{99945784-3AB4-4053-9197-AABF1A5E8FEA}" srcOrd="1" destOrd="0" presId="urn:microsoft.com/office/officeart/2005/8/layout/process1"/>
    <dgm:cxn modelId="{3CED6ABE-208D-4984-97DC-A7113065651B}" type="presOf" srcId="{840A3BC5-820E-4548-8BDE-194551EF585A}" destId="{CBF92200-32AF-4897-82E5-B7FE2C2E5C97}" srcOrd="0" destOrd="0" presId="urn:microsoft.com/office/officeart/2005/8/layout/process1"/>
    <dgm:cxn modelId="{647DF4D5-B6D0-4D51-9460-A447E3894C2B}" type="presOf" srcId="{411958A9-FFD9-47E9-B9F2-B54D85E9A7FA}" destId="{FD5B8361-5A0E-4129-85F4-FE64007DC799}" srcOrd="0" destOrd="0" presId="urn:microsoft.com/office/officeart/2005/8/layout/process1"/>
    <dgm:cxn modelId="{54D8E9DF-5720-4315-AF07-DD4454D0776A}" srcId="{840A3BC5-820E-4548-8BDE-194551EF585A}" destId="{A8658FC3-A884-4579-BE01-D6826C48E4AD}" srcOrd="2" destOrd="0" parTransId="{08F2C9C0-441D-4A03-B3FD-EF3CDF7A310B}" sibTransId="{A21E9276-77A6-4E93-8E7C-50D429AB68BB}"/>
    <dgm:cxn modelId="{7F31C3E5-35C8-4156-AC9F-71D5ED77C68A}" type="presOf" srcId="{489B4752-E21A-4C7B-9A09-BBE34A6BA116}" destId="{FDC912EF-E9CE-4AF4-A52F-60913BB928D9}" srcOrd="0" destOrd="0" presId="urn:microsoft.com/office/officeart/2005/8/layout/process1"/>
    <dgm:cxn modelId="{36CA2B8A-C351-49A8-84C2-9772A31EE171}" type="presParOf" srcId="{FDC912EF-E9CE-4AF4-A52F-60913BB928D9}" destId="{FD5B8361-5A0E-4129-85F4-FE64007DC799}" srcOrd="0" destOrd="0" presId="urn:microsoft.com/office/officeart/2005/8/layout/process1"/>
    <dgm:cxn modelId="{3B6A605C-5751-47C4-ADCA-462663C6804D}" type="presParOf" srcId="{FDC912EF-E9CE-4AF4-A52F-60913BB928D9}" destId="{8F6EEAA1-9CA0-4108-A1B7-1AF918BCAFA1}" srcOrd="1" destOrd="0" presId="urn:microsoft.com/office/officeart/2005/8/layout/process1"/>
    <dgm:cxn modelId="{85653D9B-2A11-4611-94EB-326288F599B0}" type="presParOf" srcId="{8F6EEAA1-9CA0-4108-A1B7-1AF918BCAFA1}" destId="{99945784-3AB4-4053-9197-AABF1A5E8FEA}" srcOrd="0" destOrd="0" presId="urn:microsoft.com/office/officeart/2005/8/layout/process1"/>
    <dgm:cxn modelId="{D6FC24C0-7DD6-4FB9-BC10-2C0C616A8D70}" type="presParOf" srcId="{FDC912EF-E9CE-4AF4-A52F-60913BB928D9}" destId="{CBF92200-32AF-4897-82E5-B7FE2C2E5C9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C42AB39-FCDF-4894-A37A-EEB33AE5A09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3628B1E-CE97-49C3-9225-4A1F963A501D}">
      <dgm:prSet/>
      <dgm:spPr/>
      <dgm:t>
        <a:bodyPr/>
        <a:lstStyle/>
        <a:p>
          <a:pPr rtl="0"/>
          <a:r>
            <a:rPr lang="uk-UA" b="0" i="0" baseline="0" noProof="0" dirty="0"/>
            <a:t>Експеримент - одна з сфер людської практики, в якій піддається перевірці істинність висунених гіпотез або виявляються закономірності об'єктивного світу. </a:t>
          </a:r>
          <a:endParaRPr lang="uk-UA" noProof="0" dirty="0"/>
        </a:p>
      </dgm:t>
    </dgm:pt>
    <dgm:pt modelId="{94B2B480-7068-4FEA-973F-0261C6B42001}" type="parTrans" cxnId="{0D731C34-18A3-4B36-BC82-1E13B5F7E688}">
      <dgm:prSet/>
      <dgm:spPr/>
      <dgm:t>
        <a:bodyPr/>
        <a:lstStyle/>
        <a:p>
          <a:endParaRPr lang="ru-RU"/>
        </a:p>
      </dgm:t>
    </dgm:pt>
    <dgm:pt modelId="{417220B1-CF4F-454C-B0D6-819AFF640473}" type="sibTrans" cxnId="{0D731C34-18A3-4B36-BC82-1E13B5F7E688}">
      <dgm:prSet/>
      <dgm:spPr/>
      <dgm:t>
        <a:bodyPr/>
        <a:lstStyle/>
        <a:p>
          <a:endParaRPr lang="ru-RU"/>
        </a:p>
      </dgm:t>
    </dgm:pt>
    <dgm:pt modelId="{855E7FAC-8A71-4E26-A5CE-A7AB354C7DCC}">
      <dgm:prSet/>
      <dgm:spPr/>
      <dgm:t>
        <a:bodyPr/>
        <a:lstStyle/>
        <a:p>
          <a:pPr rtl="0"/>
          <a:r>
            <a:rPr lang="uk-UA" noProof="0" dirty="0"/>
            <a:t>В процесі експерименту дослідник втручається в процес, що вивчається, з метою пізнання, при цьому одні умови досвіду </a:t>
          </a:r>
          <a:r>
            <a:rPr lang="uk-UA" noProof="0" dirty="0" err="1"/>
            <a:t>ізолюються</a:t>
          </a:r>
          <a:r>
            <a:rPr lang="uk-UA" noProof="0" dirty="0"/>
            <a:t>, інші виключаються, треті посилюються або ослабляються. Експериментальне вивчення об'єкту або явища має певні переваги в порівнянні із спостереженням, оскільки дозволяє вивчати явища в "чистому вигляді" за допомогою усунення побічних чинників</a:t>
          </a:r>
          <a:r>
            <a:rPr lang="ru-RU" dirty="0"/>
            <a:t>. </a:t>
          </a:r>
        </a:p>
      </dgm:t>
    </dgm:pt>
    <dgm:pt modelId="{3B20C1FE-156E-4D89-B349-EFC2783C8975}" type="parTrans" cxnId="{4EA37B4B-FF35-475D-934D-620984789875}">
      <dgm:prSet/>
      <dgm:spPr/>
      <dgm:t>
        <a:bodyPr/>
        <a:lstStyle/>
        <a:p>
          <a:endParaRPr lang="ru-RU"/>
        </a:p>
      </dgm:t>
    </dgm:pt>
    <dgm:pt modelId="{550C10D8-EDDF-44A5-A080-6F5FB24C386C}" type="sibTrans" cxnId="{4EA37B4B-FF35-475D-934D-620984789875}">
      <dgm:prSet/>
      <dgm:spPr/>
      <dgm:t>
        <a:bodyPr/>
        <a:lstStyle/>
        <a:p>
          <a:endParaRPr lang="ru-RU"/>
        </a:p>
      </dgm:t>
    </dgm:pt>
    <dgm:pt modelId="{85930C10-83A2-470D-AF16-F422CA69D0ED}" type="pres">
      <dgm:prSet presAssocID="{6C42AB39-FCDF-4894-A37A-EEB33AE5A09E}" presName="linear" presStyleCnt="0">
        <dgm:presLayoutVars>
          <dgm:animLvl val="lvl"/>
          <dgm:resizeHandles val="exact"/>
        </dgm:presLayoutVars>
      </dgm:prSet>
      <dgm:spPr/>
    </dgm:pt>
    <dgm:pt modelId="{E9EBE5F6-140B-4CB3-940A-9E2507947BD4}" type="pres">
      <dgm:prSet presAssocID="{93628B1E-CE97-49C3-9225-4A1F963A501D}" presName="parentText" presStyleLbl="node1" presStyleIdx="0" presStyleCnt="2">
        <dgm:presLayoutVars>
          <dgm:chMax val="0"/>
          <dgm:bulletEnabled val="1"/>
        </dgm:presLayoutVars>
      </dgm:prSet>
      <dgm:spPr/>
    </dgm:pt>
    <dgm:pt modelId="{EB2FF5B0-1CD7-4BD7-9512-E48DC2F4508C}" type="pres">
      <dgm:prSet presAssocID="{417220B1-CF4F-454C-B0D6-819AFF640473}" presName="spacer" presStyleCnt="0"/>
      <dgm:spPr/>
    </dgm:pt>
    <dgm:pt modelId="{2CB19AB2-9AB7-4BA3-9A90-28C2B8FF3BE8}" type="pres">
      <dgm:prSet presAssocID="{855E7FAC-8A71-4E26-A5CE-A7AB354C7DCC}" presName="parentText" presStyleLbl="node1" presStyleIdx="1" presStyleCnt="2">
        <dgm:presLayoutVars>
          <dgm:chMax val="0"/>
          <dgm:bulletEnabled val="1"/>
        </dgm:presLayoutVars>
      </dgm:prSet>
      <dgm:spPr/>
    </dgm:pt>
  </dgm:ptLst>
  <dgm:cxnLst>
    <dgm:cxn modelId="{0D731C34-18A3-4B36-BC82-1E13B5F7E688}" srcId="{6C42AB39-FCDF-4894-A37A-EEB33AE5A09E}" destId="{93628B1E-CE97-49C3-9225-4A1F963A501D}" srcOrd="0" destOrd="0" parTransId="{94B2B480-7068-4FEA-973F-0261C6B42001}" sibTransId="{417220B1-CF4F-454C-B0D6-819AFF640473}"/>
    <dgm:cxn modelId="{3F775545-B23A-43AB-8B93-D75F877DD3FA}" type="presOf" srcId="{93628B1E-CE97-49C3-9225-4A1F963A501D}" destId="{E9EBE5F6-140B-4CB3-940A-9E2507947BD4}" srcOrd="0" destOrd="0" presId="urn:microsoft.com/office/officeart/2005/8/layout/vList2"/>
    <dgm:cxn modelId="{4EA37B4B-FF35-475D-934D-620984789875}" srcId="{6C42AB39-FCDF-4894-A37A-EEB33AE5A09E}" destId="{855E7FAC-8A71-4E26-A5CE-A7AB354C7DCC}" srcOrd="1" destOrd="0" parTransId="{3B20C1FE-156E-4D89-B349-EFC2783C8975}" sibTransId="{550C10D8-EDDF-44A5-A080-6F5FB24C386C}"/>
    <dgm:cxn modelId="{7E7C118F-5A83-45BC-89C8-A8DAD464B950}" type="presOf" srcId="{855E7FAC-8A71-4E26-A5CE-A7AB354C7DCC}" destId="{2CB19AB2-9AB7-4BA3-9A90-28C2B8FF3BE8}" srcOrd="0" destOrd="0" presId="urn:microsoft.com/office/officeart/2005/8/layout/vList2"/>
    <dgm:cxn modelId="{6F50CEC0-B71C-4358-907E-5E3356C6A7EE}" type="presOf" srcId="{6C42AB39-FCDF-4894-A37A-EEB33AE5A09E}" destId="{85930C10-83A2-470D-AF16-F422CA69D0ED}" srcOrd="0" destOrd="0" presId="urn:microsoft.com/office/officeart/2005/8/layout/vList2"/>
    <dgm:cxn modelId="{16E19120-DB56-4055-BA18-02C6B03A4F28}" type="presParOf" srcId="{85930C10-83A2-470D-AF16-F422CA69D0ED}" destId="{E9EBE5F6-140B-4CB3-940A-9E2507947BD4}" srcOrd="0" destOrd="0" presId="urn:microsoft.com/office/officeart/2005/8/layout/vList2"/>
    <dgm:cxn modelId="{4F6CC5A1-45D1-4D65-94F2-344C1B61F675}" type="presParOf" srcId="{85930C10-83A2-470D-AF16-F422CA69D0ED}" destId="{EB2FF5B0-1CD7-4BD7-9512-E48DC2F4508C}" srcOrd="1" destOrd="0" presId="urn:microsoft.com/office/officeart/2005/8/layout/vList2"/>
    <dgm:cxn modelId="{21801F94-CB4E-4943-BAB2-89DB43234E74}" type="presParOf" srcId="{85930C10-83A2-470D-AF16-F422CA69D0ED}" destId="{2CB19AB2-9AB7-4BA3-9A90-28C2B8FF3BE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0C77405-788D-46CD-B47E-996B7CC5DFD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6ED374E6-9BF7-49C1-978D-0ECED3117EFE}">
      <dgm:prSet/>
      <dgm:spPr/>
      <dgm:t>
        <a:bodyPr/>
        <a:lstStyle/>
        <a:p>
          <a:pPr rtl="0"/>
          <a:r>
            <a:rPr lang="uk-UA" noProof="0" dirty="0"/>
            <a:t>Узагальнення - визначення загального поняття, в якому знаходить відображення головне, основне, </a:t>
          </a:r>
          <a:r>
            <a:rPr lang="uk-UA" noProof="0" dirty="0" err="1"/>
            <a:t>характеризуюче</a:t>
          </a:r>
          <a:r>
            <a:rPr lang="uk-UA" noProof="0" dirty="0"/>
            <a:t> об'єкти цього класу. Цей засіб для утворення нових наукових понять, формулювання законів і теорій</a:t>
          </a:r>
          <a:r>
            <a:rPr lang="ru-RU" dirty="0"/>
            <a:t>.</a:t>
          </a:r>
        </a:p>
      </dgm:t>
    </dgm:pt>
    <dgm:pt modelId="{2C5CA330-BEFC-4767-87A0-F5E8BCA51B5C}" type="parTrans" cxnId="{4D31ED61-7742-4B87-9413-D45854AB6B58}">
      <dgm:prSet/>
      <dgm:spPr/>
      <dgm:t>
        <a:bodyPr/>
        <a:lstStyle/>
        <a:p>
          <a:endParaRPr lang="ru-RU"/>
        </a:p>
      </dgm:t>
    </dgm:pt>
    <dgm:pt modelId="{0BDCE79B-B74F-455A-A361-84ABB8515CF1}" type="sibTrans" cxnId="{4D31ED61-7742-4B87-9413-D45854AB6B58}">
      <dgm:prSet/>
      <dgm:spPr/>
      <dgm:t>
        <a:bodyPr/>
        <a:lstStyle/>
        <a:p>
          <a:endParaRPr lang="ru-RU"/>
        </a:p>
      </dgm:t>
    </dgm:pt>
    <dgm:pt modelId="{0A97AF98-00BF-4C53-A1EE-56AEE615DB73}" type="pres">
      <dgm:prSet presAssocID="{F0C77405-788D-46CD-B47E-996B7CC5DFDB}" presName="hierChild1" presStyleCnt="0">
        <dgm:presLayoutVars>
          <dgm:orgChart val="1"/>
          <dgm:chPref val="1"/>
          <dgm:dir/>
          <dgm:animOne val="branch"/>
          <dgm:animLvl val="lvl"/>
          <dgm:resizeHandles/>
        </dgm:presLayoutVars>
      </dgm:prSet>
      <dgm:spPr/>
    </dgm:pt>
    <dgm:pt modelId="{60A88B76-0ACE-4B2C-A199-FC2DD6AA5307}" type="pres">
      <dgm:prSet presAssocID="{6ED374E6-9BF7-49C1-978D-0ECED3117EFE}" presName="hierRoot1" presStyleCnt="0">
        <dgm:presLayoutVars>
          <dgm:hierBranch val="init"/>
        </dgm:presLayoutVars>
      </dgm:prSet>
      <dgm:spPr/>
    </dgm:pt>
    <dgm:pt modelId="{2562A945-32F8-4EA4-A8E4-80A9D4162233}" type="pres">
      <dgm:prSet presAssocID="{6ED374E6-9BF7-49C1-978D-0ECED3117EFE}" presName="rootComposite1" presStyleCnt="0"/>
      <dgm:spPr/>
    </dgm:pt>
    <dgm:pt modelId="{43D488A1-8D7C-42FE-B5C5-C0583FB02479}" type="pres">
      <dgm:prSet presAssocID="{6ED374E6-9BF7-49C1-978D-0ECED3117EFE}" presName="rootText1" presStyleLbl="node0" presStyleIdx="0" presStyleCnt="1">
        <dgm:presLayoutVars>
          <dgm:chPref val="3"/>
        </dgm:presLayoutVars>
      </dgm:prSet>
      <dgm:spPr/>
    </dgm:pt>
    <dgm:pt modelId="{C3D165A8-3E5A-40CC-BE29-C6B0CDBF607D}" type="pres">
      <dgm:prSet presAssocID="{6ED374E6-9BF7-49C1-978D-0ECED3117EFE}" presName="rootConnector1" presStyleLbl="node1" presStyleIdx="0" presStyleCnt="0"/>
      <dgm:spPr/>
    </dgm:pt>
    <dgm:pt modelId="{573214C4-8B34-4618-B615-9C0D45697F31}" type="pres">
      <dgm:prSet presAssocID="{6ED374E6-9BF7-49C1-978D-0ECED3117EFE}" presName="hierChild2" presStyleCnt="0"/>
      <dgm:spPr/>
    </dgm:pt>
    <dgm:pt modelId="{CD484870-3D0C-4060-873A-4E2FEC5268D0}" type="pres">
      <dgm:prSet presAssocID="{6ED374E6-9BF7-49C1-978D-0ECED3117EFE}" presName="hierChild3" presStyleCnt="0"/>
      <dgm:spPr/>
    </dgm:pt>
  </dgm:ptLst>
  <dgm:cxnLst>
    <dgm:cxn modelId="{4D31ED61-7742-4B87-9413-D45854AB6B58}" srcId="{F0C77405-788D-46CD-B47E-996B7CC5DFDB}" destId="{6ED374E6-9BF7-49C1-978D-0ECED3117EFE}" srcOrd="0" destOrd="0" parTransId="{2C5CA330-BEFC-4767-87A0-F5E8BCA51B5C}" sibTransId="{0BDCE79B-B74F-455A-A361-84ABB8515CF1}"/>
    <dgm:cxn modelId="{E1BFCDD4-1C05-494D-8D66-0671E04A4593}" type="presOf" srcId="{6ED374E6-9BF7-49C1-978D-0ECED3117EFE}" destId="{C3D165A8-3E5A-40CC-BE29-C6B0CDBF607D}" srcOrd="1" destOrd="0" presId="urn:microsoft.com/office/officeart/2005/8/layout/orgChart1"/>
    <dgm:cxn modelId="{ED6C9AF3-20A6-472B-B870-AA9DCDB28A20}" type="presOf" srcId="{F0C77405-788D-46CD-B47E-996B7CC5DFDB}" destId="{0A97AF98-00BF-4C53-A1EE-56AEE615DB73}" srcOrd="0" destOrd="0" presId="urn:microsoft.com/office/officeart/2005/8/layout/orgChart1"/>
    <dgm:cxn modelId="{EDD036F4-E779-438D-BAF7-2D22D7EBC25C}" type="presOf" srcId="{6ED374E6-9BF7-49C1-978D-0ECED3117EFE}" destId="{43D488A1-8D7C-42FE-B5C5-C0583FB02479}" srcOrd="0" destOrd="0" presId="urn:microsoft.com/office/officeart/2005/8/layout/orgChart1"/>
    <dgm:cxn modelId="{A1DC9CC1-B7F3-4FE4-9568-03CF114E0CCE}" type="presParOf" srcId="{0A97AF98-00BF-4C53-A1EE-56AEE615DB73}" destId="{60A88B76-0ACE-4B2C-A199-FC2DD6AA5307}" srcOrd="0" destOrd="0" presId="urn:microsoft.com/office/officeart/2005/8/layout/orgChart1"/>
    <dgm:cxn modelId="{76035E67-9EEA-41EE-82F3-F8E140A72F03}" type="presParOf" srcId="{60A88B76-0ACE-4B2C-A199-FC2DD6AA5307}" destId="{2562A945-32F8-4EA4-A8E4-80A9D4162233}" srcOrd="0" destOrd="0" presId="urn:microsoft.com/office/officeart/2005/8/layout/orgChart1"/>
    <dgm:cxn modelId="{513D6A5E-A01B-4585-87A9-B6932A95E78C}" type="presParOf" srcId="{2562A945-32F8-4EA4-A8E4-80A9D4162233}" destId="{43D488A1-8D7C-42FE-B5C5-C0583FB02479}" srcOrd="0" destOrd="0" presId="urn:microsoft.com/office/officeart/2005/8/layout/orgChart1"/>
    <dgm:cxn modelId="{7C6CF55F-5BE0-4A8C-B747-16BAAF1972CB}" type="presParOf" srcId="{2562A945-32F8-4EA4-A8E4-80A9D4162233}" destId="{C3D165A8-3E5A-40CC-BE29-C6B0CDBF607D}" srcOrd="1" destOrd="0" presId="urn:microsoft.com/office/officeart/2005/8/layout/orgChart1"/>
    <dgm:cxn modelId="{17444E8F-6B90-4AAA-A324-F2A72A73440B}" type="presParOf" srcId="{60A88B76-0ACE-4B2C-A199-FC2DD6AA5307}" destId="{573214C4-8B34-4618-B615-9C0D45697F31}" srcOrd="1" destOrd="0" presId="urn:microsoft.com/office/officeart/2005/8/layout/orgChart1"/>
    <dgm:cxn modelId="{4EB029E5-8E8A-4079-9376-F4FE57FB08C3}" type="presParOf" srcId="{60A88B76-0ACE-4B2C-A199-FC2DD6AA5307}" destId="{CD484870-3D0C-4060-873A-4E2FEC5268D0}"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8EB328-C3B2-4410-9473-A669E860CB9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886FFF7F-F8B2-43B5-9693-6C39A51C9A6E}">
      <dgm:prSet/>
      <dgm:spPr/>
      <dgm:t>
        <a:bodyPr/>
        <a:lstStyle/>
        <a:p>
          <a:pPr rtl="0"/>
          <a:r>
            <a:rPr lang="ru-RU" b="1" i="0" baseline="0" dirty="0" err="1">
              <a:latin typeface="Times New Roman" pitchFamily="18" charset="0"/>
              <a:cs typeface="Times New Roman" pitchFamily="18" charset="0"/>
            </a:rPr>
            <a:t>Абстрагування</a:t>
          </a:r>
          <a:r>
            <a:rPr lang="ru-RU" b="0" i="0" baseline="0" dirty="0">
              <a:latin typeface="Times New Roman" pitchFamily="18" charset="0"/>
              <a:cs typeface="Times New Roman" pitchFamily="18" charset="0"/>
            </a:rPr>
            <a:t> - </a:t>
          </a:r>
          <a:r>
            <a:rPr lang="ru-RU" b="0" i="0" baseline="0" dirty="0" err="1">
              <a:latin typeface="Times New Roman" pitchFamily="18" charset="0"/>
              <a:cs typeface="Times New Roman" pitchFamily="18" charset="0"/>
            </a:rPr>
            <a:t>це</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уявне</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відвернення</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від</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несуттєвих</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властивостей</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зв'язків</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стосунків</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предметів</a:t>
          </a:r>
          <a:r>
            <a:rPr lang="ru-RU" b="0" i="0" baseline="0" dirty="0">
              <a:latin typeface="Times New Roman" pitchFamily="18" charset="0"/>
              <a:cs typeface="Times New Roman" pitchFamily="18" charset="0"/>
            </a:rPr>
            <a:t> і </a:t>
          </a:r>
          <a:r>
            <a:rPr lang="ru-RU" b="0" i="0" baseline="0" dirty="0" err="1">
              <a:latin typeface="Times New Roman" pitchFamily="18" charset="0"/>
              <a:cs typeface="Times New Roman" pitchFamily="18" charset="0"/>
            </a:rPr>
            <a:t>виділення</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декількох</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сторін</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що</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цікавлять</a:t>
          </a:r>
          <a:r>
            <a:rPr lang="ru-RU" b="0" i="0" baseline="0" dirty="0">
              <a:latin typeface="Times New Roman" pitchFamily="18" charset="0"/>
              <a:cs typeface="Times New Roman" pitchFamily="18" charset="0"/>
            </a:rPr>
            <a:t> </a:t>
          </a:r>
          <a:r>
            <a:rPr lang="ru-RU" b="0" i="0" baseline="0" dirty="0" err="1">
              <a:latin typeface="Times New Roman" pitchFamily="18" charset="0"/>
              <a:cs typeface="Times New Roman" pitchFamily="18" charset="0"/>
            </a:rPr>
            <a:t>дослідника</a:t>
          </a:r>
          <a:r>
            <a:rPr lang="ru-RU" b="0" i="0" baseline="0" dirty="0">
              <a:latin typeface="Times New Roman" pitchFamily="18" charset="0"/>
              <a:cs typeface="Times New Roman" pitchFamily="18" charset="0"/>
            </a:rPr>
            <a:t>. </a:t>
          </a:r>
          <a:endParaRPr lang="ru-RU" dirty="0">
            <a:latin typeface="Times New Roman" pitchFamily="18" charset="0"/>
            <a:cs typeface="Times New Roman" pitchFamily="18" charset="0"/>
          </a:endParaRPr>
        </a:p>
      </dgm:t>
    </dgm:pt>
    <dgm:pt modelId="{5451A9B9-569C-4CA1-A059-AB158F2A3487}" type="parTrans" cxnId="{C920835A-CF3E-4C48-8A6F-70437EAD2D55}">
      <dgm:prSet/>
      <dgm:spPr/>
      <dgm:t>
        <a:bodyPr/>
        <a:lstStyle/>
        <a:p>
          <a:endParaRPr lang="ru-RU"/>
        </a:p>
      </dgm:t>
    </dgm:pt>
    <dgm:pt modelId="{4CF71569-A090-4048-97C2-055A0543A128}" type="sibTrans" cxnId="{C920835A-CF3E-4C48-8A6F-70437EAD2D55}">
      <dgm:prSet/>
      <dgm:spPr/>
      <dgm:t>
        <a:bodyPr/>
        <a:lstStyle/>
        <a:p>
          <a:endParaRPr lang="ru-RU"/>
        </a:p>
      </dgm:t>
    </dgm:pt>
    <dgm:pt modelId="{2F58CCD3-0A95-4BAB-AB82-B8A7B9127A60}">
      <dgm:prSet/>
      <dgm:spPr/>
      <dgm:t>
        <a:bodyPr/>
        <a:lstStyle/>
        <a:p>
          <a:pPr rtl="0"/>
          <a:r>
            <a:rPr lang="ru-RU" dirty="0" err="1"/>
            <a:t>Воно</a:t>
          </a:r>
          <a:r>
            <a:rPr lang="ru-RU" dirty="0"/>
            <a:t>, як правило, </a:t>
          </a:r>
          <a:r>
            <a:rPr lang="ru-RU" dirty="0" err="1"/>
            <a:t>здійснюється</a:t>
          </a:r>
          <a:r>
            <a:rPr lang="ru-RU" dirty="0"/>
            <a:t> в два </a:t>
          </a:r>
          <a:r>
            <a:rPr lang="ru-RU" dirty="0" err="1"/>
            <a:t>етапи</a:t>
          </a:r>
          <a:r>
            <a:rPr lang="ru-RU" dirty="0"/>
            <a:t>. </a:t>
          </a:r>
        </a:p>
      </dgm:t>
    </dgm:pt>
    <dgm:pt modelId="{B8304017-D0CA-4130-9DBF-D36E96A0A0CF}" type="parTrans" cxnId="{D18176B6-13FE-42C3-9567-2112CFEF0F1B}">
      <dgm:prSet/>
      <dgm:spPr/>
      <dgm:t>
        <a:bodyPr/>
        <a:lstStyle/>
        <a:p>
          <a:endParaRPr lang="ru-RU"/>
        </a:p>
      </dgm:t>
    </dgm:pt>
    <dgm:pt modelId="{84309A4E-84E7-4BD4-8F8A-A53E22573FA1}" type="sibTrans" cxnId="{D18176B6-13FE-42C3-9567-2112CFEF0F1B}">
      <dgm:prSet/>
      <dgm:spPr/>
      <dgm:t>
        <a:bodyPr/>
        <a:lstStyle/>
        <a:p>
          <a:endParaRPr lang="ru-RU"/>
        </a:p>
      </dgm:t>
    </dgm:pt>
    <dgm:pt modelId="{9B20DDCA-CC4B-46FD-A499-CA3C48BF3627}">
      <dgm:prSet/>
      <dgm:spPr/>
      <dgm:t>
        <a:bodyPr/>
        <a:lstStyle/>
        <a:p>
          <a:pPr rtl="0"/>
          <a:r>
            <a:rPr lang="ru-RU" dirty="0"/>
            <a:t>На </a:t>
          </a:r>
          <a:r>
            <a:rPr lang="ru-RU" dirty="0" err="1"/>
            <a:t>першому</a:t>
          </a:r>
          <a:r>
            <a:rPr lang="ru-RU" dirty="0"/>
            <a:t> </a:t>
          </a:r>
          <a:r>
            <a:rPr lang="ru-RU" dirty="0" err="1"/>
            <a:t>етапі</a:t>
          </a:r>
          <a:r>
            <a:rPr lang="ru-RU" dirty="0"/>
            <a:t> </a:t>
          </a:r>
          <a:r>
            <a:rPr lang="ru-RU" dirty="0" err="1"/>
            <a:t>визначаються</a:t>
          </a:r>
          <a:r>
            <a:rPr lang="ru-RU" dirty="0"/>
            <a:t> </a:t>
          </a:r>
          <a:r>
            <a:rPr lang="ru-RU" dirty="0" err="1"/>
            <a:t>несуттєві</a:t>
          </a:r>
          <a:r>
            <a:rPr lang="ru-RU" dirty="0"/>
            <a:t> </a:t>
          </a:r>
          <a:r>
            <a:rPr lang="ru-RU" dirty="0" err="1"/>
            <a:t>властивості</a:t>
          </a:r>
          <a:r>
            <a:rPr lang="ru-RU" dirty="0"/>
            <a:t>, </a:t>
          </a:r>
          <a:r>
            <a:rPr lang="ru-RU" dirty="0" err="1"/>
            <a:t>зв'язки</a:t>
          </a:r>
          <a:r>
            <a:rPr lang="ru-RU" dirty="0"/>
            <a:t> і так </a:t>
          </a:r>
          <a:r>
            <a:rPr lang="ru-RU" dirty="0" err="1"/>
            <a:t>далі</a:t>
          </a:r>
          <a:r>
            <a:rPr lang="ru-RU" dirty="0"/>
            <a:t> </a:t>
          </a:r>
        </a:p>
      </dgm:t>
    </dgm:pt>
    <dgm:pt modelId="{16D3A520-35FA-40FD-ADAE-537B7595B401}" type="parTrans" cxnId="{8D7D16C5-C76F-48F9-977B-C44DAB7AD874}">
      <dgm:prSet/>
      <dgm:spPr/>
      <dgm:t>
        <a:bodyPr/>
        <a:lstStyle/>
        <a:p>
          <a:endParaRPr lang="ru-RU"/>
        </a:p>
      </dgm:t>
    </dgm:pt>
    <dgm:pt modelId="{B57CB10C-F022-4A4E-BCDF-4210D718A83E}" type="sibTrans" cxnId="{8D7D16C5-C76F-48F9-977B-C44DAB7AD874}">
      <dgm:prSet/>
      <dgm:spPr/>
      <dgm:t>
        <a:bodyPr/>
        <a:lstStyle/>
        <a:p>
          <a:endParaRPr lang="ru-RU"/>
        </a:p>
      </dgm:t>
    </dgm:pt>
    <dgm:pt modelId="{0E5CD5A9-6F74-439F-ADA0-9561FFBCB9AC}">
      <dgm:prSet/>
      <dgm:spPr/>
      <dgm:t>
        <a:bodyPr/>
        <a:lstStyle/>
        <a:p>
          <a:pPr rtl="0"/>
          <a:r>
            <a:rPr lang="ru-RU" dirty="0"/>
            <a:t>На другому - </a:t>
          </a:r>
          <a:r>
            <a:rPr lang="ru-RU" dirty="0" err="1"/>
            <a:t>досліджуваний</a:t>
          </a:r>
          <a:r>
            <a:rPr lang="ru-RU" dirty="0"/>
            <a:t> </a:t>
          </a:r>
          <a:r>
            <a:rPr lang="ru-RU" dirty="0" err="1"/>
            <a:t>об'єкт</a:t>
          </a:r>
          <a:r>
            <a:rPr lang="ru-RU" dirty="0"/>
            <a:t> </a:t>
          </a:r>
          <a:r>
            <a:rPr lang="ru-RU" dirty="0" err="1"/>
            <a:t>замінюють</a:t>
          </a:r>
          <a:r>
            <a:rPr lang="ru-RU" dirty="0"/>
            <a:t> </a:t>
          </a:r>
          <a:r>
            <a:rPr lang="ru-RU" dirty="0" err="1"/>
            <a:t>іншим</a:t>
          </a:r>
          <a:r>
            <a:rPr lang="ru-RU" dirty="0"/>
            <a:t>, </a:t>
          </a:r>
          <a:r>
            <a:rPr lang="ru-RU" dirty="0" err="1"/>
            <a:t>простішим</a:t>
          </a:r>
          <a:r>
            <a:rPr lang="ru-RU" dirty="0"/>
            <a:t>, таким, </a:t>
          </a:r>
          <a:r>
            <a:rPr lang="ru-RU" dirty="0" err="1"/>
            <a:t>що</a:t>
          </a:r>
          <a:r>
            <a:rPr lang="ru-RU" dirty="0"/>
            <a:t> є </a:t>
          </a:r>
          <a:r>
            <a:rPr lang="ru-RU" dirty="0" err="1"/>
            <a:t>спрощеною</a:t>
          </a:r>
          <a:r>
            <a:rPr lang="ru-RU" dirty="0"/>
            <a:t> </a:t>
          </a:r>
          <a:r>
            <a:rPr lang="ru-RU" dirty="0" err="1"/>
            <a:t>моделлю</a:t>
          </a:r>
          <a:r>
            <a:rPr lang="ru-RU" dirty="0"/>
            <a:t>, </a:t>
          </a:r>
          <a:r>
            <a:rPr lang="ru-RU" dirty="0" err="1"/>
            <a:t>що</a:t>
          </a:r>
          <a:r>
            <a:rPr lang="ru-RU" dirty="0"/>
            <a:t> </a:t>
          </a:r>
          <a:r>
            <a:rPr lang="ru-RU" dirty="0" err="1"/>
            <a:t>зберігає</a:t>
          </a:r>
          <a:r>
            <a:rPr lang="ru-RU" dirty="0"/>
            <a:t> головне в складному.</a:t>
          </a:r>
        </a:p>
      </dgm:t>
    </dgm:pt>
    <dgm:pt modelId="{43265C51-6157-4D56-9737-99FA0953DBA6}" type="parTrans" cxnId="{7FD0A0E7-187D-4088-8AB5-FC3D8B9CEC38}">
      <dgm:prSet/>
      <dgm:spPr/>
      <dgm:t>
        <a:bodyPr/>
        <a:lstStyle/>
        <a:p>
          <a:endParaRPr lang="ru-RU"/>
        </a:p>
      </dgm:t>
    </dgm:pt>
    <dgm:pt modelId="{64CACF14-ECCE-4E13-9182-D5966A34DF85}" type="sibTrans" cxnId="{7FD0A0E7-187D-4088-8AB5-FC3D8B9CEC38}">
      <dgm:prSet/>
      <dgm:spPr/>
      <dgm:t>
        <a:bodyPr/>
        <a:lstStyle/>
        <a:p>
          <a:endParaRPr lang="ru-RU"/>
        </a:p>
      </dgm:t>
    </dgm:pt>
    <dgm:pt modelId="{39EC67DD-B427-4DA6-AC28-32C6A71CE626}" type="pres">
      <dgm:prSet presAssocID="{A78EB328-C3B2-4410-9473-A669E860CB98}" presName="Name0" presStyleCnt="0">
        <dgm:presLayoutVars>
          <dgm:chMax val="7"/>
          <dgm:dir/>
          <dgm:animLvl val="lvl"/>
          <dgm:resizeHandles val="exact"/>
        </dgm:presLayoutVars>
      </dgm:prSet>
      <dgm:spPr/>
    </dgm:pt>
    <dgm:pt modelId="{450331E0-5A2C-43EC-A41E-D3F3CD3F40E2}" type="pres">
      <dgm:prSet presAssocID="{886FFF7F-F8B2-43B5-9693-6C39A51C9A6E}" presName="circle1" presStyleLbl="node1" presStyleIdx="0" presStyleCnt="4"/>
      <dgm:spPr/>
    </dgm:pt>
    <dgm:pt modelId="{9671660A-18C1-46D6-A6FF-1308B56C13C9}" type="pres">
      <dgm:prSet presAssocID="{886FFF7F-F8B2-43B5-9693-6C39A51C9A6E}" presName="space" presStyleCnt="0"/>
      <dgm:spPr/>
    </dgm:pt>
    <dgm:pt modelId="{D87BCFC2-0BCF-4964-99C0-D815BA5CAB18}" type="pres">
      <dgm:prSet presAssocID="{886FFF7F-F8B2-43B5-9693-6C39A51C9A6E}" presName="rect1" presStyleLbl="alignAcc1" presStyleIdx="0" presStyleCnt="4"/>
      <dgm:spPr/>
    </dgm:pt>
    <dgm:pt modelId="{5AE16CBB-8423-4DAE-8B31-22E6DD1D7BED}" type="pres">
      <dgm:prSet presAssocID="{2F58CCD3-0A95-4BAB-AB82-B8A7B9127A60}" presName="vertSpace2" presStyleLbl="node1" presStyleIdx="0" presStyleCnt="4"/>
      <dgm:spPr/>
    </dgm:pt>
    <dgm:pt modelId="{AD105592-A53B-4AF1-B94F-ED5A799B03E2}" type="pres">
      <dgm:prSet presAssocID="{2F58CCD3-0A95-4BAB-AB82-B8A7B9127A60}" presName="circle2" presStyleLbl="node1" presStyleIdx="1" presStyleCnt="4"/>
      <dgm:spPr/>
    </dgm:pt>
    <dgm:pt modelId="{9FFEF1F9-3BB5-40CF-B49E-A0F514985F15}" type="pres">
      <dgm:prSet presAssocID="{2F58CCD3-0A95-4BAB-AB82-B8A7B9127A60}" presName="rect2" presStyleLbl="alignAcc1" presStyleIdx="1" presStyleCnt="4"/>
      <dgm:spPr/>
    </dgm:pt>
    <dgm:pt modelId="{B08F0B6E-F3A8-4119-A2E0-9ECF8E5EE873}" type="pres">
      <dgm:prSet presAssocID="{9B20DDCA-CC4B-46FD-A499-CA3C48BF3627}" presName="vertSpace3" presStyleLbl="node1" presStyleIdx="1" presStyleCnt="4"/>
      <dgm:spPr/>
    </dgm:pt>
    <dgm:pt modelId="{1F032E12-FE58-481D-A47B-BA6801A30194}" type="pres">
      <dgm:prSet presAssocID="{9B20DDCA-CC4B-46FD-A499-CA3C48BF3627}" presName="circle3" presStyleLbl="node1" presStyleIdx="2" presStyleCnt="4"/>
      <dgm:spPr/>
    </dgm:pt>
    <dgm:pt modelId="{B831C625-46D5-4BA9-A49E-5F5AC02D7506}" type="pres">
      <dgm:prSet presAssocID="{9B20DDCA-CC4B-46FD-A499-CA3C48BF3627}" presName="rect3" presStyleLbl="alignAcc1" presStyleIdx="2" presStyleCnt="4"/>
      <dgm:spPr/>
    </dgm:pt>
    <dgm:pt modelId="{11D45D06-33D0-46D7-BA16-F0C14D0DDAD7}" type="pres">
      <dgm:prSet presAssocID="{0E5CD5A9-6F74-439F-ADA0-9561FFBCB9AC}" presName="vertSpace4" presStyleLbl="node1" presStyleIdx="2" presStyleCnt="4"/>
      <dgm:spPr/>
    </dgm:pt>
    <dgm:pt modelId="{AB134E64-63DC-4392-A7BA-402830E02E6E}" type="pres">
      <dgm:prSet presAssocID="{0E5CD5A9-6F74-439F-ADA0-9561FFBCB9AC}" presName="circle4" presStyleLbl="node1" presStyleIdx="3" presStyleCnt="4"/>
      <dgm:spPr/>
    </dgm:pt>
    <dgm:pt modelId="{C24BF508-9A99-45A0-84CB-4C2D964DB570}" type="pres">
      <dgm:prSet presAssocID="{0E5CD5A9-6F74-439F-ADA0-9561FFBCB9AC}" presName="rect4" presStyleLbl="alignAcc1" presStyleIdx="3" presStyleCnt="4"/>
      <dgm:spPr/>
    </dgm:pt>
    <dgm:pt modelId="{90CAAB78-4999-449E-8F9F-2364D0D3591F}" type="pres">
      <dgm:prSet presAssocID="{886FFF7F-F8B2-43B5-9693-6C39A51C9A6E}" presName="rect1ParTxNoCh" presStyleLbl="alignAcc1" presStyleIdx="3" presStyleCnt="4">
        <dgm:presLayoutVars>
          <dgm:chMax val="1"/>
          <dgm:bulletEnabled val="1"/>
        </dgm:presLayoutVars>
      </dgm:prSet>
      <dgm:spPr/>
    </dgm:pt>
    <dgm:pt modelId="{CD334F84-DCBF-4CEA-BF44-04ED8CD9EF58}" type="pres">
      <dgm:prSet presAssocID="{2F58CCD3-0A95-4BAB-AB82-B8A7B9127A60}" presName="rect2ParTxNoCh" presStyleLbl="alignAcc1" presStyleIdx="3" presStyleCnt="4">
        <dgm:presLayoutVars>
          <dgm:chMax val="1"/>
          <dgm:bulletEnabled val="1"/>
        </dgm:presLayoutVars>
      </dgm:prSet>
      <dgm:spPr/>
    </dgm:pt>
    <dgm:pt modelId="{ADC605AE-F8AE-4087-9746-36F78BD60CC0}" type="pres">
      <dgm:prSet presAssocID="{9B20DDCA-CC4B-46FD-A499-CA3C48BF3627}" presName="rect3ParTxNoCh" presStyleLbl="alignAcc1" presStyleIdx="3" presStyleCnt="4">
        <dgm:presLayoutVars>
          <dgm:chMax val="1"/>
          <dgm:bulletEnabled val="1"/>
        </dgm:presLayoutVars>
      </dgm:prSet>
      <dgm:spPr/>
    </dgm:pt>
    <dgm:pt modelId="{F879E13C-9EFB-4F74-819F-0DCB589114D8}" type="pres">
      <dgm:prSet presAssocID="{0E5CD5A9-6F74-439F-ADA0-9561FFBCB9AC}" presName="rect4ParTxNoCh" presStyleLbl="alignAcc1" presStyleIdx="3" presStyleCnt="4">
        <dgm:presLayoutVars>
          <dgm:chMax val="1"/>
          <dgm:bulletEnabled val="1"/>
        </dgm:presLayoutVars>
      </dgm:prSet>
      <dgm:spPr/>
    </dgm:pt>
  </dgm:ptLst>
  <dgm:cxnLst>
    <dgm:cxn modelId="{E38F6E13-F3FD-4F31-9FC1-10F887FF4ED9}" type="presOf" srcId="{2F58CCD3-0A95-4BAB-AB82-B8A7B9127A60}" destId="{CD334F84-DCBF-4CEA-BF44-04ED8CD9EF58}" srcOrd="1" destOrd="0" presId="urn:microsoft.com/office/officeart/2005/8/layout/target3"/>
    <dgm:cxn modelId="{6642AC5F-20F3-4366-9452-72B726E2D74A}" type="presOf" srcId="{9B20DDCA-CC4B-46FD-A499-CA3C48BF3627}" destId="{ADC605AE-F8AE-4087-9746-36F78BD60CC0}" srcOrd="1" destOrd="0" presId="urn:microsoft.com/office/officeart/2005/8/layout/target3"/>
    <dgm:cxn modelId="{32049C45-C007-48C0-9572-9DBA54928397}" type="presOf" srcId="{886FFF7F-F8B2-43B5-9693-6C39A51C9A6E}" destId="{90CAAB78-4999-449E-8F9F-2364D0D3591F}" srcOrd="1" destOrd="0" presId="urn:microsoft.com/office/officeart/2005/8/layout/target3"/>
    <dgm:cxn modelId="{70CD1547-CDB8-440D-AEEA-94E00CDADDB5}" type="presOf" srcId="{A78EB328-C3B2-4410-9473-A669E860CB98}" destId="{39EC67DD-B427-4DA6-AC28-32C6A71CE626}" srcOrd="0" destOrd="0" presId="urn:microsoft.com/office/officeart/2005/8/layout/target3"/>
    <dgm:cxn modelId="{0BD08375-AE31-46F4-AEC2-0D63B658BE8D}" type="presOf" srcId="{2F58CCD3-0A95-4BAB-AB82-B8A7B9127A60}" destId="{9FFEF1F9-3BB5-40CF-B49E-A0F514985F15}" srcOrd="0" destOrd="0" presId="urn:microsoft.com/office/officeart/2005/8/layout/target3"/>
    <dgm:cxn modelId="{F944F857-8443-4C4D-9DAF-E00842C82DD8}" type="presOf" srcId="{9B20DDCA-CC4B-46FD-A499-CA3C48BF3627}" destId="{B831C625-46D5-4BA9-A49E-5F5AC02D7506}" srcOrd="0" destOrd="0" presId="urn:microsoft.com/office/officeart/2005/8/layout/target3"/>
    <dgm:cxn modelId="{C920835A-CF3E-4C48-8A6F-70437EAD2D55}" srcId="{A78EB328-C3B2-4410-9473-A669E860CB98}" destId="{886FFF7F-F8B2-43B5-9693-6C39A51C9A6E}" srcOrd="0" destOrd="0" parTransId="{5451A9B9-569C-4CA1-A059-AB158F2A3487}" sibTransId="{4CF71569-A090-4048-97C2-055A0543A128}"/>
    <dgm:cxn modelId="{B5112BB0-193E-447C-8988-F8652DAD3E23}" type="presOf" srcId="{886FFF7F-F8B2-43B5-9693-6C39A51C9A6E}" destId="{D87BCFC2-0BCF-4964-99C0-D815BA5CAB18}" srcOrd="0" destOrd="0" presId="urn:microsoft.com/office/officeart/2005/8/layout/target3"/>
    <dgm:cxn modelId="{33485AB5-41A6-4507-BAF8-0D7AD3ACCED7}" type="presOf" srcId="{0E5CD5A9-6F74-439F-ADA0-9561FFBCB9AC}" destId="{F879E13C-9EFB-4F74-819F-0DCB589114D8}" srcOrd="1" destOrd="0" presId="urn:microsoft.com/office/officeart/2005/8/layout/target3"/>
    <dgm:cxn modelId="{D18176B6-13FE-42C3-9567-2112CFEF0F1B}" srcId="{A78EB328-C3B2-4410-9473-A669E860CB98}" destId="{2F58CCD3-0A95-4BAB-AB82-B8A7B9127A60}" srcOrd="1" destOrd="0" parTransId="{B8304017-D0CA-4130-9DBF-D36E96A0A0CF}" sibTransId="{84309A4E-84E7-4BD4-8F8A-A53E22573FA1}"/>
    <dgm:cxn modelId="{8D7D16C5-C76F-48F9-977B-C44DAB7AD874}" srcId="{A78EB328-C3B2-4410-9473-A669E860CB98}" destId="{9B20DDCA-CC4B-46FD-A499-CA3C48BF3627}" srcOrd="2" destOrd="0" parTransId="{16D3A520-35FA-40FD-ADAE-537B7595B401}" sibTransId="{B57CB10C-F022-4A4E-BCDF-4210D718A83E}"/>
    <dgm:cxn modelId="{7FD0A0E7-187D-4088-8AB5-FC3D8B9CEC38}" srcId="{A78EB328-C3B2-4410-9473-A669E860CB98}" destId="{0E5CD5A9-6F74-439F-ADA0-9561FFBCB9AC}" srcOrd="3" destOrd="0" parTransId="{43265C51-6157-4D56-9737-99FA0953DBA6}" sibTransId="{64CACF14-ECCE-4E13-9182-D5966A34DF85}"/>
    <dgm:cxn modelId="{3D8A60FF-A594-4E61-BAD7-8FC8A5A50A78}" type="presOf" srcId="{0E5CD5A9-6F74-439F-ADA0-9561FFBCB9AC}" destId="{C24BF508-9A99-45A0-84CB-4C2D964DB570}" srcOrd="0" destOrd="0" presId="urn:microsoft.com/office/officeart/2005/8/layout/target3"/>
    <dgm:cxn modelId="{965F0720-1E00-420D-9A30-3FB969505028}" type="presParOf" srcId="{39EC67DD-B427-4DA6-AC28-32C6A71CE626}" destId="{450331E0-5A2C-43EC-A41E-D3F3CD3F40E2}" srcOrd="0" destOrd="0" presId="urn:microsoft.com/office/officeart/2005/8/layout/target3"/>
    <dgm:cxn modelId="{9E90FCA8-9BDD-490A-A281-CFD3923A3E34}" type="presParOf" srcId="{39EC67DD-B427-4DA6-AC28-32C6A71CE626}" destId="{9671660A-18C1-46D6-A6FF-1308B56C13C9}" srcOrd="1" destOrd="0" presId="urn:microsoft.com/office/officeart/2005/8/layout/target3"/>
    <dgm:cxn modelId="{1D5C5D88-A0DA-413D-8329-357FEF14FE44}" type="presParOf" srcId="{39EC67DD-B427-4DA6-AC28-32C6A71CE626}" destId="{D87BCFC2-0BCF-4964-99C0-D815BA5CAB18}" srcOrd="2" destOrd="0" presId="urn:microsoft.com/office/officeart/2005/8/layout/target3"/>
    <dgm:cxn modelId="{74F67B5C-8CCA-4744-8EB6-A7864686228E}" type="presParOf" srcId="{39EC67DD-B427-4DA6-AC28-32C6A71CE626}" destId="{5AE16CBB-8423-4DAE-8B31-22E6DD1D7BED}" srcOrd="3" destOrd="0" presId="urn:microsoft.com/office/officeart/2005/8/layout/target3"/>
    <dgm:cxn modelId="{6C684393-80DE-4AFC-A93A-13C6701DA7F9}" type="presParOf" srcId="{39EC67DD-B427-4DA6-AC28-32C6A71CE626}" destId="{AD105592-A53B-4AF1-B94F-ED5A799B03E2}" srcOrd="4" destOrd="0" presId="urn:microsoft.com/office/officeart/2005/8/layout/target3"/>
    <dgm:cxn modelId="{44B6EDE1-D642-47AA-B1E3-991FA62752E6}" type="presParOf" srcId="{39EC67DD-B427-4DA6-AC28-32C6A71CE626}" destId="{9FFEF1F9-3BB5-40CF-B49E-A0F514985F15}" srcOrd="5" destOrd="0" presId="urn:microsoft.com/office/officeart/2005/8/layout/target3"/>
    <dgm:cxn modelId="{B7E0BE52-EE56-4EF0-A69D-E54FF9ABCFA1}" type="presParOf" srcId="{39EC67DD-B427-4DA6-AC28-32C6A71CE626}" destId="{B08F0B6E-F3A8-4119-A2E0-9ECF8E5EE873}" srcOrd="6" destOrd="0" presId="urn:microsoft.com/office/officeart/2005/8/layout/target3"/>
    <dgm:cxn modelId="{196658CC-42EE-4CAD-AA32-09A77C035114}" type="presParOf" srcId="{39EC67DD-B427-4DA6-AC28-32C6A71CE626}" destId="{1F032E12-FE58-481D-A47B-BA6801A30194}" srcOrd="7" destOrd="0" presId="urn:microsoft.com/office/officeart/2005/8/layout/target3"/>
    <dgm:cxn modelId="{33511B21-562C-42BD-9EA1-AD8E3DDC994B}" type="presParOf" srcId="{39EC67DD-B427-4DA6-AC28-32C6A71CE626}" destId="{B831C625-46D5-4BA9-A49E-5F5AC02D7506}" srcOrd="8" destOrd="0" presId="urn:microsoft.com/office/officeart/2005/8/layout/target3"/>
    <dgm:cxn modelId="{494280A8-15A9-4DE8-8172-117088E6F98C}" type="presParOf" srcId="{39EC67DD-B427-4DA6-AC28-32C6A71CE626}" destId="{11D45D06-33D0-46D7-BA16-F0C14D0DDAD7}" srcOrd="9" destOrd="0" presId="urn:microsoft.com/office/officeart/2005/8/layout/target3"/>
    <dgm:cxn modelId="{BFB5AEA6-C8C8-41FD-8C28-1A6588369DC6}" type="presParOf" srcId="{39EC67DD-B427-4DA6-AC28-32C6A71CE626}" destId="{AB134E64-63DC-4392-A7BA-402830E02E6E}" srcOrd="10" destOrd="0" presId="urn:microsoft.com/office/officeart/2005/8/layout/target3"/>
    <dgm:cxn modelId="{4233C8AE-9642-4A88-A39C-A6990DA67E4B}" type="presParOf" srcId="{39EC67DD-B427-4DA6-AC28-32C6A71CE626}" destId="{C24BF508-9A99-45A0-84CB-4C2D964DB570}" srcOrd="11" destOrd="0" presId="urn:microsoft.com/office/officeart/2005/8/layout/target3"/>
    <dgm:cxn modelId="{FF6E8290-D3C8-4A4B-97F5-205B326AC90B}" type="presParOf" srcId="{39EC67DD-B427-4DA6-AC28-32C6A71CE626}" destId="{90CAAB78-4999-449E-8F9F-2364D0D3591F}" srcOrd="12" destOrd="0" presId="urn:microsoft.com/office/officeart/2005/8/layout/target3"/>
    <dgm:cxn modelId="{1318026F-00E4-4BB4-B65D-265E12A536CD}" type="presParOf" srcId="{39EC67DD-B427-4DA6-AC28-32C6A71CE626}" destId="{CD334F84-DCBF-4CEA-BF44-04ED8CD9EF58}" srcOrd="13" destOrd="0" presId="urn:microsoft.com/office/officeart/2005/8/layout/target3"/>
    <dgm:cxn modelId="{DF387725-EBD4-45A1-A9F1-4B4FA950AD88}" type="presParOf" srcId="{39EC67DD-B427-4DA6-AC28-32C6A71CE626}" destId="{ADC605AE-F8AE-4087-9746-36F78BD60CC0}" srcOrd="14" destOrd="0" presId="urn:microsoft.com/office/officeart/2005/8/layout/target3"/>
    <dgm:cxn modelId="{4CED5217-051F-4E85-BE24-F904205DECDF}" type="presParOf" srcId="{39EC67DD-B427-4DA6-AC28-32C6A71CE626}" destId="{F879E13C-9EFB-4F74-819F-0DCB589114D8}"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7D9AAB7-3211-49F1-9D8E-EF8A23997A20}"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EECB55F9-7BF6-4117-97DA-5824685F766F}">
      <dgm:prSet/>
      <dgm:spPr/>
      <dgm:t>
        <a:bodyPr/>
        <a:lstStyle/>
        <a:p>
          <a:pPr rtl="0"/>
          <a:r>
            <a:rPr lang="ru-RU" b="1" i="0" baseline="0" dirty="0" err="1"/>
            <a:t>Формалізація</a:t>
          </a:r>
          <a:r>
            <a:rPr lang="ru-RU" b="0" i="0" baseline="0" dirty="0"/>
            <a:t> - </a:t>
          </a:r>
          <a:r>
            <a:rPr lang="ru-RU" b="0" i="0" baseline="0" dirty="0" err="1"/>
            <a:t>відображення</a:t>
          </a:r>
          <a:r>
            <a:rPr lang="ru-RU" b="0" i="0" baseline="0" dirty="0"/>
            <a:t> </a:t>
          </a:r>
          <a:r>
            <a:rPr lang="ru-RU" b="0" i="0" baseline="0" dirty="0" err="1"/>
            <a:t>об'єкту</a:t>
          </a:r>
          <a:r>
            <a:rPr lang="ru-RU" b="0" i="0" baseline="0" dirty="0"/>
            <a:t> </a:t>
          </a:r>
          <a:r>
            <a:rPr lang="ru-RU" b="0" i="0" baseline="0" dirty="0" err="1"/>
            <a:t>або</a:t>
          </a:r>
          <a:r>
            <a:rPr lang="ru-RU" b="0" i="0" baseline="0" dirty="0"/>
            <a:t> </a:t>
          </a:r>
          <a:r>
            <a:rPr lang="ru-RU" b="0" i="0" baseline="0" dirty="0" err="1"/>
            <a:t>явища</a:t>
          </a:r>
          <a:r>
            <a:rPr lang="ru-RU" b="0" i="0" baseline="0" dirty="0"/>
            <a:t> в </a:t>
          </a:r>
          <a:r>
            <a:rPr lang="ru-RU" b="0" i="0" baseline="0" dirty="0" err="1"/>
            <a:t>знаковій</a:t>
          </a:r>
          <a:r>
            <a:rPr lang="ru-RU" b="0" i="0" baseline="0" dirty="0"/>
            <a:t> </a:t>
          </a:r>
          <a:r>
            <a:rPr lang="ru-RU" b="0" i="0" baseline="0" dirty="0" err="1"/>
            <a:t>формі</a:t>
          </a:r>
          <a:r>
            <a:rPr lang="ru-RU" b="0" i="0" baseline="0" dirty="0"/>
            <a:t> </a:t>
          </a:r>
          <a:r>
            <a:rPr lang="ru-RU" b="0" i="0" baseline="0" dirty="0" err="1"/>
            <a:t>якої-небудь</a:t>
          </a:r>
          <a:r>
            <a:rPr lang="ru-RU" b="0" i="0" baseline="0" dirty="0"/>
            <a:t> </a:t>
          </a:r>
          <a:r>
            <a:rPr lang="ru-RU" b="0" i="0" baseline="0" dirty="0" err="1"/>
            <a:t>штучної</a:t>
          </a:r>
          <a:r>
            <a:rPr lang="ru-RU" b="0" i="0" baseline="0" dirty="0"/>
            <a:t> </a:t>
          </a:r>
          <a:r>
            <a:rPr lang="ru-RU" b="0" i="0" baseline="0" dirty="0" err="1"/>
            <a:t>мови</a:t>
          </a:r>
          <a:r>
            <a:rPr lang="ru-RU" b="0" i="0" baseline="0" dirty="0"/>
            <a:t> (математики, </a:t>
          </a:r>
          <a:r>
            <a:rPr lang="ru-RU" b="0" i="0" baseline="0" dirty="0" err="1"/>
            <a:t>хімії</a:t>
          </a:r>
          <a:r>
            <a:rPr lang="ru-RU" b="0" i="0" baseline="0" dirty="0"/>
            <a:t> і т. д) і </a:t>
          </a:r>
          <a:r>
            <a:rPr lang="ru-RU" b="0" i="0" baseline="0" dirty="0" err="1"/>
            <a:t>забезпечення</a:t>
          </a:r>
          <a:r>
            <a:rPr lang="ru-RU" b="0" i="0" baseline="0" dirty="0"/>
            <a:t> </a:t>
          </a:r>
          <a:r>
            <a:rPr lang="ru-RU" b="0" i="0" baseline="0" dirty="0" err="1"/>
            <a:t>можливості</a:t>
          </a:r>
          <a:r>
            <a:rPr lang="ru-RU" b="0" i="0" baseline="0" dirty="0"/>
            <a:t> </a:t>
          </a:r>
          <a:r>
            <a:rPr lang="ru-RU" b="0" i="0" baseline="0" dirty="0" err="1"/>
            <a:t>дослідження</a:t>
          </a:r>
          <a:r>
            <a:rPr lang="ru-RU" b="0" i="0" baseline="0" dirty="0"/>
            <a:t> </a:t>
          </a:r>
          <a:r>
            <a:rPr lang="ru-RU" b="0" i="0" baseline="0" dirty="0" err="1"/>
            <a:t>реальних</a:t>
          </a:r>
          <a:r>
            <a:rPr lang="ru-RU" b="0" i="0" baseline="0" dirty="0"/>
            <a:t> </a:t>
          </a:r>
          <a:r>
            <a:rPr lang="ru-RU" b="0" i="0" baseline="0" dirty="0" err="1"/>
            <a:t>об'єктів</a:t>
          </a:r>
          <a:r>
            <a:rPr lang="ru-RU" b="0" i="0" baseline="0" dirty="0"/>
            <a:t> і </a:t>
          </a:r>
          <a:r>
            <a:rPr lang="ru-RU" b="0" i="0" baseline="0" dirty="0" err="1"/>
            <a:t>їх</a:t>
          </a:r>
          <a:r>
            <a:rPr lang="ru-RU" b="0" i="0" baseline="0" dirty="0"/>
            <a:t> </a:t>
          </a:r>
          <a:r>
            <a:rPr lang="ru-RU" b="0" i="0" baseline="0" dirty="0" err="1"/>
            <a:t>властивостей</a:t>
          </a:r>
          <a:r>
            <a:rPr lang="ru-RU" b="0" i="0" baseline="0" dirty="0"/>
            <a:t> через </a:t>
          </a:r>
          <a:r>
            <a:rPr lang="ru-RU" b="0" i="0" baseline="0" dirty="0" err="1"/>
            <a:t>формальне</a:t>
          </a:r>
          <a:r>
            <a:rPr lang="ru-RU" b="0" i="0" baseline="0" dirty="0"/>
            <a:t> </a:t>
          </a:r>
          <a:r>
            <a:rPr lang="ru-RU" b="0" i="0" baseline="0" dirty="0" err="1"/>
            <a:t>дослідження</a:t>
          </a:r>
          <a:r>
            <a:rPr lang="ru-RU" b="0" i="0" baseline="0" dirty="0"/>
            <a:t> </a:t>
          </a:r>
          <a:r>
            <a:rPr lang="ru-RU" b="0" i="0" baseline="0" dirty="0" err="1"/>
            <a:t>відповідних</a:t>
          </a:r>
          <a:r>
            <a:rPr lang="ru-RU" b="0" i="0" baseline="0" dirty="0"/>
            <a:t>  </a:t>
          </a:r>
          <a:r>
            <a:rPr lang="ru-RU" b="0" i="0" baseline="0" dirty="0" err="1"/>
            <a:t>знаків</a:t>
          </a:r>
          <a:r>
            <a:rPr lang="ru-RU" b="0" i="0" baseline="0" dirty="0"/>
            <a:t>.</a:t>
          </a:r>
          <a:endParaRPr lang="ru-RU" dirty="0"/>
        </a:p>
      </dgm:t>
    </dgm:pt>
    <dgm:pt modelId="{33A474ED-7697-4B5E-94E2-901EE47383AC}" type="parTrans" cxnId="{0897A0EE-9B4D-4278-B555-532A5D07691D}">
      <dgm:prSet/>
      <dgm:spPr/>
      <dgm:t>
        <a:bodyPr/>
        <a:lstStyle/>
        <a:p>
          <a:endParaRPr lang="ru-RU"/>
        </a:p>
      </dgm:t>
    </dgm:pt>
    <dgm:pt modelId="{2D6C5C11-8197-440C-AD76-BF3B59C3151C}" type="sibTrans" cxnId="{0897A0EE-9B4D-4278-B555-532A5D07691D}">
      <dgm:prSet/>
      <dgm:spPr/>
      <dgm:t>
        <a:bodyPr/>
        <a:lstStyle/>
        <a:p>
          <a:endParaRPr lang="ru-RU"/>
        </a:p>
      </dgm:t>
    </dgm:pt>
    <dgm:pt modelId="{94C44102-4BCF-442A-A2D6-7468F09D4E3E}">
      <dgm:prSet/>
      <dgm:spPr/>
      <dgm:t>
        <a:bodyPr/>
        <a:lstStyle/>
        <a:p>
          <a:pPr rtl="0"/>
          <a:r>
            <a:rPr lang="ru-RU" b="1" i="0" baseline="0" dirty="0" err="1"/>
            <a:t>Аксіоматичний</a:t>
          </a:r>
          <a:r>
            <a:rPr lang="ru-RU" b="1" i="0" baseline="0" dirty="0"/>
            <a:t> метод</a:t>
          </a:r>
          <a:r>
            <a:rPr lang="ru-RU" b="0" i="0" baseline="0" dirty="0"/>
            <a:t> - </a:t>
          </a:r>
          <a:r>
            <a:rPr lang="ru-RU" b="0" i="0" baseline="0" dirty="0" err="1"/>
            <a:t>спосіб</a:t>
          </a:r>
          <a:r>
            <a:rPr lang="ru-RU" b="0" i="0" baseline="0" dirty="0"/>
            <a:t> </a:t>
          </a:r>
          <a:r>
            <a:rPr lang="ru-RU" b="0" i="0" baseline="0" dirty="0" err="1"/>
            <a:t>побудови</a:t>
          </a:r>
          <a:r>
            <a:rPr lang="ru-RU" b="0" i="0" baseline="0" dirty="0"/>
            <a:t> </a:t>
          </a:r>
          <a:r>
            <a:rPr lang="ru-RU" b="0" i="0" baseline="0" dirty="0" err="1"/>
            <a:t>наукової</a:t>
          </a:r>
          <a:r>
            <a:rPr lang="ru-RU" b="0" i="0" baseline="0" dirty="0"/>
            <a:t> </a:t>
          </a:r>
          <a:r>
            <a:rPr lang="ru-RU" b="0" i="0" baseline="0" dirty="0" err="1"/>
            <a:t>теорії</a:t>
          </a:r>
          <a:r>
            <a:rPr lang="ru-RU" b="0" i="0" baseline="0" dirty="0"/>
            <a:t>, при </a:t>
          </a:r>
          <a:r>
            <a:rPr lang="ru-RU" b="0" i="0" baseline="0" dirty="0" err="1"/>
            <a:t>якій</a:t>
          </a:r>
          <a:r>
            <a:rPr lang="ru-RU" b="0" i="0" baseline="0" dirty="0"/>
            <a:t> </a:t>
          </a:r>
          <a:r>
            <a:rPr lang="ru-RU" b="0" i="0" baseline="0" dirty="0" err="1"/>
            <a:t>деякі</a:t>
          </a:r>
          <a:r>
            <a:rPr lang="ru-RU" b="0" i="0" baseline="0" dirty="0"/>
            <a:t> </a:t>
          </a:r>
          <a:r>
            <a:rPr lang="ru-RU" b="0" i="0" baseline="0" dirty="0" err="1"/>
            <a:t>твердження</a:t>
          </a:r>
          <a:r>
            <a:rPr lang="ru-RU" b="0" i="0" baseline="0" dirty="0"/>
            <a:t> (</a:t>
          </a:r>
          <a:r>
            <a:rPr lang="ru-RU" b="0" i="0" baseline="0" dirty="0" err="1"/>
            <a:t>аксіоми</a:t>
          </a:r>
          <a:r>
            <a:rPr lang="ru-RU" b="0" i="0" baseline="0" dirty="0"/>
            <a:t>) </a:t>
          </a:r>
          <a:r>
            <a:rPr lang="ru-RU" b="0" i="0" baseline="0" dirty="0" err="1"/>
            <a:t>приймаються</a:t>
          </a:r>
          <a:r>
            <a:rPr lang="ru-RU" b="0" i="0" baseline="0" dirty="0"/>
            <a:t> без </a:t>
          </a:r>
          <a:r>
            <a:rPr lang="ru-RU" b="0" i="0" baseline="0" dirty="0" err="1"/>
            <a:t>доказів</a:t>
          </a:r>
          <a:r>
            <a:rPr lang="ru-RU" b="0" i="0" baseline="0" dirty="0"/>
            <a:t> і </a:t>
          </a:r>
          <a:r>
            <a:rPr lang="ru-RU" b="0" i="0" baseline="0" dirty="0" err="1"/>
            <a:t>потім</a:t>
          </a:r>
          <a:r>
            <a:rPr lang="ru-RU" b="0" i="0" baseline="0" dirty="0"/>
            <a:t> </a:t>
          </a:r>
          <a:r>
            <a:rPr lang="ru-RU" b="0" i="0" baseline="0" dirty="0" err="1"/>
            <a:t>використовуються</a:t>
          </a:r>
          <a:r>
            <a:rPr lang="ru-RU" b="0" i="0" baseline="0" dirty="0"/>
            <a:t> для </a:t>
          </a:r>
          <a:r>
            <a:rPr lang="ru-RU" b="0" i="0" baseline="0" dirty="0" err="1"/>
            <a:t>отримання</a:t>
          </a:r>
          <a:r>
            <a:rPr lang="ru-RU" b="0" i="0" baseline="0" dirty="0"/>
            <a:t> </a:t>
          </a:r>
          <a:r>
            <a:rPr lang="ru-RU" b="0" i="0" baseline="0" dirty="0" err="1"/>
            <a:t>інших</a:t>
          </a:r>
          <a:r>
            <a:rPr lang="ru-RU" b="0" i="0" baseline="0" dirty="0"/>
            <a:t> </a:t>
          </a:r>
          <a:r>
            <a:rPr lang="ru-RU" b="0" i="0" baseline="0" dirty="0" err="1"/>
            <a:t>знань</a:t>
          </a:r>
          <a:r>
            <a:rPr lang="ru-RU" b="0" i="0" baseline="0" dirty="0"/>
            <a:t> за </a:t>
          </a:r>
          <a:r>
            <a:rPr lang="ru-RU" b="0" i="0" baseline="0" dirty="0" err="1"/>
            <a:t>певними</a:t>
          </a:r>
          <a:r>
            <a:rPr lang="ru-RU" b="0" i="0" baseline="0" dirty="0"/>
            <a:t> </a:t>
          </a:r>
          <a:r>
            <a:rPr lang="ru-RU" b="0" i="0" baseline="0" dirty="0" err="1"/>
            <a:t>логічними</a:t>
          </a:r>
          <a:r>
            <a:rPr lang="ru-RU" b="0" i="0" baseline="0" dirty="0"/>
            <a:t> правилами. </a:t>
          </a:r>
          <a:endParaRPr lang="ru-RU" dirty="0"/>
        </a:p>
      </dgm:t>
    </dgm:pt>
    <dgm:pt modelId="{D5246088-3DFF-4F60-8714-AB5B7097011E}" type="parTrans" cxnId="{0EFA5671-2CC4-4A5A-868A-8F293F1FA343}">
      <dgm:prSet/>
      <dgm:spPr/>
      <dgm:t>
        <a:bodyPr/>
        <a:lstStyle/>
        <a:p>
          <a:endParaRPr lang="ru-RU"/>
        </a:p>
      </dgm:t>
    </dgm:pt>
    <dgm:pt modelId="{76847DDF-8CF3-43B9-837D-D71B4D8BF2FF}" type="sibTrans" cxnId="{0EFA5671-2CC4-4A5A-868A-8F293F1FA343}">
      <dgm:prSet/>
      <dgm:spPr/>
      <dgm:t>
        <a:bodyPr/>
        <a:lstStyle/>
        <a:p>
          <a:endParaRPr lang="ru-RU"/>
        </a:p>
      </dgm:t>
    </dgm:pt>
    <dgm:pt modelId="{A0F8C7C1-6967-47B0-8784-5D0E8085CB32}" type="pres">
      <dgm:prSet presAssocID="{D7D9AAB7-3211-49F1-9D8E-EF8A23997A20}" presName="Name0" presStyleCnt="0">
        <dgm:presLayoutVars>
          <dgm:chMax val="7"/>
          <dgm:dir/>
          <dgm:animLvl val="lvl"/>
          <dgm:resizeHandles val="exact"/>
        </dgm:presLayoutVars>
      </dgm:prSet>
      <dgm:spPr/>
    </dgm:pt>
    <dgm:pt modelId="{E9954CC4-D8FC-4AEC-8E5B-CE8F31A8AA24}" type="pres">
      <dgm:prSet presAssocID="{EECB55F9-7BF6-4117-97DA-5824685F766F}" presName="circle1" presStyleLbl="node1" presStyleIdx="0" presStyleCnt="2"/>
      <dgm:spPr/>
    </dgm:pt>
    <dgm:pt modelId="{5D769D9B-82A3-4E65-9742-F13130E17CC5}" type="pres">
      <dgm:prSet presAssocID="{EECB55F9-7BF6-4117-97DA-5824685F766F}" presName="space" presStyleCnt="0"/>
      <dgm:spPr/>
    </dgm:pt>
    <dgm:pt modelId="{856487F9-07EE-42E1-8CF4-6773FCEA898F}" type="pres">
      <dgm:prSet presAssocID="{EECB55F9-7BF6-4117-97DA-5824685F766F}" presName="rect1" presStyleLbl="alignAcc1" presStyleIdx="0" presStyleCnt="2"/>
      <dgm:spPr/>
    </dgm:pt>
    <dgm:pt modelId="{020231C1-3A37-4E2C-9785-D129ED024336}" type="pres">
      <dgm:prSet presAssocID="{94C44102-4BCF-442A-A2D6-7468F09D4E3E}" presName="vertSpace2" presStyleLbl="node1" presStyleIdx="0" presStyleCnt="2"/>
      <dgm:spPr/>
    </dgm:pt>
    <dgm:pt modelId="{D002BAA8-2E8B-4703-9574-45EE5CD0F409}" type="pres">
      <dgm:prSet presAssocID="{94C44102-4BCF-442A-A2D6-7468F09D4E3E}" presName="circle2" presStyleLbl="node1" presStyleIdx="1" presStyleCnt="2"/>
      <dgm:spPr/>
    </dgm:pt>
    <dgm:pt modelId="{4A2DDB0C-9BE1-45F4-BCC2-6F30889FB16A}" type="pres">
      <dgm:prSet presAssocID="{94C44102-4BCF-442A-A2D6-7468F09D4E3E}" presName="rect2" presStyleLbl="alignAcc1" presStyleIdx="1" presStyleCnt="2"/>
      <dgm:spPr/>
    </dgm:pt>
    <dgm:pt modelId="{AFFE8A82-CB9C-4AF5-BE9F-247C922D4AB4}" type="pres">
      <dgm:prSet presAssocID="{EECB55F9-7BF6-4117-97DA-5824685F766F}" presName="rect1ParTxNoCh" presStyleLbl="alignAcc1" presStyleIdx="1" presStyleCnt="2">
        <dgm:presLayoutVars>
          <dgm:chMax val="1"/>
          <dgm:bulletEnabled val="1"/>
        </dgm:presLayoutVars>
      </dgm:prSet>
      <dgm:spPr/>
    </dgm:pt>
    <dgm:pt modelId="{60DFE590-ED6B-473B-AEA3-B507F5E854F3}" type="pres">
      <dgm:prSet presAssocID="{94C44102-4BCF-442A-A2D6-7468F09D4E3E}" presName="rect2ParTxNoCh" presStyleLbl="alignAcc1" presStyleIdx="1" presStyleCnt="2">
        <dgm:presLayoutVars>
          <dgm:chMax val="1"/>
          <dgm:bulletEnabled val="1"/>
        </dgm:presLayoutVars>
      </dgm:prSet>
      <dgm:spPr/>
    </dgm:pt>
  </dgm:ptLst>
  <dgm:cxnLst>
    <dgm:cxn modelId="{65EFB761-60F4-4E38-A723-1084AAE9B3A8}" type="presOf" srcId="{D7D9AAB7-3211-49F1-9D8E-EF8A23997A20}" destId="{A0F8C7C1-6967-47B0-8784-5D0E8085CB32}" srcOrd="0" destOrd="0" presId="urn:microsoft.com/office/officeart/2005/8/layout/target3"/>
    <dgm:cxn modelId="{58F9FF41-B071-456C-90F3-C1F2FC5407B5}" type="presOf" srcId="{EECB55F9-7BF6-4117-97DA-5824685F766F}" destId="{AFFE8A82-CB9C-4AF5-BE9F-247C922D4AB4}" srcOrd="1" destOrd="0" presId="urn:microsoft.com/office/officeart/2005/8/layout/target3"/>
    <dgm:cxn modelId="{92307043-73C0-451B-9685-F2A5182BC77F}" type="presOf" srcId="{94C44102-4BCF-442A-A2D6-7468F09D4E3E}" destId="{60DFE590-ED6B-473B-AEA3-B507F5E854F3}" srcOrd="1" destOrd="0" presId="urn:microsoft.com/office/officeart/2005/8/layout/target3"/>
    <dgm:cxn modelId="{0EFA5671-2CC4-4A5A-868A-8F293F1FA343}" srcId="{D7D9AAB7-3211-49F1-9D8E-EF8A23997A20}" destId="{94C44102-4BCF-442A-A2D6-7468F09D4E3E}" srcOrd="1" destOrd="0" parTransId="{D5246088-3DFF-4F60-8714-AB5B7097011E}" sibTransId="{76847DDF-8CF3-43B9-837D-D71B4D8BF2FF}"/>
    <dgm:cxn modelId="{AD437FA8-4011-4272-A79A-D7A3D4A04441}" type="presOf" srcId="{EECB55F9-7BF6-4117-97DA-5824685F766F}" destId="{856487F9-07EE-42E1-8CF4-6773FCEA898F}" srcOrd="0" destOrd="0" presId="urn:microsoft.com/office/officeart/2005/8/layout/target3"/>
    <dgm:cxn modelId="{3D5571DE-0701-4F30-9F82-6ABAFAE07B09}" type="presOf" srcId="{94C44102-4BCF-442A-A2D6-7468F09D4E3E}" destId="{4A2DDB0C-9BE1-45F4-BCC2-6F30889FB16A}" srcOrd="0" destOrd="0" presId="urn:microsoft.com/office/officeart/2005/8/layout/target3"/>
    <dgm:cxn modelId="{0897A0EE-9B4D-4278-B555-532A5D07691D}" srcId="{D7D9AAB7-3211-49F1-9D8E-EF8A23997A20}" destId="{EECB55F9-7BF6-4117-97DA-5824685F766F}" srcOrd="0" destOrd="0" parTransId="{33A474ED-7697-4B5E-94E2-901EE47383AC}" sibTransId="{2D6C5C11-8197-440C-AD76-BF3B59C3151C}"/>
    <dgm:cxn modelId="{381BBAC4-BBF4-4DD3-97AC-38218567C3D1}" type="presParOf" srcId="{A0F8C7C1-6967-47B0-8784-5D0E8085CB32}" destId="{E9954CC4-D8FC-4AEC-8E5B-CE8F31A8AA24}" srcOrd="0" destOrd="0" presId="urn:microsoft.com/office/officeart/2005/8/layout/target3"/>
    <dgm:cxn modelId="{75A6C93C-1C4C-44C9-9041-8885FDF62B53}" type="presParOf" srcId="{A0F8C7C1-6967-47B0-8784-5D0E8085CB32}" destId="{5D769D9B-82A3-4E65-9742-F13130E17CC5}" srcOrd="1" destOrd="0" presId="urn:microsoft.com/office/officeart/2005/8/layout/target3"/>
    <dgm:cxn modelId="{3FEB07E7-6A5C-4AEA-A693-C7B3050D25E7}" type="presParOf" srcId="{A0F8C7C1-6967-47B0-8784-5D0E8085CB32}" destId="{856487F9-07EE-42E1-8CF4-6773FCEA898F}" srcOrd="2" destOrd="0" presId="urn:microsoft.com/office/officeart/2005/8/layout/target3"/>
    <dgm:cxn modelId="{7116FC7D-1050-4A46-A06C-0FBC3A006719}" type="presParOf" srcId="{A0F8C7C1-6967-47B0-8784-5D0E8085CB32}" destId="{020231C1-3A37-4E2C-9785-D129ED024336}" srcOrd="3" destOrd="0" presId="urn:microsoft.com/office/officeart/2005/8/layout/target3"/>
    <dgm:cxn modelId="{71CBE79D-66BC-4324-BEBC-D2706DDA3CD8}" type="presParOf" srcId="{A0F8C7C1-6967-47B0-8784-5D0E8085CB32}" destId="{D002BAA8-2E8B-4703-9574-45EE5CD0F409}" srcOrd="4" destOrd="0" presId="urn:microsoft.com/office/officeart/2005/8/layout/target3"/>
    <dgm:cxn modelId="{95C577F9-06DA-469D-853C-97B55F5B366A}" type="presParOf" srcId="{A0F8C7C1-6967-47B0-8784-5D0E8085CB32}" destId="{4A2DDB0C-9BE1-45F4-BCC2-6F30889FB16A}" srcOrd="5" destOrd="0" presId="urn:microsoft.com/office/officeart/2005/8/layout/target3"/>
    <dgm:cxn modelId="{6259FDFA-CD0D-4DC1-89D8-C07BBBE5098F}" type="presParOf" srcId="{A0F8C7C1-6967-47B0-8784-5D0E8085CB32}" destId="{AFFE8A82-CB9C-4AF5-BE9F-247C922D4AB4}" srcOrd="6" destOrd="0" presId="urn:microsoft.com/office/officeart/2005/8/layout/target3"/>
    <dgm:cxn modelId="{3BFCC8B0-8E6E-47D4-A6E1-E28F1BB43E79}" type="presParOf" srcId="{A0F8C7C1-6967-47B0-8784-5D0E8085CB32}" destId="{60DFE590-ED6B-473B-AEA3-B507F5E854F3}" srcOrd="7"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A928159-033B-4C1B-B782-EECBD22C198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130112B2-973C-48B0-AE27-A5A444EB8E18}">
      <dgm:prSet/>
      <dgm:spPr/>
      <dgm:t>
        <a:bodyPr/>
        <a:lstStyle/>
        <a:p>
          <a:pPr rtl="0"/>
          <a:r>
            <a:rPr lang="ru-RU" b="0" i="0" baseline="0" dirty="0" err="1"/>
            <a:t>Аналіз</a:t>
          </a:r>
          <a:r>
            <a:rPr lang="ru-RU" b="0" i="0" baseline="0" dirty="0"/>
            <a:t> - метод </a:t>
          </a:r>
          <a:r>
            <a:rPr lang="ru-RU" b="0" i="0" baseline="0" dirty="0" err="1"/>
            <a:t>пізнання</a:t>
          </a:r>
          <a:r>
            <a:rPr lang="ru-RU" b="0" i="0" baseline="0" dirty="0"/>
            <a:t> за </a:t>
          </a:r>
          <a:r>
            <a:rPr lang="ru-RU" b="0" i="0" baseline="0" dirty="0" err="1"/>
            <a:t>допомогою</a:t>
          </a:r>
          <a:r>
            <a:rPr lang="ru-RU" b="0" i="0" baseline="0" dirty="0"/>
            <a:t> </a:t>
          </a:r>
          <a:r>
            <a:rPr lang="ru-RU" b="0" i="0" baseline="0" dirty="0" err="1"/>
            <a:t>розчленовування</a:t>
          </a:r>
          <a:r>
            <a:rPr lang="ru-RU" b="0" i="0" baseline="0" dirty="0"/>
            <a:t> </a:t>
          </a:r>
          <a:r>
            <a:rPr lang="ru-RU" b="0" i="0" baseline="0" dirty="0" err="1"/>
            <a:t>або</a:t>
          </a:r>
          <a:r>
            <a:rPr lang="ru-RU" b="0" i="0" baseline="0" dirty="0"/>
            <a:t> </a:t>
          </a:r>
          <a:r>
            <a:rPr lang="ru-RU" b="0" i="0" baseline="0" dirty="0" err="1"/>
            <a:t>розкладання</a:t>
          </a:r>
          <a:r>
            <a:rPr lang="ru-RU" b="0" i="0" baseline="0" dirty="0"/>
            <a:t> </a:t>
          </a:r>
          <a:r>
            <a:rPr lang="ru-RU" b="0" i="0" baseline="0" dirty="0" err="1"/>
            <a:t>предметів</a:t>
          </a:r>
          <a:r>
            <a:rPr lang="ru-RU" b="0" i="0" baseline="0" dirty="0"/>
            <a:t> </a:t>
          </a:r>
          <a:r>
            <a:rPr lang="ru-RU" b="0" i="0" baseline="0" dirty="0" err="1"/>
            <a:t>дослідження</a:t>
          </a:r>
          <a:r>
            <a:rPr lang="ru-RU" b="0" i="0" baseline="0" dirty="0"/>
            <a:t> (</a:t>
          </a:r>
          <a:r>
            <a:rPr lang="ru-RU" b="0" i="0" baseline="0" dirty="0" err="1"/>
            <a:t>об'єктів</a:t>
          </a:r>
          <a:r>
            <a:rPr lang="ru-RU" b="0" i="0" baseline="0" dirty="0"/>
            <a:t>, </a:t>
          </a:r>
          <a:r>
            <a:rPr lang="ru-RU" b="0" i="0" baseline="0" dirty="0" err="1"/>
            <a:t>властивостей</a:t>
          </a:r>
          <a:r>
            <a:rPr lang="ru-RU" b="0" i="0" baseline="0" dirty="0"/>
            <a:t> і так </a:t>
          </a:r>
          <a:r>
            <a:rPr lang="ru-RU" b="0" i="0" baseline="0" dirty="0" err="1"/>
            <a:t>далі</a:t>
          </a:r>
          <a:r>
            <a:rPr lang="ru-RU" b="0" i="0" baseline="0" dirty="0"/>
            <a:t>) на </a:t>
          </a:r>
          <a:r>
            <a:rPr lang="ru-RU" b="0" i="0" baseline="0" dirty="0" err="1"/>
            <a:t>складові</a:t>
          </a:r>
          <a:r>
            <a:rPr lang="ru-RU" b="0" i="0" baseline="0" dirty="0"/>
            <a:t> </a:t>
          </a:r>
          <a:r>
            <a:rPr lang="ru-RU" b="0" i="0" baseline="0" dirty="0" err="1"/>
            <a:t>частини</a:t>
          </a:r>
          <a:r>
            <a:rPr lang="ru-RU" b="0" i="0" baseline="0" dirty="0"/>
            <a:t>. У </a:t>
          </a:r>
          <a:r>
            <a:rPr lang="ru-RU" b="0" i="0" baseline="0" dirty="0" err="1"/>
            <a:t>зв'язку</a:t>
          </a:r>
          <a:r>
            <a:rPr lang="ru-RU" b="0" i="0" baseline="0" dirty="0"/>
            <a:t> з </a:t>
          </a:r>
          <a:r>
            <a:rPr lang="ru-RU" b="0" i="0" baseline="0" dirty="0" err="1"/>
            <a:t>цим</a:t>
          </a:r>
          <a:r>
            <a:rPr lang="ru-RU" b="0" i="0" baseline="0" dirty="0"/>
            <a:t> </a:t>
          </a:r>
          <a:r>
            <a:rPr lang="ru-RU" b="0" i="0" baseline="0" dirty="0" err="1"/>
            <a:t>аналіз</a:t>
          </a:r>
          <a:r>
            <a:rPr lang="ru-RU" b="0" i="0" baseline="0" dirty="0"/>
            <a:t> </a:t>
          </a:r>
          <a:r>
            <a:rPr lang="ru-RU" b="0" i="0" baseline="0" dirty="0" err="1"/>
            <a:t>складає</a:t>
          </a:r>
          <a:r>
            <a:rPr lang="ru-RU" b="0" i="0" baseline="0" dirty="0"/>
            <a:t> основу </a:t>
          </a:r>
          <a:r>
            <a:rPr lang="ru-RU" b="0" i="0" baseline="0" dirty="0" err="1"/>
            <a:t>аналітичного</a:t>
          </a:r>
          <a:r>
            <a:rPr lang="ru-RU" b="0" i="0" baseline="0" dirty="0"/>
            <a:t> методу </a:t>
          </a:r>
          <a:r>
            <a:rPr lang="ru-RU" b="0" i="0" baseline="0" dirty="0" err="1"/>
            <a:t>досліджень</a:t>
          </a:r>
          <a:r>
            <a:rPr lang="ru-RU" b="0" i="0" baseline="0" dirty="0"/>
            <a:t>.</a:t>
          </a:r>
          <a:endParaRPr lang="ru-RU" dirty="0"/>
        </a:p>
      </dgm:t>
    </dgm:pt>
    <dgm:pt modelId="{19C377FC-CCDD-4D73-BE18-A28E83C07C0B}" type="parTrans" cxnId="{A52E3A18-6A96-4977-9CF3-CBE8D98B74BD}">
      <dgm:prSet/>
      <dgm:spPr/>
      <dgm:t>
        <a:bodyPr/>
        <a:lstStyle/>
        <a:p>
          <a:endParaRPr lang="ru-RU"/>
        </a:p>
      </dgm:t>
    </dgm:pt>
    <dgm:pt modelId="{C2455992-0B38-4E03-ADAD-738D62BEA4B0}" type="sibTrans" cxnId="{A52E3A18-6A96-4977-9CF3-CBE8D98B74BD}">
      <dgm:prSet/>
      <dgm:spPr/>
      <dgm:t>
        <a:bodyPr/>
        <a:lstStyle/>
        <a:p>
          <a:endParaRPr lang="ru-RU"/>
        </a:p>
      </dgm:t>
    </dgm:pt>
    <dgm:pt modelId="{70690005-DC60-4C6E-A6BA-65A85344AD0C}">
      <dgm:prSet/>
      <dgm:spPr/>
      <dgm:t>
        <a:bodyPr/>
        <a:lstStyle/>
        <a:p>
          <a:pPr rtl="0"/>
          <a:r>
            <a:rPr lang="ru-RU" b="0" i="0" baseline="0" dirty="0"/>
            <a:t>Синтез - </a:t>
          </a:r>
          <a:r>
            <a:rPr lang="ru-RU" b="0" i="0" baseline="0" dirty="0" err="1"/>
            <a:t>з'єднання</a:t>
          </a:r>
          <a:r>
            <a:rPr lang="ru-RU" b="0" i="0" baseline="0" dirty="0"/>
            <a:t> </a:t>
          </a:r>
          <a:r>
            <a:rPr lang="ru-RU" b="0" i="0" baseline="0" dirty="0" err="1"/>
            <a:t>окремих</a:t>
          </a:r>
          <a:r>
            <a:rPr lang="ru-RU" b="0" i="0" baseline="0" dirty="0"/>
            <a:t> </a:t>
          </a:r>
          <a:r>
            <a:rPr lang="ru-RU" b="0" i="0" baseline="0" dirty="0" err="1"/>
            <a:t>сторін</a:t>
          </a:r>
          <a:r>
            <a:rPr lang="ru-RU" b="0" i="0" baseline="0" dirty="0"/>
            <a:t> предмета в </a:t>
          </a:r>
          <a:r>
            <a:rPr lang="ru-RU" b="0" i="0" baseline="0" dirty="0" err="1"/>
            <a:t>єдине</a:t>
          </a:r>
          <a:r>
            <a:rPr lang="ru-RU" b="0" i="0" baseline="0" dirty="0"/>
            <a:t> </a:t>
          </a:r>
          <a:r>
            <a:rPr lang="ru-RU" b="0" i="0" baseline="0" dirty="0" err="1"/>
            <a:t>ціле</a:t>
          </a:r>
          <a:r>
            <a:rPr lang="ru-RU" b="0" i="0" baseline="0" dirty="0"/>
            <a:t>. </a:t>
          </a:r>
          <a:endParaRPr lang="ru-RU" dirty="0"/>
        </a:p>
      </dgm:t>
    </dgm:pt>
    <dgm:pt modelId="{9F58059B-FC92-4085-8DF6-032891ED72ED}" type="parTrans" cxnId="{BBA5EEF9-AAFF-465A-8E41-A4A55BA2D372}">
      <dgm:prSet/>
      <dgm:spPr/>
      <dgm:t>
        <a:bodyPr/>
        <a:lstStyle/>
        <a:p>
          <a:endParaRPr lang="ru-RU"/>
        </a:p>
      </dgm:t>
    </dgm:pt>
    <dgm:pt modelId="{CE83294E-6ADF-494D-9555-1AD5482901F9}" type="sibTrans" cxnId="{BBA5EEF9-AAFF-465A-8E41-A4A55BA2D372}">
      <dgm:prSet/>
      <dgm:spPr/>
      <dgm:t>
        <a:bodyPr/>
        <a:lstStyle/>
        <a:p>
          <a:endParaRPr lang="ru-RU"/>
        </a:p>
      </dgm:t>
    </dgm:pt>
    <dgm:pt modelId="{5BF06FCE-BE34-4995-A025-8E0DCF29D066}" type="pres">
      <dgm:prSet presAssocID="{1A928159-033B-4C1B-B782-EECBD22C198F}" presName="Name0" presStyleCnt="0">
        <dgm:presLayoutVars>
          <dgm:chMax val="7"/>
          <dgm:dir/>
          <dgm:animLvl val="lvl"/>
          <dgm:resizeHandles val="exact"/>
        </dgm:presLayoutVars>
      </dgm:prSet>
      <dgm:spPr/>
    </dgm:pt>
    <dgm:pt modelId="{A07317E7-88BD-476B-96FB-1A92E89A6A8B}" type="pres">
      <dgm:prSet presAssocID="{130112B2-973C-48B0-AE27-A5A444EB8E18}" presName="circle1" presStyleLbl="node1" presStyleIdx="0" presStyleCnt="2"/>
      <dgm:spPr/>
    </dgm:pt>
    <dgm:pt modelId="{8539834E-95FF-4D2E-AD7E-E4DA732A2699}" type="pres">
      <dgm:prSet presAssocID="{130112B2-973C-48B0-AE27-A5A444EB8E18}" presName="space" presStyleCnt="0"/>
      <dgm:spPr/>
    </dgm:pt>
    <dgm:pt modelId="{49CEE731-6DCF-4277-A6D8-1AEDCD8EAD2F}" type="pres">
      <dgm:prSet presAssocID="{130112B2-973C-48B0-AE27-A5A444EB8E18}" presName="rect1" presStyleLbl="alignAcc1" presStyleIdx="0" presStyleCnt="2"/>
      <dgm:spPr/>
    </dgm:pt>
    <dgm:pt modelId="{C61D2A74-D585-4299-ADF7-E1AB1BA46AAF}" type="pres">
      <dgm:prSet presAssocID="{70690005-DC60-4C6E-A6BA-65A85344AD0C}" presName="vertSpace2" presStyleLbl="node1" presStyleIdx="0" presStyleCnt="2"/>
      <dgm:spPr/>
    </dgm:pt>
    <dgm:pt modelId="{D1A90370-5AC5-40B9-9B9A-4451A5D89BC0}" type="pres">
      <dgm:prSet presAssocID="{70690005-DC60-4C6E-A6BA-65A85344AD0C}" presName="circle2" presStyleLbl="node1" presStyleIdx="1" presStyleCnt="2"/>
      <dgm:spPr/>
    </dgm:pt>
    <dgm:pt modelId="{FE816839-4E28-4448-8CD0-57BF5FB06D90}" type="pres">
      <dgm:prSet presAssocID="{70690005-DC60-4C6E-A6BA-65A85344AD0C}" presName="rect2" presStyleLbl="alignAcc1" presStyleIdx="1" presStyleCnt="2"/>
      <dgm:spPr/>
    </dgm:pt>
    <dgm:pt modelId="{51E05E10-0FE8-4C09-A10E-FABD650582F6}" type="pres">
      <dgm:prSet presAssocID="{130112B2-973C-48B0-AE27-A5A444EB8E18}" presName="rect1ParTxNoCh" presStyleLbl="alignAcc1" presStyleIdx="1" presStyleCnt="2">
        <dgm:presLayoutVars>
          <dgm:chMax val="1"/>
          <dgm:bulletEnabled val="1"/>
        </dgm:presLayoutVars>
      </dgm:prSet>
      <dgm:spPr/>
    </dgm:pt>
    <dgm:pt modelId="{57AAF840-DF34-43AE-84C7-9F36D24C39B0}" type="pres">
      <dgm:prSet presAssocID="{70690005-DC60-4C6E-A6BA-65A85344AD0C}" presName="rect2ParTxNoCh" presStyleLbl="alignAcc1" presStyleIdx="1" presStyleCnt="2">
        <dgm:presLayoutVars>
          <dgm:chMax val="1"/>
          <dgm:bulletEnabled val="1"/>
        </dgm:presLayoutVars>
      </dgm:prSet>
      <dgm:spPr/>
    </dgm:pt>
  </dgm:ptLst>
  <dgm:cxnLst>
    <dgm:cxn modelId="{3EB34F15-9CF5-46EE-8EAD-FF23EB83405B}" type="presOf" srcId="{70690005-DC60-4C6E-A6BA-65A85344AD0C}" destId="{57AAF840-DF34-43AE-84C7-9F36D24C39B0}" srcOrd="1" destOrd="0" presId="urn:microsoft.com/office/officeart/2005/8/layout/target3"/>
    <dgm:cxn modelId="{A52E3A18-6A96-4977-9CF3-CBE8D98B74BD}" srcId="{1A928159-033B-4C1B-B782-EECBD22C198F}" destId="{130112B2-973C-48B0-AE27-A5A444EB8E18}" srcOrd="0" destOrd="0" parTransId="{19C377FC-CCDD-4D73-BE18-A28E83C07C0B}" sibTransId="{C2455992-0B38-4E03-ADAD-738D62BEA4B0}"/>
    <dgm:cxn modelId="{1104DE66-6278-4ECC-82AA-D94440892128}" type="presOf" srcId="{70690005-DC60-4C6E-A6BA-65A85344AD0C}" destId="{FE816839-4E28-4448-8CD0-57BF5FB06D90}" srcOrd="0" destOrd="0" presId="urn:microsoft.com/office/officeart/2005/8/layout/target3"/>
    <dgm:cxn modelId="{69224383-4300-4105-B76E-E26F39673165}" type="presOf" srcId="{130112B2-973C-48B0-AE27-A5A444EB8E18}" destId="{51E05E10-0FE8-4C09-A10E-FABD650582F6}" srcOrd="1" destOrd="0" presId="urn:microsoft.com/office/officeart/2005/8/layout/target3"/>
    <dgm:cxn modelId="{F38B35BD-E3D0-45B3-93F2-DCEEDA47EF98}" type="presOf" srcId="{130112B2-973C-48B0-AE27-A5A444EB8E18}" destId="{49CEE731-6DCF-4277-A6D8-1AEDCD8EAD2F}" srcOrd="0" destOrd="0" presId="urn:microsoft.com/office/officeart/2005/8/layout/target3"/>
    <dgm:cxn modelId="{0FAA2DBF-3BCC-46A6-AD81-985A9B23E136}" type="presOf" srcId="{1A928159-033B-4C1B-B782-EECBD22C198F}" destId="{5BF06FCE-BE34-4995-A025-8E0DCF29D066}" srcOrd="0" destOrd="0" presId="urn:microsoft.com/office/officeart/2005/8/layout/target3"/>
    <dgm:cxn modelId="{BBA5EEF9-AAFF-465A-8E41-A4A55BA2D372}" srcId="{1A928159-033B-4C1B-B782-EECBD22C198F}" destId="{70690005-DC60-4C6E-A6BA-65A85344AD0C}" srcOrd="1" destOrd="0" parTransId="{9F58059B-FC92-4085-8DF6-032891ED72ED}" sibTransId="{CE83294E-6ADF-494D-9555-1AD5482901F9}"/>
    <dgm:cxn modelId="{BF6F23F9-C239-443E-AD82-73066F2C839D}" type="presParOf" srcId="{5BF06FCE-BE34-4995-A025-8E0DCF29D066}" destId="{A07317E7-88BD-476B-96FB-1A92E89A6A8B}" srcOrd="0" destOrd="0" presId="urn:microsoft.com/office/officeart/2005/8/layout/target3"/>
    <dgm:cxn modelId="{B2AFBDFC-0DA1-4312-8D1E-A46F1A6B3C37}" type="presParOf" srcId="{5BF06FCE-BE34-4995-A025-8E0DCF29D066}" destId="{8539834E-95FF-4D2E-AD7E-E4DA732A2699}" srcOrd="1" destOrd="0" presId="urn:microsoft.com/office/officeart/2005/8/layout/target3"/>
    <dgm:cxn modelId="{CEFA383B-DC11-46A2-BA89-649AF691CA86}" type="presParOf" srcId="{5BF06FCE-BE34-4995-A025-8E0DCF29D066}" destId="{49CEE731-6DCF-4277-A6D8-1AEDCD8EAD2F}" srcOrd="2" destOrd="0" presId="urn:microsoft.com/office/officeart/2005/8/layout/target3"/>
    <dgm:cxn modelId="{C840D2B1-9111-434F-A433-11FB2242FFBF}" type="presParOf" srcId="{5BF06FCE-BE34-4995-A025-8E0DCF29D066}" destId="{C61D2A74-D585-4299-ADF7-E1AB1BA46AAF}" srcOrd="3" destOrd="0" presId="urn:microsoft.com/office/officeart/2005/8/layout/target3"/>
    <dgm:cxn modelId="{C25E99C6-65A0-41A7-8B2F-273EBFB3243C}" type="presParOf" srcId="{5BF06FCE-BE34-4995-A025-8E0DCF29D066}" destId="{D1A90370-5AC5-40B9-9B9A-4451A5D89BC0}" srcOrd="4" destOrd="0" presId="urn:microsoft.com/office/officeart/2005/8/layout/target3"/>
    <dgm:cxn modelId="{57D84058-213E-46F6-92BD-C23A5928ECD3}" type="presParOf" srcId="{5BF06FCE-BE34-4995-A025-8E0DCF29D066}" destId="{FE816839-4E28-4448-8CD0-57BF5FB06D90}" srcOrd="5" destOrd="0" presId="urn:microsoft.com/office/officeart/2005/8/layout/target3"/>
    <dgm:cxn modelId="{D0E838CB-8606-47D1-8F3E-84448945A3DF}" type="presParOf" srcId="{5BF06FCE-BE34-4995-A025-8E0DCF29D066}" destId="{51E05E10-0FE8-4C09-A10E-FABD650582F6}" srcOrd="6" destOrd="0" presId="urn:microsoft.com/office/officeart/2005/8/layout/target3"/>
    <dgm:cxn modelId="{F0F7C68E-BC52-43F3-81FA-45D7E9A22AF5}" type="presParOf" srcId="{5BF06FCE-BE34-4995-A025-8E0DCF29D066}" destId="{57AAF840-DF34-43AE-84C7-9F36D24C39B0}"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0915948-1384-485A-B56E-2184F4945C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38F5739-1387-4C0E-BAF3-1037ED4B6532}">
      <dgm:prSet/>
      <dgm:spPr/>
      <dgm:t>
        <a:bodyPr/>
        <a:lstStyle/>
        <a:p>
          <a:r>
            <a:rPr lang="ru-RU" dirty="0"/>
            <a:t>Аналіз і синтез взаємозв'язані, вони є єдністю протилежностей.</a:t>
          </a:r>
        </a:p>
      </dgm:t>
    </dgm:pt>
    <dgm:pt modelId="{49C781BE-7343-4B9D-9F1A-C62052842450}" type="parTrans" cxnId="{33692265-990B-4883-BBA0-4AD63C2A5699}">
      <dgm:prSet/>
      <dgm:spPr/>
      <dgm:t>
        <a:bodyPr/>
        <a:lstStyle/>
        <a:p>
          <a:endParaRPr lang="ru-RU"/>
        </a:p>
      </dgm:t>
    </dgm:pt>
    <dgm:pt modelId="{8A16E041-1094-4FF0-8143-D48ACB62F247}" type="sibTrans" cxnId="{33692265-990B-4883-BBA0-4AD63C2A5699}">
      <dgm:prSet/>
      <dgm:spPr/>
      <dgm:t>
        <a:bodyPr/>
        <a:lstStyle/>
        <a:p>
          <a:endParaRPr lang="ru-RU"/>
        </a:p>
      </dgm:t>
    </dgm:pt>
    <dgm:pt modelId="{62D76CD0-0A56-47FA-94FE-0DBEA0D6CC53}" type="pres">
      <dgm:prSet presAssocID="{E0915948-1384-485A-B56E-2184F4945C45}" presName="linear" presStyleCnt="0">
        <dgm:presLayoutVars>
          <dgm:animLvl val="lvl"/>
          <dgm:resizeHandles val="exact"/>
        </dgm:presLayoutVars>
      </dgm:prSet>
      <dgm:spPr/>
    </dgm:pt>
    <dgm:pt modelId="{8D470349-B0A7-47E4-B925-BF2B9B2F2412}" type="pres">
      <dgm:prSet presAssocID="{038F5739-1387-4C0E-BAF3-1037ED4B6532}" presName="parentText" presStyleLbl="node1" presStyleIdx="0" presStyleCnt="1">
        <dgm:presLayoutVars>
          <dgm:chMax val="0"/>
          <dgm:bulletEnabled val="1"/>
        </dgm:presLayoutVars>
      </dgm:prSet>
      <dgm:spPr/>
    </dgm:pt>
  </dgm:ptLst>
  <dgm:cxnLst>
    <dgm:cxn modelId="{0C8A5730-5EA0-48AC-9ED5-691D90717D84}" type="presOf" srcId="{E0915948-1384-485A-B56E-2184F4945C45}" destId="{62D76CD0-0A56-47FA-94FE-0DBEA0D6CC53}" srcOrd="0" destOrd="0" presId="urn:microsoft.com/office/officeart/2005/8/layout/vList2"/>
    <dgm:cxn modelId="{33692265-990B-4883-BBA0-4AD63C2A5699}" srcId="{E0915948-1384-485A-B56E-2184F4945C45}" destId="{038F5739-1387-4C0E-BAF3-1037ED4B6532}" srcOrd="0" destOrd="0" parTransId="{49C781BE-7343-4B9D-9F1A-C62052842450}" sibTransId="{8A16E041-1094-4FF0-8143-D48ACB62F247}"/>
    <dgm:cxn modelId="{EB1B0CF4-3E37-442F-B76E-A89CD3183B10}" type="presOf" srcId="{038F5739-1387-4C0E-BAF3-1037ED4B6532}" destId="{8D470349-B0A7-47E4-B925-BF2B9B2F2412}" srcOrd="0" destOrd="0" presId="urn:microsoft.com/office/officeart/2005/8/layout/vList2"/>
    <dgm:cxn modelId="{01213D7F-54A7-4C81-A9C3-3B4E64BA1F3A}" type="presParOf" srcId="{62D76CD0-0A56-47FA-94FE-0DBEA0D6CC53}" destId="{8D470349-B0A7-47E4-B925-BF2B9B2F2412}"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6F1B7D1-B3C5-4473-909B-08E9EA77A906}"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ru-RU"/>
        </a:p>
      </dgm:t>
    </dgm:pt>
    <dgm:pt modelId="{D0BCC008-732D-420C-8E8B-C71A46112213}">
      <dgm:prSet/>
      <dgm:spPr/>
      <dgm:t>
        <a:bodyPr/>
        <a:lstStyle/>
        <a:p>
          <a:pPr rtl="0"/>
          <a:r>
            <a:rPr lang="ru-RU" dirty="0" err="1"/>
            <a:t>Розрізняють</a:t>
          </a:r>
          <a:r>
            <a:rPr lang="ru-RU" dirty="0"/>
            <a:t> </a:t>
          </a:r>
          <a:r>
            <a:rPr lang="ru-RU" dirty="0" err="1"/>
            <a:t>наступні</a:t>
          </a:r>
          <a:r>
            <a:rPr lang="ru-RU" dirty="0"/>
            <a:t> </a:t>
          </a:r>
          <a:r>
            <a:rPr lang="ru-RU" dirty="0" err="1"/>
            <a:t>види</a:t>
          </a:r>
          <a:r>
            <a:rPr lang="ru-RU" dirty="0"/>
            <a:t> </a:t>
          </a:r>
          <a:r>
            <a:rPr lang="ru-RU" dirty="0" err="1"/>
            <a:t>аналізу</a:t>
          </a:r>
          <a:r>
            <a:rPr lang="ru-RU" dirty="0"/>
            <a:t> і синтезу : </a:t>
          </a:r>
        </a:p>
      </dgm:t>
    </dgm:pt>
    <dgm:pt modelId="{CAAF6BD2-BF41-47B7-AFA1-FB4248342C3F}" type="parTrans" cxnId="{6B1D8155-3D16-4C24-90C3-F5B1E9679ADE}">
      <dgm:prSet/>
      <dgm:spPr/>
      <dgm:t>
        <a:bodyPr/>
        <a:lstStyle/>
        <a:p>
          <a:endParaRPr lang="ru-RU"/>
        </a:p>
      </dgm:t>
    </dgm:pt>
    <dgm:pt modelId="{BC26E903-5FF4-45B8-AFFE-73D28758798C}" type="sibTrans" cxnId="{6B1D8155-3D16-4C24-90C3-F5B1E9679ADE}">
      <dgm:prSet/>
      <dgm:spPr/>
      <dgm:t>
        <a:bodyPr/>
        <a:lstStyle/>
        <a:p>
          <a:endParaRPr lang="ru-RU"/>
        </a:p>
      </dgm:t>
    </dgm:pt>
    <dgm:pt modelId="{9AACE8CF-C0B5-4DF2-9DD9-F388314CB6F9}">
      <dgm:prSet custT="1"/>
      <dgm:spPr/>
      <dgm:t>
        <a:bodyPr/>
        <a:lstStyle/>
        <a:p>
          <a:pPr rtl="0"/>
          <a:r>
            <a:rPr lang="ru-RU" sz="1600" dirty="0" err="1"/>
            <a:t>прямий</a:t>
          </a:r>
          <a:r>
            <a:rPr lang="ru-RU" sz="1600" dirty="0"/>
            <a:t> </a:t>
          </a:r>
          <a:r>
            <a:rPr lang="ru-RU" sz="1600" dirty="0" err="1"/>
            <a:t>або</a:t>
          </a:r>
          <a:r>
            <a:rPr lang="ru-RU" sz="1600" dirty="0"/>
            <a:t> </a:t>
          </a:r>
          <a:r>
            <a:rPr lang="ru-RU" sz="1600" dirty="0" err="1"/>
            <a:t>емпіричний</a:t>
          </a:r>
          <a:r>
            <a:rPr lang="ru-RU" sz="1600" dirty="0"/>
            <a:t> метод (</a:t>
          </a:r>
          <a:r>
            <a:rPr lang="ru-RU" sz="1600" dirty="0" err="1"/>
            <a:t>використовують</a:t>
          </a:r>
          <a:r>
            <a:rPr lang="ru-RU" sz="1600" dirty="0"/>
            <a:t> для </a:t>
          </a:r>
          <a:r>
            <a:rPr lang="ru-RU" sz="1600" dirty="0" err="1"/>
            <a:t>виділення</a:t>
          </a:r>
          <a:r>
            <a:rPr lang="ru-RU" sz="1600" dirty="0"/>
            <a:t> </a:t>
          </a:r>
          <a:r>
            <a:rPr lang="ru-RU" sz="1600" dirty="0" err="1"/>
            <a:t>окремих</a:t>
          </a:r>
          <a:r>
            <a:rPr lang="ru-RU" sz="1600" dirty="0"/>
            <a:t> </a:t>
          </a:r>
          <a:r>
            <a:rPr lang="ru-RU" sz="1600" dirty="0" err="1"/>
            <a:t>частин</a:t>
          </a:r>
          <a:r>
            <a:rPr lang="ru-RU" sz="1600" dirty="0"/>
            <a:t> </a:t>
          </a:r>
          <a:r>
            <a:rPr lang="ru-RU" sz="1600" dirty="0" err="1"/>
            <a:t>об'єкту</a:t>
          </a:r>
          <a:r>
            <a:rPr lang="ru-RU" sz="1600" dirty="0"/>
            <a:t>, </a:t>
          </a:r>
          <a:r>
            <a:rPr lang="ru-RU" sz="1600" dirty="0" err="1"/>
            <a:t>виявлення</a:t>
          </a:r>
          <a:r>
            <a:rPr lang="ru-RU" sz="1600" dirty="0"/>
            <a:t> </a:t>
          </a:r>
          <a:r>
            <a:rPr lang="ru-RU" sz="1600" dirty="0" err="1"/>
            <a:t>його</a:t>
          </a:r>
          <a:r>
            <a:rPr lang="ru-RU" sz="1600" dirty="0"/>
            <a:t> </a:t>
          </a:r>
          <a:r>
            <a:rPr lang="ru-RU" sz="1600" dirty="0" err="1"/>
            <a:t>властивостей</a:t>
          </a:r>
          <a:r>
            <a:rPr lang="ru-RU" sz="1600" dirty="0"/>
            <a:t>, </a:t>
          </a:r>
          <a:r>
            <a:rPr lang="ru-RU" sz="1600" dirty="0" err="1"/>
            <a:t>простих</a:t>
          </a:r>
          <a:r>
            <a:rPr lang="ru-RU" sz="1600" dirty="0"/>
            <a:t> </a:t>
          </a:r>
          <a:r>
            <a:rPr lang="ru-RU" sz="1600" dirty="0" err="1"/>
            <a:t>вимірів</a:t>
          </a:r>
          <a:r>
            <a:rPr lang="ru-RU" sz="1600" dirty="0"/>
            <a:t> і тому </a:t>
          </a:r>
          <a:r>
            <a:rPr lang="ru-RU" sz="1600" dirty="0" err="1"/>
            <a:t>подібне</a:t>
          </a:r>
          <a:r>
            <a:rPr lang="ru-RU" sz="1600" dirty="0"/>
            <a:t>); </a:t>
          </a:r>
        </a:p>
      </dgm:t>
    </dgm:pt>
    <dgm:pt modelId="{C231970A-A87C-4461-87F1-E5FA9EE48B7D}" type="parTrans" cxnId="{C2BA4666-260B-4EE7-A098-7433CD82DDE4}">
      <dgm:prSet/>
      <dgm:spPr/>
      <dgm:t>
        <a:bodyPr/>
        <a:lstStyle/>
        <a:p>
          <a:endParaRPr lang="ru-RU"/>
        </a:p>
      </dgm:t>
    </dgm:pt>
    <dgm:pt modelId="{C54A2814-1C6F-4E06-A289-81E0054F63AD}" type="sibTrans" cxnId="{C2BA4666-260B-4EE7-A098-7433CD82DDE4}">
      <dgm:prSet/>
      <dgm:spPr/>
      <dgm:t>
        <a:bodyPr/>
        <a:lstStyle/>
        <a:p>
          <a:endParaRPr lang="ru-RU"/>
        </a:p>
      </dgm:t>
    </dgm:pt>
    <dgm:pt modelId="{F8E99C96-708B-4B27-A9E6-E23540FA939B}">
      <dgm:prSet custT="1"/>
      <dgm:spPr/>
      <dgm:t>
        <a:bodyPr/>
        <a:lstStyle/>
        <a:p>
          <a:pPr rtl="0"/>
          <a:r>
            <a:rPr lang="ru-RU" sz="1600" dirty="0" err="1"/>
            <a:t>поворотний</a:t>
          </a:r>
          <a:r>
            <a:rPr lang="ru-RU" sz="1600" dirty="0"/>
            <a:t> </a:t>
          </a:r>
          <a:r>
            <a:rPr lang="ru-RU" sz="1600" dirty="0" err="1"/>
            <a:t>або</a:t>
          </a:r>
          <a:r>
            <a:rPr lang="ru-RU" sz="1600" dirty="0"/>
            <a:t> </a:t>
          </a:r>
          <a:r>
            <a:rPr lang="ru-RU" sz="1600" dirty="0" err="1"/>
            <a:t>елементарно-теоретичний</a:t>
          </a:r>
          <a:r>
            <a:rPr lang="ru-RU" sz="1600" dirty="0"/>
            <a:t> метод (</a:t>
          </a:r>
          <a:r>
            <a:rPr lang="ru-RU" sz="1600" dirty="0" err="1"/>
            <a:t>що</a:t>
          </a:r>
          <a:r>
            <a:rPr lang="ru-RU" sz="1600" dirty="0"/>
            <a:t> </a:t>
          </a:r>
          <a:r>
            <a:rPr lang="ru-RU" sz="1600" dirty="0" err="1"/>
            <a:t>базується</a:t>
          </a:r>
          <a:r>
            <a:rPr lang="ru-RU" sz="1600" dirty="0"/>
            <a:t> на </a:t>
          </a:r>
          <a:r>
            <a:rPr lang="ru-RU" sz="1600" dirty="0" err="1"/>
            <a:t>уявленнях</a:t>
          </a:r>
          <a:r>
            <a:rPr lang="ru-RU" sz="1600" dirty="0"/>
            <a:t> про причинно-</a:t>
          </a:r>
          <a:r>
            <a:rPr lang="ru-RU" sz="1600" dirty="0" err="1"/>
            <a:t>наслідкові</a:t>
          </a:r>
          <a:r>
            <a:rPr lang="ru-RU" sz="1600" dirty="0"/>
            <a:t> </a:t>
          </a:r>
          <a:r>
            <a:rPr lang="ru-RU" sz="1600" dirty="0" err="1"/>
            <a:t>зв'язки</a:t>
          </a:r>
          <a:r>
            <a:rPr lang="ru-RU" sz="1600" dirty="0"/>
            <a:t> </a:t>
          </a:r>
          <a:r>
            <a:rPr lang="ru-RU" sz="1600" dirty="0" err="1"/>
            <a:t>різних</a:t>
          </a:r>
          <a:r>
            <a:rPr lang="ru-RU" sz="1600" dirty="0"/>
            <a:t> </a:t>
          </a:r>
          <a:r>
            <a:rPr lang="ru-RU" sz="1600" dirty="0" err="1"/>
            <a:t>явищ</a:t>
          </a:r>
          <a:r>
            <a:rPr lang="ru-RU" sz="1600" dirty="0"/>
            <a:t>); </a:t>
          </a:r>
        </a:p>
      </dgm:t>
    </dgm:pt>
    <dgm:pt modelId="{FEA04547-E752-46C8-81C4-939B2AD40330}" type="parTrans" cxnId="{D3E81225-2190-4B9C-86C2-0F2286E429C7}">
      <dgm:prSet/>
      <dgm:spPr/>
      <dgm:t>
        <a:bodyPr/>
        <a:lstStyle/>
        <a:p>
          <a:endParaRPr lang="ru-RU"/>
        </a:p>
      </dgm:t>
    </dgm:pt>
    <dgm:pt modelId="{B43540CD-B827-4A8C-925A-6227D088F378}" type="sibTrans" cxnId="{D3E81225-2190-4B9C-86C2-0F2286E429C7}">
      <dgm:prSet/>
      <dgm:spPr/>
      <dgm:t>
        <a:bodyPr/>
        <a:lstStyle/>
        <a:p>
          <a:endParaRPr lang="ru-RU"/>
        </a:p>
      </dgm:t>
    </dgm:pt>
    <dgm:pt modelId="{8B324C04-A272-4AB6-94A2-215E3FFCBACD}">
      <dgm:prSet custT="1"/>
      <dgm:spPr/>
      <dgm:t>
        <a:bodyPr/>
        <a:lstStyle/>
        <a:p>
          <a:pPr rtl="0"/>
          <a:r>
            <a:rPr lang="ru-RU" sz="1600" dirty="0"/>
            <a:t>структурно-</a:t>
          </a:r>
          <a:r>
            <a:rPr lang="ru-RU" sz="1600" dirty="0" err="1"/>
            <a:t>генетичний</a:t>
          </a:r>
          <a:r>
            <a:rPr lang="ru-RU" sz="1600" dirty="0"/>
            <a:t> метод (</a:t>
          </a:r>
          <a:r>
            <a:rPr lang="ru-RU" sz="1600" dirty="0" err="1"/>
            <a:t>що</a:t>
          </a:r>
          <a:r>
            <a:rPr lang="ru-RU" sz="1600" dirty="0"/>
            <a:t> </a:t>
          </a:r>
          <a:r>
            <a:rPr lang="ru-RU" sz="1600" dirty="0" err="1"/>
            <a:t>включає</a:t>
          </a:r>
          <a:r>
            <a:rPr lang="ru-RU" sz="1600" dirty="0"/>
            <a:t> </a:t>
          </a:r>
          <a:r>
            <a:rPr lang="ru-RU" sz="1600" dirty="0" err="1"/>
            <a:t>вичленення</a:t>
          </a:r>
          <a:r>
            <a:rPr lang="ru-RU" sz="1600" dirty="0"/>
            <a:t> в складному </a:t>
          </a:r>
          <a:r>
            <a:rPr lang="ru-RU" sz="1600" dirty="0" err="1"/>
            <a:t>явищі</a:t>
          </a:r>
          <a:r>
            <a:rPr lang="ru-RU" sz="1600" dirty="0"/>
            <a:t> таких </a:t>
          </a:r>
          <a:r>
            <a:rPr lang="ru-RU" sz="1600" dirty="0" err="1"/>
            <a:t>елементів</a:t>
          </a:r>
          <a:r>
            <a:rPr lang="ru-RU" sz="1600" dirty="0"/>
            <a:t>, </a:t>
          </a:r>
          <a:r>
            <a:rPr lang="ru-RU" sz="1600" dirty="0" err="1"/>
            <a:t>які</a:t>
          </a:r>
          <a:r>
            <a:rPr lang="ru-RU" sz="1600" dirty="0"/>
            <a:t> </a:t>
          </a:r>
          <a:r>
            <a:rPr lang="ru-RU" sz="1600" dirty="0" err="1"/>
            <a:t>роблять</a:t>
          </a:r>
          <a:r>
            <a:rPr lang="ru-RU" sz="1600" dirty="0"/>
            <a:t> </a:t>
          </a:r>
          <a:r>
            <a:rPr lang="ru-RU" sz="1600" dirty="0" err="1"/>
            <a:t>вирішальний</a:t>
          </a:r>
          <a:r>
            <a:rPr lang="ru-RU" sz="1600" dirty="0"/>
            <a:t> </a:t>
          </a:r>
          <a:r>
            <a:rPr lang="ru-RU" sz="1600" dirty="0" err="1"/>
            <a:t>вплив</a:t>
          </a:r>
          <a:r>
            <a:rPr lang="ru-RU" sz="1600" dirty="0"/>
            <a:t> на </a:t>
          </a:r>
          <a:r>
            <a:rPr lang="ru-RU" sz="1600" dirty="0" err="1"/>
            <a:t>усі</a:t>
          </a:r>
          <a:r>
            <a:rPr lang="ru-RU" sz="1600" dirty="0"/>
            <a:t> </a:t>
          </a:r>
          <a:r>
            <a:rPr lang="ru-RU" sz="1600" dirty="0" err="1"/>
            <a:t>інші</a:t>
          </a:r>
          <a:r>
            <a:rPr lang="ru-RU" sz="1600" dirty="0"/>
            <a:t> </a:t>
          </a:r>
          <a:r>
            <a:rPr lang="ru-RU" sz="1600" dirty="0" err="1"/>
            <a:t>сторони</a:t>
          </a:r>
          <a:r>
            <a:rPr lang="ru-RU" sz="1600" dirty="0"/>
            <a:t> </a:t>
          </a:r>
          <a:r>
            <a:rPr lang="ru-RU" sz="1600" dirty="0" err="1"/>
            <a:t>об'єкту</a:t>
          </a:r>
          <a:r>
            <a:rPr lang="ru-RU" sz="1600" dirty="0"/>
            <a:t>).</a:t>
          </a:r>
        </a:p>
      </dgm:t>
    </dgm:pt>
    <dgm:pt modelId="{3F2201AC-3248-41C2-95B8-8B1BA237E91C}" type="parTrans" cxnId="{47E804BB-B422-4409-BBD3-9CF4030D005E}">
      <dgm:prSet/>
      <dgm:spPr/>
      <dgm:t>
        <a:bodyPr/>
        <a:lstStyle/>
        <a:p>
          <a:endParaRPr lang="ru-RU"/>
        </a:p>
      </dgm:t>
    </dgm:pt>
    <dgm:pt modelId="{D0425480-2177-4CA2-9EB0-31D6C04E5913}" type="sibTrans" cxnId="{47E804BB-B422-4409-BBD3-9CF4030D005E}">
      <dgm:prSet/>
      <dgm:spPr/>
      <dgm:t>
        <a:bodyPr/>
        <a:lstStyle/>
        <a:p>
          <a:endParaRPr lang="ru-RU"/>
        </a:p>
      </dgm:t>
    </dgm:pt>
    <dgm:pt modelId="{A56B0961-55E8-42CB-872E-7F95CDAB6EEE}" type="pres">
      <dgm:prSet presAssocID="{56F1B7D1-B3C5-4473-909B-08E9EA77A906}" presName="diagram" presStyleCnt="0">
        <dgm:presLayoutVars>
          <dgm:chPref val="1"/>
          <dgm:dir/>
          <dgm:animOne val="branch"/>
          <dgm:animLvl val="lvl"/>
          <dgm:resizeHandles/>
        </dgm:presLayoutVars>
      </dgm:prSet>
      <dgm:spPr/>
    </dgm:pt>
    <dgm:pt modelId="{1E7C6AF3-0F65-4486-907A-4D95531C88D6}" type="pres">
      <dgm:prSet presAssocID="{D0BCC008-732D-420C-8E8B-C71A46112213}" presName="root" presStyleCnt="0"/>
      <dgm:spPr/>
    </dgm:pt>
    <dgm:pt modelId="{752AFC89-759F-456A-9E0C-EF3D0ADBDA2C}" type="pres">
      <dgm:prSet presAssocID="{D0BCC008-732D-420C-8E8B-C71A46112213}" presName="rootComposite" presStyleCnt="0"/>
      <dgm:spPr/>
    </dgm:pt>
    <dgm:pt modelId="{BE1B0203-969F-4E57-AD6F-DB813FDB2A3C}" type="pres">
      <dgm:prSet presAssocID="{D0BCC008-732D-420C-8E8B-C71A46112213}" presName="rootText" presStyleLbl="node1" presStyleIdx="0" presStyleCnt="1" custScaleX="462904"/>
      <dgm:spPr/>
    </dgm:pt>
    <dgm:pt modelId="{37400F2C-BD30-4852-B14C-603DD83F96D2}" type="pres">
      <dgm:prSet presAssocID="{D0BCC008-732D-420C-8E8B-C71A46112213}" presName="rootConnector" presStyleLbl="node1" presStyleIdx="0" presStyleCnt="1"/>
      <dgm:spPr/>
    </dgm:pt>
    <dgm:pt modelId="{61DF0EC5-6341-40CA-914A-3E283CCACCDA}" type="pres">
      <dgm:prSet presAssocID="{D0BCC008-732D-420C-8E8B-C71A46112213}" presName="childShape" presStyleCnt="0"/>
      <dgm:spPr/>
    </dgm:pt>
    <dgm:pt modelId="{6A38F02B-B3A0-429C-B6C1-515FA228A2D1}" type="pres">
      <dgm:prSet presAssocID="{C231970A-A87C-4461-87F1-E5FA9EE48B7D}" presName="Name13" presStyleLbl="parChTrans1D2" presStyleIdx="0" presStyleCnt="3"/>
      <dgm:spPr/>
    </dgm:pt>
    <dgm:pt modelId="{BD8302A0-1C45-4B5B-9C2F-CD87D6B8FC2D}" type="pres">
      <dgm:prSet presAssocID="{9AACE8CF-C0B5-4DF2-9DD9-F388314CB6F9}" presName="childText" presStyleLbl="bgAcc1" presStyleIdx="0" presStyleCnt="3" custScaleX="422946">
        <dgm:presLayoutVars>
          <dgm:bulletEnabled val="1"/>
        </dgm:presLayoutVars>
      </dgm:prSet>
      <dgm:spPr/>
    </dgm:pt>
    <dgm:pt modelId="{10EA379C-E0A7-4653-9753-D7855996D766}" type="pres">
      <dgm:prSet presAssocID="{FEA04547-E752-46C8-81C4-939B2AD40330}" presName="Name13" presStyleLbl="parChTrans1D2" presStyleIdx="1" presStyleCnt="3"/>
      <dgm:spPr/>
    </dgm:pt>
    <dgm:pt modelId="{F5B25ED2-E3A3-49D2-BC1B-3641679C7981}" type="pres">
      <dgm:prSet presAssocID="{F8E99C96-708B-4B27-A9E6-E23540FA939B}" presName="childText" presStyleLbl="bgAcc1" presStyleIdx="1" presStyleCnt="3" custScaleX="515560">
        <dgm:presLayoutVars>
          <dgm:bulletEnabled val="1"/>
        </dgm:presLayoutVars>
      </dgm:prSet>
      <dgm:spPr/>
    </dgm:pt>
    <dgm:pt modelId="{D9677944-CD74-4ED6-8A2F-6A0133454F72}" type="pres">
      <dgm:prSet presAssocID="{3F2201AC-3248-41C2-95B8-8B1BA237E91C}" presName="Name13" presStyleLbl="parChTrans1D2" presStyleIdx="2" presStyleCnt="3"/>
      <dgm:spPr/>
    </dgm:pt>
    <dgm:pt modelId="{B7210FA3-1785-4038-8858-DBD6B548AB1E}" type="pres">
      <dgm:prSet presAssocID="{8B324C04-A272-4AB6-94A2-215E3FFCBACD}" presName="childText" presStyleLbl="bgAcc1" presStyleIdx="2" presStyleCnt="3" custScaleX="619927">
        <dgm:presLayoutVars>
          <dgm:bulletEnabled val="1"/>
        </dgm:presLayoutVars>
      </dgm:prSet>
      <dgm:spPr/>
    </dgm:pt>
  </dgm:ptLst>
  <dgm:cxnLst>
    <dgm:cxn modelId="{9AB12009-3F66-472B-93A8-1FCE3A00BD4B}" type="presOf" srcId="{FEA04547-E752-46C8-81C4-939B2AD40330}" destId="{10EA379C-E0A7-4653-9753-D7855996D766}" srcOrd="0" destOrd="0" presId="urn:microsoft.com/office/officeart/2005/8/layout/hierarchy3"/>
    <dgm:cxn modelId="{7C89D110-D407-4412-A386-F53766FAF37C}" type="presOf" srcId="{3F2201AC-3248-41C2-95B8-8B1BA237E91C}" destId="{D9677944-CD74-4ED6-8A2F-6A0133454F72}" srcOrd="0" destOrd="0" presId="urn:microsoft.com/office/officeart/2005/8/layout/hierarchy3"/>
    <dgm:cxn modelId="{D3E81225-2190-4B9C-86C2-0F2286E429C7}" srcId="{D0BCC008-732D-420C-8E8B-C71A46112213}" destId="{F8E99C96-708B-4B27-A9E6-E23540FA939B}" srcOrd="1" destOrd="0" parTransId="{FEA04547-E752-46C8-81C4-939B2AD40330}" sibTransId="{B43540CD-B827-4A8C-925A-6227D088F378}"/>
    <dgm:cxn modelId="{8CDDC23A-6B3A-4927-9EAD-47AE514DA7C8}" type="presOf" srcId="{C231970A-A87C-4461-87F1-E5FA9EE48B7D}" destId="{6A38F02B-B3A0-429C-B6C1-515FA228A2D1}" srcOrd="0" destOrd="0" presId="urn:microsoft.com/office/officeart/2005/8/layout/hierarchy3"/>
    <dgm:cxn modelId="{C2BA4666-260B-4EE7-A098-7433CD82DDE4}" srcId="{D0BCC008-732D-420C-8E8B-C71A46112213}" destId="{9AACE8CF-C0B5-4DF2-9DD9-F388314CB6F9}" srcOrd="0" destOrd="0" parTransId="{C231970A-A87C-4461-87F1-E5FA9EE48B7D}" sibTransId="{C54A2814-1C6F-4E06-A289-81E0054F63AD}"/>
    <dgm:cxn modelId="{49523A68-B990-45C6-A4E0-D932DF123773}" type="presOf" srcId="{F8E99C96-708B-4B27-A9E6-E23540FA939B}" destId="{F5B25ED2-E3A3-49D2-BC1B-3641679C7981}" srcOrd="0" destOrd="0" presId="urn:microsoft.com/office/officeart/2005/8/layout/hierarchy3"/>
    <dgm:cxn modelId="{D223A172-88E9-4C45-BA0D-58EE4CC7F676}" type="presOf" srcId="{8B324C04-A272-4AB6-94A2-215E3FFCBACD}" destId="{B7210FA3-1785-4038-8858-DBD6B548AB1E}" srcOrd="0" destOrd="0" presId="urn:microsoft.com/office/officeart/2005/8/layout/hierarchy3"/>
    <dgm:cxn modelId="{6B1D8155-3D16-4C24-90C3-F5B1E9679ADE}" srcId="{56F1B7D1-B3C5-4473-909B-08E9EA77A906}" destId="{D0BCC008-732D-420C-8E8B-C71A46112213}" srcOrd="0" destOrd="0" parTransId="{CAAF6BD2-BF41-47B7-AFA1-FB4248342C3F}" sibTransId="{BC26E903-5FF4-45B8-AFFE-73D28758798C}"/>
    <dgm:cxn modelId="{B728B155-D828-4028-9893-085A6187AA57}" type="presOf" srcId="{D0BCC008-732D-420C-8E8B-C71A46112213}" destId="{37400F2C-BD30-4852-B14C-603DD83F96D2}" srcOrd="1" destOrd="0" presId="urn:microsoft.com/office/officeart/2005/8/layout/hierarchy3"/>
    <dgm:cxn modelId="{BD2403B6-A3C6-4ACB-B142-5DBF6B41BCF9}" type="presOf" srcId="{56F1B7D1-B3C5-4473-909B-08E9EA77A906}" destId="{A56B0961-55E8-42CB-872E-7F95CDAB6EEE}" srcOrd="0" destOrd="0" presId="urn:microsoft.com/office/officeart/2005/8/layout/hierarchy3"/>
    <dgm:cxn modelId="{47E804BB-B422-4409-BBD3-9CF4030D005E}" srcId="{D0BCC008-732D-420C-8E8B-C71A46112213}" destId="{8B324C04-A272-4AB6-94A2-215E3FFCBACD}" srcOrd="2" destOrd="0" parTransId="{3F2201AC-3248-41C2-95B8-8B1BA237E91C}" sibTransId="{D0425480-2177-4CA2-9EB0-31D6C04E5913}"/>
    <dgm:cxn modelId="{2B668ED9-7243-4389-9DB3-7EC9ED972D7F}" type="presOf" srcId="{9AACE8CF-C0B5-4DF2-9DD9-F388314CB6F9}" destId="{BD8302A0-1C45-4B5B-9C2F-CD87D6B8FC2D}" srcOrd="0" destOrd="0" presId="urn:microsoft.com/office/officeart/2005/8/layout/hierarchy3"/>
    <dgm:cxn modelId="{1D5A46F8-B52E-474C-8D3B-A5CBA8015B7C}" type="presOf" srcId="{D0BCC008-732D-420C-8E8B-C71A46112213}" destId="{BE1B0203-969F-4E57-AD6F-DB813FDB2A3C}" srcOrd="0" destOrd="0" presId="urn:microsoft.com/office/officeart/2005/8/layout/hierarchy3"/>
    <dgm:cxn modelId="{C763C6A2-F326-4B5A-A5C6-1A5601BDEBE3}" type="presParOf" srcId="{A56B0961-55E8-42CB-872E-7F95CDAB6EEE}" destId="{1E7C6AF3-0F65-4486-907A-4D95531C88D6}" srcOrd="0" destOrd="0" presId="urn:microsoft.com/office/officeart/2005/8/layout/hierarchy3"/>
    <dgm:cxn modelId="{207DCE74-475E-4523-93EC-E9D1592C828E}" type="presParOf" srcId="{1E7C6AF3-0F65-4486-907A-4D95531C88D6}" destId="{752AFC89-759F-456A-9E0C-EF3D0ADBDA2C}" srcOrd="0" destOrd="0" presId="urn:microsoft.com/office/officeart/2005/8/layout/hierarchy3"/>
    <dgm:cxn modelId="{D65BC8E3-4790-4E03-B10E-58BD9B5245A6}" type="presParOf" srcId="{752AFC89-759F-456A-9E0C-EF3D0ADBDA2C}" destId="{BE1B0203-969F-4E57-AD6F-DB813FDB2A3C}" srcOrd="0" destOrd="0" presId="urn:microsoft.com/office/officeart/2005/8/layout/hierarchy3"/>
    <dgm:cxn modelId="{4E44EAF4-139E-4D6D-B47A-8929D4490D3C}" type="presParOf" srcId="{752AFC89-759F-456A-9E0C-EF3D0ADBDA2C}" destId="{37400F2C-BD30-4852-B14C-603DD83F96D2}" srcOrd="1" destOrd="0" presId="urn:microsoft.com/office/officeart/2005/8/layout/hierarchy3"/>
    <dgm:cxn modelId="{DADC1881-694C-4518-9413-708559BA178A}" type="presParOf" srcId="{1E7C6AF3-0F65-4486-907A-4D95531C88D6}" destId="{61DF0EC5-6341-40CA-914A-3E283CCACCDA}" srcOrd="1" destOrd="0" presId="urn:microsoft.com/office/officeart/2005/8/layout/hierarchy3"/>
    <dgm:cxn modelId="{8E96EC5C-7508-4869-90F7-C4B5BF78F8C1}" type="presParOf" srcId="{61DF0EC5-6341-40CA-914A-3E283CCACCDA}" destId="{6A38F02B-B3A0-429C-B6C1-515FA228A2D1}" srcOrd="0" destOrd="0" presId="urn:microsoft.com/office/officeart/2005/8/layout/hierarchy3"/>
    <dgm:cxn modelId="{5AE9BAE5-4481-434B-B120-70DB3FDAFA93}" type="presParOf" srcId="{61DF0EC5-6341-40CA-914A-3E283CCACCDA}" destId="{BD8302A0-1C45-4B5B-9C2F-CD87D6B8FC2D}" srcOrd="1" destOrd="0" presId="urn:microsoft.com/office/officeart/2005/8/layout/hierarchy3"/>
    <dgm:cxn modelId="{025F267C-2FD3-4901-A5AB-899E2C994E0E}" type="presParOf" srcId="{61DF0EC5-6341-40CA-914A-3E283CCACCDA}" destId="{10EA379C-E0A7-4653-9753-D7855996D766}" srcOrd="2" destOrd="0" presId="urn:microsoft.com/office/officeart/2005/8/layout/hierarchy3"/>
    <dgm:cxn modelId="{359236A8-5762-415E-927A-B58A0D330421}" type="presParOf" srcId="{61DF0EC5-6341-40CA-914A-3E283CCACCDA}" destId="{F5B25ED2-E3A3-49D2-BC1B-3641679C7981}" srcOrd="3" destOrd="0" presId="urn:microsoft.com/office/officeart/2005/8/layout/hierarchy3"/>
    <dgm:cxn modelId="{107E4D64-9245-416A-9644-EADCFB92B980}" type="presParOf" srcId="{61DF0EC5-6341-40CA-914A-3E283CCACCDA}" destId="{D9677944-CD74-4ED6-8A2F-6A0133454F72}" srcOrd="4" destOrd="0" presId="urn:microsoft.com/office/officeart/2005/8/layout/hierarchy3"/>
    <dgm:cxn modelId="{7155D858-48A0-48A0-8D50-7445C2F5CCEB}" type="presParOf" srcId="{61DF0EC5-6341-40CA-914A-3E283CCACCDA}" destId="{B7210FA3-1785-4038-8858-DBD6B548AB1E}" srcOrd="5" destOrd="0" presId="urn:microsoft.com/office/officeart/2005/8/layout/hierarchy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174EFB-A9FB-434D-AE2D-723988C9F5B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FFF984D0-4033-4CCD-851E-167BA3117F88}">
      <dgm:prSet/>
      <dgm:spPr/>
      <dgm:t>
        <a:bodyPr/>
        <a:lstStyle/>
        <a:p>
          <a:pPr rtl="0"/>
          <a:r>
            <a:rPr lang="uk-UA" dirty="0"/>
            <a:t>Теорія являє собою систему наукових концепцій, принципів, положень, фактів.</a:t>
          </a:r>
          <a:endParaRPr lang="ru-RU" dirty="0"/>
        </a:p>
      </dgm:t>
    </dgm:pt>
    <dgm:pt modelId="{E3F86D0E-40B0-4A53-8B51-4DBB1218344F}" type="parTrans" cxnId="{891B5701-7A54-4ACD-B2A0-2C397389449B}">
      <dgm:prSet/>
      <dgm:spPr/>
      <dgm:t>
        <a:bodyPr/>
        <a:lstStyle/>
        <a:p>
          <a:endParaRPr lang="ru-RU"/>
        </a:p>
      </dgm:t>
    </dgm:pt>
    <dgm:pt modelId="{06BC396A-9413-4DD3-A8AA-F8934DE30921}" type="sibTrans" cxnId="{891B5701-7A54-4ACD-B2A0-2C397389449B}">
      <dgm:prSet/>
      <dgm:spPr/>
      <dgm:t>
        <a:bodyPr/>
        <a:lstStyle/>
        <a:p>
          <a:endParaRPr lang="ru-RU"/>
        </a:p>
      </dgm:t>
    </dgm:pt>
    <dgm:pt modelId="{0C465824-8FA9-4BE7-B40B-A2308860F3B4}">
      <dgm:prSet/>
      <dgm:spPr/>
      <dgm:t>
        <a:bodyPr/>
        <a:lstStyle/>
        <a:p>
          <a:pPr algn="just" rtl="0"/>
          <a:r>
            <a:rPr lang="uk-UA" b="1" i="1" dirty="0">
              <a:latin typeface="Times New Roman" pitchFamily="18" charset="0"/>
              <a:cs typeface="Times New Roman" pitchFamily="18" charset="0"/>
            </a:rPr>
            <a:t>Наукова концепція</a:t>
          </a:r>
          <a:r>
            <a:rPr lang="uk-UA" dirty="0">
              <a:latin typeface="Times New Roman" pitchFamily="18" charset="0"/>
              <a:cs typeface="Times New Roman" pitchFamily="18" charset="0"/>
            </a:rPr>
            <a:t> – система поглядів, теоретичних положень, основних думок щодо об'єкта дослідження, які об'єднані певною головною ідеєю.</a:t>
          </a:r>
          <a:endParaRPr lang="ru-RU" dirty="0">
            <a:latin typeface="Times New Roman" pitchFamily="18" charset="0"/>
            <a:cs typeface="Times New Roman" pitchFamily="18" charset="0"/>
          </a:endParaRPr>
        </a:p>
      </dgm:t>
    </dgm:pt>
    <dgm:pt modelId="{28E0DC5B-D5C8-437B-BE8F-6F83BD56EDF2}" type="parTrans" cxnId="{CD8B2272-27DD-451A-9BA6-C10F52B64641}">
      <dgm:prSet/>
      <dgm:spPr/>
      <dgm:t>
        <a:bodyPr/>
        <a:lstStyle/>
        <a:p>
          <a:endParaRPr lang="ru-RU"/>
        </a:p>
      </dgm:t>
    </dgm:pt>
    <dgm:pt modelId="{9B5C27DB-193B-45DF-8E1E-5AAEA024665F}" type="sibTrans" cxnId="{CD8B2272-27DD-451A-9BA6-C10F52B64641}">
      <dgm:prSet/>
      <dgm:spPr/>
      <dgm:t>
        <a:bodyPr/>
        <a:lstStyle/>
        <a:p>
          <a:endParaRPr lang="ru-RU"/>
        </a:p>
      </dgm:t>
    </dgm:pt>
    <dgm:pt modelId="{33E5E944-00D9-46F6-A7E9-1D5004893610}">
      <dgm:prSet/>
      <dgm:spPr/>
      <dgm:t>
        <a:bodyPr/>
        <a:lstStyle/>
        <a:p>
          <a:pPr algn="just" rtl="0"/>
          <a:r>
            <a:rPr lang="uk-UA" b="1" i="1" dirty="0">
              <a:latin typeface="Times New Roman" pitchFamily="18" charset="0"/>
              <a:cs typeface="Times New Roman" pitchFamily="18" charset="0"/>
            </a:rPr>
            <a:t>Концептуальність</a:t>
          </a:r>
          <a:r>
            <a:rPr lang="uk-UA" dirty="0">
              <a:latin typeface="Times New Roman" pitchFamily="18" charset="0"/>
              <a:cs typeface="Times New Roman" pitchFamily="18" charset="0"/>
            </a:rPr>
            <a:t> – це визначення змісту, суті, смислу того, про що йде мова.</a:t>
          </a:r>
          <a:endParaRPr lang="ru-RU" dirty="0">
            <a:latin typeface="Times New Roman" pitchFamily="18" charset="0"/>
            <a:cs typeface="Times New Roman" pitchFamily="18" charset="0"/>
          </a:endParaRPr>
        </a:p>
      </dgm:t>
    </dgm:pt>
    <dgm:pt modelId="{22BBE5CD-EB91-4407-8BC3-312D59CABD6B}" type="parTrans" cxnId="{982C5198-672C-4C7B-B21F-5F359866A296}">
      <dgm:prSet/>
      <dgm:spPr/>
      <dgm:t>
        <a:bodyPr/>
        <a:lstStyle/>
        <a:p>
          <a:endParaRPr lang="ru-RU"/>
        </a:p>
      </dgm:t>
    </dgm:pt>
    <dgm:pt modelId="{D895DD1E-C929-4765-9A03-96A4A7FE6E2F}" type="sibTrans" cxnId="{982C5198-672C-4C7B-B21F-5F359866A296}">
      <dgm:prSet/>
      <dgm:spPr/>
      <dgm:t>
        <a:bodyPr/>
        <a:lstStyle/>
        <a:p>
          <a:endParaRPr lang="ru-RU"/>
        </a:p>
      </dgm:t>
    </dgm:pt>
    <dgm:pt modelId="{65944492-304C-431F-8780-E3D8B02D7C55}">
      <dgm:prSet/>
      <dgm:spPr/>
      <dgm:t>
        <a:bodyPr/>
        <a:lstStyle/>
        <a:p>
          <a:pPr algn="just" rtl="0"/>
          <a:r>
            <a:rPr lang="uk-UA" dirty="0">
              <a:latin typeface="Times New Roman" pitchFamily="18" charset="0"/>
              <a:cs typeface="Times New Roman" pitchFamily="18" charset="0"/>
            </a:rPr>
            <a:t>Під принципом у науковій теорії розуміють найабстрактніше визначення ідеї. </a:t>
          </a:r>
          <a:r>
            <a:rPr lang="uk-UA" b="1" i="1" dirty="0">
              <a:latin typeface="Times New Roman" pitchFamily="18" charset="0"/>
              <a:cs typeface="Times New Roman" pitchFamily="18" charset="0"/>
            </a:rPr>
            <a:t>Принцип</a:t>
          </a:r>
          <a:r>
            <a:rPr lang="uk-UA" dirty="0">
              <a:latin typeface="Times New Roman" pitchFamily="18" charset="0"/>
              <a:cs typeface="Times New Roman" pitchFamily="18" charset="0"/>
            </a:rPr>
            <a:t> – це правило, що виникло в результаті об'єктивно осмисленого досвіду.</a:t>
          </a:r>
          <a:endParaRPr lang="ru-RU" dirty="0">
            <a:latin typeface="Times New Roman" pitchFamily="18" charset="0"/>
            <a:cs typeface="Times New Roman" pitchFamily="18" charset="0"/>
          </a:endParaRPr>
        </a:p>
      </dgm:t>
    </dgm:pt>
    <dgm:pt modelId="{15D201B3-9926-43B2-9DA4-8E07E951C43A}" type="parTrans" cxnId="{C4E3B9A4-34D9-4C61-A4AF-B6A733037CB5}">
      <dgm:prSet/>
      <dgm:spPr/>
      <dgm:t>
        <a:bodyPr/>
        <a:lstStyle/>
        <a:p>
          <a:endParaRPr lang="ru-RU"/>
        </a:p>
      </dgm:t>
    </dgm:pt>
    <dgm:pt modelId="{F5A3C956-3058-4766-98F3-C921FF0F4668}" type="sibTrans" cxnId="{C4E3B9A4-34D9-4C61-A4AF-B6A733037CB5}">
      <dgm:prSet/>
      <dgm:spPr/>
      <dgm:t>
        <a:bodyPr/>
        <a:lstStyle/>
        <a:p>
          <a:endParaRPr lang="ru-RU"/>
        </a:p>
      </dgm:t>
    </dgm:pt>
    <dgm:pt modelId="{8E3A398D-ADFD-4F62-B7B0-E8999AA09C29}">
      <dgm:prSet/>
      <dgm:spPr/>
      <dgm:t>
        <a:bodyPr/>
        <a:lstStyle/>
        <a:p>
          <a:pPr algn="just" rtl="0"/>
          <a:r>
            <a:rPr lang="uk-UA" b="1" i="1" dirty="0">
              <a:latin typeface="Times New Roman" pitchFamily="18" charset="0"/>
              <a:cs typeface="Times New Roman" pitchFamily="18" charset="0"/>
            </a:rPr>
            <a:t>Поняття</a:t>
          </a:r>
          <a:r>
            <a:rPr lang="uk-UA" dirty="0">
              <a:latin typeface="Times New Roman" pitchFamily="18" charset="0"/>
              <a:cs typeface="Times New Roman" pitchFamily="18" charset="0"/>
            </a:rPr>
            <a:t> – це думка, що віддзеркалюється в узагальненій формі. Воно відображає суттєві й необхідні ознаки предметів та явищ, а також взаємозв'язки. Якщо поняття увійшло до наукового обігу, його позначають одним словом або використовують су­купність слів – термінів.</a:t>
          </a:r>
          <a:endParaRPr lang="ru-RU" dirty="0">
            <a:latin typeface="Times New Roman" pitchFamily="18" charset="0"/>
            <a:cs typeface="Times New Roman" pitchFamily="18" charset="0"/>
          </a:endParaRPr>
        </a:p>
      </dgm:t>
    </dgm:pt>
    <dgm:pt modelId="{4952A382-03C5-4724-8A2F-BF0C62C45A05}" type="parTrans" cxnId="{C3AB4647-948B-4EC5-8B7A-9B1EEC5D13FB}">
      <dgm:prSet/>
      <dgm:spPr/>
      <dgm:t>
        <a:bodyPr/>
        <a:lstStyle/>
        <a:p>
          <a:endParaRPr lang="ru-RU"/>
        </a:p>
      </dgm:t>
    </dgm:pt>
    <dgm:pt modelId="{4CBBFC0F-9BE3-49FF-969A-B4079E844E79}" type="sibTrans" cxnId="{C3AB4647-948B-4EC5-8B7A-9B1EEC5D13FB}">
      <dgm:prSet/>
      <dgm:spPr/>
      <dgm:t>
        <a:bodyPr/>
        <a:lstStyle/>
        <a:p>
          <a:endParaRPr lang="ru-RU"/>
        </a:p>
      </dgm:t>
    </dgm:pt>
    <dgm:pt modelId="{0EE7CCC1-84C7-4B89-A4F1-AFD40D54E186}" type="pres">
      <dgm:prSet presAssocID="{AB174EFB-A9FB-434D-AE2D-723988C9F5B8}" presName="Name0" presStyleCnt="0">
        <dgm:presLayoutVars>
          <dgm:dir/>
          <dgm:animLvl val="lvl"/>
          <dgm:resizeHandles val="exact"/>
        </dgm:presLayoutVars>
      </dgm:prSet>
      <dgm:spPr/>
    </dgm:pt>
    <dgm:pt modelId="{1ADDD433-F014-4AC6-A36A-50443D94754D}" type="pres">
      <dgm:prSet presAssocID="{FFF984D0-4033-4CCD-851E-167BA3117F88}" presName="composite" presStyleCnt="0"/>
      <dgm:spPr/>
    </dgm:pt>
    <dgm:pt modelId="{AF914BE2-4F68-4B27-A99C-52DAB99EB649}" type="pres">
      <dgm:prSet presAssocID="{FFF984D0-4033-4CCD-851E-167BA3117F88}" presName="parTx" presStyleLbl="alignNode1" presStyleIdx="0" presStyleCnt="1">
        <dgm:presLayoutVars>
          <dgm:chMax val="0"/>
          <dgm:chPref val="0"/>
          <dgm:bulletEnabled val="1"/>
        </dgm:presLayoutVars>
      </dgm:prSet>
      <dgm:spPr/>
    </dgm:pt>
    <dgm:pt modelId="{AE8BF6FB-E625-4EDF-BF31-D933E6BC2B67}" type="pres">
      <dgm:prSet presAssocID="{FFF984D0-4033-4CCD-851E-167BA3117F88}" presName="desTx" presStyleLbl="alignAccFollowNode1" presStyleIdx="0" presStyleCnt="1">
        <dgm:presLayoutVars>
          <dgm:bulletEnabled val="1"/>
        </dgm:presLayoutVars>
      </dgm:prSet>
      <dgm:spPr/>
    </dgm:pt>
  </dgm:ptLst>
  <dgm:cxnLst>
    <dgm:cxn modelId="{891B5701-7A54-4ACD-B2A0-2C397389449B}" srcId="{AB174EFB-A9FB-434D-AE2D-723988C9F5B8}" destId="{FFF984D0-4033-4CCD-851E-167BA3117F88}" srcOrd="0" destOrd="0" parTransId="{E3F86D0E-40B0-4A53-8B51-4DBB1218344F}" sibTransId="{06BC396A-9413-4DD3-A8AA-F8934DE30921}"/>
    <dgm:cxn modelId="{0433DC0B-26DE-41E8-8FE9-8911535312C7}" type="presOf" srcId="{8E3A398D-ADFD-4F62-B7B0-E8999AA09C29}" destId="{AE8BF6FB-E625-4EDF-BF31-D933E6BC2B67}" srcOrd="0" destOrd="3" presId="urn:microsoft.com/office/officeart/2005/8/layout/hList1"/>
    <dgm:cxn modelId="{8B740025-0B57-423E-9BAF-87D439C724A5}" type="presOf" srcId="{65944492-304C-431F-8780-E3D8B02D7C55}" destId="{AE8BF6FB-E625-4EDF-BF31-D933E6BC2B67}" srcOrd="0" destOrd="2" presId="urn:microsoft.com/office/officeart/2005/8/layout/hList1"/>
    <dgm:cxn modelId="{203B1F2C-6620-4B07-A57C-A51D5E3AA983}" type="presOf" srcId="{33E5E944-00D9-46F6-A7E9-1D5004893610}" destId="{AE8BF6FB-E625-4EDF-BF31-D933E6BC2B67}" srcOrd="0" destOrd="1" presId="urn:microsoft.com/office/officeart/2005/8/layout/hList1"/>
    <dgm:cxn modelId="{881CD962-D90C-49B2-A823-20DAD6B96BAD}" type="presOf" srcId="{0C465824-8FA9-4BE7-B40B-A2308860F3B4}" destId="{AE8BF6FB-E625-4EDF-BF31-D933E6BC2B67}" srcOrd="0" destOrd="0" presId="urn:microsoft.com/office/officeart/2005/8/layout/hList1"/>
    <dgm:cxn modelId="{C3AB4647-948B-4EC5-8B7A-9B1EEC5D13FB}" srcId="{FFF984D0-4033-4CCD-851E-167BA3117F88}" destId="{8E3A398D-ADFD-4F62-B7B0-E8999AA09C29}" srcOrd="3" destOrd="0" parTransId="{4952A382-03C5-4724-8A2F-BF0C62C45A05}" sibTransId="{4CBBFC0F-9BE3-49FF-969A-B4079E844E79}"/>
    <dgm:cxn modelId="{CD8B2272-27DD-451A-9BA6-C10F52B64641}" srcId="{FFF984D0-4033-4CCD-851E-167BA3117F88}" destId="{0C465824-8FA9-4BE7-B40B-A2308860F3B4}" srcOrd="0" destOrd="0" parTransId="{28E0DC5B-D5C8-437B-BE8F-6F83BD56EDF2}" sibTransId="{9B5C27DB-193B-45DF-8E1E-5AAEA024665F}"/>
    <dgm:cxn modelId="{982C5198-672C-4C7B-B21F-5F359866A296}" srcId="{FFF984D0-4033-4CCD-851E-167BA3117F88}" destId="{33E5E944-00D9-46F6-A7E9-1D5004893610}" srcOrd="1" destOrd="0" parTransId="{22BBE5CD-EB91-4407-8BC3-312D59CABD6B}" sibTransId="{D895DD1E-C929-4765-9A03-96A4A7FE6E2F}"/>
    <dgm:cxn modelId="{C4E3B9A4-34D9-4C61-A4AF-B6A733037CB5}" srcId="{FFF984D0-4033-4CCD-851E-167BA3117F88}" destId="{65944492-304C-431F-8780-E3D8B02D7C55}" srcOrd="2" destOrd="0" parTransId="{15D201B3-9926-43B2-9DA4-8E07E951C43A}" sibTransId="{F5A3C956-3058-4766-98F3-C921FF0F4668}"/>
    <dgm:cxn modelId="{DC85FFC0-722C-40C8-BC87-3E9D418C7E10}" type="presOf" srcId="{FFF984D0-4033-4CCD-851E-167BA3117F88}" destId="{AF914BE2-4F68-4B27-A99C-52DAB99EB649}" srcOrd="0" destOrd="0" presId="urn:microsoft.com/office/officeart/2005/8/layout/hList1"/>
    <dgm:cxn modelId="{B2E73DE6-C700-481D-B1DB-EA6BFC330D6A}" type="presOf" srcId="{AB174EFB-A9FB-434D-AE2D-723988C9F5B8}" destId="{0EE7CCC1-84C7-4B89-A4F1-AFD40D54E186}" srcOrd="0" destOrd="0" presId="urn:microsoft.com/office/officeart/2005/8/layout/hList1"/>
    <dgm:cxn modelId="{C07C8EF2-951A-43CF-8CC3-F86C60F4727C}" type="presParOf" srcId="{0EE7CCC1-84C7-4B89-A4F1-AFD40D54E186}" destId="{1ADDD433-F014-4AC6-A36A-50443D94754D}" srcOrd="0" destOrd="0" presId="urn:microsoft.com/office/officeart/2005/8/layout/hList1"/>
    <dgm:cxn modelId="{94408B2D-8252-46DA-8751-C9FDBB5A94A9}" type="presParOf" srcId="{1ADDD433-F014-4AC6-A36A-50443D94754D}" destId="{AF914BE2-4F68-4B27-A99C-52DAB99EB649}" srcOrd="0" destOrd="0" presId="urn:microsoft.com/office/officeart/2005/8/layout/hList1"/>
    <dgm:cxn modelId="{41795F75-AE16-4021-BAA8-1672C7748459}" type="presParOf" srcId="{1ADDD433-F014-4AC6-A36A-50443D94754D}" destId="{AE8BF6FB-E625-4EDF-BF31-D933E6BC2B6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5642BF-23C3-4466-96B0-ACF1CC08469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306210DC-EA9E-414A-8934-F340D2C7A37F}">
      <dgm:prSet/>
      <dgm:spPr/>
      <dgm:t>
        <a:bodyPr/>
        <a:lstStyle/>
        <a:p>
          <a:pPr rtl="0"/>
          <a:r>
            <a:rPr lang="uk-UA" dirty="0"/>
            <a:t>Теорія являє собою систему наукових концепцій, принципів, положень, фактів (продовження)</a:t>
          </a:r>
          <a:endParaRPr lang="ru-RU" dirty="0"/>
        </a:p>
      </dgm:t>
    </dgm:pt>
    <dgm:pt modelId="{3C4ECA88-8651-4114-AB96-E8AEE31A9347}" type="parTrans" cxnId="{20D2F3AB-DCA4-47FC-9626-E07467849A42}">
      <dgm:prSet/>
      <dgm:spPr/>
      <dgm:t>
        <a:bodyPr/>
        <a:lstStyle/>
        <a:p>
          <a:endParaRPr lang="ru-RU"/>
        </a:p>
      </dgm:t>
    </dgm:pt>
    <dgm:pt modelId="{4FBEC349-BC4A-42DC-ADAA-B3C14348B21C}" type="sibTrans" cxnId="{20D2F3AB-DCA4-47FC-9626-E07467849A42}">
      <dgm:prSet/>
      <dgm:spPr/>
      <dgm:t>
        <a:bodyPr/>
        <a:lstStyle/>
        <a:p>
          <a:endParaRPr lang="ru-RU"/>
        </a:p>
      </dgm:t>
    </dgm:pt>
    <dgm:pt modelId="{B11AA572-0C85-4D4D-9843-816519E2DF9E}">
      <dgm:prSet/>
      <dgm:spPr/>
      <dgm:t>
        <a:bodyPr/>
        <a:lstStyle/>
        <a:p>
          <a:pPr algn="l"/>
          <a:r>
            <a:rPr lang="uk-UA" b="1" i="1" dirty="0">
              <a:latin typeface="Times New Roman" pitchFamily="18" charset="0"/>
              <a:cs typeface="Times New Roman" pitchFamily="18" charset="0"/>
            </a:rPr>
            <a:t>Аксіома</a:t>
          </a:r>
          <a:r>
            <a:rPr lang="uk-UA" dirty="0">
              <a:latin typeface="Times New Roman" pitchFamily="18" charset="0"/>
              <a:cs typeface="Times New Roman" pitchFamily="18" charset="0"/>
            </a:rPr>
            <a:t> - це положення, яке сприймається без доказів у зв´язку з їх очевидністю.</a:t>
          </a:r>
          <a:endParaRPr lang="ru-RU" dirty="0"/>
        </a:p>
      </dgm:t>
    </dgm:pt>
    <dgm:pt modelId="{6FED55A3-AB16-42B3-93CC-AF69385CE984}" type="parTrans" cxnId="{A878E53A-D754-4317-9C52-8EEEC8A28EBA}">
      <dgm:prSet/>
      <dgm:spPr/>
      <dgm:t>
        <a:bodyPr/>
        <a:lstStyle/>
        <a:p>
          <a:endParaRPr lang="ru-RU"/>
        </a:p>
      </dgm:t>
    </dgm:pt>
    <dgm:pt modelId="{70104CBC-46A7-469A-9F0A-FDC9378A6E0A}" type="sibTrans" cxnId="{A878E53A-D754-4317-9C52-8EEEC8A28EBA}">
      <dgm:prSet/>
      <dgm:spPr/>
      <dgm:t>
        <a:bodyPr/>
        <a:lstStyle/>
        <a:p>
          <a:endParaRPr lang="ru-RU"/>
        </a:p>
      </dgm:t>
    </dgm:pt>
    <dgm:pt modelId="{27597676-71A6-4C19-B8D2-DE739D56BE0A}">
      <dgm:prSet/>
      <dgm:spPr/>
      <dgm:t>
        <a:bodyPr/>
        <a:lstStyle/>
        <a:p>
          <a:pPr algn="l"/>
          <a:r>
            <a:rPr lang="uk-UA" b="1" i="1" dirty="0">
              <a:latin typeface="Times New Roman" pitchFamily="18" charset="0"/>
              <a:cs typeface="Times New Roman" pitchFamily="18" charset="0"/>
            </a:rPr>
            <a:t>Постулат</a:t>
          </a:r>
          <a:r>
            <a:rPr lang="uk-UA" dirty="0">
              <a:latin typeface="Times New Roman" pitchFamily="18" charset="0"/>
              <a:cs typeface="Times New Roman" pitchFamily="18" charset="0"/>
            </a:rPr>
            <a:t> - це твердження, яке сприймається в межах певної наукової теорії, як істина без доказовості і виступає в ролі аксіоми. Основою великих теоретичних узагальнень є принципи.</a:t>
          </a:r>
          <a:endParaRPr lang="ru-RU" dirty="0">
            <a:latin typeface="Times New Roman" pitchFamily="18" charset="0"/>
            <a:cs typeface="Times New Roman" pitchFamily="18" charset="0"/>
          </a:endParaRPr>
        </a:p>
      </dgm:t>
    </dgm:pt>
    <dgm:pt modelId="{23B42595-B5A2-4DDA-BFCA-15597C52A926}" type="parTrans" cxnId="{64B31EE3-00D3-4D33-BA04-C1579470C1D9}">
      <dgm:prSet/>
      <dgm:spPr/>
      <dgm:t>
        <a:bodyPr/>
        <a:lstStyle/>
        <a:p>
          <a:endParaRPr lang="ru-RU"/>
        </a:p>
      </dgm:t>
    </dgm:pt>
    <dgm:pt modelId="{367FEC5E-385A-4CA0-81D1-F82654D38E12}" type="sibTrans" cxnId="{64B31EE3-00D3-4D33-BA04-C1579470C1D9}">
      <dgm:prSet/>
      <dgm:spPr/>
      <dgm:t>
        <a:bodyPr/>
        <a:lstStyle/>
        <a:p>
          <a:endParaRPr lang="ru-RU"/>
        </a:p>
      </dgm:t>
    </dgm:pt>
    <dgm:pt modelId="{048A8B03-386F-4C45-BC52-25FDB386A801}">
      <dgm:prSet/>
      <dgm:spPr/>
      <dgm:t>
        <a:bodyPr/>
        <a:lstStyle/>
        <a:p>
          <a:pPr algn="just"/>
          <a:r>
            <a:rPr lang="uk-UA" b="1" i="1" dirty="0">
              <a:latin typeface="Times New Roman" pitchFamily="18" charset="0"/>
              <a:cs typeface="Times New Roman" pitchFamily="18" charset="0"/>
            </a:rPr>
            <a:t>Науковий факт</a:t>
          </a:r>
          <a:r>
            <a:rPr lang="uk-UA" dirty="0">
              <a:latin typeface="Times New Roman" pitchFamily="18" charset="0"/>
              <a:cs typeface="Times New Roman" pitchFamily="18" charset="0"/>
            </a:rPr>
            <a:t> – подія чи явище, яке є основою для висновку або підтвердження. Він є елементом, який у сукупності з іншими становить основу наукового знання, відбиває об'єктивні властивості явищ та процесів. На основі наукових фактів визначаються закономірності явищ, будуються теорії і виводяться закони</a:t>
          </a:r>
          <a:r>
            <a:rPr lang="uk-UA" dirty="0"/>
            <a:t>.</a:t>
          </a:r>
          <a:endParaRPr lang="ru-RU" dirty="0"/>
        </a:p>
      </dgm:t>
    </dgm:pt>
    <dgm:pt modelId="{7C967298-630C-4C1E-AD68-47586C994C0E}" type="parTrans" cxnId="{3A3DFE8E-9D83-48D3-B214-E1964D6188E7}">
      <dgm:prSet/>
      <dgm:spPr/>
      <dgm:t>
        <a:bodyPr/>
        <a:lstStyle/>
        <a:p>
          <a:endParaRPr lang="ru-RU"/>
        </a:p>
      </dgm:t>
    </dgm:pt>
    <dgm:pt modelId="{384EE64F-FA7E-45D7-9A77-28FECBACD8C2}" type="sibTrans" cxnId="{3A3DFE8E-9D83-48D3-B214-E1964D6188E7}">
      <dgm:prSet/>
      <dgm:spPr/>
      <dgm:t>
        <a:bodyPr/>
        <a:lstStyle/>
        <a:p>
          <a:endParaRPr lang="ru-RU"/>
        </a:p>
      </dgm:t>
    </dgm:pt>
    <dgm:pt modelId="{9E8E2153-A9B8-4402-8764-FEE93C075A68}" type="pres">
      <dgm:prSet presAssocID="{895642BF-23C3-4466-96B0-ACF1CC08469F}" presName="Name0" presStyleCnt="0">
        <dgm:presLayoutVars>
          <dgm:dir/>
          <dgm:animLvl val="lvl"/>
          <dgm:resizeHandles val="exact"/>
        </dgm:presLayoutVars>
      </dgm:prSet>
      <dgm:spPr/>
    </dgm:pt>
    <dgm:pt modelId="{39AF01EF-45F0-4DAC-A242-424A218CA2B3}" type="pres">
      <dgm:prSet presAssocID="{306210DC-EA9E-414A-8934-F340D2C7A37F}" presName="composite" presStyleCnt="0"/>
      <dgm:spPr/>
    </dgm:pt>
    <dgm:pt modelId="{106F44DB-89FC-47B8-8468-866BA9D8B949}" type="pres">
      <dgm:prSet presAssocID="{306210DC-EA9E-414A-8934-F340D2C7A37F}" presName="parTx" presStyleLbl="alignNode1" presStyleIdx="0" presStyleCnt="1">
        <dgm:presLayoutVars>
          <dgm:chMax val="0"/>
          <dgm:chPref val="0"/>
          <dgm:bulletEnabled val="1"/>
        </dgm:presLayoutVars>
      </dgm:prSet>
      <dgm:spPr/>
    </dgm:pt>
    <dgm:pt modelId="{8EDED989-83BB-4C51-A8B4-293E53E78248}" type="pres">
      <dgm:prSet presAssocID="{306210DC-EA9E-414A-8934-F340D2C7A37F}" presName="desTx" presStyleLbl="alignAccFollowNode1" presStyleIdx="0" presStyleCnt="1">
        <dgm:presLayoutVars>
          <dgm:bulletEnabled val="1"/>
        </dgm:presLayoutVars>
      </dgm:prSet>
      <dgm:spPr/>
    </dgm:pt>
  </dgm:ptLst>
  <dgm:cxnLst>
    <dgm:cxn modelId="{FE1E2211-CAA4-4BA1-99F9-637E876E88DD}" type="presOf" srcId="{27597676-71A6-4C19-B8D2-DE739D56BE0A}" destId="{8EDED989-83BB-4C51-A8B4-293E53E78248}" srcOrd="0" destOrd="2" presId="urn:microsoft.com/office/officeart/2005/8/layout/hList1"/>
    <dgm:cxn modelId="{A878E53A-D754-4317-9C52-8EEEC8A28EBA}" srcId="{306210DC-EA9E-414A-8934-F340D2C7A37F}" destId="{B11AA572-0C85-4D4D-9843-816519E2DF9E}" srcOrd="1" destOrd="0" parTransId="{6FED55A3-AB16-42B3-93CC-AF69385CE984}" sibTransId="{70104CBC-46A7-469A-9F0A-FDC9378A6E0A}"/>
    <dgm:cxn modelId="{0C543861-2A8B-416D-B51F-57987FE47308}" type="presOf" srcId="{048A8B03-386F-4C45-BC52-25FDB386A801}" destId="{8EDED989-83BB-4C51-A8B4-293E53E78248}" srcOrd="0" destOrd="0" presId="urn:microsoft.com/office/officeart/2005/8/layout/hList1"/>
    <dgm:cxn modelId="{0FC4596B-0C06-4D45-94E0-512EBF0891ED}" type="presOf" srcId="{B11AA572-0C85-4D4D-9843-816519E2DF9E}" destId="{8EDED989-83BB-4C51-A8B4-293E53E78248}" srcOrd="0" destOrd="1" presId="urn:microsoft.com/office/officeart/2005/8/layout/hList1"/>
    <dgm:cxn modelId="{3A3DFE8E-9D83-48D3-B214-E1964D6188E7}" srcId="{306210DC-EA9E-414A-8934-F340D2C7A37F}" destId="{048A8B03-386F-4C45-BC52-25FDB386A801}" srcOrd="0" destOrd="0" parTransId="{7C967298-630C-4C1E-AD68-47586C994C0E}" sibTransId="{384EE64F-FA7E-45D7-9A77-28FECBACD8C2}"/>
    <dgm:cxn modelId="{20D2F3AB-DCA4-47FC-9626-E07467849A42}" srcId="{895642BF-23C3-4466-96B0-ACF1CC08469F}" destId="{306210DC-EA9E-414A-8934-F340D2C7A37F}" srcOrd="0" destOrd="0" parTransId="{3C4ECA88-8651-4114-AB96-E8AEE31A9347}" sibTransId="{4FBEC349-BC4A-42DC-ADAA-B3C14348B21C}"/>
    <dgm:cxn modelId="{CB6F1ABB-FB8C-4AD0-9ED8-139C4FE8B37D}" type="presOf" srcId="{895642BF-23C3-4466-96B0-ACF1CC08469F}" destId="{9E8E2153-A9B8-4402-8764-FEE93C075A68}" srcOrd="0" destOrd="0" presId="urn:microsoft.com/office/officeart/2005/8/layout/hList1"/>
    <dgm:cxn modelId="{65BE1DBB-E009-48B2-9EC1-8FAC2514A0DF}" type="presOf" srcId="{306210DC-EA9E-414A-8934-F340D2C7A37F}" destId="{106F44DB-89FC-47B8-8468-866BA9D8B949}" srcOrd="0" destOrd="0" presId="urn:microsoft.com/office/officeart/2005/8/layout/hList1"/>
    <dgm:cxn modelId="{64B31EE3-00D3-4D33-BA04-C1579470C1D9}" srcId="{306210DC-EA9E-414A-8934-F340D2C7A37F}" destId="{27597676-71A6-4C19-B8D2-DE739D56BE0A}" srcOrd="2" destOrd="0" parTransId="{23B42595-B5A2-4DDA-BFCA-15597C52A926}" sibTransId="{367FEC5E-385A-4CA0-81D1-F82654D38E12}"/>
    <dgm:cxn modelId="{C1CB13FF-1CA7-448E-AA25-7705D7AB9E44}" type="presParOf" srcId="{9E8E2153-A9B8-4402-8764-FEE93C075A68}" destId="{39AF01EF-45F0-4DAC-A242-424A218CA2B3}" srcOrd="0" destOrd="0" presId="urn:microsoft.com/office/officeart/2005/8/layout/hList1"/>
    <dgm:cxn modelId="{A52E3C6F-78FD-4D9A-B4A9-1A4FFAF6220E}" type="presParOf" srcId="{39AF01EF-45F0-4DAC-A242-424A218CA2B3}" destId="{106F44DB-89FC-47B8-8468-866BA9D8B949}" srcOrd="0" destOrd="0" presId="urn:microsoft.com/office/officeart/2005/8/layout/hList1"/>
    <dgm:cxn modelId="{DE06B5ED-6C7D-446C-82A5-E8C452D103D0}" type="presParOf" srcId="{39AF01EF-45F0-4DAC-A242-424A218CA2B3}" destId="{8EDED989-83BB-4C51-A8B4-293E53E7824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72BC10-38A9-4A20-8913-B307AEE31B1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E7D57FB2-4476-451A-BD0A-0E0352E5B380}">
      <dgm:prSet/>
      <dgm:spPr/>
      <dgm:t>
        <a:bodyPr/>
        <a:lstStyle/>
        <a:p>
          <a:pPr rtl="0"/>
          <a:r>
            <a:rPr lang="uk-UA"/>
            <a:t>Кожну науково-дослідну роботу можна віднести до певного напряму і проблеми.</a:t>
          </a:r>
          <a:endParaRPr lang="ru-RU"/>
        </a:p>
      </dgm:t>
    </dgm:pt>
    <dgm:pt modelId="{745E6B84-8BF3-4FAC-8967-B1B007BA4DED}" type="parTrans" cxnId="{7BC2C8F8-66C9-41AA-9ADE-C871ABC950E0}">
      <dgm:prSet/>
      <dgm:spPr/>
      <dgm:t>
        <a:bodyPr/>
        <a:lstStyle/>
        <a:p>
          <a:endParaRPr lang="ru-RU"/>
        </a:p>
      </dgm:t>
    </dgm:pt>
    <dgm:pt modelId="{CF8743AE-C370-4555-AE98-9ED73E0C4F07}" type="sibTrans" cxnId="{7BC2C8F8-66C9-41AA-9ADE-C871ABC950E0}">
      <dgm:prSet/>
      <dgm:spPr/>
      <dgm:t>
        <a:bodyPr/>
        <a:lstStyle/>
        <a:p>
          <a:endParaRPr lang="ru-RU"/>
        </a:p>
      </dgm:t>
    </dgm:pt>
    <dgm:pt modelId="{3CEE49B5-3094-4FA6-9463-44050642BED3}">
      <dgm:prSet/>
      <dgm:spPr/>
      <dgm:t>
        <a:bodyPr/>
        <a:lstStyle/>
        <a:p>
          <a:pPr rtl="0"/>
          <a:r>
            <a:rPr lang="ru-RU" dirty="0"/>
            <a:t>Проблема - </a:t>
          </a:r>
          <a:r>
            <a:rPr lang="ru-RU" dirty="0" err="1"/>
            <a:t>сукупність</a:t>
          </a:r>
          <a:r>
            <a:rPr lang="ru-RU" dirty="0"/>
            <a:t> складного теоретичного і практичного </a:t>
          </a:r>
          <a:r>
            <a:rPr lang="ru-RU" dirty="0" err="1"/>
            <a:t>рішення</a:t>
          </a:r>
          <a:r>
            <a:rPr lang="ru-RU" dirty="0"/>
            <a:t> </a:t>
          </a:r>
          <a:r>
            <a:rPr lang="ru-RU" dirty="0" err="1"/>
            <a:t>завдань</a:t>
          </a:r>
          <a:r>
            <a:rPr lang="ru-RU" dirty="0"/>
            <a:t> </a:t>
          </a:r>
          <a:r>
            <a:rPr lang="ru-RU" dirty="0" err="1"/>
            <a:t>цього</a:t>
          </a:r>
          <a:r>
            <a:rPr lang="ru-RU" dirty="0"/>
            <a:t> </a:t>
          </a:r>
          <a:r>
            <a:rPr lang="ru-RU" dirty="0" err="1"/>
            <a:t>це</a:t>
          </a:r>
          <a:r>
            <a:rPr lang="ru-RU" dirty="0"/>
            <a:t> </a:t>
          </a:r>
          <a:r>
            <a:rPr lang="ru-RU" dirty="0" err="1"/>
            <a:t>потрібно</a:t>
          </a:r>
          <a:r>
            <a:rPr lang="ru-RU" dirty="0"/>
            <a:t> для </a:t>
          </a:r>
          <a:r>
            <a:rPr lang="ru-RU" dirty="0" err="1"/>
            <a:t>суспільства</a:t>
          </a:r>
          <a:r>
            <a:rPr lang="ru-RU" dirty="0"/>
            <a:t>. </a:t>
          </a:r>
        </a:p>
      </dgm:t>
    </dgm:pt>
    <dgm:pt modelId="{8489D576-9EE0-45A2-A0E3-805EB2CFFB55}" type="parTrans" cxnId="{A68CFACB-6772-45A1-A40F-7DDFE9B1B06A}">
      <dgm:prSet/>
      <dgm:spPr/>
      <dgm:t>
        <a:bodyPr/>
        <a:lstStyle/>
        <a:p>
          <a:endParaRPr lang="ru-RU"/>
        </a:p>
      </dgm:t>
    </dgm:pt>
    <dgm:pt modelId="{5330F9E8-C700-4FFD-AA09-3C050A35BA22}" type="sibTrans" cxnId="{A68CFACB-6772-45A1-A40F-7DDFE9B1B06A}">
      <dgm:prSet/>
      <dgm:spPr/>
      <dgm:t>
        <a:bodyPr/>
        <a:lstStyle/>
        <a:p>
          <a:endParaRPr lang="ru-RU"/>
        </a:p>
      </dgm:t>
    </dgm:pt>
    <dgm:pt modelId="{1B506B81-C3DE-45EF-8C06-62066638D802}">
      <dgm:prSet/>
      <dgm:spPr/>
      <dgm:t>
        <a:bodyPr/>
        <a:lstStyle/>
        <a:p>
          <a:pPr rtl="0"/>
          <a:r>
            <a:rPr lang="ru-RU"/>
            <a:t>Тема наукового дослідження - складник </a:t>
          </a:r>
          <a:r>
            <a:rPr lang="uk-UA"/>
            <a:t>проблеми</a:t>
          </a:r>
          <a:r>
            <a:rPr lang="ru-RU"/>
            <a:t>. В результаті досліджень по темі отримують відповіді на певний круг наукових питань, які охоплюють частину проблеми.</a:t>
          </a:r>
        </a:p>
      </dgm:t>
    </dgm:pt>
    <dgm:pt modelId="{625DA5E3-0DF3-4D55-A1FB-19DEF43DCD30}" type="parTrans" cxnId="{6BB47BC9-0B33-49C9-B44D-5D937CA1DB1C}">
      <dgm:prSet/>
      <dgm:spPr/>
      <dgm:t>
        <a:bodyPr/>
        <a:lstStyle/>
        <a:p>
          <a:endParaRPr lang="ru-RU"/>
        </a:p>
      </dgm:t>
    </dgm:pt>
    <dgm:pt modelId="{28A7D521-D9E6-4DA7-A944-73C6E60AEC7C}" type="sibTrans" cxnId="{6BB47BC9-0B33-49C9-B44D-5D937CA1DB1C}">
      <dgm:prSet/>
      <dgm:spPr/>
      <dgm:t>
        <a:bodyPr/>
        <a:lstStyle/>
        <a:p>
          <a:endParaRPr lang="ru-RU"/>
        </a:p>
      </dgm:t>
    </dgm:pt>
    <dgm:pt modelId="{88E1662A-95F5-4983-B111-45B6983613A9}" type="pres">
      <dgm:prSet presAssocID="{3C72BC10-38A9-4A20-8913-B307AEE31B1C}" presName="Name0" presStyleCnt="0">
        <dgm:presLayoutVars>
          <dgm:chMax val="7"/>
          <dgm:dir/>
          <dgm:animLvl val="lvl"/>
          <dgm:resizeHandles val="exact"/>
        </dgm:presLayoutVars>
      </dgm:prSet>
      <dgm:spPr/>
    </dgm:pt>
    <dgm:pt modelId="{048E7B77-AD21-422A-9CAF-7EEE5E94F9E2}" type="pres">
      <dgm:prSet presAssocID="{E7D57FB2-4476-451A-BD0A-0E0352E5B380}" presName="circle1" presStyleLbl="node1" presStyleIdx="0" presStyleCnt="3"/>
      <dgm:spPr/>
    </dgm:pt>
    <dgm:pt modelId="{D4C15DF7-AA6C-4A40-9255-00D193ED8FEB}" type="pres">
      <dgm:prSet presAssocID="{E7D57FB2-4476-451A-BD0A-0E0352E5B380}" presName="space" presStyleCnt="0"/>
      <dgm:spPr/>
    </dgm:pt>
    <dgm:pt modelId="{91A6F18B-7771-4516-81AC-03D43FE31C5F}" type="pres">
      <dgm:prSet presAssocID="{E7D57FB2-4476-451A-BD0A-0E0352E5B380}" presName="rect1" presStyleLbl="alignAcc1" presStyleIdx="0" presStyleCnt="3"/>
      <dgm:spPr/>
    </dgm:pt>
    <dgm:pt modelId="{16E43CD8-8DBC-4948-86A2-3AE955E03FDF}" type="pres">
      <dgm:prSet presAssocID="{3CEE49B5-3094-4FA6-9463-44050642BED3}" presName="vertSpace2" presStyleLbl="node1" presStyleIdx="0" presStyleCnt="3"/>
      <dgm:spPr/>
    </dgm:pt>
    <dgm:pt modelId="{78A7B86E-E11B-43A6-9745-F3EB9BDD6ED8}" type="pres">
      <dgm:prSet presAssocID="{3CEE49B5-3094-4FA6-9463-44050642BED3}" presName="circle2" presStyleLbl="node1" presStyleIdx="1" presStyleCnt="3"/>
      <dgm:spPr/>
    </dgm:pt>
    <dgm:pt modelId="{F6EA5174-0EFB-4E89-9E93-0ED9F6326E92}" type="pres">
      <dgm:prSet presAssocID="{3CEE49B5-3094-4FA6-9463-44050642BED3}" presName="rect2" presStyleLbl="alignAcc1" presStyleIdx="1" presStyleCnt="3"/>
      <dgm:spPr/>
    </dgm:pt>
    <dgm:pt modelId="{B5C13FE1-4AAF-4A43-B9EB-83DBB85A1184}" type="pres">
      <dgm:prSet presAssocID="{1B506B81-C3DE-45EF-8C06-62066638D802}" presName="vertSpace3" presStyleLbl="node1" presStyleIdx="1" presStyleCnt="3"/>
      <dgm:spPr/>
    </dgm:pt>
    <dgm:pt modelId="{CC943E4B-4946-4284-BC86-D2276B5460A3}" type="pres">
      <dgm:prSet presAssocID="{1B506B81-C3DE-45EF-8C06-62066638D802}" presName="circle3" presStyleLbl="node1" presStyleIdx="2" presStyleCnt="3"/>
      <dgm:spPr/>
    </dgm:pt>
    <dgm:pt modelId="{078BB897-F59F-46FC-95F8-8BF4E39B0997}" type="pres">
      <dgm:prSet presAssocID="{1B506B81-C3DE-45EF-8C06-62066638D802}" presName="rect3" presStyleLbl="alignAcc1" presStyleIdx="2" presStyleCnt="3"/>
      <dgm:spPr/>
    </dgm:pt>
    <dgm:pt modelId="{56390530-4227-4D92-93DB-0240E0509FC1}" type="pres">
      <dgm:prSet presAssocID="{E7D57FB2-4476-451A-BD0A-0E0352E5B380}" presName="rect1ParTxNoCh" presStyleLbl="alignAcc1" presStyleIdx="2" presStyleCnt="3">
        <dgm:presLayoutVars>
          <dgm:chMax val="1"/>
          <dgm:bulletEnabled val="1"/>
        </dgm:presLayoutVars>
      </dgm:prSet>
      <dgm:spPr/>
    </dgm:pt>
    <dgm:pt modelId="{77CC923A-04DC-41FC-BEDE-93919674EA19}" type="pres">
      <dgm:prSet presAssocID="{3CEE49B5-3094-4FA6-9463-44050642BED3}" presName="rect2ParTxNoCh" presStyleLbl="alignAcc1" presStyleIdx="2" presStyleCnt="3">
        <dgm:presLayoutVars>
          <dgm:chMax val="1"/>
          <dgm:bulletEnabled val="1"/>
        </dgm:presLayoutVars>
      </dgm:prSet>
      <dgm:spPr/>
    </dgm:pt>
    <dgm:pt modelId="{031BCD80-33C7-4E61-A0FF-093EB558F20A}" type="pres">
      <dgm:prSet presAssocID="{1B506B81-C3DE-45EF-8C06-62066638D802}" presName="rect3ParTxNoCh" presStyleLbl="alignAcc1" presStyleIdx="2" presStyleCnt="3">
        <dgm:presLayoutVars>
          <dgm:chMax val="1"/>
          <dgm:bulletEnabled val="1"/>
        </dgm:presLayoutVars>
      </dgm:prSet>
      <dgm:spPr/>
    </dgm:pt>
  </dgm:ptLst>
  <dgm:cxnLst>
    <dgm:cxn modelId="{26CC1663-4CEB-4C14-B3A9-A20E2F0A4E34}" type="presOf" srcId="{3CEE49B5-3094-4FA6-9463-44050642BED3}" destId="{77CC923A-04DC-41FC-BEDE-93919674EA19}" srcOrd="1" destOrd="0" presId="urn:microsoft.com/office/officeart/2005/8/layout/target3"/>
    <dgm:cxn modelId="{ED9CBB55-FC92-4C8A-B9E9-7B9B2499313F}" type="presOf" srcId="{3C72BC10-38A9-4A20-8913-B307AEE31B1C}" destId="{88E1662A-95F5-4983-B111-45B6983613A9}" srcOrd="0" destOrd="0" presId="urn:microsoft.com/office/officeart/2005/8/layout/target3"/>
    <dgm:cxn modelId="{714DF858-9016-48D6-A0B6-E3C689CA8468}" type="presOf" srcId="{1B506B81-C3DE-45EF-8C06-62066638D802}" destId="{078BB897-F59F-46FC-95F8-8BF4E39B0997}" srcOrd="0" destOrd="0" presId="urn:microsoft.com/office/officeart/2005/8/layout/target3"/>
    <dgm:cxn modelId="{070ED47A-BE79-4D91-AE02-642F162FAA5B}" type="presOf" srcId="{E7D57FB2-4476-451A-BD0A-0E0352E5B380}" destId="{56390530-4227-4D92-93DB-0240E0509FC1}" srcOrd="1" destOrd="0" presId="urn:microsoft.com/office/officeart/2005/8/layout/target3"/>
    <dgm:cxn modelId="{F22967BA-050B-4BE5-AAEE-0CCFF7898DEB}" type="presOf" srcId="{E7D57FB2-4476-451A-BD0A-0E0352E5B380}" destId="{91A6F18B-7771-4516-81AC-03D43FE31C5F}" srcOrd="0" destOrd="0" presId="urn:microsoft.com/office/officeart/2005/8/layout/target3"/>
    <dgm:cxn modelId="{6BB47BC9-0B33-49C9-B44D-5D937CA1DB1C}" srcId="{3C72BC10-38A9-4A20-8913-B307AEE31B1C}" destId="{1B506B81-C3DE-45EF-8C06-62066638D802}" srcOrd="2" destOrd="0" parTransId="{625DA5E3-0DF3-4D55-A1FB-19DEF43DCD30}" sibTransId="{28A7D521-D9E6-4DA7-A944-73C6E60AEC7C}"/>
    <dgm:cxn modelId="{A68CFACB-6772-45A1-A40F-7DDFE9B1B06A}" srcId="{3C72BC10-38A9-4A20-8913-B307AEE31B1C}" destId="{3CEE49B5-3094-4FA6-9463-44050642BED3}" srcOrd="1" destOrd="0" parTransId="{8489D576-9EE0-45A2-A0E3-805EB2CFFB55}" sibTransId="{5330F9E8-C700-4FFD-AA09-3C050A35BA22}"/>
    <dgm:cxn modelId="{8AC326E9-99B2-44FE-901B-33BBBD86D652}" type="presOf" srcId="{1B506B81-C3DE-45EF-8C06-62066638D802}" destId="{031BCD80-33C7-4E61-A0FF-093EB558F20A}" srcOrd="1" destOrd="0" presId="urn:microsoft.com/office/officeart/2005/8/layout/target3"/>
    <dgm:cxn modelId="{6F2F97EB-A7C6-4B52-B538-CA463972C625}" type="presOf" srcId="{3CEE49B5-3094-4FA6-9463-44050642BED3}" destId="{F6EA5174-0EFB-4E89-9E93-0ED9F6326E92}" srcOrd="0" destOrd="0" presId="urn:microsoft.com/office/officeart/2005/8/layout/target3"/>
    <dgm:cxn modelId="{7BC2C8F8-66C9-41AA-9ADE-C871ABC950E0}" srcId="{3C72BC10-38A9-4A20-8913-B307AEE31B1C}" destId="{E7D57FB2-4476-451A-BD0A-0E0352E5B380}" srcOrd="0" destOrd="0" parTransId="{745E6B84-8BF3-4FAC-8967-B1B007BA4DED}" sibTransId="{CF8743AE-C370-4555-AE98-9ED73E0C4F07}"/>
    <dgm:cxn modelId="{30F797CE-F53F-4B68-AC85-D7A2F6C1442F}" type="presParOf" srcId="{88E1662A-95F5-4983-B111-45B6983613A9}" destId="{048E7B77-AD21-422A-9CAF-7EEE5E94F9E2}" srcOrd="0" destOrd="0" presId="urn:microsoft.com/office/officeart/2005/8/layout/target3"/>
    <dgm:cxn modelId="{2752B473-E151-4D87-A1A7-C6FDF346387E}" type="presParOf" srcId="{88E1662A-95F5-4983-B111-45B6983613A9}" destId="{D4C15DF7-AA6C-4A40-9255-00D193ED8FEB}" srcOrd="1" destOrd="0" presId="urn:microsoft.com/office/officeart/2005/8/layout/target3"/>
    <dgm:cxn modelId="{0C351E97-C522-4F07-8467-939171A0C5DF}" type="presParOf" srcId="{88E1662A-95F5-4983-B111-45B6983613A9}" destId="{91A6F18B-7771-4516-81AC-03D43FE31C5F}" srcOrd="2" destOrd="0" presId="urn:microsoft.com/office/officeart/2005/8/layout/target3"/>
    <dgm:cxn modelId="{8800F0D8-8B77-4005-83C7-D3A11FD34FA0}" type="presParOf" srcId="{88E1662A-95F5-4983-B111-45B6983613A9}" destId="{16E43CD8-8DBC-4948-86A2-3AE955E03FDF}" srcOrd="3" destOrd="0" presId="urn:microsoft.com/office/officeart/2005/8/layout/target3"/>
    <dgm:cxn modelId="{6FFB90B2-D732-4301-91F8-D36D838C09C1}" type="presParOf" srcId="{88E1662A-95F5-4983-B111-45B6983613A9}" destId="{78A7B86E-E11B-43A6-9745-F3EB9BDD6ED8}" srcOrd="4" destOrd="0" presId="urn:microsoft.com/office/officeart/2005/8/layout/target3"/>
    <dgm:cxn modelId="{C019B3DD-3D57-42C2-AB5E-A166FD59B381}" type="presParOf" srcId="{88E1662A-95F5-4983-B111-45B6983613A9}" destId="{F6EA5174-0EFB-4E89-9E93-0ED9F6326E92}" srcOrd="5" destOrd="0" presId="urn:microsoft.com/office/officeart/2005/8/layout/target3"/>
    <dgm:cxn modelId="{DE5D70FC-76E8-46C9-AEB5-DD9C228A055C}" type="presParOf" srcId="{88E1662A-95F5-4983-B111-45B6983613A9}" destId="{B5C13FE1-4AAF-4A43-B9EB-83DBB85A1184}" srcOrd="6" destOrd="0" presId="urn:microsoft.com/office/officeart/2005/8/layout/target3"/>
    <dgm:cxn modelId="{4F75E468-970C-4CD0-9744-04B33EF0E92F}" type="presParOf" srcId="{88E1662A-95F5-4983-B111-45B6983613A9}" destId="{CC943E4B-4946-4284-BC86-D2276B5460A3}" srcOrd="7" destOrd="0" presId="urn:microsoft.com/office/officeart/2005/8/layout/target3"/>
    <dgm:cxn modelId="{C2909015-0843-41E0-ADCB-6FD1EE9898E8}" type="presParOf" srcId="{88E1662A-95F5-4983-B111-45B6983613A9}" destId="{078BB897-F59F-46FC-95F8-8BF4E39B0997}" srcOrd="8" destOrd="0" presId="urn:microsoft.com/office/officeart/2005/8/layout/target3"/>
    <dgm:cxn modelId="{10F220B5-8904-4360-9813-BC08356F1273}" type="presParOf" srcId="{88E1662A-95F5-4983-B111-45B6983613A9}" destId="{56390530-4227-4D92-93DB-0240E0509FC1}" srcOrd="9" destOrd="0" presId="urn:microsoft.com/office/officeart/2005/8/layout/target3"/>
    <dgm:cxn modelId="{BED321BC-9AC1-4EB1-BB9A-4396126E54FC}" type="presParOf" srcId="{88E1662A-95F5-4983-B111-45B6983613A9}" destId="{77CC923A-04DC-41FC-BEDE-93919674EA19}" srcOrd="10" destOrd="0" presId="urn:microsoft.com/office/officeart/2005/8/layout/target3"/>
    <dgm:cxn modelId="{465C7B13-DF70-4770-8E6D-4AA274FB9370}" type="presParOf" srcId="{88E1662A-95F5-4983-B111-45B6983613A9}" destId="{031BCD80-33C7-4E61-A0FF-093EB558F20A}"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63471D-D6FF-4256-9C73-F9BB18758CE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8E48E2DC-19DF-4213-81F4-D7173F9717ED}">
      <dgm:prSet custT="1"/>
      <dgm:spPr/>
      <dgm:t>
        <a:bodyPr/>
        <a:lstStyle/>
        <a:p>
          <a:pPr rtl="0"/>
          <a:r>
            <a:rPr lang="uk-UA" sz="1600" b="1" i="1" dirty="0">
              <a:latin typeface="Times New Roman" pitchFamily="18" charset="0"/>
              <a:cs typeface="Times New Roman" pitchFamily="18" charset="0"/>
            </a:rPr>
            <a:t>творчий характер </a:t>
          </a:r>
          <a:r>
            <a:rPr lang="uk-UA" sz="1600" dirty="0">
              <a:latin typeface="Times New Roman" pitchFamily="18" charset="0"/>
              <a:cs typeface="Times New Roman" pitchFamily="18" charset="0"/>
            </a:rPr>
            <a:t>– здобуття нових знань, установлення нових фактів;</a:t>
          </a:r>
          <a:endParaRPr lang="ru-RU" sz="1600" dirty="0">
            <a:latin typeface="Times New Roman" pitchFamily="18" charset="0"/>
            <a:cs typeface="Times New Roman" pitchFamily="18" charset="0"/>
          </a:endParaRPr>
        </a:p>
      </dgm:t>
    </dgm:pt>
    <dgm:pt modelId="{F283F627-DA1F-4BF9-AF31-43F4B7062067}" type="parTrans" cxnId="{923AB575-DE64-4CCD-8117-AB352F8DDE7F}">
      <dgm:prSet/>
      <dgm:spPr/>
      <dgm:t>
        <a:bodyPr/>
        <a:lstStyle/>
        <a:p>
          <a:endParaRPr lang="ru-RU"/>
        </a:p>
      </dgm:t>
    </dgm:pt>
    <dgm:pt modelId="{1F77E0F0-7A59-4BDB-B6AF-E8B260B38E32}" type="sibTrans" cxnId="{923AB575-DE64-4CCD-8117-AB352F8DDE7F}">
      <dgm:prSet/>
      <dgm:spPr/>
      <dgm:t>
        <a:bodyPr/>
        <a:lstStyle/>
        <a:p>
          <a:endParaRPr lang="ru-RU"/>
        </a:p>
      </dgm:t>
    </dgm:pt>
    <dgm:pt modelId="{6915018F-220F-43DA-A41A-70B269BDF3CD}">
      <dgm:prSet custT="1"/>
      <dgm:spPr/>
      <dgm:t>
        <a:bodyPr/>
        <a:lstStyle/>
        <a:p>
          <a:pPr rtl="0"/>
          <a:r>
            <a:rPr lang="uk-UA" sz="1600" b="1" i="1" dirty="0">
              <a:latin typeface="Times New Roman" pitchFamily="18" charset="0"/>
              <a:cs typeface="Times New Roman" pitchFamily="18" charset="0"/>
            </a:rPr>
            <a:t>самостійність</a:t>
          </a:r>
          <a:r>
            <a:rPr lang="uk-UA" sz="1600" dirty="0">
              <a:latin typeface="Times New Roman" pitchFamily="18" charset="0"/>
              <a:cs typeface="Times New Roman" pitchFamily="18" charset="0"/>
            </a:rPr>
            <a:t> – прагнення запропонувати власне розв’язання  поставлених завдань;</a:t>
          </a:r>
          <a:endParaRPr lang="ru-RU" sz="1600" dirty="0">
            <a:latin typeface="Times New Roman" pitchFamily="18" charset="0"/>
            <a:cs typeface="Times New Roman" pitchFamily="18" charset="0"/>
          </a:endParaRPr>
        </a:p>
      </dgm:t>
    </dgm:pt>
    <dgm:pt modelId="{8EFC851D-9533-4EF5-B63C-F9234B3BD403}" type="parTrans" cxnId="{5C3D6627-6C65-4087-A447-C198BCC3804C}">
      <dgm:prSet/>
      <dgm:spPr/>
      <dgm:t>
        <a:bodyPr/>
        <a:lstStyle/>
        <a:p>
          <a:endParaRPr lang="ru-RU"/>
        </a:p>
      </dgm:t>
    </dgm:pt>
    <dgm:pt modelId="{A7AD2758-254A-49B3-91C9-D804A64ED156}" type="sibTrans" cxnId="{5C3D6627-6C65-4087-A447-C198BCC3804C}">
      <dgm:prSet/>
      <dgm:spPr/>
      <dgm:t>
        <a:bodyPr/>
        <a:lstStyle/>
        <a:p>
          <a:endParaRPr lang="ru-RU"/>
        </a:p>
      </dgm:t>
    </dgm:pt>
    <dgm:pt modelId="{CFCE9283-226E-4F21-8B1A-6D16C5B8D4C2}">
      <dgm:prSet custT="1"/>
      <dgm:spPr/>
      <dgm:t>
        <a:bodyPr/>
        <a:lstStyle/>
        <a:p>
          <a:pPr rtl="0"/>
          <a:r>
            <a:rPr lang="uk-UA" sz="1600" b="1" i="1" dirty="0">
              <a:latin typeface="Times New Roman" pitchFamily="18" charset="0"/>
              <a:cs typeface="Times New Roman" pitchFamily="18" charset="0"/>
            </a:rPr>
            <a:t>наступність знань </a:t>
          </a:r>
          <a:r>
            <a:rPr lang="uk-UA" sz="1600" dirty="0">
              <a:latin typeface="Times New Roman" pitchFamily="18" charset="0"/>
              <a:cs typeface="Times New Roman" pitchFamily="18" charset="0"/>
            </a:rPr>
            <a:t>– послідовність зв’язку із попередніми дослідженнями у даній галузі, передбачення перспектив наступних досліджень;</a:t>
          </a:r>
          <a:endParaRPr lang="ru-RU" sz="1600" dirty="0">
            <a:latin typeface="Times New Roman" pitchFamily="18" charset="0"/>
            <a:cs typeface="Times New Roman" pitchFamily="18" charset="0"/>
          </a:endParaRPr>
        </a:p>
      </dgm:t>
    </dgm:pt>
    <dgm:pt modelId="{E637A9FD-93BA-4AED-AF92-24C7B1067852}" type="parTrans" cxnId="{A53C78C4-C13B-4F83-AC24-AAFD066012FA}">
      <dgm:prSet/>
      <dgm:spPr/>
      <dgm:t>
        <a:bodyPr/>
        <a:lstStyle/>
        <a:p>
          <a:endParaRPr lang="ru-RU"/>
        </a:p>
      </dgm:t>
    </dgm:pt>
    <dgm:pt modelId="{2D7392B2-DF56-4F01-BA25-B64F32617915}" type="sibTrans" cxnId="{A53C78C4-C13B-4F83-AC24-AAFD066012FA}">
      <dgm:prSet/>
      <dgm:spPr/>
      <dgm:t>
        <a:bodyPr/>
        <a:lstStyle/>
        <a:p>
          <a:endParaRPr lang="ru-RU"/>
        </a:p>
      </dgm:t>
    </dgm:pt>
    <dgm:pt modelId="{37222687-77F3-4927-92EE-A3F20B798F00}">
      <dgm:prSet custT="1"/>
      <dgm:spPr/>
      <dgm:t>
        <a:bodyPr/>
        <a:lstStyle/>
        <a:p>
          <a:pPr rtl="0"/>
          <a:r>
            <a:rPr lang="uk-UA" sz="1400" b="1" i="1" dirty="0">
              <a:latin typeface="Times New Roman" pitchFamily="18" charset="0"/>
              <a:cs typeface="Times New Roman" pitchFamily="18" charset="0"/>
            </a:rPr>
            <a:t>новизна та унікальність </a:t>
          </a:r>
          <a:r>
            <a:rPr lang="uk-UA" sz="1400" dirty="0">
              <a:latin typeface="Times New Roman" pitchFamily="18" charset="0"/>
              <a:cs typeface="Times New Roman" pitchFamily="18" charset="0"/>
            </a:rPr>
            <a:t>– обов’язкові елементи новизни різного ступеня: від узагальнення і конкретизації вже відомого – до принципово оригінальних підходів, технологій;</a:t>
          </a:r>
          <a:endParaRPr lang="ru-RU" sz="1400" dirty="0">
            <a:latin typeface="Times New Roman" pitchFamily="18" charset="0"/>
            <a:cs typeface="Times New Roman" pitchFamily="18" charset="0"/>
          </a:endParaRPr>
        </a:p>
      </dgm:t>
    </dgm:pt>
    <dgm:pt modelId="{C848DC93-553B-4EB9-AC48-EF7BC8E2D0B2}" type="parTrans" cxnId="{D50EF0CF-FFE1-4081-AB1E-25DA84309FD6}">
      <dgm:prSet/>
      <dgm:spPr/>
      <dgm:t>
        <a:bodyPr/>
        <a:lstStyle/>
        <a:p>
          <a:endParaRPr lang="ru-RU"/>
        </a:p>
      </dgm:t>
    </dgm:pt>
    <dgm:pt modelId="{C1844156-05E9-4BA8-8367-CAAC6E099D5B}" type="sibTrans" cxnId="{D50EF0CF-FFE1-4081-AB1E-25DA84309FD6}">
      <dgm:prSet/>
      <dgm:spPr/>
      <dgm:t>
        <a:bodyPr/>
        <a:lstStyle/>
        <a:p>
          <a:endParaRPr lang="ru-RU"/>
        </a:p>
      </dgm:t>
    </dgm:pt>
    <dgm:pt modelId="{88F6DFD5-CC86-475D-94B3-CEB9980C27B5}">
      <dgm:prSet custT="1"/>
      <dgm:spPr/>
      <dgm:t>
        <a:bodyPr/>
        <a:lstStyle/>
        <a:p>
          <a:pPr rtl="0"/>
          <a:r>
            <a:rPr lang="uk-UA" sz="1600" b="1" i="1" dirty="0">
              <a:latin typeface="Times New Roman" pitchFamily="18" charset="0"/>
              <a:cs typeface="Times New Roman" pitchFamily="18" charset="0"/>
            </a:rPr>
            <a:t>зв’язок з іншими науками </a:t>
          </a:r>
          <a:r>
            <a:rPr lang="uk-UA" sz="1600" dirty="0">
              <a:latin typeface="Times New Roman" pitchFamily="18" charset="0"/>
              <a:cs typeface="Times New Roman" pitchFamily="18" charset="0"/>
            </a:rPr>
            <a:t>– розгалуження наукових галузей, утворення на їх перетині нових;</a:t>
          </a:r>
          <a:endParaRPr lang="ru-RU" sz="1600" dirty="0">
            <a:latin typeface="Times New Roman" pitchFamily="18" charset="0"/>
            <a:cs typeface="Times New Roman" pitchFamily="18" charset="0"/>
          </a:endParaRPr>
        </a:p>
      </dgm:t>
    </dgm:pt>
    <dgm:pt modelId="{290C019B-E88E-49DD-94BE-EEB59E14FCB5}" type="parTrans" cxnId="{3700003B-8905-4821-B13D-53AB91A84D68}">
      <dgm:prSet/>
      <dgm:spPr/>
      <dgm:t>
        <a:bodyPr/>
        <a:lstStyle/>
        <a:p>
          <a:endParaRPr lang="ru-RU"/>
        </a:p>
      </dgm:t>
    </dgm:pt>
    <dgm:pt modelId="{5EA968A2-2A11-4E07-A19C-734D163C3389}" type="sibTrans" cxnId="{3700003B-8905-4821-B13D-53AB91A84D68}">
      <dgm:prSet/>
      <dgm:spPr/>
      <dgm:t>
        <a:bodyPr/>
        <a:lstStyle/>
        <a:p>
          <a:endParaRPr lang="ru-RU"/>
        </a:p>
      </dgm:t>
    </dgm:pt>
    <dgm:pt modelId="{C6356FED-15AC-4D6E-AE41-860D009ACF86}">
      <dgm:prSet custT="1"/>
      <dgm:spPr/>
      <dgm:t>
        <a:bodyPr/>
        <a:lstStyle/>
        <a:p>
          <a:pPr rtl="0"/>
          <a:r>
            <a:rPr lang="uk-UA" sz="1600" b="1" i="1" dirty="0">
              <a:latin typeface="Times New Roman" pitchFamily="18" charset="0"/>
              <a:cs typeface="Times New Roman" pitchFamily="18" charset="0"/>
            </a:rPr>
            <a:t>органічний зв’язок теорії і практики </a:t>
          </a:r>
          <a:r>
            <a:rPr lang="uk-UA" sz="1600" dirty="0">
              <a:latin typeface="Times New Roman" pitchFamily="18" charset="0"/>
              <a:cs typeface="Times New Roman" pitchFamily="18" charset="0"/>
            </a:rPr>
            <a:t>– як найсуттєвіша умова вірогідності науково-педагогічного дослідження.</a:t>
          </a:r>
          <a:endParaRPr lang="ru-RU" sz="1600" dirty="0">
            <a:latin typeface="Times New Roman" pitchFamily="18" charset="0"/>
            <a:cs typeface="Times New Roman" pitchFamily="18" charset="0"/>
          </a:endParaRPr>
        </a:p>
      </dgm:t>
    </dgm:pt>
    <dgm:pt modelId="{C3034ED5-5024-42DF-9B02-CCBFFEE016E9}" type="parTrans" cxnId="{222A915D-51E1-4EB9-947D-06FF3CB3F64D}">
      <dgm:prSet/>
      <dgm:spPr/>
      <dgm:t>
        <a:bodyPr/>
        <a:lstStyle/>
        <a:p>
          <a:endParaRPr lang="ru-RU"/>
        </a:p>
      </dgm:t>
    </dgm:pt>
    <dgm:pt modelId="{4F93BB48-F085-48BA-8CD2-B98B359A1D7A}" type="sibTrans" cxnId="{222A915D-51E1-4EB9-947D-06FF3CB3F64D}">
      <dgm:prSet/>
      <dgm:spPr/>
      <dgm:t>
        <a:bodyPr/>
        <a:lstStyle/>
        <a:p>
          <a:endParaRPr lang="ru-RU"/>
        </a:p>
      </dgm:t>
    </dgm:pt>
    <dgm:pt modelId="{51F3451B-5DBE-4EA4-8925-F60FC65981AE}" type="pres">
      <dgm:prSet presAssocID="{D263471D-D6FF-4256-9C73-F9BB18758CE1}" presName="Name0" presStyleCnt="0">
        <dgm:presLayoutVars>
          <dgm:chMax val="7"/>
          <dgm:dir/>
          <dgm:animLvl val="lvl"/>
          <dgm:resizeHandles val="exact"/>
        </dgm:presLayoutVars>
      </dgm:prSet>
      <dgm:spPr/>
    </dgm:pt>
    <dgm:pt modelId="{0EFA7253-6C53-493E-80EC-CA9DABF392C9}" type="pres">
      <dgm:prSet presAssocID="{8E48E2DC-19DF-4213-81F4-D7173F9717ED}" presName="circle1" presStyleLbl="node1" presStyleIdx="0" presStyleCnt="6"/>
      <dgm:spPr/>
    </dgm:pt>
    <dgm:pt modelId="{EF9E3A1B-B6FC-4D89-8AB6-4AA5A46E29C5}" type="pres">
      <dgm:prSet presAssocID="{8E48E2DC-19DF-4213-81F4-D7173F9717ED}" presName="space" presStyleCnt="0"/>
      <dgm:spPr/>
    </dgm:pt>
    <dgm:pt modelId="{611A2642-D00F-44C3-BC14-1E6A8C1342C9}" type="pres">
      <dgm:prSet presAssocID="{8E48E2DC-19DF-4213-81F4-D7173F9717ED}" presName="rect1" presStyleLbl="alignAcc1" presStyleIdx="0" presStyleCnt="6"/>
      <dgm:spPr/>
    </dgm:pt>
    <dgm:pt modelId="{23AEFA61-681C-4089-86F9-94AF89493642}" type="pres">
      <dgm:prSet presAssocID="{6915018F-220F-43DA-A41A-70B269BDF3CD}" presName="vertSpace2" presStyleLbl="node1" presStyleIdx="0" presStyleCnt="6"/>
      <dgm:spPr/>
    </dgm:pt>
    <dgm:pt modelId="{2C8EF520-5A64-42DA-A0E6-CD4215C557B2}" type="pres">
      <dgm:prSet presAssocID="{6915018F-220F-43DA-A41A-70B269BDF3CD}" presName="circle2" presStyleLbl="node1" presStyleIdx="1" presStyleCnt="6"/>
      <dgm:spPr/>
    </dgm:pt>
    <dgm:pt modelId="{7EFABF6B-B25F-4000-A194-66C41DF85076}" type="pres">
      <dgm:prSet presAssocID="{6915018F-220F-43DA-A41A-70B269BDF3CD}" presName="rect2" presStyleLbl="alignAcc1" presStyleIdx="1" presStyleCnt="6" custLinFactNeighborX="1072" custLinFactNeighborY="-504"/>
      <dgm:spPr/>
    </dgm:pt>
    <dgm:pt modelId="{F883672B-33AF-4F4A-AD55-60F1E7854CB5}" type="pres">
      <dgm:prSet presAssocID="{CFCE9283-226E-4F21-8B1A-6D16C5B8D4C2}" presName="vertSpace3" presStyleLbl="node1" presStyleIdx="1" presStyleCnt="6"/>
      <dgm:spPr/>
    </dgm:pt>
    <dgm:pt modelId="{3315BB69-AD73-4D59-970E-BC72AAE93722}" type="pres">
      <dgm:prSet presAssocID="{CFCE9283-226E-4F21-8B1A-6D16C5B8D4C2}" presName="circle3" presStyleLbl="node1" presStyleIdx="2" presStyleCnt="6"/>
      <dgm:spPr/>
    </dgm:pt>
    <dgm:pt modelId="{39872CD4-0BB4-4B23-9673-D850EE7B5CFF}" type="pres">
      <dgm:prSet presAssocID="{CFCE9283-226E-4F21-8B1A-6D16C5B8D4C2}" presName="rect3" presStyleLbl="alignAcc1" presStyleIdx="2" presStyleCnt="6"/>
      <dgm:spPr/>
    </dgm:pt>
    <dgm:pt modelId="{7F7280C3-1CAC-4E1F-8383-1D4A6AD57A6C}" type="pres">
      <dgm:prSet presAssocID="{37222687-77F3-4927-92EE-A3F20B798F00}" presName="vertSpace4" presStyleLbl="node1" presStyleIdx="2" presStyleCnt="6"/>
      <dgm:spPr/>
    </dgm:pt>
    <dgm:pt modelId="{259583FB-8333-4D07-AD99-D7E0E8AF09A5}" type="pres">
      <dgm:prSet presAssocID="{37222687-77F3-4927-92EE-A3F20B798F00}" presName="circle4" presStyleLbl="node1" presStyleIdx="3" presStyleCnt="6"/>
      <dgm:spPr/>
    </dgm:pt>
    <dgm:pt modelId="{BE526690-C836-4BEB-A478-DD2AE3BE921C}" type="pres">
      <dgm:prSet presAssocID="{37222687-77F3-4927-92EE-A3F20B798F00}" presName="rect4" presStyleLbl="alignAcc1" presStyleIdx="3" presStyleCnt="6"/>
      <dgm:spPr/>
    </dgm:pt>
    <dgm:pt modelId="{39363C99-444D-499B-87E6-2E9AE271783B}" type="pres">
      <dgm:prSet presAssocID="{88F6DFD5-CC86-475D-94B3-CEB9980C27B5}" presName="vertSpace5" presStyleLbl="node1" presStyleIdx="3" presStyleCnt="6"/>
      <dgm:spPr/>
    </dgm:pt>
    <dgm:pt modelId="{85072189-780D-40EF-A70E-464CE649B56B}" type="pres">
      <dgm:prSet presAssocID="{88F6DFD5-CC86-475D-94B3-CEB9980C27B5}" presName="circle5" presStyleLbl="node1" presStyleIdx="4" presStyleCnt="6"/>
      <dgm:spPr/>
    </dgm:pt>
    <dgm:pt modelId="{ECA0B7A2-85D8-477B-95A4-D43361DD9E03}" type="pres">
      <dgm:prSet presAssocID="{88F6DFD5-CC86-475D-94B3-CEB9980C27B5}" presName="rect5" presStyleLbl="alignAcc1" presStyleIdx="4" presStyleCnt="6"/>
      <dgm:spPr/>
    </dgm:pt>
    <dgm:pt modelId="{440D685D-4E50-4B8D-A62D-3D9755719FD2}" type="pres">
      <dgm:prSet presAssocID="{C6356FED-15AC-4D6E-AE41-860D009ACF86}" presName="vertSpace6" presStyleLbl="node1" presStyleIdx="4" presStyleCnt="6"/>
      <dgm:spPr/>
    </dgm:pt>
    <dgm:pt modelId="{C5F68525-7A9D-47CF-93F1-A0D3695AFD2C}" type="pres">
      <dgm:prSet presAssocID="{C6356FED-15AC-4D6E-AE41-860D009ACF86}" presName="circle6" presStyleLbl="node1" presStyleIdx="5" presStyleCnt="6"/>
      <dgm:spPr/>
    </dgm:pt>
    <dgm:pt modelId="{92E03F73-AA24-4BA2-9505-C190A0312C25}" type="pres">
      <dgm:prSet presAssocID="{C6356FED-15AC-4D6E-AE41-860D009ACF86}" presName="rect6" presStyleLbl="alignAcc1" presStyleIdx="5" presStyleCnt="6" custLinFactNeighborX="1072" custLinFactNeighborY="4998"/>
      <dgm:spPr/>
    </dgm:pt>
    <dgm:pt modelId="{92D961BD-DFF6-4673-A127-E08841ADDEE9}" type="pres">
      <dgm:prSet presAssocID="{8E48E2DC-19DF-4213-81F4-D7173F9717ED}" presName="rect1ParTxNoCh" presStyleLbl="alignAcc1" presStyleIdx="5" presStyleCnt="6">
        <dgm:presLayoutVars>
          <dgm:chMax val="1"/>
          <dgm:bulletEnabled val="1"/>
        </dgm:presLayoutVars>
      </dgm:prSet>
      <dgm:spPr/>
    </dgm:pt>
    <dgm:pt modelId="{CF8736A0-3A43-4807-A07F-B71766646971}" type="pres">
      <dgm:prSet presAssocID="{6915018F-220F-43DA-A41A-70B269BDF3CD}" presName="rect2ParTxNoCh" presStyleLbl="alignAcc1" presStyleIdx="5" presStyleCnt="6">
        <dgm:presLayoutVars>
          <dgm:chMax val="1"/>
          <dgm:bulletEnabled val="1"/>
        </dgm:presLayoutVars>
      </dgm:prSet>
      <dgm:spPr/>
    </dgm:pt>
    <dgm:pt modelId="{AD9AE106-EC3E-4B26-A063-4FFC83CBE685}" type="pres">
      <dgm:prSet presAssocID="{CFCE9283-226E-4F21-8B1A-6D16C5B8D4C2}" presName="rect3ParTxNoCh" presStyleLbl="alignAcc1" presStyleIdx="5" presStyleCnt="6">
        <dgm:presLayoutVars>
          <dgm:chMax val="1"/>
          <dgm:bulletEnabled val="1"/>
        </dgm:presLayoutVars>
      </dgm:prSet>
      <dgm:spPr/>
    </dgm:pt>
    <dgm:pt modelId="{030AA1E0-1C7A-4E7A-BBFF-E20203E9B7BE}" type="pres">
      <dgm:prSet presAssocID="{37222687-77F3-4927-92EE-A3F20B798F00}" presName="rect4ParTxNoCh" presStyleLbl="alignAcc1" presStyleIdx="5" presStyleCnt="6">
        <dgm:presLayoutVars>
          <dgm:chMax val="1"/>
          <dgm:bulletEnabled val="1"/>
        </dgm:presLayoutVars>
      </dgm:prSet>
      <dgm:spPr/>
    </dgm:pt>
    <dgm:pt modelId="{E3CF07CC-1110-4DAE-A025-2111AE88E811}" type="pres">
      <dgm:prSet presAssocID="{88F6DFD5-CC86-475D-94B3-CEB9980C27B5}" presName="rect5ParTxNoCh" presStyleLbl="alignAcc1" presStyleIdx="5" presStyleCnt="6">
        <dgm:presLayoutVars>
          <dgm:chMax val="1"/>
          <dgm:bulletEnabled val="1"/>
        </dgm:presLayoutVars>
      </dgm:prSet>
      <dgm:spPr/>
    </dgm:pt>
    <dgm:pt modelId="{43B266DB-1BCF-4853-9383-453C10318329}" type="pres">
      <dgm:prSet presAssocID="{C6356FED-15AC-4D6E-AE41-860D009ACF86}" presName="rect6ParTxNoCh" presStyleLbl="alignAcc1" presStyleIdx="5" presStyleCnt="6">
        <dgm:presLayoutVars>
          <dgm:chMax val="1"/>
          <dgm:bulletEnabled val="1"/>
        </dgm:presLayoutVars>
      </dgm:prSet>
      <dgm:spPr/>
    </dgm:pt>
  </dgm:ptLst>
  <dgm:cxnLst>
    <dgm:cxn modelId="{25EAC012-D394-4479-9893-4E0CD3022A38}" type="presOf" srcId="{CFCE9283-226E-4F21-8B1A-6D16C5B8D4C2}" destId="{39872CD4-0BB4-4B23-9673-D850EE7B5CFF}" srcOrd="0" destOrd="0" presId="urn:microsoft.com/office/officeart/2005/8/layout/target3"/>
    <dgm:cxn modelId="{4CA37E15-8783-4BEA-9A45-A9B0874460FA}" type="presOf" srcId="{88F6DFD5-CC86-475D-94B3-CEB9980C27B5}" destId="{ECA0B7A2-85D8-477B-95A4-D43361DD9E03}" srcOrd="0" destOrd="0" presId="urn:microsoft.com/office/officeart/2005/8/layout/target3"/>
    <dgm:cxn modelId="{CC6F271D-F76B-41C4-B4CA-D378D00500B1}" type="presOf" srcId="{8E48E2DC-19DF-4213-81F4-D7173F9717ED}" destId="{611A2642-D00F-44C3-BC14-1E6A8C1342C9}" srcOrd="0" destOrd="0" presId="urn:microsoft.com/office/officeart/2005/8/layout/target3"/>
    <dgm:cxn modelId="{5C3D6627-6C65-4087-A447-C198BCC3804C}" srcId="{D263471D-D6FF-4256-9C73-F9BB18758CE1}" destId="{6915018F-220F-43DA-A41A-70B269BDF3CD}" srcOrd="1" destOrd="0" parTransId="{8EFC851D-9533-4EF5-B63C-F9234B3BD403}" sibTransId="{A7AD2758-254A-49B3-91C9-D804A64ED156}"/>
    <dgm:cxn modelId="{CD106C2D-35B1-431A-A2B6-B65AAEA0D56B}" type="presOf" srcId="{D263471D-D6FF-4256-9C73-F9BB18758CE1}" destId="{51F3451B-5DBE-4EA4-8925-F60FC65981AE}" srcOrd="0" destOrd="0" presId="urn:microsoft.com/office/officeart/2005/8/layout/target3"/>
    <dgm:cxn modelId="{C6941435-2EBD-4B2E-81D2-CF4D7511085E}" type="presOf" srcId="{6915018F-220F-43DA-A41A-70B269BDF3CD}" destId="{CF8736A0-3A43-4807-A07F-B71766646971}" srcOrd="1" destOrd="0" presId="urn:microsoft.com/office/officeart/2005/8/layout/target3"/>
    <dgm:cxn modelId="{25FE4037-3044-4FE4-82EA-02826C37996D}" type="presOf" srcId="{37222687-77F3-4927-92EE-A3F20B798F00}" destId="{BE526690-C836-4BEB-A478-DD2AE3BE921C}" srcOrd="0" destOrd="0" presId="urn:microsoft.com/office/officeart/2005/8/layout/target3"/>
    <dgm:cxn modelId="{3700003B-8905-4821-B13D-53AB91A84D68}" srcId="{D263471D-D6FF-4256-9C73-F9BB18758CE1}" destId="{88F6DFD5-CC86-475D-94B3-CEB9980C27B5}" srcOrd="4" destOrd="0" parTransId="{290C019B-E88E-49DD-94BE-EEB59E14FCB5}" sibTransId="{5EA968A2-2A11-4E07-A19C-734D163C3389}"/>
    <dgm:cxn modelId="{222A915D-51E1-4EB9-947D-06FF3CB3F64D}" srcId="{D263471D-D6FF-4256-9C73-F9BB18758CE1}" destId="{C6356FED-15AC-4D6E-AE41-860D009ACF86}" srcOrd="5" destOrd="0" parTransId="{C3034ED5-5024-42DF-9B02-CCBFFEE016E9}" sibTransId="{4F93BB48-F085-48BA-8CD2-B98B359A1D7A}"/>
    <dgm:cxn modelId="{CAB55768-DEDC-4F11-82A1-B5997D132EDE}" type="presOf" srcId="{88F6DFD5-CC86-475D-94B3-CEB9980C27B5}" destId="{E3CF07CC-1110-4DAE-A025-2111AE88E811}" srcOrd="1" destOrd="0" presId="urn:microsoft.com/office/officeart/2005/8/layout/target3"/>
    <dgm:cxn modelId="{865CF748-4323-41B0-A5EE-C8F5E2B87A75}" type="presOf" srcId="{C6356FED-15AC-4D6E-AE41-860D009ACF86}" destId="{43B266DB-1BCF-4853-9383-453C10318329}" srcOrd="1" destOrd="0" presId="urn:microsoft.com/office/officeart/2005/8/layout/target3"/>
    <dgm:cxn modelId="{90F64254-A132-4A7F-8E9C-3970B87AF101}" type="presOf" srcId="{6915018F-220F-43DA-A41A-70B269BDF3CD}" destId="{7EFABF6B-B25F-4000-A194-66C41DF85076}" srcOrd="0" destOrd="0" presId="urn:microsoft.com/office/officeart/2005/8/layout/target3"/>
    <dgm:cxn modelId="{923AB575-DE64-4CCD-8117-AB352F8DDE7F}" srcId="{D263471D-D6FF-4256-9C73-F9BB18758CE1}" destId="{8E48E2DC-19DF-4213-81F4-D7173F9717ED}" srcOrd="0" destOrd="0" parTransId="{F283F627-DA1F-4BF9-AF31-43F4B7062067}" sibTransId="{1F77E0F0-7A59-4BDB-B6AF-E8B260B38E32}"/>
    <dgm:cxn modelId="{1C0EEBA5-9D5B-44BC-8A34-3AEB0734F493}" type="presOf" srcId="{8E48E2DC-19DF-4213-81F4-D7173F9717ED}" destId="{92D961BD-DFF6-4673-A127-E08841ADDEE9}" srcOrd="1" destOrd="0" presId="urn:microsoft.com/office/officeart/2005/8/layout/target3"/>
    <dgm:cxn modelId="{2F6069B1-FC2D-422A-873C-141508CF2394}" type="presOf" srcId="{37222687-77F3-4927-92EE-A3F20B798F00}" destId="{030AA1E0-1C7A-4E7A-BBFF-E20203E9B7BE}" srcOrd="1" destOrd="0" presId="urn:microsoft.com/office/officeart/2005/8/layout/target3"/>
    <dgm:cxn modelId="{A53C78C4-C13B-4F83-AC24-AAFD066012FA}" srcId="{D263471D-D6FF-4256-9C73-F9BB18758CE1}" destId="{CFCE9283-226E-4F21-8B1A-6D16C5B8D4C2}" srcOrd="2" destOrd="0" parTransId="{E637A9FD-93BA-4AED-AF92-24C7B1067852}" sibTransId="{2D7392B2-DF56-4F01-BA25-B64F32617915}"/>
    <dgm:cxn modelId="{18C12BC5-FAE3-46DE-87E3-A7D38059A07B}" type="presOf" srcId="{C6356FED-15AC-4D6E-AE41-860D009ACF86}" destId="{92E03F73-AA24-4BA2-9505-C190A0312C25}" srcOrd="0" destOrd="0" presId="urn:microsoft.com/office/officeart/2005/8/layout/target3"/>
    <dgm:cxn modelId="{D50EF0CF-FFE1-4081-AB1E-25DA84309FD6}" srcId="{D263471D-D6FF-4256-9C73-F9BB18758CE1}" destId="{37222687-77F3-4927-92EE-A3F20B798F00}" srcOrd="3" destOrd="0" parTransId="{C848DC93-553B-4EB9-AC48-EF7BC8E2D0B2}" sibTransId="{C1844156-05E9-4BA8-8367-CAAC6E099D5B}"/>
    <dgm:cxn modelId="{CF99AFDF-22C7-4591-A959-16A9A16ACC64}" type="presOf" srcId="{CFCE9283-226E-4F21-8B1A-6D16C5B8D4C2}" destId="{AD9AE106-EC3E-4B26-A063-4FFC83CBE685}" srcOrd="1" destOrd="0" presId="urn:microsoft.com/office/officeart/2005/8/layout/target3"/>
    <dgm:cxn modelId="{7BB1AE4E-C437-4A16-BA61-423342FA0698}" type="presParOf" srcId="{51F3451B-5DBE-4EA4-8925-F60FC65981AE}" destId="{0EFA7253-6C53-493E-80EC-CA9DABF392C9}" srcOrd="0" destOrd="0" presId="urn:microsoft.com/office/officeart/2005/8/layout/target3"/>
    <dgm:cxn modelId="{16740DF0-96A7-4032-BB4D-A4E2F264DB10}" type="presParOf" srcId="{51F3451B-5DBE-4EA4-8925-F60FC65981AE}" destId="{EF9E3A1B-B6FC-4D89-8AB6-4AA5A46E29C5}" srcOrd="1" destOrd="0" presId="urn:microsoft.com/office/officeart/2005/8/layout/target3"/>
    <dgm:cxn modelId="{F47BBA77-642A-4F2D-B5F8-3F009E2498EA}" type="presParOf" srcId="{51F3451B-5DBE-4EA4-8925-F60FC65981AE}" destId="{611A2642-D00F-44C3-BC14-1E6A8C1342C9}" srcOrd="2" destOrd="0" presId="urn:microsoft.com/office/officeart/2005/8/layout/target3"/>
    <dgm:cxn modelId="{A311AD3F-688F-4C9D-A12F-287483D8DA07}" type="presParOf" srcId="{51F3451B-5DBE-4EA4-8925-F60FC65981AE}" destId="{23AEFA61-681C-4089-86F9-94AF89493642}" srcOrd="3" destOrd="0" presId="urn:microsoft.com/office/officeart/2005/8/layout/target3"/>
    <dgm:cxn modelId="{9530D407-390D-44DE-9B02-D9176E1269CE}" type="presParOf" srcId="{51F3451B-5DBE-4EA4-8925-F60FC65981AE}" destId="{2C8EF520-5A64-42DA-A0E6-CD4215C557B2}" srcOrd="4" destOrd="0" presId="urn:microsoft.com/office/officeart/2005/8/layout/target3"/>
    <dgm:cxn modelId="{FE8E0883-9D51-4FCE-BC02-B7047941C1F3}" type="presParOf" srcId="{51F3451B-5DBE-4EA4-8925-F60FC65981AE}" destId="{7EFABF6B-B25F-4000-A194-66C41DF85076}" srcOrd="5" destOrd="0" presId="urn:microsoft.com/office/officeart/2005/8/layout/target3"/>
    <dgm:cxn modelId="{8621803C-A1CF-4140-9E0A-D8112BAFC137}" type="presParOf" srcId="{51F3451B-5DBE-4EA4-8925-F60FC65981AE}" destId="{F883672B-33AF-4F4A-AD55-60F1E7854CB5}" srcOrd="6" destOrd="0" presId="urn:microsoft.com/office/officeart/2005/8/layout/target3"/>
    <dgm:cxn modelId="{3E3BED16-08B4-406D-810A-AC846EBD8680}" type="presParOf" srcId="{51F3451B-5DBE-4EA4-8925-F60FC65981AE}" destId="{3315BB69-AD73-4D59-970E-BC72AAE93722}" srcOrd="7" destOrd="0" presId="urn:microsoft.com/office/officeart/2005/8/layout/target3"/>
    <dgm:cxn modelId="{CB4C5178-A008-497E-88DA-41B298E6CFC2}" type="presParOf" srcId="{51F3451B-5DBE-4EA4-8925-F60FC65981AE}" destId="{39872CD4-0BB4-4B23-9673-D850EE7B5CFF}" srcOrd="8" destOrd="0" presId="urn:microsoft.com/office/officeart/2005/8/layout/target3"/>
    <dgm:cxn modelId="{0D512860-0CEA-41FB-83D0-E58DB58ECE88}" type="presParOf" srcId="{51F3451B-5DBE-4EA4-8925-F60FC65981AE}" destId="{7F7280C3-1CAC-4E1F-8383-1D4A6AD57A6C}" srcOrd="9" destOrd="0" presId="urn:microsoft.com/office/officeart/2005/8/layout/target3"/>
    <dgm:cxn modelId="{2DC2529C-96EA-4A25-BB5F-28FD52661BF7}" type="presParOf" srcId="{51F3451B-5DBE-4EA4-8925-F60FC65981AE}" destId="{259583FB-8333-4D07-AD99-D7E0E8AF09A5}" srcOrd="10" destOrd="0" presId="urn:microsoft.com/office/officeart/2005/8/layout/target3"/>
    <dgm:cxn modelId="{6B29FA99-9696-4294-BD5C-B81FF547CE1D}" type="presParOf" srcId="{51F3451B-5DBE-4EA4-8925-F60FC65981AE}" destId="{BE526690-C836-4BEB-A478-DD2AE3BE921C}" srcOrd="11" destOrd="0" presId="urn:microsoft.com/office/officeart/2005/8/layout/target3"/>
    <dgm:cxn modelId="{E6C8E9E6-DDE5-4C4B-B10A-FB10DC1DB559}" type="presParOf" srcId="{51F3451B-5DBE-4EA4-8925-F60FC65981AE}" destId="{39363C99-444D-499B-87E6-2E9AE271783B}" srcOrd="12" destOrd="0" presId="urn:microsoft.com/office/officeart/2005/8/layout/target3"/>
    <dgm:cxn modelId="{99F8FA32-8C68-4188-966E-0C5BA6CE0C17}" type="presParOf" srcId="{51F3451B-5DBE-4EA4-8925-F60FC65981AE}" destId="{85072189-780D-40EF-A70E-464CE649B56B}" srcOrd="13" destOrd="0" presId="urn:microsoft.com/office/officeart/2005/8/layout/target3"/>
    <dgm:cxn modelId="{1EAC4977-6C13-4A2B-B45B-9317E5657C96}" type="presParOf" srcId="{51F3451B-5DBE-4EA4-8925-F60FC65981AE}" destId="{ECA0B7A2-85D8-477B-95A4-D43361DD9E03}" srcOrd="14" destOrd="0" presId="urn:microsoft.com/office/officeart/2005/8/layout/target3"/>
    <dgm:cxn modelId="{A57AB4AD-9C3F-4E03-932C-E958A590F0AE}" type="presParOf" srcId="{51F3451B-5DBE-4EA4-8925-F60FC65981AE}" destId="{440D685D-4E50-4B8D-A62D-3D9755719FD2}" srcOrd="15" destOrd="0" presId="urn:microsoft.com/office/officeart/2005/8/layout/target3"/>
    <dgm:cxn modelId="{93C1BB4C-1EA5-4E26-B222-7F0A70F3B3F8}" type="presParOf" srcId="{51F3451B-5DBE-4EA4-8925-F60FC65981AE}" destId="{C5F68525-7A9D-47CF-93F1-A0D3695AFD2C}" srcOrd="16" destOrd="0" presId="urn:microsoft.com/office/officeart/2005/8/layout/target3"/>
    <dgm:cxn modelId="{D3459CBC-5A3F-4BCD-BA47-4D3E8BB41860}" type="presParOf" srcId="{51F3451B-5DBE-4EA4-8925-F60FC65981AE}" destId="{92E03F73-AA24-4BA2-9505-C190A0312C25}" srcOrd="17" destOrd="0" presId="urn:microsoft.com/office/officeart/2005/8/layout/target3"/>
    <dgm:cxn modelId="{BEE26076-07E5-4108-9B67-CFF70F7008D8}" type="presParOf" srcId="{51F3451B-5DBE-4EA4-8925-F60FC65981AE}" destId="{92D961BD-DFF6-4673-A127-E08841ADDEE9}" srcOrd="18" destOrd="0" presId="urn:microsoft.com/office/officeart/2005/8/layout/target3"/>
    <dgm:cxn modelId="{17322352-BEAD-4872-B74A-525854BCF899}" type="presParOf" srcId="{51F3451B-5DBE-4EA4-8925-F60FC65981AE}" destId="{CF8736A0-3A43-4807-A07F-B71766646971}" srcOrd="19" destOrd="0" presId="urn:microsoft.com/office/officeart/2005/8/layout/target3"/>
    <dgm:cxn modelId="{355005AC-288B-4944-94C1-DCBF5B994A5B}" type="presParOf" srcId="{51F3451B-5DBE-4EA4-8925-F60FC65981AE}" destId="{AD9AE106-EC3E-4B26-A063-4FFC83CBE685}" srcOrd="20" destOrd="0" presId="urn:microsoft.com/office/officeart/2005/8/layout/target3"/>
    <dgm:cxn modelId="{13BD17DE-FCFD-4367-8279-AC4E4B24CB7C}" type="presParOf" srcId="{51F3451B-5DBE-4EA4-8925-F60FC65981AE}" destId="{030AA1E0-1C7A-4E7A-BBFF-E20203E9B7BE}" srcOrd="21" destOrd="0" presId="urn:microsoft.com/office/officeart/2005/8/layout/target3"/>
    <dgm:cxn modelId="{4F11E119-F453-48F6-8F6D-EAE06387283C}" type="presParOf" srcId="{51F3451B-5DBE-4EA4-8925-F60FC65981AE}" destId="{E3CF07CC-1110-4DAE-A025-2111AE88E811}" srcOrd="22" destOrd="0" presId="urn:microsoft.com/office/officeart/2005/8/layout/target3"/>
    <dgm:cxn modelId="{D94B010B-FB9C-41B7-8446-DDF0DDAE00E0}" type="presParOf" srcId="{51F3451B-5DBE-4EA4-8925-F60FC65981AE}" destId="{43B266DB-1BCF-4853-9383-453C10318329}" srcOrd="2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0E5193-6F6E-4F33-AE6F-270B8CDBA6C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F0BC40F-3BE9-418B-B731-2EDD6C4D049A}">
      <dgm:prSet/>
      <dgm:spPr/>
      <dgm:t>
        <a:bodyPr/>
        <a:lstStyle/>
        <a:p>
          <a:pPr rtl="0"/>
          <a:r>
            <a:rPr lang="uk-UA" b="0" i="0" baseline="0" noProof="0"/>
            <a:t>Метод об'єктивний, оскільки в теорії, що розробляється, дозволяє відбивати дійсність і її взаємозв'язки. Таким чином, метод є програмою побудови і практичного застосування теорії. </a:t>
          </a:r>
          <a:endParaRPr lang="uk-UA" noProof="0"/>
        </a:p>
      </dgm:t>
    </dgm:pt>
    <dgm:pt modelId="{0DF9043F-3181-4F7C-9BEB-AC7810C24131}" type="parTrans" cxnId="{78AFC178-8668-4810-82FE-9A74E773EF41}">
      <dgm:prSet/>
      <dgm:spPr/>
      <dgm:t>
        <a:bodyPr/>
        <a:lstStyle/>
        <a:p>
          <a:endParaRPr lang="ru-RU"/>
        </a:p>
      </dgm:t>
    </dgm:pt>
    <dgm:pt modelId="{8C02CFA9-13B3-4CA9-B5EB-8365BEBD0779}" type="sibTrans" cxnId="{78AFC178-8668-4810-82FE-9A74E773EF41}">
      <dgm:prSet/>
      <dgm:spPr/>
      <dgm:t>
        <a:bodyPr/>
        <a:lstStyle/>
        <a:p>
          <a:endParaRPr lang="ru-RU"/>
        </a:p>
      </dgm:t>
    </dgm:pt>
    <dgm:pt modelId="{1597BA46-C19D-49C2-96B5-ED62D60B2078}">
      <dgm:prSet/>
      <dgm:spPr/>
      <dgm:t>
        <a:bodyPr/>
        <a:lstStyle/>
        <a:p>
          <a:pPr rtl="0"/>
          <a:r>
            <a:rPr lang="uk-UA" noProof="0"/>
            <a:t>Одночасно метод суб'єктивний, оскільки є знаряддям мислення дослідника і в якості такого включає його суб'єктивні особливості.</a:t>
          </a:r>
        </a:p>
      </dgm:t>
    </dgm:pt>
    <dgm:pt modelId="{D97CF9E7-FBCD-492F-BD7B-579CD50A9C61}" type="parTrans" cxnId="{C17E4654-0DD7-4382-84A9-B6248D9945DA}">
      <dgm:prSet/>
      <dgm:spPr/>
      <dgm:t>
        <a:bodyPr/>
        <a:lstStyle/>
        <a:p>
          <a:endParaRPr lang="ru-RU"/>
        </a:p>
      </dgm:t>
    </dgm:pt>
    <dgm:pt modelId="{1C7010F3-700C-4633-A571-62FEEF670099}" type="sibTrans" cxnId="{C17E4654-0DD7-4382-84A9-B6248D9945DA}">
      <dgm:prSet/>
      <dgm:spPr/>
      <dgm:t>
        <a:bodyPr/>
        <a:lstStyle/>
        <a:p>
          <a:endParaRPr lang="ru-RU"/>
        </a:p>
      </dgm:t>
    </dgm:pt>
    <dgm:pt modelId="{BFC83829-E4BD-4394-B983-03F00A28237C}" type="pres">
      <dgm:prSet presAssocID="{D20E5193-6F6E-4F33-AE6F-270B8CDBA6C2}" presName="linear" presStyleCnt="0">
        <dgm:presLayoutVars>
          <dgm:animLvl val="lvl"/>
          <dgm:resizeHandles val="exact"/>
        </dgm:presLayoutVars>
      </dgm:prSet>
      <dgm:spPr/>
    </dgm:pt>
    <dgm:pt modelId="{71ED77D8-4370-4CC3-9D1F-DCC1F5439055}" type="pres">
      <dgm:prSet presAssocID="{9F0BC40F-3BE9-418B-B731-2EDD6C4D049A}" presName="parentText" presStyleLbl="node1" presStyleIdx="0" presStyleCnt="2">
        <dgm:presLayoutVars>
          <dgm:chMax val="0"/>
          <dgm:bulletEnabled val="1"/>
        </dgm:presLayoutVars>
      </dgm:prSet>
      <dgm:spPr/>
    </dgm:pt>
    <dgm:pt modelId="{04293158-A988-465F-88F2-0A4C21DA15AA}" type="pres">
      <dgm:prSet presAssocID="{8C02CFA9-13B3-4CA9-B5EB-8365BEBD0779}" presName="spacer" presStyleCnt="0"/>
      <dgm:spPr/>
    </dgm:pt>
    <dgm:pt modelId="{74A169A7-86E7-4991-9442-54A8B86D5A76}" type="pres">
      <dgm:prSet presAssocID="{1597BA46-C19D-49C2-96B5-ED62D60B2078}" presName="parentText" presStyleLbl="node1" presStyleIdx="1" presStyleCnt="2">
        <dgm:presLayoutVars>
          <dgm:chMax val="0"/>
          <dgm:bulletEnabled val="1"/>
        </dgm:presLayoutVars>
      </dgm:prSet>
      <dgm:spPr/>
    </dgm:pt>
  </dgm:ptLst>
  <dgm:cxnLst>
    <dgm:cxn modelId="{C17E4654-0DD7-4382-84A9-B6248D9945DA}" srcId="{D20E5193-6F6E-4F33-AE6F-270B8CDBA6C2}" destId="{1597BA46-C19D-49C2-96B5-ED62D60B2078}" srcOrd="1" destOrd="0" parTransId="{D97CF9E7-FBCD-492F-BD7B-579CD50A9C61}" sibTransId="{1C7010F3-700C-4633-A571-62FEEF670099}"/>
    <dgm:cxn modelId="{B5EA6C57-41C7-4D37-94F0-DB873C5A882D}" type="presOf" srcId="{D20E5193-6F6E-4F33-AE6F-270B8CDBA6C2}" destId="{BFC83829-E4BD-4394-B983-03F00A28237C}" srcOrd="0" destOrd="0" presId="urn:microsoft.com/office/officeart/2005/8/layout/vList2"/>
    <dgm:cxn modelId="{E149D457-4ACE-4B2C-9516-F40D44F4E4C4}" type="presOf" srcId="{1597BA46-C19D-49C2-96B5-ED62D60B2078}" destId="{74A169A7-86E7-4991-9442-54A8B86D5A76}" srcOrd="0" destOrd="0" presId="urn:microsoft.com/office/officeart/2005/8/layout/vList2"/>
    <dgm:cxn modelId="{78AFC178-8668-4810-82FE-9A74E773EF41}" srcId="{D20E5193-6F6E-4F33-AE6F-270B8CDBA6C2}" destId="{9F0BC40F-3BE9-418B-B731-2EDD6C4D049A}" srcOrd="0" destOrd="0" parTransId="{0DF9043F-3181-4F7C-9BEB-AC7810C24131}" sibTransId="{8C02CFA9-13B3-4CA9-B5EB-8365BEBD0779}"/>
    <dgm:cxn modelId="{DBB42090-BD67-4B04-9F18-B11F6BBA9E8B}" type="presOf" srcId="{9F0BC40F-3BE9-418B-B731-2EDD6C4D049A}" destId="{71ED77D8-4370-4CC3-9D1F-DCC1F5439055}" srcOrd="0" destOrd="0" presId="urn:microsoft.com/office/officeart/2005/8/layout/vList2"/>
    <dgm:cxn modelId="{60B9C334-4D6D-45E3-9712-A3BF9BC07DC3}" type="presParOf" srcId="{BFC83829-E4BD-4394-B983-03F00A28237C}" destId="{71ED77D8-4370-4CC3-9D1F-DCC1F5439055}" srcOrd="0" destOrd="0" presId="urn:microsoft.com/office/officeart/2005/8/layout/vList2"/>
    <dgm:cxn modelId="{4AF57EEF-859A-4FA1-B3FD-99CF7A5E8494}" type="presParOf" srcId="{BFC83829-E4BD-4394-B983-03F00A28237C}" destId="{04293158-A988-465F-88F2-0A4C21DA15AA}" srcOrd="1" destOrd="0" presId="urn:microsoft.com/office/officeart/2005/8/layout/vList2"/>
    <dgm:cxn modelId="{5B9B94D8-911E-49CF-B555-21503E4A1383}" type="presParOf" srcId="{BFC83829-E4BD-4394-B983-03F00A28237C}" destId="{74A169A7-86E7-4991-9442-54A8B86D5A7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2FAEEA-88A2-4A4D-90BE-302954E0A7B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11A7F4E8-5E8F-42D3-8663-788EDB9FE017}">
      <dgm:prSet/>
      <dgm:spPr/>
      <dgm:t>
        <a:bodyPr/>
        <a:lstStyle/>
        <a:p>
          <a:pPr rtl="0"/>
          <a:r>
            <a:rPr lang="uk-UA" noProof="0">
              <a:latin typeface="Times New Roman" pitchFamily="18" charset="0"/>
              <a:cs typeface="Times New Roman" pitchFamily="18" charset="0"/>
            </a:rPr>
            <a:t>Метод - це спосіб досягнення мети, який об'єднує суб'єктивні і об'єктивні моменти пізнання.</a:t>
          </a:r>
        </a:p>
      </dgm:t>
    </dgm:pt>
    <dgm:pt modelId="{946340B9-B56C-4AD5-8E5F-969BD5889794}" type="parTrans" cxnId="{DBE01D08-A6E2-49EB-AE7F-4AD386F957E0}">
      <dgm:prSet/>
      <dgm:spPr/>
      <dgm:t>
        <a:bodyPr/>
        <a:lstStyle/>
        <a:p>
          <a:endParaRPr lang="uk-UA" noProof="0"/>
        </a:p>
      </dgm:t>
    </dgm:pt>
    <dgm:pt modelId="{287CBB44-4505-4BAB-A8AC-741854B93FFF}" type="sibTrans" cxnId="{DBE01D08-A6E2-49EB-AE7F-4AD386F957E0}">
      <dgm:prSet/>
      <dgm:spPr/>
      <dgm:t>
        <a:bodyPr/>
        <a:lstStyle/>
        <a:p>
          <a:endParaRPr lang="uk-UA" noProof="0"/>
        </a:p>
      </dgm:t>
    </dgm:pt>
    <dgm:pt modelId="{095C3B69-E300-432D-873A-9EAE7A79A564}" type="pres">
      <dgm:prSet presAssocID="{E52FAEEA-88A2-4A4D-90BE-302954E0A7B0}" presName="linear" presStyleCnt="0">
        <dgm:presLayoutVars>
          <dgm:animLvl val="lvl"/>
          <dgm:resizeHandles val="exact"/>
        </dgm:presLayoutVars>
      </dgm:prSet>
      <dgm:spPr/>
    </dgm:pt>
    <dgm:pt modelId="{7E9BA32E-9C2E-4AF6-A755-706A6775F6CE}" type="pres">
      <dgm:prSet presAssocID="{11A7F4E8-5E8F-42D3-8663-788EDB9FE017}" presName="parentText" presStyleLbl="node1" presStyleIdx="0" presStyleCnt="1">
        <dgm:presLayoutVars>
          <dgm:chMax val="0"/>
          <dgm:bulletEnabled val="1"/>
        </dgm:presLayoutVars>
      </dgm:prSet>
      <dgm:spPr/>
    </dgm:pt>
  </dgm:ptLst>
  <dgm:cxnLst>
    <dgm:cxn modelId="{4E88D505-B223-4CB5-84E1-B88E455E4B70}" type="presOf" srcId="{E52FAEEA-88A2-4A4D-90BE-302954E0A7B0}" destId="{095C3B69-E300-432D-873A-9EAE7A79A564}" srcOrd="0" destOrd="0" presId="urn:microsoft.com/office/officeart/2005/8/layout/vList2"/>
    <dgm:cxn modelId="{DBE01D08-A6E2-49EB-AE7F-4AD386F957E0}" srcId="{E52FAEEA-88A2-4A4D-90BE-302954E0A7B0}" destId="{11A7F4E8-5E8F-42D3-8663-788EDB9FE017}" srcOrd="0" destOrd="0" parTransId="{946340B9-B56C-4AD5-8E5F-969BD5889794}" sibTransId="{287CBB44-4505-4BAB-A8AC-741854B93FFF}"/>
    <dgm:cxn modelId="{C039F09E-FC13-4147-A98C-7BE3FF3BAF27}" type="presOf" srcId="{11A7F4E8-5E8F-42D3-8663-788EDB9FE017}" destId="{7E9BA32E-9C2E-4AF6-A755-706A6775F6CE}" srcOrd="0" destOrd="0" presId="urn:microsoft.com/office/officeart/2005/8/layout/vList2"/>
    <dgm:cxn modelId="{6CA6A805-CD64-4819-BE2A-74D636E1E164}" type="presParOf" srcId="{095C3B69-E300-432D-873A-9EAE7A79A564}" destId="{7E9BA32E-9C2E-4AF6-A755-706A6775F6CE}"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076EE6E-A8DA-4BB5-82A2-EF28B5BCBCC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2A8446C-A0D7-4A60-BFC9-E5ADF6C35095}">
      <dgm:prSet/>
      <dgm:spPr/>
      <dgm:t>
        <a:bodyPr/>
        <a:lstStyle/>
        <a:p>
          <a:pPr rtl="0"/>
          <a:r>
            <a:rPr lang="uk-UA" noProof="0"/>
            <a:t>Методи можна розділити на: загальнонаукові (тобто для усіх наук); приватні (тобто для певних наук); спеціальні або специфічні (для цієї науки).</a:t>
          </a:r>
        </a:p>
      </dgm:t>
    </dgm:pt>
    <dgm:pt modelId="{723EB8C5-98C1-480B-A56C-9BA72AC56860}" type="parTrans" cxnId="{AA0066A1-B577-462F-BABA-9AD1E29C2C86}">
      <dgm:prSet/>
      <dgm:spPr/>
      <dgm:t>
        <a:bodyPr/>
        <a:lstStyle/>
        <a:p>
          <a:endParaRPr lang="ru-RU"/>
        </a:p>
      </dgm:t>
    </dgm:pt>
    <dgm:pt modelId="{178AC98A-7BA7-4393-B491-74856605291B}" type="sibTrans" cxnId="{AA0066A1-B577-462F-BABA-9AD1E29C2C86}">
      <dgm:prSet/>
      <dgm:spPr/>
      <dgm:t>
        <a:bodyPr/>
        <a:lstStyle/>
        <a:p>
          <a:endParaRPr lang="ru-RU"/>
        </a:p>
      </dgm:t>
    </dgm:pt>
    <dgm:pt modelId="{EF0878CB-57CA-43E5-9BE5-A072412F3710}">
      <dgm:prSet/>
      <dgm:spPr/>
      <dgm:t>
        <a:bodyPr/>
        <a:lstStyle/>
        <a:p>
          <a:pPr rtl="0"/>
          <a:r>
            <a:rPr lang="uk-UA" b="0" i="0" baseline="0" noProof="0"/>
            <a:t>Таке розділення методів завжди умовне, оскільки у міру розвитку пізнання один науковий метод може переходити з однієї категорії в іншу.</a:t>
          </a:r>
          <a:endParaRPr lang="uk-UA" noProof="0"/>
        </a:p>
      </dgm:t>
    </dgm:pt>
    <dgm:pt modelId="{97B90A55-8E82-4488-9FEF-E49B4B00F247}" type="parTrans" cxnId="{5D5D30A9-E465-4D8B-8761-0326552E8B06}">
      <dgm:prSet/>
      <dgm:spPr/>
      <dgm:t>
        <a:bodyPr/>
        <a:lstStyle/>
        <a:p>
          <a:endParaRPr lang="ru-RU"/>
        </a:p>
      </dgm:t>
    </dgm:pt>
    <dgm:pt modelId="{8CAE4635-A39C-40A1-AA86-C432E760F692}" type="sibTrans" cxnId="{5D5D30A9-E465-4D8B-8761-0326552E8B06}">
      <dgm:prSet/>
      <dgm:spPr/>
      <dgm:t>
        <a:bodyPr/>
        <a:lstStyle/>
        <a:p>
          <a:endParaRPr lang="ru-RU"/>
        </a:p>
      </dgm:t>
    </dgm:pt>
    <dgm:pt modelId="{73F06813-740F-43ED-B789-07100D6F8441}" type="pres">
      <dgm:prSet presAssocID="{2076EE6E-A8DA-4BB5-82A2-EF28B5BCBCC0}" presName="linear" presStyleCnt="0">
        <dgm:presLayoutVars>
          <dgm:animLvl val="lvl"/>
          <dgm:resizeHandles val="exact"/>
        </dgm:presLayoutVars>
      </dgm:prSet>
      <dgm:spPr/>
    </dgm:pt>
    <dgm:pt modelId="{78227234-8E09-461D-918B-E5440DAB97DA}" type="pres">
      <dgm:prSet presAssocID="{D2A8446C-A0D7-4A60-BFC9-E5ADF6C35095}" presName="parentText" presStyleLbl="node1" presStyleIdx="0" presStyleCnt="2">
        <dgm:presLayoutVars>
          <dgm:chMax val="0"/>
          <dgm:bulletEnabled val="1"/>
        </dgm:presLayoutVars>
      </dgm:prSet>
      <dgm:spPr/>
    </dgm:pt>
    <dgm:pt modelId="{0C53567D-4596-43B0-9B60-22949BBBCC27}" type="pres">
      <dgm:prSet presAssocID="{178AC98A-7BA7-4393-B491-74856605291B}" presName="spacer" presStyleCnt="0"/>
      <dgm:spPr/>
    </dgm:pt>
    <dgm:pt modelId="{7E940FD9-E2BD-4386-94CF-05791F5D012C}" type="pres">
      <dgm:prSet presAssocID="{EF0878CB-57CA-43E5-9BE5-A072412F3710}" presName="parentText" presStyleLbl="node1" presStyleIdx="1" presStyleCnt="2">
        <dgm:presLayoutVars>
          <dgm:chMax val="0"/>
          <dgm:bulletEnabled val="1"/>
        </dgm:presLayoutVars>
      </dgm:prSet>
      <dgm:spPr/>
    </dgm:pt>
  </dgm:ptLst>
  <dgm:cxnLst>
    <dgm:cxn modelId="{D8A57591-E2D8-421E-8957-680A798B882C}" type="presOf" srcId="{2076EE6E-A8DA-4BB5-82A2-EF28B5BCBCC0}" destId="{73F06813-740F-43ED-B789-07100D6F8441}" srcOrd="0" destOrd="0" presId="urn:microsoft.com/office/officeart/2005/8/layout/vList2"/>
    <dgm:cxn modelId="{AA0066A1-B577-462F-BABA-9AD1E29C2C86}" srcId="{2076EE6E-A8DA-4BB5-82A2-EF28B5BCBCC0}" destId="{D2A8446C-A0D7-4A60-BFC9-E5ADF6C35095}" srcOrd="0" destOrd="0" parTransId="{723EB8C5-98C1-480B-A56C-9BA72AC56860}" sibTransId="{178AC98A-7BA7-4393-B491-74856605291B}"/>
    <dgm:cxn modelId="{5D5D30A9-E465-4D8B-8761-0326552E8B06}" srcId="{2076EE6E-A8DA-4BB5-82A2-EF28B5BCBCC0}" destId="{EF0878CB-57CA-43E5-9BE5-A072412F3710}" srcOrd="1" destOrd="0" parTransId="{97B90A55-8E82-4488-9FEF-E49B4B00F247}" sibTransId="{8CAE4635-A39C-40A1-AA86-C432E760F692}"/>
    <dgm:cxn modelId="{81A7E3E7-E335-4B6C-BF67-A2C59CD12F65}" type="presOf" srcId="{EF0878CB-57CA-43E5-9BE5-A072412F3710}" destId="{7E940FD9-E2BD-4386-94CF-05791F5D012C}" srcOrd="0" destOrd="0" presId="urn:microsoft.com/office/officeart/2005/8/layout/vList2"/>
    <dgm:cxn modelId="{8FE1E5FA-3AEC-49A9-947E-64809ED3624A}" type="presOf" srcId="{D2A8446C-A0D7-4A60-BFC9-E5ADF6C35095}" destId="{78227234-8E09-461D-918B-E5440DAB97DA}" srcOrd="0" destOrd="0" presId="urn:microsoft.com/office/officeart/2005/8/layout/vList2"/>
    <dgm:cxn modelId="{857F6978-CFC4-44C6-94F8-37F4B6A1A4DC}" type="presParOf" srcId="{73F06813-740F-43ED-B789-07100D6F8441}" destId="{78227234-8E09-461D-918B-E5440DAB97DA}" srcOrd="0" destOrd="0" presId="urn:microsoft.com/office/officeart/2005/8/layout/vList2"/>
    <dgm:cxn modelId="{569D9CFC-DAEF-4963-838C-1365AE9E7ABC}" type="presParOf" srcId="{73F06813-740F-43ED-B789-07100D6F8441}" destId="{0C53567D-4596-43B0-9B60-22949BBBCC27}" srcOrd="1" destOrd="0" presId="urn:microsoft.com/office/officeart/2005/8/layout/vList2"/>
    <dgm:cxn modelId="{B378F3EE-D8C2-40B4-96FD-73436BA29D0C}" type="presParOf" srcId="{73F06813-740F-43ED-B789-07100D6F8441}" destId="{7E940FD9-E2BD-4386-94CF-05791F5D012C}" srcOrd="2"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C6AFD7C-19FA-4D03-B9FA-13285D6BA896}"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9EF9A202-6923-4065-9BB6-6FC66C2EA4C7}">
      <dgm:prSet custT="1"/>
      <dgm:spPr/>
      <dgm:t>
        <a:bodyPr/>
        <a:lstStyle/>
        <a:p>
          <a:pPr rtl="0"/>
          <a:r>
            <a:rPr lang="uk-UA" sz="1600" noProof="0" dirty="0"/>
            <a:t>Спостереження - це спосіб пізнань об'єктивного світу, заснований на безпосередньому сприйнятті предметів і явищ за допомогою органів чуття без втручання в процес з боку дослідника. </a:t>
          </a:r>
        </a:p>
      </dgm:t>
    </dgm:pt>
    <dgm:pt modelId="{6386D5BF-2281-48FC-A5EE-864AB230EF17}" type="parTrans" cxnId="{810185B8-3081-4B4C-A4C2-13FA3623F224}">
      <dgm:prSet/>
      <dgm:spPr/>
      <dgm:t>
        <a:bodyPr/>
        <a:lstStyle/>
        <a:p>
          <a:endParaRPr lang="ru-RU"/>
        </a:p>
      </dgm:t>
    </dgm:pt>
    <dgm:pt modelId="{AABC8FA9-5B37-470F-93F7-F14459FF6E77}" type="sibTrans" cxnId="{810185B8-3081-4B4C-A4C2-13FA3623F224}">
      <dgm:prSet/>
      <dgm:spPr/>
      <dgm:t>
        <a:bodyPr/>
        <a:lstStyle/>
        <a:p>
          <a:endParaRPr lang="ru-RU"/>
        </a:p>
      </dgm:t>
    </dgm:pt>
    <dgm:pt modelId="{A906E421-05B0-4BD5-AD2F-F01654C5F720}">
      <dgm:prSet custT="1"/>
      <dgm:spPr/>
      <dgm:t>
        <a:bodyPr/>
        <a:lstStyle/>
        <a:p>
          <a:pPr rtl="0"/>
          <a:r>
            <a:rPr lang="uk-UA" sz="1600" b="0" i="0" baseline="0" noProof="0" dirty="0"/>
            <a:t>Порівняння - це встановлення відмінності між об'єктами матеріального світу або знаходження в них загального, здійснюване як за допомогою органів чуття, так і за допомогою спеціальних пристроїв.</a:t>
          </a:r>
          <a:endParaRPr lang="uk-UA" sz="1600" noProof="0" dirty="0"/>
        </a:p>
      </dgm:t>
    </dgm:pt>
    <dgm:pt modelId="{06A4335A-793D-4C3B-951A-7BD79D22EF01}" type="parTrans" cxnId="{0ED0FE6E-5329-4231-9FFD-98B23CC17659}">
      <dgm:prSet/>
      <dgm:spPr/>
      <dgm:t>
        <a:bodyPr/>
        <a:lstStyle/>
        <a:p>
          <a:endParaRPr lang="ru-RU"/>
        </a:p>
      </dgm:t>
    </dgm:pt>
    <dgm:pt modelId="{EF781691-2AFD-4CE4-87D7-2D1CF5BADA27}" type="sibTrans" cxnId="{0ED0FE6E-5329-4231-9FFD-98B23CC17659}">
      <dgm:prSet/>
      <dgm:spPr/>
      <dgm:t>
        <a:bodyPr/>
        <a:lstStyle/>
        <a:p>
          <a:endParaRPr lang="ru-RU"/>
        </a:p>
      </dgm:t>
    </dgm:pt>
    <dgm:pt modelId="{AA948B37-EDDE-4D8D-AC0C-621AAC1D5CA7}">
      <dgm:prSet/>
      <dgm:spPr/>
      <dgm:t>
        <a:bodyPr/>
        <a:lstStyle/>
        <a:p>
          <a:pPr rtl="0"/>
          <a:r>
            <a:rPr lang="uk-UA" b="0" i="0" baseline="0" noProof="0"/>
            <a:t>Рахунок - це знаходження числа, що визначає кількісне співвідношення однотипних об'єктів або їх параметрів, що характеризують ті або інші властивості. </a:t>
          </a:r>
          <a:endParaRPr lang="uk-UA" noProof="0"/>
        </a:p>
      </dgm:t>
    </dgm:pt>
    <dgm:pt modelId="{80428088-2CAC-4CEA-9126-4A7268275556}" type="parTrans" cxnId="{4E901A56-24B7-4E43-9F87-072FB62E3EA7}">
      <dgm:prSet/>
      <dgm:spPr/>
      <dgm:t>
        <a:bodyPr/>
        <a:lstStyle/>
        <a:p>
          <a:endParaRPr lang="ru-RU"/>
        </a:p>
      </dgm:t>
    </dgm:pt>
    <dgm:pt modelId="{D949C921-CB27-4961-9534-A0FB6C11A36B}" type="sibTrans" cxnId="{4E901A56-24B7-4E43-9F87-072FB62E3EA7}">
      <dgm:prSet/>
      <dgm:spPr/>
      <dgm:t>
        <a:bodyPr/>
        <a:lstStyle/>
        <a:p>
          <a:endParaRPr lang="ru-RU"/>
        </a:p>
      </dgm:t>
    </dgm:pt>
    <dgm:pt modelId="{60DD2164-23E2-4DCD-A0D5-B66F8AE3B4F6}">
      <dgm:prSet/>
      <dgm:spPr/>
      <dgm:t>
        <a:bodyPr/>
        <a:lstStyle/>
        <a:p>
          <a:pPr rtl="0"/>
          <a:r>
            <a:rPr lang="uk-UA" noProof="0" dirty="0"/>
            <a:t>Вимір - це фізичний процес визначення чисельного значення деякої величини шляхом порівняння її з еталоном. </a:t>
          </a:r>
        </a:p>
      </dgm:t>
    </dgm:pt>
    <dgm:pt modelId="{368F1B6F-6054-4CF4-8586-F57958F2F518}" type="parTrans" cxnId="{4C04D2BC-DCCB-4D0B-85A4-A56FCDA3C11A}">
      <dgm:prSet/>
      <dgm:spPr/>
      <dgm:t>
        <a:bodyPr/>
        <a:lstStyle/>
        <a:p>
          <a:endParaRPr lang="ru-RU"/>
        </a:p>
      </dgm:t>
    </dgm:pt>
    <dgm:pt modelId="{27CF9328-33C3-4EA7-AC13-A025BDA301B9}" type="sibTrans" cxnId="{4C04D2BC-DCCB-4D0B-85A4-A56FCDA3C11A}">
      <dgm:prSet/>
      <dgm:spPr/>
      <dgm:t>
        <a:bodyPr/>
        <a:lstStyle/>
        <a:p>
          <a:endParaRPr lang="ru-RU"/>
        </a:p>
      </dgm:t>
    </dgm:pt>
    <dgm:pt modelId="{9AE1886F-35EA-4C08-B81D-131928290871}" type="pres">
      <dgm:prSet presAssocID="{BC6AFD7C-19FA-4D03-B9FA-13285D6BA896}" presName="linearFlow" presStyleCnt="0">
        <dgm:presLayoutVars>
          <dgm:dir/>
          <dgm:resizeHandles val="exact"/>
        </dgm:presLayoutVars>
      </dgm:prSet>
      <dgm:spPr/>
    </dgm:pt>
    <dgm:pt modelId="{732DA689-B6FE-4B6E-A5B4-27E59AD4B5CD}" type="pres">
      <dgm:prSet presAssocID="{9EF9A202-6923-4065-9BB6-6FC66C2EA4C7}" presName="composite" presStyleCnt="0"/>
      <dgm:spPr/>
    </dgm:pt>
    <dgm:pt modelId="{1A7BD4C8-51FA-44A3-AE62-D290FCE24EF9}" type="pres">
      <dgm:prSet presAssocID="{9EF9A202-6923-4065-9BB6-6FC66C2EA4C7}"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dgm:spPr>
    </dgm:pt>
    <dgm:pt modelId="{A4F16D2A-3A28-4E5A-A9F9-463A39597076}" type="pres">
      <dgm:prSet presAssocID="{9EF9A202-6923-4065-9BB6-6FC66C2EA4C7}" presName="txShp" presStyleLbl="node1" presStyleIdx="0" presStyleCnt="4">
        <dgm:presLayoutVars>
          <dgm:bulletEnabled val="1"/>
        </dgm:presLayoutVars>
      </dgm:prSet>
      <dgm:spPr/>
    </dgm:pt>
    <dgm:pt modelId="{CE39B3A6-576B-44AB-962F-CAA6E062A1CB}" type="pres">
      <dgm:prSet presAssocID="{AABC8FA9-5B37-470F-93F7-F14459FF6E77}" presName="spacing" presStyleCnt="0"/>
      <dgm:spPr/>
    </dgm:pt>
    <dgm:pt modelId="{D7792ECA-3AB8-4590-8CF7-DE988962A164}" type="pres">
      <dgm:prSet presAssocID="{A906E421-05B0-4BD5-AD2F-F01654C5F720}" presName="composite" presStyleCnt="0"/>
      <dgm:spPr/>
    </dgm:pt>
    <dgm:pt modelId="{F87CED92-38F9-4AB7-B8EE-284011BBA8A9}" type="pres">
      <dgm:prSet presAssocID="{A906E421-05B0-4BD5-AD2F-F01654C5F720}" presName="imgShp"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dgm:spPr>
    </dgm:pt>
    <dgm:pt modelId="{8FD023CE-329C-4538-B40D-260C87BE4755}" type="pres">
      <dgm:prSet presAssocID="{A906E421-05B0-4BD5-AD2F-F01654C5F720}" presName="txShp" presStyleLbl="node1" presStyleIdx="1" presStyleCnt="4">
        <dgm:presLayoutVars>
          <dgm:bulletEnabled val="1"/>
        </dgm:presLayoutVars>
      </dgm:prSet>
      <dgm:spPr/>
    </dgm:pt>
    <dgm:pt modelId="{2B543D31-441B-4A6A-8363-6B35850061B1}" type="pres">
      <dgm:prSet presAssocID="{EF781691-2AFD-4CE4-87D7-2D1CF5BADA27}" presName="spacing" presStyleCnt="0"/>
      <dgm:spPr/>
    </dgm:pt>
    <dgm:pt modelId="{3EE11E31-31AC-4C72-B0D2-C97EC59940CD}" type="pres">
      <dgm:prSet presAssocID="{AA948B37-EDDE-4D8D-AC0C-621AAC1D5CA7}" presName="composite" presStyleCnt="0"/>
      <dgm:spPr/>
    </dgm:pt>
    <dgm:pt modelId="{D55E7742-2175-4CAC-8148-E151951A83F5}" type="pres">
      <dgm:prSet presAssocID="{AA948B37-EDDE-4D8D-AC0C-621AAC1D5CA7}" presName="imgShp" presStyleLbl="fgImgPlace1" presStyleIdx="2"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dgm:spPr>
    </dgm:pt>
    <dgm:pt modelId="{0F8E191B-0FC1-46C3-9593-B62361A1F2E6}" type="pres">
      <dgm:prSet presAssocID="{AA948B37-EDDE-4D8D-AC0C-621AAC1D5CA7}" presName="txShp" presStyleLbl="node1" presStyleIdx="2" presStyleCnt="4">
        <dgm:presLayoutVars>
          <dgm:bulletEnabled val="1"/>
        </dgm:presLayoutVars>
      </dgm:prSet>
      <dgm:spPr/>
    </dgm:pt>
    <dgm:pt modelId="{B68E62F1-840C-4A81-A716-BD7E6F5F02B1}" type="pres">
      <dgm:prSet presAssocID="{D949C921-CB27-4961-9534-A0FB6C11A36B}" presName="spacing" presStyleCnt="0"/>
      <dgm:spPr/>
    </dgm:pt>
    <dgm:pt modelId="{C509C97E-E5C8-4C3E-922C-2087C66CEFD9}" type="pres">
      <dgm:prSet presAssocID="{60DD2164-23E2-4DCD-A0D5-B66F8AE3B4F6}" presName="composite" presStyleCnt="0"/>
      <dgm:spPr/>
    </dgm:pt>
    <dgm:pt modelId="{07944857-23E8-4D8F-8CFF-C2837CDD10A7}" type="pres">
      <dgm:prSet presAssocID="{60DD2164-23E2-4DCD-A0D5-B66F8AE3B4F6}" presName="imgShp" presStyleLbl="fgImgPlace1" presStyleIdx="3"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dgm:spPr>
    </dgm:pt>
    <dgm:pt modelId="{D5B5E623-46B8-4432-A6F1-2DBA3FE3FD44}" type="pres">
      <dgm:prSet presAssocID="{60DD2164-23E2-4DCD-A0D5-B66F8AE3B4F6}" presName="txShp" presStyleLbl="node1" presStyleIdx="3" presStyleCnt="4" custLinFactNeighborX="598" custLinFactNeighborY="4601">
        <dgm:presLayoutVars>
          <dgm:bulletEnabled val="1"/>
        </dgm:presLayoutVars>
      </dgm:prSet>
      <dgm:spPr/>
    </dgm:pt>
  </dgm:ptLst>
  <dgm:cxnLst>
    <dgm:cxn modelId="{D3338569-0D19-4367-8611-82FF6C59A62E}" type="presOf" srcId="{A906E421-05B0-4BD5-AD2F-F01654C5F720}" destId="{8FD023CE-329C-4538-B40D-260C87BE4755}" srcOrd="0" destOrd="0" presId="urn:microsoft.com/office/officeart/2005/8/layout/vList3"/>
    <dgm:cxn modelId="{0ED0FE6E-5329-4231-9FFD-98B23CC17659}" srcId="{BC6AFD7C-19FA-4D03-B9FA-13285D6BA896}" destId="{A906E421-05B0-4BD5-AD2F-F01654C5F720}" srcOrd="1" destOrd="0" parTransId="{06A4335A-793D-4C3B-951A-7BD79D22EF01}" sibTransId="{EF781691-2AFD-4CE4-87D7-2D1CF5BADA27}"/>
    <dgm:cxn modelId="{4E901A56-24B7-4E43-9F87-072FB62E3EA7}" srcId="{BC6AFD7C-19FA-4D03-B9FA-13285D6BA896}" destId="{AA948B37-EDDE-4D8D-AC0C-621AAC1D5CA7}" srcOrd="2" destOrd="0" parTransId="{80428088-2CAC-4CEA-9126-4A7268275556}" sibTransId="{D949C921-CB27-4961-9534-A0FB6C11A36B}"/>
    <dgm:cxn modelId="{810185B8-3081-4B4C-A4C2-13FA3623F224}" srcId="{BC6AFD7C-19FA-4D03-B9FA-13285D6BA896}" destId="{9EF9A202-6923-4065-9BB6-6FC66C2EA4C7}" srcOrd="0" destOrd="0" parTransId="{6386D5BF-2281-48FC-A5EE-864AB230EF17}" sibTransId="{AABC8FA9-5B37-470F-93F7-F14459FF6E77}"/>
    <dgm:cxn modelId="{4C04D2BC-DCCB-4D0B-85A4-A56FCDA3C11A}" srcId="{BC6AFD7C-19FA-4D03-B9FA-13285D6BA896}" destId="{60DD2164-23E2-4DCD-A0D5-B66F8AE3B4F6}" srcOrd="3" destOrd="0" parTransId="{368F1B6F-6054-4CF4-8586-F57958F2F518}" sibTransId="{27CF9328-33C3-4EA7-AC13-A025BDA301B9}"/>
    <dgm:cxn modelId="{F8897BC8-FB3D-465F-B2BE-BBA700801D19}" type="presOf" srcId="{BC6AFD7C-19FA-4D03-B9FA-13285D6BA896}" destId="{9AE1886F-35EA-4C08-B81D-131928290871}" srcOrd="0" destOrd="0" presId="urn:microsoft.com/office/officeart/2005/8/layout/vList3"/>
    <dgm:cxn modelId="{F3FCBAD0-1F12-441C-91BF-B92A3F91358F}" type="presOf" srcId="{60DD2164-23E2-4DCD-A0D5-B66F8AE3B4F6}" destId="{D5B5E623-46B8-4432-A6F1-2DBA3FE3FD44}" srcOrd="0" destOrd="0" presId="urn:microsoft.com/office/officeart/2005/8/layout/vList3"/>
    <dgm:cxn modelId="{0F9DBFD1-C824-4D77-93D6-8BACA8A77FD3}" type="presOf" srcId="{9EF9A202-6923-4065-9BB6-6FC66C2EA4C7}" destId="{A4F16D2A-3A28-4E5A-A9F9-463A39597076}" srcOrd="0" destOrd="0" presId="urn:microsoft.com/office/officeart/2005/8/layout/vList3"/>
    <dgm:cxn modelId="{0FF4ADD4-6FDD-44E7-8B06-A69F82FDC395}" type="presOf" srcId="{AA948B37-EDDE-4D8D-AC0C-621AAC1D5CA7}" destId="{0F8E191B-0FC1-46C3-9593-B62361A1F2E6}" srcOrd="0" destOrd="0" presId="urn:microsoft.com/office/officeart/2005/8/layout/vList3"/>
    <dgm:cxn modelId="{DFA210E6-9FF4-4F98-8679-D30D33701958}" type="presParOf" srcId="{9AE1886F-35EA-4C08-B81D-131928290871}" destId="{732DA689-B6FE-4B6E-A5B4-27E59AD4B5CD}" srcOrd="0" destOrd="0" presId="urn:microsoft.com/office/officeart/2005/8/layout/vList3"/>
    <dgm:cxn modelId="{68F44EF6-FE77-4FBC-AD95-1078B0B2A3AF}" type="presParOf" srcId="{732DA689-B6FE-4B6E-A5B4-27E59AD4B5CD}" destId="{1A7BD4C8-51FA-44A3-AE62-D290FCE24EF9}" srcOrd="0" destOrd="0" presId="urn:microsoft.com/office/officeart/2005/8/layout/vList3"/>
    <dgm:cxn modelId="{45CF0E95-2042-40E3-8C5B-557B4919CB94}" type="presParOf" srcId="{732DA689-B6FE-4B6E-A5B4-27E59AD4B5CD}" destId="{A4F16D2A-3A28-4E5A-A9F9-463A39597076}" srcOrd="1" destOrd="0" presId="urn:microsoft.com/office/officeart/2005/8/layout/vList3"/>
    <dgm:cxn modelId="{C5F01AFE-B752-42AF-AFB0-400038320A94}" type="presParOf" srcId="{9AE1886F-35EA-4C08-B81D-131928290871}" destId="{CE39B3A6-576B-44AB-962F-CAA6E062A1CB}" srcOrd="1" destOrd="0" presId="urn:microsoft.com/office/officeart/2005/8/layout/vList3"/>
    <dgm:cxn modelId="{F66A7B52-288F-4FA1-8D6E-02B8B3FE6599}" type="presParOf" srcId="{9AE1886F-35EA-4C08-B81D-131928290871}" destId="{D7792ECA-3AB8-4590-8CF7-DE988962A164}" srcOrd="2" destOrd="0" presId="urn:microsoft.com/office/officeart/2005/8/layout/vList3"/>
    <dgm:cxn modelId="{CF57799C-4BE1-4009-AA8B-8CDC96A23686}" type="presParOf" srcId="{D7792ECA-3AB8-4590-8CF7-DE988962A164}" destId="{F87CED92-38F9-4AB7-B8EE-284011BBA8A9}" srcOrd="0" destOrd="0" presId="urn:microsoft.com/office/officeart/2005/8/layout/vList3"/>
    <dgm:cxn modelId="{167A00CB-2275-47BB-8496-984CE1B9FB8B}" type="presParOf" srcId="{D7792ECA-3AB8-4590-8CF7-DE988962A164}" destId="{8FD023CE-329C-4538-B40D-260C87BE4755}" srcOrd="1" destOrd="0" presId="urn:microsoft.com/office/officeart/2005/8/layout/vList3"/>
    <dgm:cxn modelId="{9C9DF644-693C-4EDC-BD59-90EAFC5265EE}" type="presParOf" srcId="{9AE1886F-35EA-4C08-B81D-131928290871}" destId="{2B543D31-441B-4A6A-8363-6B35850061B1}" srcOrd="3" destOrd="0" presId="urn:microsoft.com/office/officeart/2005/8/layout/vList3"/>
    <dgm:cxn modelId="{8939A5FE-C005-4635-ADF4-64CD3CD1B175}" type="presParOf" srcId="{9AE1886F-35EA-4C08-B81D-131928290871}" destId="{3EE11E31-31AC-4C72-B0D2-C97EC59940CD}" srcOrd="4" destOrd="0" presId="urn:microsoft.com/office/officeart/2005/8/layout/vList3"/>
    <dgm:cxn modelId="{AB7188C7-81AC-40EE-A152-C808542D7004}" type="presParOf" srcId="{3EE11E31-31AC-4C72-B0D2-C97EC59940CD}" destId="{D55E7742-2175-4CAC-8148-E151951A83F5}" srcOrd="0" destOrd="0" presId="urn:microsoft.com/office/officeart/2005/8/layout/vList3"/>
    <dgm:cxn modelId="{AD53073E-84D0-4406-BEC7-7412F3A0EFCC}" type="presParOf" srcId="{3EE11E31-31AC-4C72-B0D2-C97EC59940CD}" destId="{0F8E191B-0FC1-46C3-9593-B62361A1F2E6}" srcOrd="1" destOrd="0" presId="urn:microsoft.com/office/officeart/2005/8/layout/vList3"/>
    <dgm:cxn modelId="{7C9EC9D6-CAF5-4855-9AB9-2047B7A1882C}" type="presParOf" srcId="{9AE1886F-35EA-4C08-B81D-131928290871}" destId="{B68E62F1-840C-4A81-A716-BD7E6F5F02B1}" srcOrd="5" destOrd="0" presId="urn:microsoft.com/office/officeart/2005/8/layout/vList3"/>
    <dgm:cxn modelId="{436BF2B4-D56D-4838-B099-1A9F8176D513}" type="presParOf" srcId="{9AE1886F-35EA-4C08-B81D-131928290871}" destId="{C509C97E-E5C8-4C3E-922C-2087C66CEFD9}" srcOrd="6" destOrd="0" presId="urn:microsoft.com/office/officeart/2005/8/layout/vList3"/>
    <dgm:cxn modelId="{2C59BF94-083B-48A6-90C3-AE3713F173D3}" type="presParOf" srcId="{C509C97E-E5C8-4C3E-922C-2087C66CEFD9}" destId="{07944857-23E8-4D8F-8CFF-C2837CDD10A7}" srcOrd="0" destOrd="0" presId="urn:microsoft.com/office/officeart/2005/8/layout/vList3"/>
    <dgm:cxn modelId="{81800E83-BD2C-4609-9D43-A81D0863A89F}" type="presParOf" srcId="{C509C97E-E5C8-4C3E-922C-2087C66CEFD9}" destId="{D5B5E623-46B8-4432-A6F1-2DBA3FE3FD4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B8361-5A0E-4129-85F4-FE64007DC799}">
      <dsp:nvSpPr>
        <dsp:cNvPr id="0" name=""/>
        <dsp:cNvSpPr/>
      </dsp:nvSpPr>
      <dsp:spPr>
        <a:xfrm>
          <a:off x="5624" y="0"/>
          <a:ext cx="3424313" cy="640871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uk-UA" sz="2000" b="1" i="1" kern="1200" dirty="0"/>
            <a:t>Гіпотеза</a:t>
          </a:r>
          <a:r>
            <a:rPr lang="uk-UA" sz="2000" kern="1200" dirty="0"/>
            <a:t> – наукове припущення, висунуте для пояснення будь-яких явищ (процесів) або причин, які зумовлюють даний наслідок.</a:t>
          </a:r>
        </a:p>
        <a:p>
          <a:pPr marL="0" lvl="0" indent="0" algn="ctr" defTabSz="889000" rtl="0">
            <a:lnSpc>
              <a:spcPct val="90000"/>
            </a:lnSpc>
            <a:spcBef>
              <a:spcPct val="0"/>
            </a:spcBef>
            <a:spcAft>
              <a:spcPct val="35000"/>
            </a:spcAft>
            <a:buNone/>
          </a:pPr>
          <a:r>
            <a:rPr lang="uk-UA" sz="2000" kern="1200" dirty="0"/>
            <a:t> </a:t>
          </a:r>
          <a:r>
            <a:rPr lang="uk-UA" sz="2000" b="1" i="1" kern="1200" dirty="0"/>
            <a:t>Наукова теорія </a:t>
          </a:r>
          <a:r>
            <a:rPr lang="uk-UA" sz="2000" kern="1200" dirty="0"/>
            <a:t>включає в себе гіпотезу як вихідний момент пошуку істини, яка допомагає суттєво економити час і сили, цілеспрямовано зібрати і згрупувати факти. Розрізняють нульову, описову (понятійно-термінологічну), пояснювальну, основну робочу і концептуальну гіпотези. Якщо гіпотеза узгоджується з науковими фактами, то в науці її називають теорією або законом.</a:t>
          </a:r>
          <a:endParaRPr lang="ru-RU" sz="2000" kern="1200" dirty="0"/>
        </a:p>
      </dsp:txBody>
      <dsp:txXfrm>
        <a:off x="105919" y="100295"/>
        <a:ext cx="3223723" cy="6208120"/>
      </dsp:txXfrm>
    </dsp:sp>
    <dsp:sp modelId="{8F6EEAA1-9CA0-4108-A1B7-1AF918BCAFA1}">
      <dsp:nvSpPr>
        <dsp:cNvPr id="0" name=""/>
        <dsp:cNvSpPr/>
      </dsp:nvSpPr>
      <dsp:spPr>
        <a:xfrm>
          <a:off x="3772368" y="2779740"/>
          <a:ext cx="725954" cy="84922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ru-RU" sz="3600" kern="1200"/>
        </a:p>
      </dsp:txBody>
      <dsp:txXfrm>
        <a:off x="3772368" y="2949586"/>
        <a:ext cx="508168" cy="509537"/>
      </dsp:txXfrm>
    </dsp:sp>
    <dsp:sp modelId="{CBF92200-32AF-4897-82E5-B7FE2C2E5C97}">
      <dsp:nvSpPr>
        <dsp:cNvPr id="0" name=""/>
        <dsp:cNvSpPr/>
      </dsp:nvSpPr>
      <dsp:spPr>
        <a:xfrm>
          <a:off x="4799662" y="0"/>
          <a:ext cx="3424313" cy="640871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uk-UA" sz="2800" b="1" kern="1200" dirty="0"/>
            <a:t>Гіпотези (як і ідеї) </a:t>
          </a:r>
          <a:r>
            <a:rPr lang="uk-UA" sz="2800" kern="1200" dirty="0"/>
            <a:t>мають імовірнісний характер і проходять у своєму розвитку три стадії:</a:t>
          </a:r>
          <a:endParaRPr lang="ru-RU" sz="2800" kern="1200" dirty="0"/>
        </a:p>
        <a:p>
          <a:pPr marL="228600" lvl="1" indent="-228600" algn="l" defTabSz="889000" rtl="0">
            <a:lnSpc>
              <a:spcPct val="90000"/>
            </a:lnSpc>
            <a:spcBef>
              <a:spcPct val="0"/>
            </a:spcBef>
            <a:spcAft>
              <a:spcPct val="15000"/>
            </a:spcAft>
            <a:buChar char="•"/>
          </a:pPr>
          <a:r>
            <a:rPr lang="uk-UA" sz="2000" kern="1200" dirty="0"/>
            <a:t>накопичення фактичного матеріалу і висунення на його основі припущень;</a:t>
          </a:r>
          <a:endParaRPr lang="ru-RU" sz="2000" kern="1200" dirty="0"/>
        </a:p>
        <a:p>
          <a:pPr marL="171450" lvl="1" indent="-171450" algn="l" defTabSz="800100" rtl="0">
            <a:lnSpc>
              <a:spcPct val="90000"/>
            </a:lnSpc>
            <a:spcBef>
              <a:spcPct val="0"/>
            </a:spcBef>
            <a:spcAft>
              <a:spcPct val="15000"/>
            </a:spcAft>
            <a:buChar char="•"/>
          </a:pPr>
          <a:r>
            <a:rPr lang="uk-UA" sz="1800" kern="1200" dirty="0"/>
            <a:t>формулювання гіпотези і обґрунтування на основі припущення прийнятної теорії;</a:t>
          </a:r>
          <a:endParaRPr lang="ru-RU" sz="1800" kern="1200" dirty="0"/>
        </a:p>
        <a:p>
          <a:pPr marL="228600" lvl="1" indent="-228600" algn="l" defTabSz="889000" rtl="0">
            <a:lnSpc>
              <a:spcPct val="90000"/>
            </a:lnSpc>
            <a:spcBef>
              <a:spcPct val="0"/>
            </a:spcBef>
            <a:spcAft>
              <a:spcPct val="15000"/>
            </a:spcAft>
            <a:buChar char="•"/>
          </a:pPr>
          <a:r>
            <a:rPr lang="uk-UA" sz="2000" kern="1200" dirty="0"/>
            <a:t>перевірка отриманих результатів на практиці і на її основі уточнення гіпотези.</a:t>
          </a:r>
          <a:endParaRPr lang="ru-RU" sz="2000" kern="1200" dirty="0"/>
        </a:p>
      </dsp:txBody>
      <dsp:txXfrm>
        <a:off x="4899957" y="100295"/>
        <a:ext cx="3223723" cy="62081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BE5F6-140B-4CB3-940A-9E2507947BD4}">
      <dsp:nvSpPr>
        <dsp:cNvPr id="0" name=""/>
        <dsp:cNvSpPr/>
      </dsp:nvSpPr>
      <dsp:spPr>
        <a:xfrm>
          <a:off x="0" y="65861"/>
          <a:ext cx="9144000" cy="14793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uk-UA" sz="1700" b="0" i="0" kern="1200" baseline="0" noProof="0" dirty="0"/>
            <a:t>Експеримент - одна з сфер людської практики, в якій піддається перевірці істинність висунених гіпотез або виявляються закономірності об'єктивного світу. </a:t>
          </a:r>
          <a:endParaRPr lang="uk-UA" sz="1700" kern="1200" noProof="0" dirty="0"/>
        </a:p>
      </dsp:txBody>
      <dsp:txXfrm>
        <a:off x="72214" y="138075"/>
        <a:ext cx="8999572" cy="1334890"/>
      </dsp:txXfrm>
    </dsp:sp>
    <dsp:sp modelId="{2CB19AB2-9AB7-4BA3-9A90-28C2B8FF3BE8}">
      <dsp:nvSpPr>
        <dsp:cNvPr id="0" name=""/>
        <dsp:cNvSpPr/>
      </dsp:nvSpPr>
      <dsp:spPr>
        <a:xfrm>
          <a:off x="0" y="1594140"/>
          <a:ext cx="9144000" cy="14793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uk-UA" sz="1700" kern="1200" noProof="0" dirty="0"/>
            <a:t>В процесі експерименту дослідник втручається в процес, що вивчається, з метою пізнання, при цьому одні умови досвіду </a:t>
          </a:r>
          <a:r>
            <a:rPr lang="uk-UA" sz="1700" kern="1200" noProof="0" dirty="0" err="1"/>
            <a:t>ізолюються</a:t>
          </a:r>
          <a:r>
            <a:rPr lang="uk-UA" sz="1700" kern="1200" noProof="0" dirty="0"/>
            <a:t>, інші виключаються, треті посилюються або ослабляються. Експериментальне вивчення об'єкту або явища має певні переваги в порівнянні із спостереженням, оскільки дозволяє вивчати явища в "чистому вигляді" за допомогою усунення побічних чинників</a:t>
          </a:r>
          <a:r>
            <a:rPr lang="ru-RU" sz="1700" kern="1200" dirty="0"/>
            <a:t>. </a:t>
          </a:r>
        </a:p>
      </dsp:txBody>
      <dsp:txXfrm>
        <a:off x="72214" y="1666354"/>
        <a:ext cx="8999572" cy="133489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488A1-8D7C-42FE-B5C5-C0583FB02479}">
      <dsp:nvSpPr>
        <dsp:cNvPr id="0" name=""/>
        <dsp:cNvSpPr/>
      </dsp:nvSpPr>
      <dsp:spPr>
        <a:xfrm>
          <a:off x="602" y="167674"/>
          <a:ext cx="4930835" cy="24654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uk-UA" sz="2400" kern="1200" noProof="0" dirty="0"/>
            <a:t>Узагальнення - визначення загального поняття, в якому знаходить відображення головне, основне, </a:t>
          </a:r>
          <a:r>
            <a:rPr lang="uk-UA" sz="2400" kern="1200" noProof="0" dirty="0" err="1"/>
            <a:t>характеризуюче</a:t>
          </a:r>
          <a:r>
            <a:rPr lang="uk-UA" sz="2400" kern="1200" noProof="0" dirty="0"/>
            <a:t> об'єкти цього класу. Цей засіб для утворення нових наукових понять, формулювання законів і теорій</a:t>
          </a:r>
          <a:r>
            <a:rPr lang="ru-RU" sz="2400" kern="1200" dirty="0"/>
            <a:t>.</a:t>
          </a:r>
        </a:p>
      </dsp:txBody>
      <dsp:txXfrm>
        <a:off x="602" y="167674"/>
        <a:ext cx="4930835" cy="24654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0331E0-5A2C-43EC-A41E-D3F3CD3F40E2}">
      <dsp:nvSpPr>
        <dsp:cNvPr id="0" name=""/>
        <dsp:cNvSpPr/>
      </dsp:nvSpPr>
      <dsp:spPr>
        <a:xfrm>
          <a:off x="0" y="0"/>
          <a:ext cx="3139321" cy="313932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7BCFC2-0BCF-4964-99C0-D815BA5CAB18}">
      <dsp:nvSpPr>
        <dsp:cNvPr id="0" name=""/>
        <dsp:cNvSpPr/>
      </dsp:nvSpPr>
      <dsp:spPr>
        <a:xfrm>
          <a:off x="1569660" y="0"/>
          <a:ext cx="7574339" cy="313932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ru-RU" sz="1700" b="1" i="0" kern="1200" baseline="0" dirty="0" err="1">
              <a:latin typeface="Times New Roman" pitchFamily="18" charset="0"/>
              <a:cs typeface="Times New Roman" pitchFamily="18" charset="0"/>
            </a:rPr>
            <a:t>Абстрагування</a:t>
          </a:r>
          <a:r>
            <a:rPr lang="ru-RU" sz="1700" b="0" i="0" kern="1200" baseline="0" dirty="0">
              <a:latin typeface="Times New Roman" pitchFamily="18" charset="0"/>
              <a:cs typeface="Times New Roman" pitchFamily="18" charset="0"/>
            </a:rPr>
            <a:t> - </a:t>
          </a:r>
          <a:r>
            <a:rPr lang="ru-RU" sz="1700" b="0" i="0" kern="1200" baseline="0" dirty="0" err="1">
              <a:latin typeface="Times New Roman" pitchFamily="18" charset="0"/>
              <a:cs typeface="Times New Roman" pitchFamily="18" charset="0"/>
            </a:rPr>
            <a:t>це</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уявне</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відвернення</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від</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несуттєвих</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властивостей</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зв'язків</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стосунків</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предметів</a:t>
          </a:r>
          <a:r>
            <a:rPr lang="ru-RU" sz="1700" b="0" i="0" kern="1200" baseline="0" dirty="0">
              <a:latin typeface="Times New Roman" pitchFamily="18" charset="0"/>
              <a:cs typeface="Times New Roman" pitchFamily="18" charset="0"/>
            </a:rPr>
            <a:t> і </a:t>
          </a:r>
          <a:r>
            <a:rPr lang="ru-RU" sz="1700" b="0" i="0" kern="1200" baseline="0" dirty="0" err="1">
              <a:latin typeface="Times New Roman" pitchFamily="18" charset="0"/>
              <a:cs typeface="Times New Roman" pitchFamily="18" charset="0"/>
            </a:rPr>
            <a:t>виділення</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декількох</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сторін</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що</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цікавлять</a:t>
          </a:r>
          <a:r>
            <a:rPr lang="ru-RU" sz="1700" b="0" i="0" kern="1200" baseline="0" dirty="0">
              <a:latin typeface="Times New Roman" pitchFamily="18" charset="0"/>
              <a:cs typeface="Times New Roman" pitchFamily="18" charset="0"/>
            </a:rPr>
            <a:t> </a:t>
          </a:r>
          <a:r>
            <a:rPr lang="ru-RU" sz="1700" b="0" i="0" kern="1200" baseline="0" dirty="0" err="1">
              <a:latin typeface="Times New Roman" pitchFamily="18" charset="0"/>
              <a:cs typeface="Times New Roman" pitchFamily="18" charset="0"/>
            </a:rPr>
            <a:t>дослідника</a:t>
          </a:r>
          <a:r>
            <a:rPr lang="ru-RU" sz="1700" b="0" i="0" kern="1200" baseline="0" dirty="0">
              <a:latin typeface="Times New Roman" pitchFamily="18" charset="0"/>
              <a:cs typeface="Times New Roman" pitchFamily="18" charset="0"/>
            </a:rPr>
            <a:t>. </a:t>
          </a:r>
          <a:endParaRPr lang="ru-RU" sz="1700" kern="1200" dirty="0">
            <a:latin typeface="Times New Roman" pitchFamily="18" charset="0"/>
            <a:cs typeface="Times New Roman" pitchFamily="18" charset="0"/>
          </a:endParaRPr>
        </a:p>
      </dsp:txBody>
      <dsp:txXfrm>
        <a:off x="1569660" y="0"/>
        <a:ext cx="7574339" cy="667105"/>
      </dsp:txXfrm>
    </dsp:sp>
    <dsp:sp modelId="{AD105592-A53B-4AF1-B94F-ED5A799B03E2}">
      <dsp:nvSpPr>
        <dsp:cNvPr id="0" name=""/>
        <dsp:cNvSpPr/>
      </dsp:nvSpPr>
      <dsp:spPr>
        <a:xfrm>
          <a:off x="412035" y="667105"/>
          <a:ext cx="2315249" cy="231524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FEF1F9-3BB5-40CF-B49E-A0F514985F15}">
      <dsp:nvSpPr>
        <dsp:cNvPr id="0" name=""/>
        <dsp:cNvSpPr/>
      </dsp:nvSpPr>
      <dsp:spPr>
        <a:xfrm>
          <a:off x="1569660" y="667105"/>
          <a:ext cx="7574339" cy="231524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ru-RU" sz="1700" kern="1200" dirty="0" err="1"/>
            <a:t>Воно</a:t>
          </a:r>
          <a:r>
            <a:rPr lang="ru-RU" sz="1700" kern="1200" dirty="0"/>
            <a:t>, як правило, </a:t>
          </a:r>
          <a:r>
            <a:rPr lang="ru-RU" sz="1700" kern="1200" dirty="0" err="1"/>
            <a:t>здійснюється</a:t>
          </a:r>
          <a:r>
            <a:rPr lang="ru-RU" sz="1700" kern="1200" dirty="0"/>
            <a:t> в два </a:t>
          </a:r>
          <a:r>
            <a:rPr lang="ru-RU" sz="1700" kern="1200" dirty="0" err="1"/>
            <a:t>етапи</a:t>
          </a:r>
          <a:r>
            <a:rPr lang="ru-RU" sz="1700" kern="1200" dirty="0"/>
            <a:t>. </a:t>
          </a:r>
        </a:p>
      </dsp:txBody>
      <dsp:txXfrm>
        <a:off x="1569660" y="667105"/>
        <a:ext cx="7574339" cy="667105"/>
      </dsp:txXfrm>
    </dsp:sp>
    <dsp:sp modelId="{1F032E12-FE58-481D-A47B-BA6801A30194}">
      <dsp:nvSpPr>
        <dsp:cNvPr id="0" name=""/>
        <dsp:cNvSpPr/>
      </dsp:nvSpPr>
      <dsp:spPr>
        <a:xfrm>
          <a:off x="824071" y="1334211"/>
          <a:ext cx="1491177" cy="149117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31C625-46D5-4BA9-A49E-5F5AC02D7506}">
      <dsp:nvSpPr>
        <dsp:cNvPr id="0" name=""/>
        <dsp:cNvSpPr/>
      </dsp:nvSpPr>
      <dsp:spPr>
        <a:xfrm>
          <a:off x="1569660" y="1334211"/>
          <a:ext cx="7574339" cy="149117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ru-RU" sz="1700" kern="1200" dirty="0"/>
            <a:t>На </a:t>
          </a:r>
          <a:r>
            <a:rPr lang="ru-RU" sz="1700" kern="1200" dirty="0" err="1"/>
            <a:t>першому</a:t>
          </a:r>
          <a:r>
            <a:rPr lang="ru-RU" sz="1700" kern="1200" dirty="0"/>
            <a:t> </a:t>
          </a:r>
          <a:r>
            <a:rPr lang="ru-RU" sz="1700" kern="1200" dirty="0" err="1"/>
            <a:t>етапі</a:t>
          </a:r>
          <a:r>
            <a:rPr lang="ru-RU" sz="1700" kern="1200" dirty="0"/>
            <a:t> </a:t>
          </a:r>
          <a:r>
            <a:rPr lang="ru-RU" sz="1700" kern="1200" dirty="0" err="1"/>
            <a:t>визначаються</a:t>
          </a:r>
          <a:r>
            <a:rPr lang="ru-RU" sz="1700" kern="1200" dirty="0"/>
            <a:t> </a:t>
          </a:r>
          <a:r>
            <a:rPr lang="ru-RU" sz="1700" kern="1200" dirty="0" err="1"/>
            <a:t>несуттєві</a:t>
          </a:r>
          <a:r>
            <a:rPr lang="ru-RU" sz="1700" kern="1200" dirty="0"/>
            <a:t> </a:t>
          </a:r>
          <a:r>
            <a:rPr lang="ru-RU" sz="1700" kern="1200" dirty="0" err="1"/>
            <a:t>властивості</a:t>
          </a:r>
          <a:r>
            <a:rPr lang="ru-RU" sz="1700" kern="1200" dirty="0"/>
            <a:t>, </a:t>
          </a:r>
          <a:r>
            <a:rPr lang="ru-RU" sz="1700" kern="1200" dirty="0" err="1"/>
            <a:t>зв'язки</a:t>
          </a:r>
          <a:r>
            <a:rPr lang="ru-RU" sz="1700" kern="1200" dirty="0"/>
            <a:t> і так </a:t>
          </a:r>
          <a:r>
            <a:rPr lang="ru-RU" sz="1700" kern="1200" dirty="0" err="1"/>
            <a:t>далі</a:t>
          </a:r>
          <a:r>
            <a:rPr lang="ru-RU" sz="1700" kern="1200" dirty="0"/>
            <a:t> </a:t>
          </a:r>
        </a:p>
      </dsp:txBody>
      <dsp:txXfrm>
        <a:off x="1569660" y="1334211"/>
        <a:ext cx="7574339" cy="667105"/>
      </dsp:txXfrm>
    </dsp:sp>
    <dsp:sp modelId="{AB134E64-63DC-4392-A7BA-402830E02E6E}">
      <dsp:nvSpPr>
        <dsp:cNvPr id="0" name=""/>
        <dsp:cNvSpPr/>
      </dsp:nvSpPr>
      <dsp:spPr>
        <a:xfrm>
          <a:off x="1236107" y="2001317"/>
          <a:ext cx="667105" cy="667105"/>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4BF508-9A99-45A0-84CB-4C2D964DB570}">
      <dsp:nvSpPr>
        <dsp:cNvPr id="0" name=""/>
        <dsp:cNvSpPr/>
      </dsp:nvSpPr>
      <dsp:spPr>
        <a:xfrm>
          <a:off x="1569660" y="2001317"/>
          <a:ext cx="7574339" cy="66710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ru-RU" sz="1700" kern="1200" dirty="0"/>
            <a:t>На другому - </a:t>
          </a:r>
          <a:r>
            <a:rPr lang="ru-RU" sz="1700" kern="1200" dirty="0" err="1"/>
            <a:t>досліджуваний</a:t>
          </a:r>
          <a:r>
            <a:rPr lang="ru-RU" sz="1700" kern="1200" dirty="0"/>
            <a:t> </a:t>
          </a:r>
          <a:r>
            <a:rPr lang="ru-RU" sz="1700" kern="1200" dirty="0" err="1"/>
            <a:t>об'єкт</a:t>
          </a:r>
          <a:r>
            <a:rPr lang="ru-RU" sz="1700" kern="1200" dirty="0"/>
            <a:t> </a:t>
          </a:r>
          <a:r>
            <a:rPr lang="ru-RU" sz="1700" kern="1200" dirty="0" err="1"/>
            <a:t>замінюють</a:t>
          </a:r>
          <a:r>
            <a:rPr lang="ru-RU" sz="1700" kern="1200" dirty="0"/>
            <a:t> </a:t>
          </a:r>
          <a:r>
            <a:rPr lang="ru-RU" sz="1700" kern="1200" dirty="0" err="1"/>
            <a:t>іншим</a:t>
          </a:r>
          <a:r>
            <a:rPr lang="ru-RU" sz="1700" kern="1200" dirty="0"/>
            <a:t>, </a:t>
          </a:r>
          <a:r>
            <a:rPr lang="ru-RU" sz="1700" kern="1200" dirty="0" err="1"/>
            <a:t>простішим</a:t>
          </a:r>
          <a:r>
            <a:rPr lang="ru-RU" sz="1700" kern="1200" dirty="0"/>
            <a:t>, таким, </a:t>
          </a:r>
          <a:r>
            <a:rPr lang="ru-RU" sz="1700" kern="1200" dirty="0" err="1"/>
            <a:t>що</a:t>
          </a:r>
          <a:r>
            <a:rPr lang="ru-RU" sz="1700" kern="1200" dirty="0"/>
            <a:t> є </a:t>
          </a:r>
          <a:r>
            <a:rPr lang="ru-RU" sz="1700" kern="1200" dirty="0" err="1"/>
            <a:t>спрощеною</a:t>
          </a:r>
          <a:r>
            <a:rPr lang="ru-RU" sz="1700" kern="1200" dirty="0"/>
            <a:t> </a:t>
          </a:r>
          <a:r>
            <a:rPr lang="ru-RU" sz="1700" kern="1200" dirty="0" err="1"/>
            <a:t>моделлю</a:t>
          </a:r>
          <a:r>
            <a:rPr lang="ru-RU" sz="1700" kern="1200" dirty="0"/>
            <a:t>, </a:t>
          </a:r>
          <a:r>
            <a:rPr lang="ru-RU" sz="1700" kern="1200" dirty="0" err="1"/>
            <a:t>що</a:t>
          </a:r>
          <a:r>
            <a:rPr lang="ru-RU" sz="1700" kern="1200" dirty="0"/>
            <a:t> </a:t>
          </a:r>
          <a:r>
            <a:rPr lang="ru-RU" sz="1700" kern="1200" dirty="0" err="1"/>
            <a:t>зберігає</a:t>
          </a:r>
          <a:r>
            <a:rPr lang="ru-RU" sz="1700" kern="1200" dirty="0"/>
            <a:t> головне в складному.</a:t>
          </a:r>
        </a:p>
      </dsp:txBody>
      <dsp:txXfrm>
        <a:off x="1569660" y="2001317"/>
        <a:ext cx="7574339" cy="66710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54CC4-D8FC-4AEC-8E5B-CE8F31A8AA24}">
      <dsp:nvSpPr>
        <dsp:cNvPr id="0" name=""/>
        <dsp:cNvSpPr/>
      </dsp:nvSpPr>
      <dsp:spPr>
        <a:xfrm>
          <a:off x="0" y="0"/>
          <a:ext cx="3139321" cy="313932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6487F9-07EE-42E1-8CF4-6773FCEA898F}">
      <dsp:nvSpPr>
        <dsp:cNvPr id="0" name=""/>
        <dsp:cNvSpPr/>
      </dsp:nvSpPr>
      <dsp:spPr>
        <a:xfrm>
          <a:off x="1569660" y="0"/>
          <a:ext cx="7574339" cy="313932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ru-RU" sz="2100" b="1" i="0" kern="1200" baseline="0" dirty="0" err="1"/>
            <a:t>Формалізація</a:t>
          </a:r>
          <a:r>
            <a:rPr lang="ru-RU" sz="2100" b="0" i="0" kern="1200" baseline="0" dirty="0"/>
            <a:t> - </a:t>
          </a:r>
          <a:r>
            <a:rPr lang="ru-RU" sz="2100" b="0" i="0" kern="1200" baseline="0" dirty="0" err="1"/>
            <a:t>відображення</a:t>
          </a:r>
          <a:r>
            <a:rPr lang="ru-RU" sz="2100" b="0" i="0" kern="1200" baseline="0" dirty="0"/>
            <a:t> </a:t>
          </a:r>
          <a:r>
            <a:rPr lang="ru-RU" sz="2100" b="0" i="0" kern="1200" baseline="0" dirty="0" err="1"/>
            <a:t>об'єкту</a:t>
          </a:r>
          <a:r>
            <a:rPr lang="ru-RU" sz="2100" b="0" i="0" kern="1200" baseline="0" dirty="0"/>
            <a:t> </a:t>
          </a:r>
          <a:r>
            <a:rPr lang="ru-RU" sz="2100" b="0" i="0" kern="1200" baseline="0" dirty="0" err="1"/>
            <a:t>або</a:t>
          </a:r>
          <a:r>
            <a:rPr lang="ru-RU" sz="2100" b="0" i="0" kern="1200" baseline="0" dirty="0"/>
            <a:t> </a:t>
          </a:r>
          <a:r>
            <a:rPr lang="ru-RU" sz="2100" b="0" i="0" kern="1200" baseline="0" dirty="0" err="1"/>
            <a:t>явища</a:t>
          </a:r>
          <a:r>
            <a:rPr lang="ru-RU" sz="2100" b="0" i="0" kern="1200" baseline="0" dirty="0"/>
            <a:t> в </a:t>
          </a:r>
          <a:r>
            <a:rPr lang="ru-RU" sz="2100" b="0" i="0" kern="1200" baseline="0" dirty="0" err="1"/>
            <a:t>знаковій</a:t>
          </a:r>
          <a:r>
            <a:rPr lang="ru-RU" sz="2100" b="0" i="0" kern="1200" baseline="0" dirty="0"/>
            <a:t> </a:t>
          </a:r>
          <a:r>
            <a:rPr lang="ru-RU" sz="2100" b="0" i="0" kern="1200" baseline="0" dirty="0" err="1"/>
            <a:t>формі</a:t>
          </a:r>
          <a:r>
            <a:rPr lang="ru-RU" sz="2100" b="0" i="0" kern="1200" baseline="0" dirty="0"/>
            <a:t> </a:t>
          </a:r>
          <a:r>
            <a:rPr lang="ru-RU" sz="2100" b="0" i="0" kern="1200" baseline="0" dirty="0" err="1"/>
            <a:t>якої-небудь</a:t>
          </a:r>
          <a:r>
            <a:rPr lang="ru-RU" sz="2100" b="0" i="0" kern="1200" baseline="0" dirty="0"/>
            <a:t> </a:t>
          </a:r>
          <a:r>
            <a:rPr lang="ru-RU" sz="2100" b="0" i="0" kern="1200" baseline="0" dirty="0" err="1"/>
            <a:t>штучної</a:t>
          </a:r>
          <a:r>
            <a:rPr lang="ru-RU" sz="2100" b="0" i="0" kern="1200" baseline="0" dirty="0"/>
            <a:t> </a:t>
          </a:r>
          <a:r>
            <a:rPr lang="ru-RU" sz="2100" b="0" i="0" kern="1200" baseline="0" dirty="0" err="1"/>
            <a:t>мови</a:t>
          </a:r>
          <a:r>
            <a:rPr lang="ru-RU" sz="2100" b="0" i="0" kern="1200" baseline="0" dirty="0"/>
            <a:t> (математики, </a:t>
          </a:r>
          <a:r>
            <a:rPr lang="ru-RU" sz="2100" b="0" i="0" kern="1200" baseline="0" dirty="0" err="1"/>
            <a:t>хімії</a:t>
          </a:r>
          <a:r>
            <a:rPr lang="ru-RU" sz="2100" b="0" i="0" kern="1200" baseline="0" dirty="0"/>
            <a:t> і т. д) і </a:t>
          </a:r>
          <a:r>
            <a:rPr lang="ru-RU" sz="2100" b="0" i="0" kern="1200" baseline="0" dirty="0" err="1"/>
            <a:t>забезпечення</a:t>
          </a:r>
          <a:r>
            <a:rPr lang="ru-RU" sz="2100" b="0" i="0" kern="1200" baseline="0" dirty="0"/>
            <a:t> </a:t>
          </a:r>
          <a:r>
            <a:rPr lang="ru-RU" sz="2100" b="0" i="0" kern="1200" baseline="0" dirty="0" err="1"/>
            <a:t>можливості</a:t>
          </a:r>
          <a:r>
            <a:rPr lang="ru-RU" sz="2100" b="0" i="0" kern="1200" baseline="0" dirty="0"/>
            <a:t> </a:t>
          </a:r>
          <a:r>
            <a:rPr lang="ru-RU" sz="2100" b="0" i="0" kern="1200" baseline="0" dirty="0" err="1"/>
            <a:t>дослідження</a:t>
          </a:r>
          <a:r>
            <a:rPr lang="ru-RU" sz="2100" b="0" i="0" kern="1200" baseline="0" dirty="0"/>
            <a:t> </a:t>
          </a:r>
          <a:r>
            <a:rPr lang="ru-RU" sz="2100" b="0" i="0" kern="1200" baseline="0" dirty="0" err="1"/>
            <a:t>реальних</a:t>
          </a:r>
          <a:r>
            <a:rPr lang="ru-RU" sz="2100" b="0" i="0" kern="1200" baseline="0" dirty="0"/>
            <a:t> </a:t>
          </a:r>
          <a:r>
            <a:rPr lang="ru-RU" sz="2100" b="0" i="0" kern="1200" baseline="0" dirty="0" err="1"/>
            <a:t>об'єктів</a:t>
          </a:r>
          <a:r>
            <a:rPr lang="ru-RU" sz="2100" b="0" i="0" kern="1200" baseline="0" dirty="0"/>
            <a:t> і </a:t>
          </a:r>
          <a:r>
            <a:rPr lang="ru-RU" sz="2100" b="0" i="0" kern="1200" baseline="0" dirty="0" err="1"/>
            <a:t>їх</a:t>
          </a:r>
          <a:r>
            <a:rPr lang="ru-RU" sz="2100" b="0" i="0" kern="1200" baseline="0" dirty="0"/>
            <a:t> </a:t>
          </a:r>
          <a:r>
            <a:rPr lang="ru-RU" sz="2100" b="0" i="0" kern="1200" baseline="0" dirty="0" err="1"/>
            <a:t>властивостей</a:t>
          </a:r>
          <a:r>
            <a:rPr lang="ru-RU" sz="2100" b="0" i="0" kern="1200" baseline="0" dirty="0"/>
            <a:t> через </a:t>
          </a:r>
          <a:r>
            <a:rPr lang="ru-RU" sz="2100" b="0" i="0" kern="1200" baseline="0" dirty="0" err="1"/>
            <a:t>формальне</a:t>
          </a:r>
          <a:r>
            <a:rPr lang="ru-RU" sz="2100" b="0" i="0" kern="1200" baseline="0" dirty="0"/>
            <a:t> </a:t>
          </a:r>
          <a:r>
            <a:rPr lang="ru-RU" sz="2100" b="0" i="0" kern="1200" baseline="0" dirty="0" err="1"/>
            <a:t>дослідження</a:t>
          </a:r>
          <a:r>
            <a:rPr lang="ru-RU" sz="2100" b="0" i="0" kern="1200" baseline="0" dirty="0"/>
            <a:t> </a:t>
          </a:r>
          <a:r>
            <a:rPr lang="ru-RU" sz="2100" b="0" i="0" kern="1200" baseline="0" dirty="0" err="1"/>
            <a:t>відповідних</a:t>
          </a:r>
          <a:r>
            <a:rPr lang="ru-RU" sz="2100" b="0" i="0" kern="1200" baseline="0" dirty="0"/>
            <a:t>  </a:t>
          </a:r>
          <a:r>
            <a:rPr lang="ru-RU" sz="2100" b="0" i="0" kern="1200" baseline="0" dirty="0" err="1"/>
            <a:t>знаків</a:t>
          </a:r>
          <a:r>
            <a:rPr lang="ru-RU" sz="2100" b="0" i="0" kern="1200" baseline="0" dirty="0"/>
            <a:t>.</a:t>
          </a:r>
          <a:endParaRPr lang="ru-RU" sz="2100" kern="1200" dirty="0"/>
        </a:p>
      </dsp:txBody>
      <dsp:txXfrm>
        <a:off x="1569660" y="0"/>
        <a:ext cx="7574339" cy="1491177"/>
      </dsp:txXfrm>
    </dsp:sp>
    <dsp:sp modelId="{D002BAA8-2E8B-4703-9574-45EE5CD0F409}">
      <dsp:nvSpPr>
        <dsp:cNvPr id="0" name=""/>
        <dsp:cNvSpPr/>
      </dsp:nvSpPr>
      <dsp:spPr>
        <a:xfrm>
          <a:off x="824071" y="1491177"/>
          <a:ext cx="1491177" cy="149117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2DDB0C-9BE1-45F4-BCC2-6F30889FB16A}">
      <dsp:nvSpPr>
        <dsp:cNvPr id="0" name=""/>
        <dsp:cNvSpPr/>
      </dsp:nvSpPr>
      <dsp:spPr>
        <a:xfrm>
          <a:off x="1569660" y="1491177"/>
          <a:ext cx="7574339" cy="149117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ru-RU" sz="2100" b="1" i="0" kern="1200" baseline="0" dirty="0" err="1"/>
            <a:t>Аксіоматичний</a:t>
          </a:r>
          <a:r>
            <a:rPr lang="ru-RU" sz="2100" b="1" i="0" kern="1200" baseline="0" dirty="0"/>
            <a:t> метод</a:t>
          </a:r>
          <a:r>
            <a:rPr lang="ru-RU" sz="2100" b="0" i="0" kern="1200" baseline="0" dirty="0"/>
            <a:t> - </a:t>
          </a:r>
          <a:r>
            <a:rPr lang="ru-RU" sz="2100" b="0" i="0" kern="1200" baseline="0" dirty="0" err="1"/>
            <a:t>спосіб</a:t>
          </a:r>
          <a:r>
            <a:rPr lang="ru-RU" sz="2100" b="0" i="0" kern="1200" baseline="0" dirty="0"/>
            <a:t> </a:t>
          </a:r>
          <a:r>
            <a:rPr lang="ru-RU" sz="2100" b="0" i="0" kern="1200" baseline="0" dirty="0" err="1"/>
            <a:t>побудови</a:t>
          </a:r>
          <a:r>
            <a:rPr lang="ru-RU" sz="2100" b="0" i="0" kern="1200" baseline="0" dirty="0"/>
            <a:t> </a:t>
          </a:r>
          <a:r>
            <a:rPr lang="ru-RU" sz="2100" b="0" i="0" kern="1200" baseline="0" dirty="0" err="1"/>
            <a:t>наукової</a:t>
          </a:r>
          <a:r>
            <a:rPr lang="ru-RU" sz="2100" b="0" i="0" kern="1200" baseline="0" dirty="0"/>
            <a:t> </a:t>
          </a:r>
          <a:r>
            <a:rPr lang="ru-RU" sz="2100" b="0" i="0" kern="1200" baseline="0" dirty="0" err="1"/>
            <a:t>теорії</a:t>
          </a:r>
          <a:r>
            <a:rPr lang="ru-RU" sz="2100" b="0" i="0" kern="1200" baseline="0" dirty="0"/>
            <a:t>, при </a:t>
          </a:r>
          <a:r>
            <a:rPr lang="ru-RU" sz="2100" b="0" i="0" kern="1200" baseline="0" dirty="0" err="1"/>
            <a:t>якій</a:t>
          </a:r>
          <a:r>
            <a:rPr lang="ru-RU" sz="2100" b="0" i="0" kern="1200" baseline="0" dirty="0"/>
            <a:t> </a:t>
          </a:r>
          <a:r>
            <a:rPr lang="ru-RU" sz="2100" b="0" i="0" kern="1200" baseline="0" dirty="0" err="1"/>
            <a:t>деякі</a:t>
          </a:r>
          <a:r>
            <a:rPr lang="ru-RU" sz="2100" b="0" i="0" kern="1200" baseline="0" dirty="0"/>
            <a:t> </a:t>
          </a:r>
          <a:r>
            <a:rPr lang="ru-RU" sz="2100" b="0" i="0" kern="1200" baseline="0" dirty="0" err="1"/>
            <a:t>твердження</a:t>
          </a:r>
          <a:r>
            <a:rPr lang="ru-RU" sz="2100" b="0" i="0" kern="1200" baseline="0" dirty="0"/>
            <a:t> (</a:t>
          </a:r>
          <a:r>
            <a:rPr lang="ru-RU" sz="2100" b="0" i="0" kern="1200" baseline="0" dirty="0" err="1"/>
            <a:t>аксіоми</a:t>
          </a:r>
          <a:r>
            <a:rPr lang="ru-RU" sz="2100" b="0" i="0" kern="1200" baseline="0" dirty="0"/>
            <a:t>) </a:t>
          </a:r>
          <a:r>
            <a:rPr lang="ru-RU" sz="2100" b="0" i="0" kern="1200" baseline="0" dirty="0" err="1"/>
            <a:t>приймаються</a:t>
          </a:r>
          <a:r>
            <a:rPr lang="ru-RU" sz="2100" b="0" i="0" kern="1200" baseline="0" dirty="0"/>
            <a:t> без </a:t>
          </a:r>
          <a:r>
            <a:rPr lang="ru-RU" sz="2100" b="0" i="0" kern="1200" baseline="0" dirty="0" err="1"/>
            <a:t>доказів</a:t>
          </a:r>
          <a:r>
            <a:rPr lang="ru-RU" sz="2100" b="0" i="0" kern="1200" baseline="0" dirty="0"/>
            <a:t> і </a:t>
          </a:r>
          <a:r>
            <a:rPr lang="ru-RU" sz="2100" b="0" i="0" kern="1200" baseline="0" dirty="0" err="1"/>
            <a:t>потім</a:t>
          </a:r>
          <a:r>
            <a:rPr lang="ru-RU" sz="2100" b="0" i="0" kern="1200" baseline="0" dirty="0"/>
            <a:t> </a:t>
          </a:r>
          <a:r>
            <a:rPr lang="ru-RU" sz="2100" b="0" i="0" kern="1200" baseline="0" dirty="0" err="1"/>
            <a:t>використовуються</a:t>
          </a:r>
          <a:r>
            <a:rPr lang="ru-RU" sz="2100" b="0" i="0" kern="1200" baseline="0" dirty="0"/>
            <a:t> для </a:t>
          </a:r>
          <a:r>
            <a:rPr lang="ru-RU" sz="2100" b="0" i="0" kern="1200" baseline="0" dirty="0" err="1"/>
            <a:t>отримання</a:t>
          </a:r>
          <a:r>
            <a:rPr lang="ru-RU" sz="2100" b="0" i="0" kern="1200" baseline="0" dirty="0"/>
            <a:t> </a:t>
          </a:r>
          <a:r>
            <a:rPr lang="ru-RU" sz="2100" b="0" i="0" kern="1200" baseline="0" dirty="0" err="1"/>
            <a:t>інших</a:t>
          </a:r>
          <a:r>
            <a:rPr lang="ru-RU" sz="2100" b="0" i="0" kern="1200" baseline="0" dirty="0"/>
            <a:t> </a:t>
          </a:r>
          <a:r>
            <a:rPr lang="ru-RU" sz="2100" b="0" i="0" kern="1200" baseline="0" dirty="0" err="1"/>
            <a:t>знань</a:t>
          </a:r>
          <a:r>
            <a:rPr lang="ru-RU" sz="2100" b="0" i="0" kern="1200" baseline="0" dirty="0"/>
            <a:t> за </a:t>
          </a:r>
          <a:r>
            <a:rPr lang="ru-RU" sz="2100" b="0" i="0" kern="1200" baseline="0" dirty="0" err="1"/>
            <a:t>певними</a:t>
          </a:r>
          <a:r>
            <a:rPr lang="ru-RU" sz="2100" b="0" i="0" kern="1200" baseline="0" dirty="0"/>
            <a:t> </a:t>
          </a:r>
          <a:r>
            <a:rPr lang="ru-RU" sz="2100" b="0" i="0" kern="1200" baseline="0" dirty="0" err="1"/>
            <a:t>логічними</a:t>
          </a:r>
          <a:r>
            <a:rPr lang="ru-RU" sz="2100" b="0" i="0" kern="1200" baseline="0" dirty="0"/>
            <a:t> правилами. </a:t>
          </a:r>
          <a:endParaRPr lang="ru-RU" sz="2100" kern="1200" dirty="0"/>
        </a:p>
      </dsp:txBody>
      <dsp:txXfrm>
        <a:off x="1569660" y="1491177"/>
        <a:ext cx="7574339" cy="149117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317E7-88BD-476B-96FB-1A92E89A6A8B}">
      <dsp:nvSpPr>
        <dsp:cNvPr id="0" name=""/>
        <dsp:cNvSpPr/>
      </dsp:nvSpPr>
      <dsp:spPr>
        <a:xfrm>
          <a:off x="0" y="0"/>
          <a:ext cx="2123658" cy="2123658"/>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CEE731-6DCF-4277-A6D8-1AEDCD8EAD2F}">
      <dsp:nvSpPr>
        <dsp:cNvPr id="0" name=""/>
        <dsp:cNvSpPr/>
      </dsp:nvSpPr>
      <dsp:spPr>
        <a:xfrm>
          <a:off x="1061829" y="0"/>
          <a:ext cx="8082171" cy="212365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ru-RU" sz="1800" b="0" i="0" kern="1200" baseline="0" dirty="0" err="1"/>
            <a:t>Аналіз</a:t>
          </a:r>
          <a:r>
            <a:rPr lang="ru-RU" sz="1800" b="0" i="0" kern="1200" baseline="0" dirty="0"/>
            <a:t> - метод </a:t>
          </a:r>
          <a:r>
            <a:rPr lang="ru-RU" sz="1800" b="0" i="0" kern="1200" baseline="0" dirty="0" err="1"/>
            <a:t>пізнання</a:t>
          </a:r>
          <a:r>
            <a:rPr lang="ru-RU" sz="1800" b="0" i="0" kern="1200" baseline="0" dirty="0"/>
            <a:t> за </a:t>
          </a:r>
          <a:r>
            <a:rPr lang="ru-RU" sz="1800" b="0" i="0" kern="1200" baseline="0" dirty="0" err="1"/>
            <a:t>допомогою</a:t>
          </a:r>
          <a:r>
            <a:rPr lang="ru-RU" sz="1800" b="0" i="0" kern="1200" baseline="0" dirty="0"/>
            <a:t> </a:t>
          </a:r>
          <a:r>
            <a:rPr lang="ru-RU" sz="1800" b="0" i="0" kern="1200" baseline="0" dirty="0" err="1"/>
            <a:t>розчленовування</a:t>
          </a:r>
          <a:r>
            <a:rPr lang="ru-RU" sz="1800" b="0" i="0" kern="1200" baseline="0" dirty="0"/>
            <a:t> </a:t>
          </a:r>
          <a:r>
            <a:rPr lang="ru-RU" sz="1800" b="0" i="0" kern="1200" baseline="0" dirty="0" err="1"/>
            <a:t>або</a:t>
          </a:r>
          <a:r>
            <a:rPr lang="ru-RU" sz="1800" b="0" i="0" kern="1200" baseline="0" dirty="0"/>
            <a:t> </a:t>
          </a:r>
          <a:r>
            <a:rPr lang="ru-RU" sz="1800" b="0" i="0" kern="1200" baseline="0" dirty="0" err="1"/>
            <a:t>розкладання</a:t>
          </a:r>
          <a:r>
            <a:rPr lang="ru-RU" sz="1800" b="0" i="0" kern="1200" baseline="0" dirty="0"/>
            <a:t> </a:t>
          </a:r>
          <a:r>
            <a:rPr lang="ru-RU" sz="1800" b="0" i="0" kern="1200" baseline="0" dirty="0" err="1"/>
            <a:t>предметів</a:t>
          </a:r>
          <a:r>
            <a:rPr lang="ru-RU" sz="1800" b="0" i="0" kern="1200" baseline="0" dirty="0"/>
            <a:t> </a:t>
          </a:r>
          <a:r>
            <a:rPr lang="ru-RU" sz="1800" b="0" i="0" kern="1200" baseline="0" dirty="0" err="1"/>
            <a:t>дослідження</a:t>
          </a:r>
          <a:r>
            <a:rPr lang="ru-RU" sz="1800" b="0" i="0" kern="1200" baseline="0" dirty="0"/>
            <a:t> (</a:t>
          </a:r>
          <a:r>
            <a:rPr lang="ru-RU" sz="1800" b="0" i="0" kern="1200" baseline="0" dirty="0" err="1"/>
            <a:t>об'єктів</a:t>
          </a:r>
          <a:r>
            <a:rPr lang="ru-RU" sz="1800" b="0" i="0" kern="1200" baseline="0" dirty="0"/>
            <a:t>, </a:t>
          </a:r>
          <a:r>
            <a:rPr lang="ru-RU" sz="1800" b="0" i="0" kern="1200" baseline="0" dirty="0" err="1"/>
            <a:t>властивостей</a:t>
          </a:r>
          <a:r>
            <a:rPr lang="ru-RU" sz="1800" b="0" i="0" kern="1200" baseline="0" dirty="0"/>
            <a:t> і так </a:t>
          </a:r>
          <a:r>
            <a:rPr lang="ru-RU" sz="1800" b="0" i="0" kern="1200" baseline="0" dirty="0" err="1"/>
            <a:t>далі</a:t>
          </a:r>
          <a:r>
            <a:rPr lang="ru-RU" sz="1800" b="0" i="0" kern="1200" baseline="0" dirty="0"/>
            <a:t>) на </a:t>
          </a:r>
          <a:r>
            <a:rPr lang="ru-RU" sz="1800" b="0" i="0" kern="1200" baseline="0" dirty="0" err="1"/>
            <a:t>складові</a:t>
          </a:r>
          <a:r>
            <a:rPr lang="ru-RU" sz="1800" b="0" i="0" kern="1200" baseline="0" dirty="0"/>
            <a:t> </a:t>
          </a:r>
          <a:r>
            <a:rPr lang="ru-RU" sz="1800" b="0" i="0" kern="1200" baseline="0" dirty="0" err="1"/>
            <a:t>частини</a:t>
          </a:r>
          <a:r>
            <a:rPr lang="ru-RU" sz="1800" b="0" i="0" kern="1200" baseline="0" dirty="0"/>
            <a:t>. У </a:t>
          </a:r>
          <a:r>
            <a:rPr lang="ru-RU" sz="1800" b="0" i="0" kern="1200" baseline="0" dirty="0" err="1"/>
            <a:t>зв'язку</a:t>
          </a:r>
          <a:r>
            <a:rPr lang="ru-RU" sz="1800" b="0" i="0" kern="1200" baseline="0" dirty="0"/>
            <a:t> з </a:t>
          </a:r>
          <a:r>
            <a:rPr lang="ru-RU" sz="1800" b="0" i="0" kern="1200" baseline="0" dirty="0" err="1"/>
            <a:t>цим</a:t>
          </a:r>
          <a:r>
            <a:rPr lang="ru-RU" sz="1800" b="0" i="0" kern="1200" baseline="0" dirty="0"/>
            <a:t> </a:t>
          </a:r>
          <a:r>
            <a:rPr lang="ru-RU" sz="1800" b="0" i="0" kern="1200" baseline="0" dirty="0" err="1"/>
            <a:t>аналіз</a:t>
          </a:r>
          <a:r>
            <a:rPr lang="ru-RU" sz="1800" b="0" i="0" kern="1200" baseline="0" dirty="0"/>
            <a:t> </a:t>
          </a:r>
          <a:r>
            <a:rPr lang="ru-RU" sz="1800" b="0" i="0" kern="1200" baseline="0" dirty="0" err="1"/>
            <a:t>складає</a:t>
          </a:r>
          <a:r>
            <a:rPr lang="ru-RU" sz="1800" b="0" i="0" kern="1200" baseline="0" dirty="0"/>
            <a:t> основу </a:t>
          </a:r>
          <a:r>
            <a:rPr lang="ru-RU" sz="1800" b="0" i="0" kern="1200" baseline="0" dirty="0" err="1"/>
            <a:t>аналітичного</a:t>
          </a:r>
          <a:r>
            <a:rPr lang="ru-RU" sz="1800" b="0" i="0" kern="1200" baseline="0" dirty="0"/>
            <a:t> методу </a:t>
          </a:r>
          <a:r>
            <a:rPr lang="ru-RU" sz="1800" b="0" i="0" kern="1200" baseline="0" dirty="0" err="1"/>
            <a:t>досліджень</a:t>
          </a:r>
          <a:r>
            <a:rPr lang="ru-RU" sz="1800" b="0" i="0" kern="1200" baseline="0" dirty="0"/>
            <a:t>.</a:t>
          </a:r>
          <a:endParaRPr lang="ru-RU" sz="1800" kern="1200" dirty="0"/>
        </a:p>
      </dsp:txBody>
      <dsp:txXfrm>
        <a:off x="1061829" y="0"/>
        <a:ext cx="8082171" cy="1008737"/>
      </dsp:txXfrm>
    </dsp:sp>
    <dsp:sp modelId="{D1A90370-5AC5-40B9-9B9A-4451A5D89BC0}">
      <dsp:nvSpPr>
        <dsp:cNvPr id="0" name=""/>
        <dsp:cNvSpPr/>
      </dsp:nvSpPr>
      <dsp:spPr>
        <a:xfrm>
          <a:off x="557460" y="1008737"/>
          <a:ext cx="1008737" cy="100873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816839-4E28-4448-8CD0-57BF5FB06D90}">
      <dsp:nvSpPr>
        <dsp:cNvPr id="0" name=""/>
        <dsp:cNvSpPr/>
      </dsp:nvSpPr>
      <dsp:spPr>
        <a:xfrm>
          <a:off x="1061829" y="1008737"/>
          <a:ext cx="8082171" cy="100873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ru-RU" sz="1800" b="0" i="0" kern="1200" baseline="0" dirty="0"/>
            <a:t>Синтез - </a:t>
          </a:r>
          <a:r>
            <a:rPr lang="ru-RU" sz="1800" b="0" i="0" kern="1200" baseline="0" dirty="0" err="1"/>
            <a:t>з'єднання</a:t>
          </a:r>
          <a:r>
            <a:rPr lang="ru-RU" sz="1800" b="0" i="0" kern="1200" baseline="0" dirty="0"/>
            <a:t> </a:t>
          </a:r>
          <a:r>
            <a:rPr lang="ru-RU" sz="1800" b="0" i="0" kern="1200" baseline="0" dirty="0" err="1"/>
            <a:t>окремих</a:t>
          </a:r>
          <a:r>
            <a:rPr lang="ru-RU" sz="1800" b="0" i="0" kern="1200" baseline="0" dirty="0"/>
            <a:t> </a:t>
          </a:r>
          <a:r>
            <a:rPr lang="ru-RU" sz="1800" b="0" i="0" kern="1200" baseline="0" dirty="0" err="1"/>
            <a:t>сторін</a:t>
          </a:r>
          <a:r>
            <a:rPr lang="ru-RU" sz="1800" b="0" i="0" kern="1200" baseline="0" dirty="0"/>
            <a:t> предмета в </a:t>
          </a:r>
          <a:r>
            <a:rPr lang="ru-RU" sz="1800" b="0" i="0" kern="1200" baseline="0" dirty="0" err="1"/>
            <a:t>єдине</a:t>
          </a:r>
          <a:r>
            <a:rPr lang="ru-RU" sz="1800" b="0" i="0" kern="1200" baseline="0" dirty="0"/>
            <a:t> </a:t>
          </a:r>
          <a:r>
            <a:rPr lang="ru-RU" sz="1800" b="0" i="0" kern="1200" baseline="0" dirty="0" err="1"/>
            <a:t>ціле</a:t>
          </a:r>
          <a:r>
            <a:rPr lang="ru-RU" sz="1800" b="0" i="0" kern="1200" baseline="0" dirty="0"/>
            <a:t>. </a:t>
          </a:r>
          <a:endParaRPr lang="ru-RU" sz="1800" kern="1200" dirty="0"/>
        </a:p>
      </dsp:txBody>
      <dsp:txXfrm>
        <a:off x="1061829" y="1008737"/>
        <a:ext cx="8082171" cy="100873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70349-B0A7-47E4-B925-BF2B9B2F2412}">
      <dsp:nvSpPr>
        <dsp:cNvPr id="0" name=""/>
        <dsp:cNvSpPr/>
      </dsp:nvSpPr>
      <dsp:spPr>
        <a:xfrm>
          <a:off x="0" y="84908"/>
          <a:ext cx="91440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ru-RU" sz="2500" kern="1200" dirty="0"/>
            <a:t>Аналіз і синтез взаємозв'язані, вони є єдністю протилежностей.</a:t>
          </a:r>
        </a:p>
      </dsp:txBody>
      <dsp:txXfrm>
        <a:off x="29271" y="114179"/>
        <a:ext cx="9085458" cy="54108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B0203-969F-4E57-AD6F-DB813FDB2A3C}">
      <dsp:nvSpPr>
        <dsp:cNvPr id="0" name=""/>
        <dsp:cNvSpPr/>
      </dsp:nvSpPr>
      <dsp:spPr>
        <a:xfrm>
          <a:off x="269205" y="2531"/>
          <a:ext cx="6768750" cy="7311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ru-RU" sz="2700" kern="1200" dirty="0" err="1"/>
            <a:t>Розрізняють</a:t>
          </a:r>
          <a:r>
            <a:rPr lang="ru-RU" sz="2700" kern="1200" dirty="0"/>
            <a:t> </a:t>
          </a:r>
          <a:r>
            <a:rPr lang="ru-RU" sz="2700" kern="1200" dirty="0" err="1"/>
            <a:t>наступні</a:t>
          </a:r>
          <a:r>
            <a:rPr lang="ru-RU" sz="2700" kern="1200" dirty="0"/>
            <a:t> </a:t>
          </a:r>
          <a:r>
            <a:rPr lang="ru-RU" sz="2700" kern="1200" dirty="0" err="1"/>
            <a:t>види</a:t>
          </a:r>
          <a:r>
            <a:rPr lang="ru-RU" sz="2700" kern="1200" dirty="0"/>
            <a:t> </a:t>
          </a:r>
          <a:r>
            <a:rPr lang="ru-RU" sz="2700" kern="1200" dirty="0" err="1"/>
            <a:t>аналізу</a:t>
          </a:r>
          <a:r>
            <a:rPr lang="ru-RU" sz="2700" kern="1200" dirty="0"/>
            <a:t> і синтезу : </a:t>
          </a:r>
        </a:p>
      </dsp:txBody>
      <dsp:txXfrm>
        <a:off x="290619" y="23945"/>
        <a:ext cx="6725922" cy="688290"/>
      </dsp:txXfrm>
    </dsp:sp>
    <dsp:sp modelId="{6A38F02B-B3A0-429C-B6C1-515FA228A2D1}">
      <dsp:nvSpPr>
        <dsp:cNvPr id="0" name=""/>
        <dsp:cNvSpPr/>
      </dsp:nvSpPr>
      <dsp:spPr>
        <a:xfrm>
          <a:off x="946080" y="733650"/>
          <a:ext cx="676875" cy="548338"/>
        </a:xfrm>
        <a:custGeom>
          <a:avLst/>
          <a:gdLst/>
          <a:ahLst/>
          <a:cxnLst/>
          <a:rect l="0" t="0" r="0" b="0"/>
          <a:pathLst>
            <a:path>
              <a:moveTo>
                <a:pt x="0" y="0"/>
              </a:moveTo>
              <a:lnTo>
                <a:pt x="0" y="548338"/>
              </a:lnTo>
              <a:lnTo>
                <a:pt x="676875" y="5483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8302A0-1C45-4B5B-9C2F-CD87D6B8FC2D}">
      <dsp:nvSpPr>
        <dsp:cNvPr id="0" name=""/>
        <dsp:cNvSpPr/>
      </dsp:nvSpPr>
      <dsp:spPr>
        <a:xfrm>
          <a:off x="1622955" y="916429"/>
          <a:ext cx="4947576" cy="7311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ru-RU" sz="1600" kern="1200" dirty="0" err="1"/>
            <a:t>прямий</a:t>
          </a:r>
          <a:r>
            <a:rPr lang="ru-RU" sz="1600" kern="1200" dirty="0"/>
            <a:t> </a:t>
          </a:r>
          <a:r>
            <a:rPr lang="ru-RU" sz="1600" kern="1200" dirty="0" err="1"/>
            <a:t>або</a:t>
          </a:r>
          <a:r>
            <a:rPr lang="ru-RU" sz="1600" kern="1200" dirty="0"/>
            <a:t> </a:t>
          </a:r>
          <a:r>
            <a:rPr lang="ru-RU" sz="1600" kern="1200" dirty="0" err="1"/>
            <a:t>емпіричний</a:t>
          </a:r>
          <a:r>
            <a:rPr lang="ru-RU" sz="1600" kern="1200" dirty="0"/>
            <a:t> метод (</a:t>
          </a:r>
          <a:r>
            <a:rPr lang="ru-RU" sz="1600" kern="1200" dirty="0" err="1"/>
            <a:t>використовують</a:t>
          </a:r>
          <a:r>
            <a:rPr lang="ru-RU" sz="1600" kern="1200" dirty="0"/>
            <a:t> для </a:t>
          </a:r>
          <a:r>
            <a:rPr lang="ru-RU" sz="1600" kern="1200" dirty="0" err="1"/>
            <a:t>виділення</a:t>
          </a:r>
          <a:r>
            <a:rPr lang="ru-RU" sz="1600" kern="1200" dirty="0"/>
            <a:t> </a:t>
          </a:r>
          <a:r>
            <a:rPr lang="ru-RU" sz="1600" kern="1200" dirty="0" err="1"/>
            <a:t>окремих</a:t>
          </a:r>
          <a:r>
            <a:rPr lang="ru-RU" sz="1600" kern="1200" dirty="0"/>
            <a:t> </a:t>
          </a:r>
          <a:r>
            <a:rPr lang="ru-RU" sz="1600" kern="1200" dirty="0" err="1"/>
            <a:t>частин</a:t>
          </a:r>
          <a:r>
            <a:rPr lang="ru-RU" sz="1600" kern="1200" dirty="0"/>
            <a:t> </a:t>
          </a:r>
          <a:r>
            <a:rPr lang="ru-RU" sz="1600" kern="1200" dirty="0" err="1"/>
            <a:t>об'єкту</a:t>
          </a:r>
          <a:r>
            <a:rPr lang="ru-RU" sz="1600" kern="1200" dirty="0"/>
            <a:t>, </a:t>
          </a:r>
          <a:r>
            <a:rPr lang="ru-RU" sz="1600" kern="1200" dirty="0" err="1"/>
            <a:t>виявлення</a:t>
          </a:r>
          <a:r>
            <a:rPr lang="ru-RU" sz="1600" kern="1200" dirty="0"/>
            <a:t> </a:t>
          </a:r>
          <a:r>
            <a:rPr lang="ru-RU" sz="1600" kern="1200" dirty="0" err="1"/>
            <a:t>його</a:t>
          </a:r>
          <a:r>
            <a:rPr lang="ru-RU" sz="1600" kern="1200" dirty="0"/>
            <a:t> </a:t>
          </a:r>
          <a:r>
            <a:rPr lang="ru-RU" sz="1600" kern="1200" dirty="0" err="1"/>
            <a:t>властивостей</a:t>
          </a:r>
          <a:r>
            <a:rPr lang="ru-RU" sz="1600" kern="1200" dirty="0"/>
            <a:t>, </a:t>
          </a:r>
          <a:r>
            <a:rPr lang="ru-RU" sz="1600" kern="1200" dirty="0" err="1"/>
            <a:t>простих</a:t>
          </a:r>
          <a:r>
            <a:rPr lang="ru-RU" sz="1600" kern="1200" dirty="0"/>
            <a:t> </a:t>
          </a:r>
          <a:r>
            <a:rPr lang="ru-RU" sz="1600" kern="1200" dirty="0" err="1"/>
            <a:t>вимірів</a:t>
          </a:r>
          <a:r>
            <a:rPr lang="ru-RU" sz="1600" kern="1200" dirty="0"/>
            <a:t> і тому </a:t>
          </a:r>
          <a:r>
            <a:rPr lang="ru-RU" sz="1600" kern="1200" dirty="0" err="1"/>
            <a:t>подібне</a:t>
          </a:r>
          <a:r>
            <a:rPr lang="ru-RU" sz="1600" kern="1200" dirty="0"/>
            <a:t>); </a:t>
          </a:r>
        </a:p>
      </dsp:txBody>
      <dsp:txXfrm>
        <a:off x="1644369" y="937843"/>
        <a:ext cx="4904748" cy="688290"/>
      </dsp:txXfrm>
    </dsp:sp>
    <dsp:sp modelId="{10EA379C-E0A7-4653-9753-D7855996D766}">
      <dsp:nvSpPr>
        <dsp:cNvPr id="0" name=""/>
        <dsp:cNvSpPr/>
      </dsp:nvSpPr>
      <dsp:spPr>
        <a:xfrm>
          <a:off x="946080" y="733650"/>
          <a:ext cx="676875" cy="1462236"/>
        </a:xfrm>
        <a:custGeom>
          <a:avLst/>
          <a:gdLst/>
          <a:ahLst/>
          <a:cxnLst/>
          <a:rect l="0" t="0" r="0" b="0"/>
          <a:pathLst>
            <a:path>
              <a:moveTo>
                <a:pt x="0" y="0"/>
              </a:moveTo>
              <a:lnTo>
                <a:pt x="0" y="1462236"/>
              </a:lnTo>
              <a:lnTo>
                <a:pt x="676875" y="1462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B25ED2-E3A3-49D2-BC1B-3641679C7981}">
      <dsp:nvSpPr>
        <dsp:cNvPr id="0" name=""/>
        <dsp:cNvSpPr/>
      </dsp:nvSpPr>
      <dsp:spPr>
        <a:xfrm>
          <a:off x="1622955" y="1830327"/>
          <a:ext cx="6030964" cy="7311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ru-RU" sz="1600" kern="1200" dirty="0" err="1"/>
            <a:t>поворотний</a:t>
          </a:r>
          <a:r>
            <a:rPr lang="ru-RU" sz="1600" kern="1200" dirty="0"/>
            <a:t> </a:t>
          </a:r>
          <a:r>
            <a:rPr lang="ru-RU" sz="1600" kern="1200" dirty="0" err="1"/>
            <a:t>або</a:t>
          </a:r>
          <a:r>
            <a:rPr lang="ru-RU" sz="1600" kern="1200" dirty="0"/>
            <a:t> </a:t>
          </a:r>
          <a:r>
            <a:rPr lang="ru-RU" sz="1600" kern="1200" dirty="0" err="1"/>
            <a:t>елементарно-теоретичний</a:t>
          </a:r>
          <a:r>
            <a:rPr lang="ru-RU" sz="1600" kern="1200" dirty="0"/>
            <a:t> метод (</a:t>
          </a:r>
          <a:r>
            <a:rPr lang="ru-RU" sz="1600" kern="1200" dirty="0" err="1"/>
            <a:t>що</a:t>
          </a:r>
          <a:r>
            <a:rPr lang="ru-RU" sz="1600" kern="1200" dirty="0"/>
            <a:t> </a:t>
          </a:r>
          <a:r>
            <a:rPr lang="ru-RU" sz="1600" kern="1200" dirty="0" err="1"/>
            <a:t>базується</a:t>
          </a:r>
          <a:r>
            <a:rPr lang="ru-RU" sz="1600" kern="1200" dirty="0"/>
            <a:t> на </a:t>
          </a:r>
          <a:r>
            <a:rPr lang="ru-RU" sz="1600" kern="1200" dirty="0" err="1"/>
            <a:t>уявленнях</a:t>
          </a:r>
          <a:r>
            <a:rPr lang="ru-RU" sz="1600" kern="1200" dirty="0"/>
            <a:t> про причинно-</a:t>
          </a:r>
          <a:r>
            <a:rPr lang="ru-RU" sz="1600" kern="1200" dirty="0" err="1"/>
            <a:t>наслідкові</a:t>
          </a:r>
          <a:r>
            <a:rPr lang="ru-RU" sz="1600" kern="1200" dirty="0"/>
            <a:t> </a:t>
          </a:r>
          <a:r>
            <a:rPr lang="ru-RU" sz="1600" kern="1200" dirty="0" err="1"/>
            <a:t>зв'язки</a:t>
          </a:r>
          <a:r>
            <a:rPr lang="ru-RU" sz="1600" kern="1200" dirty="0"/>
            <a:t> </a:t>
          </a:r>
          <a:r>
            <a:rPr lang="ru-RU" sz="1600" kern="1200" dirty="0" err="1"/>
            <a:t>різних</a:t>
          </a:r>
          <a:r>
            <a:rPr lang="ru-RU" sz="1600" kern="1200" dirty="0"/>
            <a:t> </a:t>
          </a:r>
          <a:r>
            <a:rPr lang="ru-RU" sz="1600" kern="1200" dirty="0" err="1"/>
            <a:t>явищ</a:t>
          </a:r>
          <a:r>
            <a:rPr lang="ru-RU" sz="1600" kern="1200" dirty="0"/>
            <a:t>); </a:t>
          </a:r>
        </a:p>
      </dsp:txBody>
      <dsp:txXfrm>
        <a:off x="1644369" y="1851741"/>
        <a:ext cx="5988136" cy="688290"/>
      </dsp:txXfrm>
    </dsp:sp>
    <dsp:sp modelId="{D9677944-CD74-4ED6-8A2F-6A0133454F72}">
      <dsp:nvSpPr>
        <dsp:cNvPr id="0" name=""/>
        <dsp:cNvSpPr/>
      </dsp:nvSpPr>
      <dsp:spPr>
        <a:xfrm>
          <a:off x="946080" y="733650"/>
          <a:ext cx="676875" cy="2376134"/>
        </a:xfrm>
        <a:custGeom>
          <a:avLst/>
          <a:gdLst/>
          <a:ahLst/>
          <a:cxnLst/>
          <a:rect l="0" t="0" r="0" b="0"/>
          <a:pathLst>
            <a:path>
              <a:moveTo>
                <a:pt x="0" y="0"/>
              </a:moveTo>
              <a:lnTo>
                <a:pt x="0" y="2376134"/>
              </a:lnTo>
              <a:lnTo>
                <a:pt x="676875" y="2376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210FA3-1785-4038-8858-DBD6B548AB1E}">
      <dsp:nvSpPr>
        <dsp:cNvPr id="0" name=""/>
        <dsp:cNvSpPr/>
      </dsp:nvSpPr>
      <dsp:spPr>
        <a:xfrm>
          <a:off x="1622955" y="2744224"/>
          <a:ext cx="7251838" cy="7311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ru-RU" sz="1600" kern="1200" dirty="0"/>
            <a:t>структурно-</a:t>
          </a:r>
          <a:r>
            <a:rPr lang="ru-RU" sz="1600" kern="1200" dirty="0" err="1"/>
            <a:t>генетичний</a:t>
          </a:r>
          <a:r>
            <a:rPr lang="ru-RU" sz="1600" kern="1200" dirty="0"/>
            <a:t> метод (</a:t>
          </a:r>
          <a:r>
            <a:rPr lang="ru-RU" sz="1600" kern="1200" dirty="0" err="1"/>
            <a:t>що</a:t>
          </a:r>
          <a:r>
            <a:rPr lang="ru-RU" sz="1600" kern="1200" dirty="0"/>
            <a:t> </a:t>
          </a:r>
          <a:r>
            <a:rPr lang="ru-RU" sz="1600" kern="1200" dirty="0" err="1"/>
            <a:t>включає</a:t>
          </a:r>
          <a:r>
            <a:rPr lang="ru-RU" sz="1600" kern="1200" dirty="0"/>
            <a:t> </a:t>
          </a:r>
          <a:r>
            <a:rPr lang="ru-RU" sz="1600" kern="1200" dirty="0" err="1"/>
            <a:t>вичленення</a:t>
          </a:r>
          <a:r>
            <a:rPr lang="ru-RU" sz="1600" kern="1200" dirty="0"/>
            <a:t> в складному </a:t>
          </a:r>
          <a:r>
            <a:rPr lang="ru-RU" sz="1600" kern="1200" dirty="0" err="1"/>
            <a:t>явищі</a:t>
          </a:r>
          <a:r>
            <a:rPr lang="ru-RU" sz="1600" kern="1200" dirty="0"/>
            <a:t> таких </a:t>
          </a:r>
          <a:r>
            <a:rPr lang="ru-RU" sz="1600" kern="1200" dirty="0" err="1"/>
            <a:t>елементів</a:t>
          </a:r>
          <a:r>
            <a:rPr lang="ru-RU" sz="1600" kern="1200" dirty="0"/>
            <a:t>, </a:t>
          </a:r>
          <a:r>
            <a:rPr lang="ru-RU" sz="1600" kern="1200" dirty="0" err="1"/>
            <a:t>які</a:t>
          </a:r>
          <a:r>
            <a:rPr lang="ru-RU" sz="1600" kern="1200" dirty="0"/>
            <a:t> </a:t>
          </a:r>
          <a:r>
            <a:rPr lang="ru-RU" sz="1600" kern="1200" dirty="0" err="1"/>
            <a:t>роблять</a:t>
          </a:r>
          <a:r>
            <a:rPr lang="ru-RU" sz="1600" kern="1200" dirty="0"/>
            <a:t> </a:t>
          </a:r>
          <a:r>
            <a:rPr lang="ru-RU" sz="1600" kern="1200" dirty="0" err="1"/>
            <a:t>вирішальний</a:t>
          </a:r>
          <a:r>
            <a:rPr lang="ru-RU" sz="1600" kern="1200" dirty="0"/>
            <a:t> </a:t>
          </a:r>
          <a:r>
            <a:rPr lang="ru-RU" sz="1600" kern="1200" dirty="0" err="1"/>
            <a:t>вплив</a:t>
          </a:r>
          <a:r>
            <a:rPr lang="ru-RU" sz="1600" kern="1200" dirty="0"/>
            <a:t> на </a:t>
          </a:r>
          <a:r>
            <a:rPr lang="ru-RU" sz="1600" kern="1200" dirty="0" err="1"/>
            <a:t>усі</a:t>
          </a:r>
          <a:r>
            <a:rPr lang="ru-RU" sz="1600" kern="1200" dirty="0"/>
            <a:t> </a:t>
          </a:r>
          <a:r>
            <a:rPr lang="ru-RU" sz="1600" kern="1200" dirty="0" err="1"/>
            <a:t>інші</a:t>
          </a:r>
          <a:r>
            <a:rPr lang="ru-RU" sz="1600" kern="1200" dirty="0"/>
            <a:t> </a:t>
          </a:r>
          <a:r>
            <a:rPr lang="ru-RU" sz="1600" kern="1200" dirty="0" err="1"/>
            <a:t>сторони</a:t>
          </a:r>
          <a:r>
            <a:rPr lang="ru-RU" sz="1600" kern="1200" dirty="0"/>
            <a:t> </a:t>
          </a:r>
          <a:r>
            <a:rPr lang="ru-RU" sz="1600" kern="1200" dirty="0" err="1"/>
            <a:t>об'єкту</a:t>
          </a:r>
          <a:r>
            <a:rPr lang="ru-RU" sz="1600" kern="1200" dirty="0"/>
            <a:t>).</a:t>
          </a:r>
        </a:p>
      </dsp:txBody>
      <dsp:txXfrm>
        <a:off x="1644369" y="2765638"/>
        <a:ext cx="7209010" cy="688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14BE2-4F68-4B27-A99C-52DAB99EB649}">
      <dsp:nvSpPr>
        <dsp:cNvPr id="0" name=""/>
        <dsp:cNvSpPr/>
      </dsp:nvSpPr>
      <dsp:spPr>
        <a:xfrm>
          <a:off x="0" y="431051"/>
          <a:ext cx="8229600" cy="93501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uk-UA" sz="2400" kern="1200" dirty="0"/>
            <a:t>Теорія являє собою систему наукових концепцій, принципів, положень, фактів.</a:t>
          </a:r>
          <a:endParaRPr lang="ru-RU" sz="2400" kern="1200" dirty="0"/>
        </a:p>
      </dsp:txBody>
      <dsp:txXfrm>
        <a:off x="0" y="431051"/>
        <a:ext cx="8229600" cy="935010"/>
      </dsp:txXfrm>
    </dsp:sp>
    <dsp:sp modelId="{AE8BF6FB-E625-4EDF-BF31-D933E6BC2B67}">
      <dsp:nvSpPr>
        <dsp:cNvPr id="0" name=""/>
        <dsp:cNvSpPr/>
      </dsp:nvSpPr>
      <dsp:spPr>
        <a:xfrm>
          <a:off x="0" y="1366061"/>
          <a:ext cx="8229600" cy="46116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just" defTabSz="1066800" rtl="0">
            <a:lnSpc>
              <a:spcPct val="90000"/>
            </a:lnSpc>
            <a:spcBef>
              <a:spcPct val="0"/>
            </a:spcBef>
            <a:spcAft>
              <a:spcPct val="15000"/>
            </a:spcAft>
            <a:buChar char="•"/>
          </a:pPr>
          <a:r>
            <a:rPr lang="uk-UA" sz="2400" b="1" i="1" kern="1200" dirty="0">
              <a:latin typeface="Times New Roman" pitchFamily="18" charset="0"/>
              <a:cs typeface="Times New Roman" pitchFamily="18" charset="0"/>
            </a:rPr>
            <a:t>Наукова концепція</a:t>
          </a:r>
          <a:r>
            <a:rPr lang="uk-UA" sz="2400" kern="1200" dirty="0">
              <a:latin typeface="Times New Roman" pitchFamily="18" charset="0"/>
              <a:cs typeface="Times New Roman" pitchFamily="18" charset="0"/>
            </a:rPr>
            <a:t> – система поглядів, теоретичних положень, основних думок щодо об'єкта дослідження, які об'єднані певною головною ідеєю.</a:t>
          </a:r>
          <a:endParaRPr lang="ru-RU" sz="2400" kern="1200" dirty="0">
            <a:latin typeface="Times New Roman" pitchFamily="18" charset="0"/>
            <a:cs typeface="Times New Roman" pitchFamily="18" charset="0"/>
          </a:endParaRPr>
        </a:p>
        <a:p>
          <a:pPr marL="228600" lvl="1" indent="-228600" algn="just" defTabSz="1066800" rtl="0">
            <a:lnSpc>
              <a:spcPct val="90000"/>
            </a:lnSpc>
            <a:spcBef>
              <a:spcPct val="0"/>
            </a:spcBef>
            <a:spcAft>
              <a:spcPct val="15000"/>
            </a:spcAft>
            <a:buChar char="•"/>
          </a:pPr>
          <a:r>
            <a:rPr lang="uk-UA" sz="2400" b="1" i="1" kern="1200" dirty="0">
              <a:latin typeface="Times New Roman" pitchFamily="18" charset="0"/>
              <a:cs typeface="Times New Roman" pitchFamily="18" charset="0"/>
            </a:rPr>
            <a:t>Концептуальність</a:t>
          </a:r>
          <a:r>
            <a:rPr lang="uk-UA" sz="2400" kern="1200" dirty="0">
              <a:latin typeface="Times New Roman" pitchFamily="18" charset="0"/>
              <a:cs typeface="Times New Roman" pitchFamily="18" charset="0"/>
            </a:rPr>
            <a:t> – це визначення змісту, суті, смислу того, про що йде мова.</a:t>
          </a:r>
          <a:endParaRPr lang="ru-RU" sz="2400" kern="1200" dirty="0">
            <a:latin typeface="Times New Roman" pitchFamily="18" charset="0"/>
            <a:cs typeface="Times New Roman" pitchFamily="18" charset="0"/>
          </a:endParaRPr>
        </a:p>
        <a:p>
          <a:pPr marL="228600" lvl="1" indent="-228600" algn="just" defTabSz="1066800" rtl="0">
            <a:lnSpc>
              <a:spcPct val="90000"/>
            </a:lnSpc>
            <a:spcBef>
              <a:spcPct val="0"/>
            </a:spcBef>
            <a:spcAft>
              <a:spcPct val="15000"/>
            </a:spcAft>
            <a:buChar char="•"/>
          </a:pPr>
          <a:r>
            <a:rPr lang="uk-UA" sz="2400" kern="1200" dirty="0">
              <a:latin typeface="Times New Roman" pitchFamily="18" charset="0"/>
              <a:cs typeface="Times New Roman" pitchFamily="18" charset="0"/>
            </a:rPr>
            <a:t>Під принципом у науковій теорії розуміють найабстрактніше визначення ідеї. </a:t>
          </a:r>
          <a:r>
            <a:rPr lang="uk-UA" sz="2400" b="1" i="1" kern="1200" dirty="0">
              <a:latin typeface="Times New Roman" pitchFamily="18" charset="0"/>
              <a:cs typeface="Times New Roman" pitchFamily="18" charset="0"/>
            </a:rPr>
            <a:t>Принцип</a:t>
          </a:r>
          <a:r>
            <a:rPr lang="uk-UA" sz="2400" kern="1200" dirty="0">
              <a:latin typeface="Times New Roman" pitchFamily="18" charset="0"/>
              <a:cs typeface="Times New Roman" pitchFamily="18" charset="0"/>
            </a:rPr>
            <a:t> – це правило, що виникло в результаті об'єктивно осмисленого досвіду.</a:t>
          </a:r>
          <a:endParaRPr lang="ru-RU" sz="2400" kern="1200" dirty="0">
            <a:latin typeface="Times New Roman" pitchFamily="18" charset="0"/>
            <a:cs typeface="Times New Roman" pitchFamily="18" charset="0"/>
          </a:endParaRPr>
        </a:p>
        <a:p>
          <a:pPr marL="228600" lvl="1" indent="-228600" algn="just" defTabSz="1066800" rtl="0">
            <a:lnSpc>
              <a:spcPct val="90000"/>
            </a:lnSpc>
            <a:spcBef>
              <a:spcPct val="0"/>
            </a:spcBef>
            <a:spcAft>
              <a:spcPct val="15000"/>
            </a:spcAft>
            <a:buChar char="•"/>
          </a:pPr>
          <a:r>
            <a:rPr lang="uk-UA" sz="2400" b="1" i="1" kern="1200" dirty="0">
              <a:latin typeface="Times New Roman" pitchFamily="18" charset="0"/>
              <a:cs typeface="Times New Roman" pitchFamily="18" charset="0"/>
            </a:rPr>
            <a:t>Поняття</a:t>
          </a:r>
          <a:r>
            <a:rPr lang="uk-UA" sz="2400" kern="1200" dirty="0">
              <a:latin typeface="Times New Roman" pitchFamily="18" charset="0"/>
              <a:cs typeface="Times New Roman" pitchFamily="18" charset="0"/>
            </a:rPr>
            <a:t> – це думка, що віддзеркалюється в узагальненій формі. Воно відображає суттєві й необхідні ознаки предметів та явищ, а також взаємозв'язки. Якщо поняття увійшло до наукового обігу, його позначають одним словом або використовують су­купність слів – термінів.</a:t>
          </a:r>
          <a:endParaRPr lang="ru-RU" sz="2400" kern="1200" dirty="0">
            <a:latin typeface="Times New Roman" pitchFamily="18" charset="0"/>
            <a:cs typeface="Times New Roman" pitchFamily="18" charset="0"/>
          </a:endParaRPr>
        </a:p>
      </dsp:txBody>
      <dsp:txXfrm>
        <a:off x="0" y="1366061"/>
        <a:ext cx="8229600" cy="4611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F44DB-89FC-47B8-8468-866BA9D8B949}">
      <dsp:nvSpPr>
        <dsp:cNvPr id="0" name=""/>
        <dsp:cNvSpPr/>
      </dsp:nvSpPr>
      <dsp:spPr>
        <a:xfrm>
          <a:off x="0" y="96680"/>
          <a:ext cx="8229600" cy="101330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rtl="0">
            <a:lnSpc>
              <a:spcPct val="90000"/>
            </a:lnSpc>
            <a:spcBef>
              <a:spcPct val="0"/>
            </a:spcBef>
            <a:spcAft>
              <a:spcPct val="35000"/>
            </a:spcAft>
            <a:buNone/>
          </a:pPr>
          <a:r>
            <a:rPr lang="uk-UA" sz="2700" kern="1200" dirty="0"/>
            <a:t>Теорія являє собою систему наукових концепцій, принципів, положень, фактів (продовження)</a:t>
          </a:r>
          <a:endParaRPr lang="ru-RU" sz="2700" kern="1200" dirty="0"/>
        </a:p>
      </dsp:txBody>
      <dsp:txXfrm>
        <a:off x="0" y="96680"/>
        <a:ext cx="8229600" cy="1013309"/>
      </dsp:txXfrm>
    </dsp:sp>
    <dsp:sp modelId="{8EDED989-83BB-4C51-A8B4-293E53E78248}">
      <dsp:nvSpPr>
        <dsp:cNvPr id="0" name=""/>
        <dsp:cNvSpPr/>
      </dsp:nvSpPr>
      <dsp:spPr>
        <a:xfrm>
          <a:off x="0" y="1109990"/>
          <a:ext cx="8229600" cy="518805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just" defTabSz="1200150">
            <a:lnSpc>
              <a:spcPct val="90000"/>
            </a:lnSpc>
            <a:spcBef>
              <a:spcPct val="0"/>
            </a:spcBef>
            <a:spcAft>
              <a:spcPct val="15000"/>
            </a:spcAft>
            <a:buChar char="•"/>
          </a:pPr>
          <a:r>
            <a:rPr lang="uk-UA" sz="2700" b="1" i="1" kern="1200" dirty="0">
              <a:latin typeface="Times New Roman" pitchFamily="18" charset="0"/>
              <a:cs typeface="Times New Roman" pitchFamily="18" charset="0"/>
            </a:rPr>
            <a:t>Науковий факт</a:t>
          </a:r>
          <a:r>
            <a:rPr lang="uk-UA" sz="2700" kern="1200" dirty="0">
              <a:latin typeface="Times New Roman" pitchFamily="18" charset="0"/>
              <a:cs typeface="Times New Roman" pitchFamily="18" charset="0"/>
            </a:rPr>
            <a:t> – подія чи явище, яке є основою для висновку або підтвердження. Він є елементом, який у сукупності з іншими становить основу наукового знання, відбиває об'єктивні властивості явищ та процесів. На основі наукових фактів визначаються закономірності явищ, будуються теорії і виводяться закони</a:t>
          </a:r>
          <a:r>
            <a:rPr lang="uk-UA" sz="2700" kern="1200" dirty="0"/>
            <a:t>.</a:t>
          </a:r>
          <a:endParaRPr lang="ru-RU" sz="2700" kern="1200" dirty="0"/>
        </a:p>
        <a:p>
          <a:pPr marL="228600" lvl="1" indent="-228600" algn="l" defTabSz="1200150">
            <a:lnSpc>
              <a:spcPct val="90000"/>
            </a:lnSpc>
            <a:spcBef>
              <a:spcPct val="0"/>
            </a:spcBef>
            <a:spcAft>
              <a:spcPct val="15000"/>
            </a:spcAft>
            <a:buChar char="•"/>
          </a:pPr>
          <a:r>
            <a:rPr lang="uk-UA" sz="2700" b="1" i="1" kern="1200" dirty="0">
              <a:latin typeface="Times New Roman" pitchFamily="18" charset="0"/>
              <a:cs typeface="Times New Roman" pitchFamily="18" charset="0"/>
            </a:rPr>
            <a:t>Аксіома</a:t>
          </a:r>
          <a:r>
            <a:rPr lang="uk-UA" sz="2700" kern="1200" dirty="0">
              <a:latin typeface="Times New Roman" pitchFamily="18" charset="0"/>
              <a:cs typeface="Times New Roman" pitchFamily="18" charset="0"/>
            </a:rPr>
            <a:t> - це положення, яке сприймається без доказів у зв´язку з їх очевидністю.</a:t>
          </a:r>
          <a:endParaRPr lang="ru-RU" sz="2700" kern="1200" dirty="0"/>
        </a:p>
        <a:p>
          <a:pPr marL="228600" lvl="1" indent="-228600" algn="l" defTabSz="1200150">
            <a:lnSpc>
              <a:spcPct val="90000"/>
            </a:lnSpc>
            <a:spcBef>
              <a:spcPct val="0"/>
            </a:spcBef>
            <a:spcAft>
              <a:spcPct val="15000"/>
            </a:spcAft>
            <a:buChar char="•"/>
          </a:pPr>
          <a:r>
            <a:rPr lang="uk-UA" sz="2700" b="1" i="1" kern="1200" dirty="0">
              <a:latin typeface="Times New Roman" pitchFamily="18" charset="0"/>
              <a:cs typeface="Times New Roman" pitchFamily="18" charset="0"/>
            </a:rPr>
            <a:t>Постулат</a:t>
          </a:r>
          <a:r>
            <a:rPr lang="uk-UA" sz="2700" kern="1200" dirty="0">
              <a:latin typeface="Times New Roman" pitchFamily="18" charset="0"/>
              <a:cs typeface="Times New Roman" pitchFamily="18" charset="0"/>
            </a:rPr>
            <a:t> - це твердження, яке сприймається в межах певної наукової теорії, як істина без доказовості і виступає в ролі аксіоми. Основою великих теоретичних узагальнень є принципи.</a:t>
          </a:r>
          <a:endParaRPr lang="ru-RU" sz="2700" kern="1200" dirty="0">
            <a:latin typeface="Times New Roman" pitchFamily="18" charset="0"/>
            <a:cs typeface="Times New Roman" pitchFamily="18" charset="0"/>
          </a:endParaRPr>
        </a:p>
      </dsp:txBody>
      <dsp:txXfrm>
        <a:off x="0" y="1109990"/>
        <a:ext cx="8229600" cy="5188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E7B77-AD21-422A-9CAF-7EEE5E94F9E2}">
      <dsp:nvSpPr>
        <dsp:cNvPr id="0" name=""/>
        <dsp:cNvSpPr/>
      </dsp:nvSpPr>
      <dsp:spPr>
        <a:xfrm>
          <a:off x="0" y="173839"/>
          <a:ext cx="5097861" cy="509786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A6F18B-7771-4516-81AC-03D43FE31C5F}">
      <dsp:nvSpPr>
        <dsp:cNvPr id="0" name=""/>
        <dsp:cNvSpPr/>
      </dsp:nvSpPr>
      <dsp:spPr>
        <a:xfrm>
          <a:off x="2548930" y="173839"/>
          <a:ext cx="5947505" cy="509786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uk-UA" sz="2300" kern="1200"/>
            <a:t>Кожну науково-дослідну роботу можна віднести до певного напряму і проблеми.</a:t>
          </a:r>
          <a:endParaRPr lang="ru-RU" sz="2300" kern="1200"/>
        </a:p>
      </dsp:txBody>
      <dsp:txXfrm>
        <a:off x="2548930" y="173839"/>
        <a:ext cx="5947505" cy="1529361"/>
      </dsp:txXfrm>
    </dsp:sp>
    <dsp:sp modelId="{78A7B86E-E11B-43A6-9745-F3EB9BDD6ED8}">
      <dsp:nvSpPr>
        <dsp:cNvPr id="0" name=""/>
        <dsp:cNvSpPr/>
      </dsp:nvSpPr>
      <dsp:spPr>
        <a:xfrm>
          <a:off x="892127" y="1703200"/>
          <a:ext cx="3313606" cy="331360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EA5174-0EFB-4E89-9E93-0ED9F6326E92}">
      <dsp:nvSpPr>
        <dsp:cNvPr id="0" name=""/>
        <dsp:cNvSpPr/>
      </dsp:nvSpPr>
      <dsp:spPr>
        <a:xfrm>
          <a:off x="2548930" y="1703200"/>
          <a:ext cx="5947505" cy="331360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ru-RU" sz="2300" kern="1200" dirty="0"/>
            <a:t>Проблема - </a:t>
          </a:r>
          <a:r>
            <a:rPr lang="ru-RU" sz="2300" kern="1200" dirty="0" err="1"/>
            <a:t>сукупність</a:t>
          </a:r>
          <a:r>
            <a:rPr lang="ru-RU" sz="2300" kern="1200" dirty="0"/>
            <a:t> складного теоретичного і практичного </a:t>
          </a:r>
          <a:r>
            <a:rPr lang="ru-RU" sz="2300" kern="1200" dirty="0" err="1"/>
            <a:t>рішення</a:t>
          </a:r>
          <a:r>
            <a:rPr lang="ru-RU" sz="2300" kern="1200" dirty="0"/>
            <a:t> </a:t>
          </a:r>
          <a:r>
            <a:rPr lang="ru-RU" sz="2300" kern="1200" dirty="0" err="1"/>
            <a:t>завдань</a:t>
          </a:r>
          <a:r>
            <a:rPr lang="ru-RU" sz="2300" kern="1200" dirty="0"/>
            <a:t> </a:t>
          </a:r>
          <a:r>
            <a:rPr lang="ru-RU" sz="2300" kern="1200" dirty="0" err="1"/>
            <a:t>цього</a:t>
          </a:r>
          <a:r>
            <a:rPr lang="ru-RU" sz="2300" kern="1200" dirty="0"/>
            <a:t> </a:t>
          </a:r>
          <a:r>
            <a:rPr lang="ru-RU" sz="2300" kern="1200" dirty="0" err="1"/>
            <a:t>це</a:t>
          </a:r>
          <a:r>
            <a:rPr lang="ru-RU" sz="2300" kern="1200" dirty="0"/>
            <a:t> </a:t>
          </a:r>
          <a:r>
            <a:rPr lang="ru-RU" sz="2300" kern="1200" dirty="0" err="1"/>
            <a:t>потрібно</a:t>
          </a:r>
          <a:r>
            <a:rPr lang="ru-RU" sz="2300" kern="1200" dirty="0"/>
            <a:t> для </a:t>
          </a:r>
          <a:r>
            <a:rPr lang="ru-RU" sz="2300" kern="1200" dirty="0" err="1"/>
            <a:t>суспільства</a:t>
          </a:r>
          <a:r>
            <a:rPr lang="ru-RU" sz="2300" kern="1200" dirty="0"/>
            <a:t>. </a:t>
          </a:r>
        </a:p>
      </dsp:txBody>
      <dsp:txXfrm>
        <a:off x="2548930" y="1703200"/>
        <a:ext cx="5947505" cy="1529356"/>
      </dsp:txXfrm>
    </dsp:sp>
    <dsp:sp modelId="{CC943E4B-4946-4284-BC86-D2276B5460A3}">
      <dsp:nvSpPr>
        <dsp:cNvPr id="0" name=""/>
        <dsp:cNvSpPr/>
      </dsp:nvSpPr>
      <dsp:spPr>
        <a:xfrm>
          <a:off x="1784252" y="3232557"/>
          <a:ext cx="1529356" cy="152935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8BB897-F59F-46FC-95F8-8BF4E39B0997}">
      <dsp:nvSpPr>
        <dsp:cNvPr id="0" name=""/>
        <dsp:cNvSpPr/>
      </dsp:nvSpPr>
      <dsp:spPr>
        <a:xfrm>
          <a:off x="2548930" y="3232557"/>
          <a:ext cx="5947505" cy="152935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ru-RU" sz="2300" kern="1200"/>
            <a:t>Тема наукового дослідження - складник </a:t>
          </a:r>
          <a:r>
            <a:rPr lang="uk-UA" sz="2300" kern="1200"/>
            <a:t>проблеми</a:t>
          </a:r>
          <a:r>
            <a:rPr lang="ru-RU" sz="2300" kern="1200"/>
            <a:t>. В результаті досліджень по темі отримують відповіді на певний круг наукових питань, які охоплюють частину проблеми.</a:t>
          </a:r>
        </a:p>
      </dsp:txBody>
      <dsp:txXfrm>
        <a:off x="2548930" y="3232557"/>
        <a:ext cx="5947505" cy="15293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FA7253-6C53-493E-80EC-CA9DABF392C9}">
      <dsp:nvSpPr>
        <dsp:cNvPr id="0" name=""/>
        <dsp:cNvSpPr/>
      </dsp:nvSpPr>
      <dsp:spPr>
        <a:xfrm>
          <a:off x="0" y="411439"/>
          <a:ext cx="4937760" cy="493776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1A2642-D00F-44C3-BC14-1E6A8C1342C9}">
      <dsp:nvSpPr>
        <dsp:cNvPr id="0" name=""/>
        <dsp:cNvSpPr/>
      </dsp:nvSpPr>
      <dsp:spPr>
        <a:xfrm>
          <a:off x="2468880" y="411439"/>
          <a:ext cx="5760719" cy="493776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uk-UA" sz="1600" b="1" i="1" kern="1200" dirty="0">
              <a:latin typeface="Times New Roman" pitchFamily="18" charset="0"/>
              <a:cs typeface="Times New Roman" pitchFamily="18" charset="0"/>
            </a:rPr>
            <a:t>творчий характер </a:t>
          </a:r>
          <a:r>
            <a:rPr lang="uk-UA" sz="1600" kern="1200" dirty="0">
              <a:latin typeface="Times New Roman" pitchFamily="18" charset="0"/>
              <a:cs typeface="Times New Roman" pitchFamily="18" charset="0"/>
            </a:rPr>
            <a:t>– здобуття нових знань, установлення нових фактів;</a:t>
          </a:r>
          <a:endParaRPr lang="ru-RU" sz="1600" kern="1200" dirty="0">
            <a:latin typeface="Times New Roman" pitchFamily="18" charset="0"/>
            <a:cs typeface="Times New Roman" pitchFamily="18" charset="0"/>
          </a:endParaRPr>
        </a:p>
      </dsp:txBody>
      <dsp:txXfrm>
        <a:off x="2468880" y="411439"/>
        <a:ext cx="5760719" cy="617221"/>
      </dsp:txXfrm>
    </dsp:sp>
    <dsp:sp modelId="{2C8EF520-5A64-42DA-A0E6-CD4215C557B2}">
      <dsp:nvSpPr>
        <dsp:cNvPr id="0" name=""/>
        <dsp:cNvSpPr/>
      </dsp:nvSpPr>
      <dsp:spPr>
        <a:xfrm>
          <a:off x="432054" y="1028660"/>
          <a:ext cx="4073650" cy="407365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FABF6B-B25F-4000-A194-66C41DF85076}">
      <dsp:nvSpPr>
        <dsp:cNvPr id="0" name=""/>
        <dsp:cNvSpPr/>
      </dsp:nvSpPr>
      <dsp:spPr>
        <a:xfrm>
          <a:off x="2468880" y="1008129"/>
          <a:ext cx="5760719" cy="40736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uk-UA" sz="1600" b="1" i="1" kern="1200" dirty="0">
              <a:latin typeface="Times New Roman" pitchFamily="18" charset="0"/>
              <a:cs typeface="Times New Roman" pitchFamily="18" charset="0"/>
            </a:rPr>
            <a:t>самостійність</a:t>
          </a:r>
          <a:r>
            <a:rPr lang="uk-UA" sz="1600" kern="1200" dirty="0">
              <a:latin typeface="Times New Roman" pitchFamily="18" charset="0"/>
              <a:cs typeface="Times New Roman" pitchFamily="18" charset="0"/>
            </a:rPr>
            <a:t> – прагнення запропонувати власне розв’язання  поставлених завдань;</a:t>
          </a:r>
          <a:endParaRPr lang="ru-RU" sz="1600" kern="1200" dirty="0">
            <a:latin typeface="Times New Roman" pitchFamily="18" charset="0"/>
            <a:cs typeface="Times New Roman" pitchFamily="18" charset="0"/>
          </a:endParaRPr>
        </a:p>
      </dsp:txBody>
      <dsp:txXfrm>
        <a:off x="2468880" y="1008129"/>
        <a:ext cx="5760719" cy="617221"/>
      </dsp:txXfrm>
    </dsp:sp>
    <dsp:sp modelId="{3315BB69-AD73-4D59-970E-BC72AAE93722}">
      <dsp:nvSpPr>
        <dsp:cNvPr id="0" name=""/>
        <dsp:cNvSpPr/>
      </dsp:nvSpPr>
      <dsp:spPr>
        <a:xfrm>
          <a:off x="864109" y="1645882"/>
          <a:ext cx="3209540" cy="320954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872CD4-0BB4-4B23-9673-D850EE7B5CFF}">
      <dsp:nvSpPr>
        <dsp:cNvPr id="0" name=""/>
        <dsp:cNvSpPr/>
      </dsp:nvSpPr>
      <dsp:spPr>
        <a:xfrm>
          <a:off x="2468880" y="1645882"/>
          <a:ext cx="5760719" cy="320954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uk-UA" sz="1600" b="1" i="1" kern="1200" dirty="0">
              <a:latin typeface="Times New Roman" pitchFamily="18" charset="0"/>
              <a:cs typeface="Times New Roman" pitchFamily="18" charset="0"/>
            </a:rPr>
            <a:t>наступність знань </a:t>
          </a:r>
          <a:r>
            <a:rPr lang="uk-UA" sz="1600" kern="1200" dirty="0">
              <a:latin typeface="Times New Roman" pitchFamily="18" charset="0"/>
              <a:cs typeface="Times New Roman" pitchFamily="18" charset="0"/>
            </a:rPr>
            <a:t>– послідовність зв’язку із попередніми дослідженнями у даній галузі, передбачення перспектив наступних досліджень;</a:t>
          </a:r>
          <a:endParaRPr lang="ru-RU" sz="1600" kern="1200" dirty="0">
            <a:latin typeface="Times New Roman" pitchFamily="18" charset="0"/>
            <a:cs typeface="Times New Roman" pitchFamily="18" charset="0"/>
          </a:endParaRPr>
        </a:p>
      </dsp:txBody>
      <dsp:txXfrm>
        <a:off x="2468880" y="1645882"/>
        <a:ext cx="5760719" cy="617216"/>
      </dsp:txXfrm>
    </dsp:sp>
    <dsp:sp modelId="{259583FB-8333-4D07-AD99-D7E0E8AF09A5}">
      <dsp:nvSpPr>
        <dsp:cNvPr id="0" name=""/>
        <dsp:cNvSpPr/>
      </dsp:nvSpPr>
      <dsp:spPr>
        <a:xfrm>
          <a:off x="1296162" y="2263099"/>
          <a:ext cx="2345436" cy="234543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526690-C836-4BEB-A478-DD2AE3BE921C}">
      <dsp:nvSpPr>
        <dsp:cNvPr id="0" name=""/>
        <dsp:cNvSpPr/>
      </dsp:nvSpPr>
      <dsp:spPr>
        <a:xfrm>
          <a:off x="2468880" y="2263099"/>
          <a:ext cx="5760719" cy="234543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uk-UA" sz="1400" b="1" i="1" kern="1200" dirty="0">
              <a:latin typeface="Times New Roman" pitchFamily="18" charset="0"/>
              <a:cs typeface="Times New Roman" pitchFamily="18" charset="0"/>
            </a:rPr>
            <a:t>новизна та унікальність </a:t>
          </a:r>
          <a:r>
            <a:rPr lang="uk-UA" sz="1400" kern="1200" dirty="0">
              <a:latin typeface="Times New Roman" pitchFamily="18" charset="0"/>
              <a:cs typeface="Times New Roman" pitchFamily="18" charset="0"/>
            </a:rPr>
            <a:t>– обов’язкові елементи новизни різного ступеня: від узагальнення і конкретизації вже відомого – до принципово оригінальних підходів, технологій;</a:t>
          </a:r>
          <a:endParaRPr lang="ru-RU" sz="1400" kern="1200" dirty="0">
            <a:latin typeface="Times New Roman" pitchFamily="18" charset="0"/>
            <a:cs typeface="Times New Roman" pitchFamily="18" charset="0"/>
          </a:endParaRPr>
        </a:p>
      </dsp:txBody>
      <dsp:txXfrm>
        <a:off x="2468880" y="2263099"/>
        <a:ext cx="5760719" cy="617221"/>
      </dsp:txXfrm>
    </dsp:sp>
    <dsp:sp modelId="{85072189-780D-40EF-A70E-464CE649B56B}">
      <dsp:nvSpPr>
        <dsp:cNvPr id="0" name=""/>
        <dsp:cNvSpPr/>
      </dsp:nvSpPr>
      <dsp:spPr>
        <a:xfrm>
          <a:off x="1728216" y="2880320"/>
          <a:ext cx="1481326" cy="148132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A0B7A2-85D8-477B-95A4-D43361DD9E03}">
      <dsp:nvSpPr>
        <dsp:cNvPr id="0" name=""/>
        <dsp:cNvSpPr/>
      </dsp:nvSpPr>
      <dsp:spPr>
        <a:xfrm>
          <a:off x="2468880" y="2880320"/>
          <a:ext cx="5760719" cy="148132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uk-UA" sz="1600" b="1" i="1" kern="1200" dirty="0">
              <a:latin typeface="Times New Roman" pitchFamily="18" charset="0"/>
              <a:cs typeface="Times New Roman" pitchFamily="18" charset="0"/>
            </a:rPr>
            <a:t>зв’язок з іншими науками </a:t>
          </a:r>
          <a:r>
            <a:rPr lang="uk-UA" sz="1600" kern="1200" dirty="0">
              <a:latin typeface="Times New Roman" pitchFamily="18" charset="0"/>
              <a:cs typeface="Times New Roman" pitchFamily="18" charset="0"/>
            </a:rPr>
            <a:t>– розгалуження наукових галузей, утворення на їх перетині нових;</a:t>
          </a:r>
          <a:endParaRPr lang="ru-RU" sz="1600" kern="1200" dirty="0">
            <a:latin typeface="Times New Roman" pitchFamily="18" charset="0"/>
            <a:cs typeface="Times New Roman" pitchFamily="18" charset="0"/>
          </a:endParaRPr>
        </a:p>
      </dsp:txBody>
      <dsp:txXfrm>
        <a:off x="2468880" y="2880320"/>
        <a:ext cx="5760719" cy="617221"/>
      </dsp:txXfrm>
    </dsp:sp>
    <dsp:sp modelId="{C5F68525-7A9D-47CF-93F1-A0D3695AFD2C}">
      <dsp:nvSpPr>
        <dsp:cNvPr id="0" name=""/>
        <dsp:cNvSpPr/>
      </dsp:nvSpPr>
      <dsp:spPr>
        <a:xfrm>
          <a:off x="2160271" y="3497542"/>
          <a:ext cx="617216" cy="61721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03F73-AA24-4BA2-9505-C190A0312C25}">
      <dsp:nvSpPr>
        <dsp:cNvPr id="0" name=""/>
        <dsp:cNvSpPr/>
      </dsp:nvSpPr>
      <dsp:spPr>
        <a:xfrm>
          <a:off x="2468880" y="3528391"/>
          <a:ext cx="5760719" cy="61721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uk-UA" sz="1600" b="1" i="1" kern="1200" dirty="0">
              <a:latin typeface="Times New Roman" pitchFamily="18" charset="0"/>
              <a:cs typeface="Times New Roman" pitchFamily="18" charset="0"/>
            </a:rPr>
            <a:t>органічний зв’язок теорії і практики </a:t>
          </a:r>
          <a:r>
            <a:rPr lang="uk-UA" sz="1600" kern="1200" dirty="0">
              <a:latin typeface="Times New Roman" pitchFamily="18" charset="0"/>
              <a:cs typeface="Times New Roman" pitchFamily="18" charset="0"/>
            </a:rPr>
            <a:t>– як найсуттєвіша умова вірогідності науково-педагогічного дослідження.</a:t>
          </a:r>
          <a:endParaRPr lang="ru-RU" sz="1600" kern="1200" dirty="0">
            <a:latin typeface="Times New Roman" pitchFamily="18" charset="0"/>
            <a:cs typeface="Times New Roman" pitchFamily="18" charset="0"/>
          </a:endParaRPr>
        </a:p>
      </dsp:txBody>
      <dsp:txXfrm>
        <a:off x="2468880" y="3528391"/>
        <a:ext cx="5760719" cy="6172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ED77D8-4370-4CC3-9D1F-DCC1F5439055}">
      <dsp:nvSpPr>
        <dsp:cNvPr id="0" name=""/>
        <dsp:cNvSpPr/>
      </dsp:nvSpPr>
      <dsp:spPr>
        <a:xfrm>
          <a:off x="0" y="46089"/>
          <a:ext cx="9144000" cy="989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uk-UA" sz="1800" b="0" i="0" kern="1200" baseline="0" noProof="0"/>
            <a:t>Метод об'єктивний, оскільки в теорії, що розробляється, дозволяє відбивати дійсність і її взаємозв'язки. Таким чином, метод є програмою побудови і практичного застосування теорії. </a:t>
          </a:r>
          <a:endParaRPr lang="uk-UA" sz="1800" kern="1200" noProof="0"/>
        </a:p>
      </dsp:txBody>
      <dsp:txXfrm>
        <a:off x="48319" y="94408"/>
        <a:ext cx="9047362" cy="893182"/>
      </dsp:txXfrm>
    </dsp:sp>
    <dsp:sp modelId="{74A169A7-86E7-4991-9442-54A8B86D5A76}">
      <dsp:nvSpPr>
        <dsp:cNvPr id="0" name=""/>
        <dsp:cNvSpPr/>
      </dsp:nvSpPr>
      <dsp:spPr>
        <a:xfrm>
          <a:off x="0" y="1087749"/>
          <a:ext cx="9144000" cy="989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uk-UA" sz="1800" kern="1200" noProof="0"/>
            <a:t>Одночасно метод суб'єктивний, оскільки є знаряддям мислення дослідника і в якості такого включає його суб'єктивні особливості.</a:t>
          </a:r>
        </a:p>
      </dsp:txBody>
      <dsp:txXfrm>
        <a:off x="48319" y="1136068"/>
        <a:ext cx="9047362" cy="8931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9BA32E-9C2E-4AF6-A755-706A6775F6CE}">
      <dsp:nvSpPr>
        <dsp:cNvPr id="0" name=""/>
        <dsp:cNvSpPr/>
      </dsp:nvSpPr>
      <dsp:spPr>
        <a:xfrm>
          <a:off x="0" y="109982"/>
          <a:ext cx="6588224" cy="888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uk-UA" sz="2300" kern="1200" noProof="0">
              <a:latin typeface="Times New Roman" pitchFamily="18" charset="0"/>
              <a:cs typeface="Times New Roman" pitchFamily="18" charset="0"/>
            </a:rPr>
            <a:t>Метод - це спосіб досягнення мети, який об'єднує суб'єктивні і об'єктивні моменти пізнання.</a:t>
          </a:r>
        </a:p>
      </dsp:txBody>
      <dsp:txXfrm>
        <a:off x="43350" y="153332"/>
        <a:ext cx="6501524" cy="8013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227234-8E09-461D-918B-E5440DAB97DA}">
      <dsp:nvSpPr>
        <dsp:cNvPr id="0" name=""/>
        <dsp:cNvSpPr/>
      </dsp:nvSpPr>
      <dsp:spPr>
        <a:xfrm>
          <a:off x="0" y="196209"/>
          <a:ext cx="91440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uk-UA" sz="2100" kern="1200" noProof="0"/>
            <a:t>Методи можна розділити на: загальнонаукові (тобто для усіх наук); приватні (тобто для певних наук); спеціальні або специфічні (для цієї науки).</a:t>
          </a:r>
        </a:p>
      </dsp:txBody>
      <dsp:txXfrm>
        <a:off x="40780" y="236989"/>
        <a:ext cx="9062440" cy="753819"/>
      </dsp:txXfrm>
    </dsp:sp>
    <dsp:sp modelId="{7E940FD9-E2BD-4386-94CF-05791F5D012C}">
      <dsp:nvSpPr>
        <dsp:cNvPr id="0" name=""/>
        <dsp:cNvSpPr/>
      </dsp:nvSpPr>
      <dsp:spPr>
        <a:xfrm>
          <a:off x="0" y="1092069"/>
          <a:ext cx="91440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uk-UA" sz="2100" b="0" i="0" kern="1200" baseline="0" noProof="0"/>
            <a:t>Таке розділення методів завжди умовне, оскільки у міру розвитку пізнання один науковий метод може переходити з однієї категорії в іншу.</a:t>
          </a:r>
          <a:endParaRPr lang="uk-UA" sz="2100" kern="1200" noProof="0"/>
        </a:p>
      </dsp:txBody>
      <dsp:txXfrm>
        <a:off x="40780" y="1132849"/>
        <a:ext cx="9062440" cy="7538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16D2A-3A28-4E5A-A9F9-463A39597076}">
      <dsp:nvSpPr>
        <dsp:cNvPr id="0" name=""/>
        <dsp:cNvSpPr/>
      </dsp:nvSpPr>
      <dsp:spPr>
        <a:xfrm rot="10800000">
          <a:off x="1778040" y="3333"/>
          <a:ext cx="6080760" cy="98568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4658" tIns="60960" rIns="113792" bIns="60960" numCol="1" spcCol="1270" anchor="ctr" anchorCtr="0">
          <a:noAutofit/>
        </a:bodyPr>
        <a:lstStyle/>
        <a:p>
          <a:pPr marL="0" lvl="0" indent="0" algn="ctr" defTabSz="711200" rtl="0">
            <a:lnSpc>
              <a:spcPct val="90000"/>
            </a:lnSpc>
            <a:spcBef>
              <a:spcPct val="0"/>
            </a:spcBef>
            <a:spcAft>
              <a:spcPct val="35000"/>
            </a:spcAft>
            <a:buNone/>
          </a:pPr>
          <a:r>
            <a:rPr lang="uk-UA" sz="1600" kern="1200" noProof="0" dirty="0"/>
            <a:t>Спостереження - це спосіб пізнань об'єктивного світу, заснований на безпосередньому сприйнятті предметів і явищ за допомогою органів чуття без втручання в процес з боку дослідника. </a:t>
          </a:r>
        </a:p>
      </dsp:txBody>
      <dsp:txXfrm rot="10800000">
        <a:off x="2024460" y="3333"/>
        <a:ext cx="5834340" cy="985681"/>
      </dsp:txXfrm>
    </dsp:sp>
    <dsp:sp modelId="{1A7BD4C8-51FA-44A3-AE62-D290FCE24EF9}">
      <dsp:nvSpPr>
        <dsp:cNvPr id="0" name=""/>
        <dsp:cNvSpPr/>
      </dsp:nvSpPr>
      <dsp:spPr>
        <a:xfrm>
          <a:off x="1285199" y="3333"/>
          <a:ext cx="985681" cy="9856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D023CE-329C-4538-B40D-260C87BE4755}">
      <dsp:nvSpPr>
        <dsp:cNvPr id="0" name=""/>
        <dsp:cNvSpPr/>
      </dsp:nvSpPr>
      <dsp:spPr>
        <a:xfrm rot="10800000">
          <a:off x="1778040" y="1283248"/>
          <a:ext cx="6080760" cy="98568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4658" tIns="60960" rIns="113792" bIns="60960" numCol="1" spcCol="1270" anchor="ctr" anchorCtr="0">
          <a:noAutofit/>
        </a:bodyPr>
        <a:lstStyle/>
        <a:p>
          <a:pPr marL="0" lvl="0" indent="0" algn="ctr" defTabSz="711200" rtl="0">
            <a:lnSpc>
              <a:spcPct val="90000"/>
            </a:lnSpc>
            <a:spcBef>
              <a:spcPct val="0"/>
            </a:spcBef>
            <a:spcAft>
              <a:spcPct val="35000"/>
            </a:spcAft>
            <a:buNone/>
          </a:pPr>
          <a:r>
            <a:rPr lang="uk-UA" sz="1600" b="0" i="0" kern="1200" baseline="0" noProof="0" dirty="0"/>
            <a:t>Порівняння - це встановлення відмінності між об'єктами матеріального світу або знаходження в них загального, здійснюване як за допомогою органів чуття, так і за допомогою спеціальних пристроїв.</a:t>
          </a:r>
          <a:endParaRPr lang="uk-UA" sz="1600" kern="1200" noProof="0" dirty="0"/>
        </a:p>
      </dsp:txBody>
      <dsp:txXfrm rot="10800000">
        <a:off x="2024460" y="1283248"/>
        <a:ext cx="5834340" cy="985681"/>
      </dsp:txXfrm>
    </dsp:sp>
    <dsp:sp modelId="{F87CED92-38F9-4AB7-B8EE-284011BBA8A9}">
      <dsp:nvSpPr>
        <dsp:cNvPr id="0" name=""/>
        <dsp:cNvSpPr/>
      </dsp:nvSpPr>
      <dsp:spPr>
        <a:xfrm>
          <a:off x="1285199" y="1283248"/>
          <a:ext cx="985681" cy="985681"/>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8E191B-0FC1-46C3-9593-B62361A1F2E6}">
      <dsp:nvSpPr>
        <dsp:cNvPr id="0" name=""/>
        <dsp:cNvSpPr/>
      </dsp:nvSpPr>
      <dsp:spPr>
        <a:xfrm rot="10800000">
          <a:off x="1778040" y="2563162"/>
          <a:ext cx="6080760" cy="98568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4658" tIns="64770" rIns="120904" bIns="64770" numCol="1" spcCol="1270" anchor="ctr" anchorCtr="0">
          <a:noAutofit/>
        </a:bodyPr>
        <a:lstStyle/>
        <a:p>
          <a:pPr marL="0" lvl="0" indent="0" algn="ctr" defTabSz="755650" rtl="0">
            <a:lnSpc>
              <a:spcPct val="90000"/>
            </a:lnSpc>
            <a:spcBef>
              <a:spcPct val="0"/>
            </a:spcBef>
            <a:spcAft>
              <a:spcPct val="35000"/>
            </a:spcAft>
            <a:buNone/>
          </a:pPr>
          <a:r>
            <a:rPr lang="uk-UA" sz="1700" b="0" i="0" kern="1200" baseline="0" noProof="0"/>
            <a:t>Рахунок - це знаходження числа, що визначає кількісне співвідношення однотипних об'єктів або їх параметрів, що характеризують ті або інші властивості. </a:t>
          </a:r>
          <a:endParaRPr lang="uk-UA" sz="1700" kern="1200" noProof="0"/>
        </a:p>
      </dsp:txBody>
      <dsp:txXfrm rot="10800000">
        <a:off x="2024460" y="2563162"/>
        <a:ext cx="5834340" cy="985681"/>
      </dsp:txXfrm>
    </dsp:sp>
    <dsp:sp modelId="{D55E7742-2175-4CAC-8148-E151951A83F5}">
      <dsp:nvSpPr>
        <dsp:cNvPr id="0" name=""/>
        <dsp:cNvSpPr/>
      </dsp:nvSpPr>
      <dsp:spPr>
        <a:xfrm>
          <a:off x="1285199" y="2563162"/>
          <a:ext cx="985681" cy="9856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B5E623-46B8-4432-A6F1-2DBA3FE3FD44}">
      <dsp:nvSpPr>
        <dsp:cNvPr id="0" name=""/>
        <dsp:cNvSpPr/>
      </dsp:nvSpPr>
      <dsp:spPr>
        <a:xfrm rot="10800000">
          <a:off x="1814403" y="3846410"/>
          <a:ext cx="6080760" cy="98568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4658" tIns="64770" rIns="120904" bIns="64770" numCol="1" spcCol="1270" anchor="ctr" anchorCtr="0">
          <a:noAutofit/>
        </a:bodyPr>
        <a:lstStyle/>
        <a:p>
          <a:pPr marL="0" lvl="0" indent="0" algn="ctr" defTabSz="755650" rtl="0">
            <a:lnSpc>
              <a:spcPct val="90000"/>
            </a:lnSpc>
            <a:spcBef>
              <a:spcPct val="0"/>
            </a:spcBef>
            <a:spcAft>
              <a:spcPct val="35000"/>
            </a:spcAft>
            <a:buNone/>
          </a:pPr>
          <a:r>
            <a:rPr lang="uk-UA" sz="1700" kern="1200" noProof="0" dirty="0"/>
            <a:t>Вимір - це фізичний процес визначення чисельного значення деякої величини шляхом порівняння її з еталоном. </a:t>
          </a:r>
        </a:p>
      </dsp:txBody>
      <dsp:txXfrm rot="10800000">
        <a:off x="2060823" y="3846410"/>
        <a:ext cx="5834340" cy="985681"/>
      </dsp:txXfrm>
    </dsp:sp>
    <dsp:sp modelId="{07944857-23E8-4D8F-8CFF-C2837CDD10A7}">
      <dsp:nvSpPr>
        <dsp:cNvPr id="0" name=""/>
        <dsp:cNvSpPr/>
      </dsp:nvSpPr>
      <dsp:spPr>
        <a:xfrm>
          <a:off x="1285199" y="3843077"/>
          <a:ext cx="985681" cy="985681"/>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B21FD-3A46-4AF2-BC04-1CBE316F5C0E}" type="datetimeFigureOut">
              <a:rPr lang="ru-RU" smtClean="0"/>
              <a:t>04.11.2024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B77C59-A69D-4CBF-B938-410D458503AD}" type="slidenum">
              <a:rPr lang="ru-RU" smtClean="0"/>
              <a:t>‹#›</a:t>
            </a:fld>
            <a:endParaRPr lang="ru-RU"/>
          </a:p>
        </p:txBody>
      </p:sp>
    </p:spTree>
    <p:extLst>
      <p:ext uri="{BB962C8B-B14F-4D97-AF65-F5344CB8AC3E}">
        <p14:creationId xmlns:p14="http://schemas.microsoft.com/office/powerpoint/2010/main" val="2957630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B77C59-A69D-4CBF-B938-410D458503AD}" type="slidenum">
              <a:rPr lang="ru-RU" smtClean="0"/>
              <a:t>12</a:t>
            </a:fld>
            <a:endParaRPr lang="ru-RU"/>
          </a:p>
        </p:txBody>
      </p:sp>
    </p:spTree>
    <p:extLst>
      <p:ext uri="{BB962C8B-B14F-4D97-AF65-F5344CB8AC3E}">
        <p14:creationId xmlns:p14="http://schemas.microsoft.com/office/powerpoint/2010/main" val="1092902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43000"/>
              </a:srgbClr>
            </a:gs>
            <a:gs pos="39999">
              <a:srgbClr val="85C2FF"/>
            </a:gs>
            <a:gs pos="70000">
              <a:srgbClr val="FFFF00">
                <a:alpha val="59000"/>
              </a:srgbClr>
            </a:gs>
            <a:gs pos="100000">
              <a:srgbClr val="FFFF00">
                <a:alpha val="60000"/>
              </a:srgb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18628-DAC8-4F48-B339-AB77FA7643F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image" Target="../media/image3.png"/><Relationship Id="rId16" Type="http://schemas.openxmlformats.org/officeDocument/2006/relationships/diagramColors" Target="../diagrams/colors8.xml"/><Relationship Id="rId1" Type="http://schemas.openxmlformats.org/officeDocument/2006/relationships/slideLayout" Target="../slideLayouts/slideLayout1.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Layout" Target="../diagrams/layout10.xml"/><Relationship Id="rId7" Type="http://schemas.openxmlformats.org/officeDocument/2006/relationships/image" Target="../media/image6.png"/><Relationship Id="rId12" Type="http://schemas.microsoft.com/office/2007/relationships/diagramDrawing" Target="../diagrams/drawing11.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11" Type="http://schemas.openxmlformats.org/officeDocument/2006/relationships/diagramColors" Target="../diagrams/colors11.xml"/><Relationship Id="rId5" Type="http://schemas.openxmlformats.org/officeDocument/2006/relationships/diagramColors" Target="../diagrams/colors10.xml"/><Relationship Id="rId10" Type="http://schemas.openxmlformats.org/officeDocument/2006/relationships/diagramQuickStyle" Target="../diagrams/quickStyle11.xml"/><Relationship Id="rId4" Type="http://schemas.openxmlformats.org/officeDocument/2006/relationships/diagramQuickStyle" Target="../diagrams/quickStyle10.xml"/><Relationship Id="rId9"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diagramLayout" Target="../diagrams/layout16.xml"/><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diagramData" Target="../diagrams/data16.xml"/><Relationship Id="rId2" Type="http://schemas.openxmlformats.org/officeDocument/2006/relationships/diagramData" Target="../diagrams/data14.xml"/><Relationship Id="rId16" Type="http://schemas.microsoft.com/office/2007/relationships/diagramDrawing" Target="../diagrams/drawing16.xml"/><Relationship Id="rId1" Type="http://schemas.openxmlformats.org/officeDocument/2006/relationships/slideLayout" Target="../slideLayouts/slideLayout1.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5" Type="http://schemas.openxmlformats.org/officeDocument/2006/relationships/diagramColors" Target="../diagrams/colors16.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108520" y="1859340"/>
            <a:ext cx="90713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ctr" fontAlgn="base">
              <a:spcBef>
                <a:spcPct val="0"/>
              </a:spcBef>
              <a:spcAft>
                <a:spcPct val="0"/>
              </a:spcAft>
            </a:pPr>
            <a:r>
              <a:rPr lang="uk-UA" sz="3200" b="0" i="0" dirty="0">
                <a:solidFill>
                  <a:srgbClr val="333333"/>
                </a:solidFill>
                <a:effectLst/>
                <a:latin typeface="Open Sans" panose="020B0606030504020204" pitchFamily="34" charset="0"/>
              </a:rPr>
              <a:t>Методологія і принципи наукових досліджень в будівництві та цивільній інженерії</a:t>
            </a:r>
            <a:endParaRPr kumimoji="0" lang="uk-UA" sz="3200" b="0" i="0" u="none" strike="noStrike" cap="none" normalizeH="0" baseline="0" dirty="0">
              <a:ln>
                <a:noFill/>
              </a:ln>
              <a:solidFill>
                <a:schemeClr val="tx1"/>
              </a:solidFill>
              <a:effectLst/>
              <a:latin typeface="Arial Black" pitchFamily="34" charset="0"/>
            </a:endParaRPr>
          </a:p>
        </p:txBody>
      </p:sp>
      <p:pic>
        <p:nvPicPr>
          <p:cNvPr id="81923" name="Picture 3" descr="C:\Documents and Settings\ал\Рабочий стол\list.png"/>
          <p:cNvPicPr>
            <a:picLocks noChangeAspect="1" noChangeArrowheads="1"/>
          </p:cNvPicPr>
          <p:nvPr/>
        </p:nvPicPr>
        <p:blipFill>
          <a:blip r:embed="rId2" cstate="print"/>
          <a:srcRect/>
          <a:stretch>
            <a:fillRect/>
          </a:stretch>
        </p:blipFill>
        <p:spPr bwMode="auto">
          <a:xfrm>
            <a:off x="5039338" y="1916832"/>
            <a:ext cx="4104662" cy="4012307"/>
          </a:xfrm>
          <a:prstGeom prst="rect">
            <a:avLst/>
          </a:prstGeom>
          <a:noFill/>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3042218230"/>
              </p:ext>
            </p:extLst>
          </p:nvPr>
        </p:nvGraphicFramePr>
        <p:xfrm>
          <a:off x="539552" y="274638"/>
          <a:ext cx="8229600" cy="6394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815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noAutofit/>
          </a:bodyPr>
          <a:lstStyle/>
          <a:p>
            <a:r>
              <a:rPr lang="uk-UA" sz="1800" b="1" dirty="0">
                <a:latin typeface="Times New Roman" pitchFamily="18" charset="0"/>
                <a:cs typeface="Times New Roman" pitchFamily="18" charset="0"/>
              </a:rPr>
              <a:t>1.2 У межах науково-дослідницької діяльності здійснюються наукові дослідження. </a:t>
            </a:r>
            <a:endParaRPr lang="ru-RU" sz="1800" b="1" dirty="0">
              <a:latin typeface="Times New Roman" pitchFamily="18" charset="0"/>
              <a:cs typeface="Times New Roman" pitchFamily="18" charset="0"/>
            </a:endParaRPr>
          </a:p>
        </p:txBody>
      </p:sp>
      <p:sp>
        <p:nvSpPr>
          <p:cNvPr id="3" name="Объект 2"/>
          <p:cNvSpPr>
            <a:spLocks noGrp="1"/>
          </p:cNvSpPr>
          <p:nvPr>
            <p:ph idx="1"/>
          </p:nvPr>
        </p:nvSpPr>
        <p:spPr>
          <a:xfrm>
            <a:off x="323528" y="620688"/>
            <a:ext cx="8640960" cy="6237312"/>
          </a:xfrm>
        </p:spPr>
        <p:txBody>
          <a:bodyPr>
            <a:noAutofit/>
          </a:bodyPr>
          <a:lstStyle/>
          <a:p>
            <a:pPr marL="0" indent="0" algn="just">
              <a:buNone/>
            </a:pPr>
            <a:r>
              <a:rPr lang="uk-UA" sz="2000" b="1" i="1" dirty="0">
                <a:latin typeface="Times New Roman" pitchFamily="18" charset="0"/>
                <a:cs typeface="Times New Roman" pitchFamily="18" charset="0"/>
              </a:rPr>
              <a:t>Наукове дослідження</a:t>
            </a:r>
            <a:r>
              <a:rPr lang="uk-UA" sz="2000" dirty="0">
                <a:latin typeface="Times New Roman" pitchFamily="18" charset="0"/>
                <a:cs typeface="Times New Roman" pitchFamily="18" charset="0"/>
              </a:rPr>
              <a:t> – цілеспрямоване пізнання, результати якого виступають як система понять, законів і теорій.</a:t>
            </a:r>
            <a:endParaRPr lang="ru-RU" sz="2000" dirty="0">
              <a:latin typeface="Times New Roman" pitchFamily="18" charset="0"/>
              <a:cs typeface="Times New Roman" pitchFamily="18" charset="0"/>
            </a:endParaRPr>
          </a:p>
          <a:p>
            <a:pPr marL="0" indent="0" algn="just">
              <a:buNone/>
            </a:pPr>
            <a:r>
              <a:rPr lang="ru-RU" sz="2000" dirty="0" err="1">
                <a:latin typeface="Times New Roman" pitchFamily="18" charset="0"/>
                <a:cs typeface="Times New Roman" pitchFamily="18" charset="0"/>
              </a:rPr>
              <a:t>Наукове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дослідження</a:t>
            </a:r>
            <a:r>
              <a:rPr lang="ru-RU" sz="2000" dirty="0">
                <a:latin typeface="Times New Roman" pitchFamily="18" charset="0"/>
                <a:cs typeface="Times New Roman" pitchFamily="18" charset="0"/>
              </a:rPr>
              <a:t> є основною формою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науки. </a:t>
            </a:r>
          </a:p>
          <a:p>
            <a:pPr marL="0" indent="0" algn="just">
              <a:buNone/>
            </a:pPr>
            <a:r>
              <a:rPr lang="uk-UA" sz="2000" b="1" i="1" dirty="0">
                <a:latin typeface="Times New Roman" pitchFamily="18" charset="0"/>
                <a:cs typeface="Times New Roman" pitchFamily="18" charset="0"/>
              </a:rPr>
              <a:t>Наукове дослідження</a:t>
            </a:r>
            <a:r>
              <a:rPr lang="uk-UA" sz="2000" i="1" dirty="0">
                <a:latin typeface="Times New Roman" pitchFamily="18" charset="0"/>
                <a:cs typeface="Times New Roman" pitchFamily="18" charset="0"/>
              </a:rPr>
              <a:t> </a:t>
            </a:r>
            <a:r>
              <a:rPr lang="uk-UA" sz="2000" dirty="0">
                <a:latin typeface="Times New Roman" pitchFamily="18" charset="0"/>
                <a:cs typeface="Times New Roman" pitchFamily="18" charset="0"/>
              </a:rPr>
              <a:t>– це особлива форма процесу пізнання, систематичне, цілеспрямоване вивчення об’єктів, в якому використовуються засоби і методи науки і яке завершується формування знання про досліджуваний об’єкт.</a:t>
            </a:r>
            <a:endParaRPr lang="ru-RU" sz="2000" dirty="0">
              <a:latin typeface="Times New Roman" pitchFamily="18" charset="0"/>
              <a:cs typeface="Times New Roman" pitchFamily="18" charset="0"/>
            </a:endParaRPr>
          </a:p>
          <a:p>
            <a:pPr marL="0" indent="0" algn="just">
              <a:buNone/>
            </a:pPr>
            <a:r>
              <a:rPr lang="ru-RU" sz="2000" dirty="0">
                <a:latin typeface="Times New Roman" pitchFamily="18" charset="0"/>
                <a:cs typeface="Times New Roman" pitchFamily="18" charset="0"/>
              </a:rPr>
              <a:t>В </a:t>
            </a:r>
            <a:r>
              <a:rPr lang="ru-RU" sz="2000" dirty="0" err="1">
                <a:latin typeface="Times New Roman" pitchFamily="18" charset="0"/>
                <a:cs typeface="Times New Roman" pitchFamily="18" charset="0"/>
              </a:rPr>
              <a:t>загальному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наукові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дослідження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поділяються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дві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категорії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фундаментальні</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прикладні</a:t>
            </a:r>
            <a:r>
              <a:rPr lang="ru-RU" sz="2000" dirty="0">
                <a:latin typeface="Times New Roman" pitchFamily="18" charset="0"/>
                <a:cs typeface="Times New Roman" pitchFamily="18" charset="0"/>
              </a:rPr>
              <a:t>.</a:t>
            </a:r>
          </a:p>
          <a:p>
            <a:pPr marL="0" indent="0" algn="just">
              <a:buNone/>
            </a:pPr>
            <a:r>
              <a:rPr lang="uk-UA" sz="2000" dirty="0">
                <a:latin typeface="Times New Roman" pitchFamily="18" charset="0"/>
                <a:cs typeface="Times New Roman" pitchFamily="18" charset="0"/>
              </a:rPr>
              <a:t>Наукове дослідження має об’єкт і предмет на пізнання яких воно спрямоване.</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Об’єктом</a:t>
            </a:r>
            <a:r>
              <a:rPr lang="uk-UA" sz="2000" dirty="0">
                <a:latin typeface="Times New Roman" pitchFamily="18" charset="0"/>
                <a:cs typeface="Times New Roman" pitchFamily="18" charset="0"/>
              </a:rPr>
              <a:t> дослідження є процес або явище, що породжує проблемну ситуацію, і обране для вивчення.</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Предмет</a:t>
            </a:r>
            <a:r>
              <a:rPr lang="en-US" sz="2000" b="1" i="1" dirty="0">
                <a:latin typeface="Times New Roman" pitchFamily="18" charset="0"/>
                <a:cs typeface="Times New Roman" pitchFamily="18" charset="0"/>
              </a:rPr>
              <a:t> </a:t>
            </a:r>
            <a:r>
              <a:rPr lang="uk-UA" sz="2000" b="1" i="1" dirty="0">
                <a:latin typeface="Times New Roman" pitchFamily="18" charset="0"/>
                <a:cs typeface="Times New Roman" pitchFamily="18" charset="0"/>
              </a:rPr>
              <a:t>( є методи, моделі)</a:t>
            </a:r>
            <a:r>
              <a:rPr lang="uk-UA" sz="2000" dirty="0">
                <a:latin typeface="Times New Roman" pitchFamily="18" charset="0"/>
                <a:cs typeface="Times New Roman" pitchFamily="18" charset="0"/>
              </a:rPr>
              <a:t> знаходиться в межах об’єкта, який вивчається.</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Мета</a:t>
            </a:r>
            <a:r>
              <a:rPr lang="uk-UA" sz="2000" dirty="0">
                <a:latin typeface="Times New Roman" pitchFamily="18" charset="0"/>
                <a:cs typeface="Times New Roman" pitchFamily="18" charset="0"/>
              </a:rPr>
              <a:t> наукового дослідження включає визначення об’єкта, достовірність вивчення його структури, характеристик, зв’язків на основі розроблення у науці принципів та методів  пізнання для отримання корисних для діяльності людини результатів, впровадження в практику, отримання певного ефекту.</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Завдання</a:t>
            </a:r>
            <a:r>
              <a:rPr lang="uk-UA" sz="2000" dirty="0">
                <a:latin typeface="Times New Roman" pitchFamily="18" charset="0"/>
                <a:cs typeface="Times New Roman" pitchFamily="18" charset="0"/>
              </a:rPr>
              <a:t> – це певні напрями дослідження, які дозволяють реалізувати поставлену мету.</a:t>
            </a:r>
            <a:endParaRPr lang="ru-RU" sz="2000" dirty="0">
              <a:latin typeface="Times New Roman" pitchFamily="18" charset="0"/>
              <a:cs typeface="Times New Roman" pitchFamily="18" charset="0"/>
            </a:endParaRPr>
          </a:p>
          <a:p>
            <a:endParaRPr lang="ru-RU" sz="900" dirty="0"/>
          </a:p>
        </p:txBody>
      </p:sp>
    </p:spTree>
    <p:extLst>
      <p:ext uri="{BB962C8B-B14F-4D97-AF65-F5344CB8AC3E}">
        <p14:creationId xmlns:p14="http://schemas.microsoft.com/office/powerpoint/2010/main" val="1604623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744350554"/>
              </p:ext>
            </p:extLst>
          </p:nvPr>
        </p:nvGraphicFramePr>
        <p:xfrm>
          <a:off x="146956" y="439976"/>
          <a:ext cx="8496436" cy="544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861203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20149" y="-3077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ctr" fontAlgn="base">
              <a:spcBef>
                <a:spcPct val="0"/>
              </a:spcBef>
              <a:spcAft>
                <a:spcPct val="0"/>
              </a:spcAft>
            </a:pPr>
            <a:r>
              <a:rPr lang="uk-UA" sz="2400" b="1" dirty="0">
                <a:latin typeface="Times New Roman" pitchFamily="18" charset="0"/>
                <a:cs typeface="Times New Roman" pitchFamily="18" charset="0"/>
              </a:rPr>
              <a:t>Науково-дослідна робота виконується в певній послідовності</a:t>
            </a:r>
            <a:r>
              <a:rPr kumimoji="0" lang="uk-UA" sz="2200" b="1" i="1" u="none" strike="noStrike" cap="all" normalizeH="0" baseline="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Times New Roman" pitchFamily="18" charset="0"/>
                <a:cs typeface="Times New Roman" pitchFamily="18" charset="0"/>
              </a:rPr>
              <a:t>. </a:t>
            </a:r>
            <a:endParaRPr kumimoji="0" lang="uk-UA" sz="2200" b="1" i="0" u="none" strike="noStrike" cap="all" normalizeH="0" baseline="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4" name="Прямоугольник 3"/>
          <p:cNvSpPr/>
          <p:nvPr/>
        </p:nvSpPr>
        <p:spPr>
          <a:xfrm>
            <a:off x="-1" y="809986"/>
            <a:ext cx="9123851" cy="1908215"/>
          </a:xfrm>
          <a:prstGeom prst="rect">
            <a:avLst/>
          </a:prstGeom>
        </p:spPr>
        <p:txBody>
          <a:bodyPr wrap="square">
            <a:spAutoFit/>
          </a:bodyPr>
          <a:lstStyle/>
          <a:p>
            <a:pPr algn="just"/>
            <a:r>
              <a:rPr lang="uk-UA"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1.</a:t>
            </a:r>
            <a:r>
              <a:rPr lang="uk-UA" sz="2200" dirty="0">
                <a:latin typeface="Times New Roman" pitchFamily="18" charset="0"/>
                <a:cs typeface="Times New Roman" pitchFamily="18" charset="0"/>
              </a:rPr>
              <a:t> </a:t>
            </a:r>
            <a:r>
              <a:rPr lang="uk-UA" sz="2400" dirty="0">
                <a:latin typeface="Times New Roman" pitchFamily="18" charset="0"/>
                <a:cs typeface="Times New Roman" pitchFamily="18" charset="0"/>
              </a:rPr>
              <a:t>Спочатку формулюється сама тема в результаті загального ознайомлення з проблемою, у рамках якої належить виконати дослідження і розробляється основний початковий </a:t>
            </a:r>
            <a:r>
              <a:rPr lang="uk-UA" sz="2400" dirty="0" err="1">
                <a:latin typeface="Times New Roman" pitchFamily="18" charset="0"/>
                <a:cs typeface="Times New Roman" pitchFamily="18" charset="0"/>
              </a:rPr>
              <a:t>передплановий</a:t>
            </a:r>
            <a:r>
              <a:rPr lang="uk-UA" sz="2400" dirty="0">
                <a:latin typeface="Times New Roman" pitchFamily="18" charset="0"/>
                <a:cs typeface="Times New Roman" pitchFamily="18" charset="0"/>
              </a:rPr>
              <a:t> документ - техніко-економічне </a:t>
            </a:r>
            <a:r>
              <a:rPr lang="uk-UA" sz="2400" dirty="0" err="1">
                <a:latin typeface="Times New Roman" pitchFamily="18" charset="0"/>
                <a:cs typeface="Times New Roman" pitchFamily="18" charset="0"/>
              </a:rPr>
              <a:t>обгрунтування</a:t>
            </a:r>
            <a:r>
              <a:rPr lang="uk-UA" sz="2400" dirty="0">
                <a:latin typeface="Times New Roman" pitchFamily="18" charset="0"/>
                <a:cs typeface="Times New Roman" pitchFamily="18" charset="0"/>
              </a:rPr>
              <a:t> (ТЭО) теми. </a:t>
            </a:r>
          </a:p>
          <a:p>
            <a:pPr algn="just"/>
            <a:endParaRPr lang="uk-UA" sz="2200" dirty="0">
              <a:latin typeface="Times New Roman" pitchFamily="18" charset="0"/>
              <a:cs typeface="Times New Roman" pitchFamily="18" charset="0"/>
            </a:endParaRPr>
          </a:p>
        </p:txBody>
      </p:sp>
      <p:sp>
        <p:nvSpPr>
          <p:cNvPr id="6" name="Прямоугольник 5"/>
          <p:cNvSpPr/>
          <p:nvPr/>
        </p:nvSpPr>
        <p:spPr>
          <a:xfrm>
            <a:off x="-20149" y="2595090"/>
            <a:ext cx="9144000" cy="1569660"/>
          </a:xfrm>
          <a:prstGeom prst="rect">
            <a:avLst/>
          </a:prstGeom>
        </p:spPr>
        <p:txBody>
          <a:bodyPr wrap="square">
            <a:spAutoFit/>
          </a:bodyPr>
          <a:lstStyle/>
          <a:p>
            <a:pPr algn="just"/>
            <a:r>
              <a:rPr lang="uk-UA"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2. </a:t>
            </a:r>
            <a:r>
              <a:rPr lang="uk-UA" sz="2400" dirty="0">
                <a:latin typeface="Times New Roman" pitchFamily="18" charset="0"/>
                <a:cs typeface="Times New Roman" pitchFamily="18" charset="0"/>
              </a:rPr>
              <a:t>Метою теоретичних досліджень є вивчення фізичної суті предмета. В результаті </a:t>
            </a:r>
            <a:r>
              <a:rPr lang="uk-UA" sz="2400" dirty="0" err="1">
                <a:latin typeface="Times New Roman" pitchFamily="18" charset="0"/>
                <a:cs typeface="Times New Roman" pitchFamily="18" charset="0"/>
              </a:rPr>
              <a:t>обгрунтовується</a:t>
            </a:r>
            <a:r>
              <a:rPr lang="uk-UA" sz="2400" dirty="0">
                <a:latin typeface="Times New Roman" pitchFamily="18" charset="0"/>
                <a:cs typeface="Times New Roman" pitchFamily="18" charset="0"/>
              </a:rPr>
              <a:t> фізична модель, розробляються математичні моделі і аналізуються отримані таким чином попередні результати.</a:t>
            </a:r>
            <a:endParaRPr lang="uk-UA" sz="2200" dirty="0">
              <a:latin typeface="Times New Roman" pitchFamily="18" charset="0"/>
              <a:cs typeface="Times New Roman" pitchFamily="18" charset="0"/>
            </a:endParaRPr>
          </a:p>
        </p:txBody>
      </p:sp>
      <p:sp>
        <p:nvSpPr>
          <p:cNvPr id="7" name="Прямоугольник 6"/>
          <p:cNvSpPr/>
          <p:nvPr/>
        </p:nvSpPr>
        <p:spPr>
          <a:xfrm>
            <a:off x="0" y="4197297"/>
            <a:ext cx="9144000" cy="3016210"/>
          </a:xfrm>
          <a:prstGeom prst="rect">
            <a:avLst/>
          </a:prstGeom>
        </p:spPr>
        <p:txBody>
          <a:bodyPr wrap="square">
            <a:spAutoFit/>
          </a:bodyPr>
          <a:lstStyle/>
          <a:p>
            <a:pPr algn="just"/>
            <a:r>
              <a:rPr lang="uk-UA"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3.</a:t>
            </a:r>
            <a:r>
              <a:rPr lang="uk-UA" sz="2200" dirty="0">
                <a:latin typeface="Times New Roman" pitchFamily="18" charset="0"/>
                <a:cs typeface="Times New Roman" pitchFamily="18" charset="0"/>
              </a:rPr>
              <a:t> </a:t>
            </a:r>
            <a:r>
              <a:rPr lang="uk-UA" sz="2400" dirty="0">
                <a:latin typeface="Times New Roman" pitchFamily="18" charset="0"/>
                <a:cs typeface="Times New Roman" pitchFamily="18" charset="0"/>
              </a:rPr>
              <a:t>Перед організацією експериментальних досліджень розробляються завдання, вибираються методика і програми експерименту. Його ефективність істотно залежить від вибирання засобів вимірів. При рішенні цих завдань необхідно керуватися інструкціями і нормативами.</a:t>
            </a:r>
          </a:p>
          <a:p>
            <a:pPr algn="just"/>
            <a:r>
              <a:rPr lang="uk-UA" sz="2400" dirty="0">
                <a:latin typeface="Times New Roman" pitchFamily="18" charset="0"/>
                <a:cs typeface="Times New Roman" pitchFamily="18" charset="0"/>
              </a:rPr>
              <a:t>Методичні рішення, що приймаються, формулюються у вигляді методичних вказівок на проведення експерименту</a:t>
            </a:r>
          </a:p>
          <a:p>
            <a:pPr algn="just"/>
            <a:endParaRPr lang="uk-UA" sz="2200" dirty="0">
              <a:latin typeface="Times New Roman" pitchFamily="18" charset="0"/>
              <a:cs typeface="Times New Roman" pitchFamily="18" charset="0"/>
            </a:endParaRPr>
          </a:p>
        </p:txBody>
      </p:sp>
    </p:spTree>
    <p:extLst>
      <p:ext uri="{BB962C8B-B14F-4D97-AF65-F5344CB8AC3E}">
        <p14:creationId xmlns:p14="http://schemas.microsoft.com/office/powerpoint/2010/main" val="3116979366"/>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04664"/>
            <a:ext cx="9144000" cy="3416320"/>
          </a:xfrm>
          <a:prstGeom prst="rect">
            <a:avLst/>
          </a:prstGeom>
        </p:spPr>
        <p:txBody>
          <a:bodyPr wrap="square">
            <a:spAutoFit/>
          </a:bodyPr>
          <a:lstStyle/>
          <a:p>
            <a:pPr algn="just"/>
            <a:r>
              <a:rPr lang="ru-RU"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4.</a:t>
            </a:r>
            <a:r>
              <a:rPr lang="ru-RU" sz="2200" dirty="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uk-UA" sz="2400" dirty="0">
                <a:latin typeface="Times New Roman" pitchFamily="18" charset="0"/>
                <a:cs typeface="Times New Roman" pitchFamily="18" charset="0"/>
              </a:rPr>
              <a:t>Після розробки </a:t>
            </a:r>
            <a:r>
              <a:rPr lang="uk-UA" sz="2400" dirty="0" err="1">
                <a:latin typeface="Times New Roman" pitchFamily="18" charset="0"/>
                <a:cs typeface="Times New Roman" pitchFamily="18" charset="0"/>
              </a:rPr>
              <a:t>методик</a:t>
            </a:r>
            <a:r>
              <a:rPr lang="uk-UA" sz="2400" dirty="0">
                <a:latin typeface="Times New Roman" pitchFamily="18" charset="0"/>
                <a:cs typeface="Times New Roman" pitchFamily="18" charset="0"/>
              </a:rPr>
              <a:t> дослідження складається робочий план, в якому вказуються об'єм експериментальних робіт, методи, техніка, трудомісткість і терміни.</a:t>
            </a:r>
          </a:p>
          <a:p>
            <a:pPr algn="just"/>
            <a:r>
              <a:rPr lang="uk-UA"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5. </a:t>
            </a:r>
            <a:r>
              <a:rPr lang="uk-UA" sz="2400" dirty="0">
                <a:latin typeface="Times New Roman" pitchFamily="18" charset="0"/>
                <a:cs typeface="Times New Roman" pitchFamily="18" charset="0"/>
              </a:rPr>
              <a:t>Після завершення теоретичних і експериментальних досліджень проводиться загальний аналіз отриманих результатів, здійснюється зіставлення гіпотези з результатами експерименту. В результаті аналізу розбіжностей </a:t>
            </a:r>
            <a:r>
              <a:rPr lang="uk-UA" sz="2400" dirty="0" err="1">
                <a:latin typeface="Times New Roman" pitchFamily="18" charset="0"/>
                <a:cs typeface="Times New Roman" pitchFamily="18" charset="0"/>
              </a:rPr>
              <a:t>уточнюються</a:t>
            </a:r>
            <a:r>
              <a:rPr lang="uk-UA" sz="2400" dirty="0">
                <a:latin typeface="Times New Roman" pitchFamily="18" charset="0"/>
                <a:cs typeface="Times New Roman" pitchFamily="18" charset="0"/>
              </a:rPr>
              <a:t> теоретичні моделі. У разі потреби проводяться додаткові експерименти. Потім </a:t>
            </a:r>
            <a:r>
              <a:rPr lang="uk-UA" sz="2400" dirty="0" err="1">
                <a:latin typeface="Times New Roman" pitchFamily="18" charset="0"/>
                <a:cs typeface="Times New Roman" pitchFamily="18" charset="0"/>
              </a:rPr>
              <a:t>формулюються</a:t>
            </a:r>
            <a:r>
              <a:rPr lang="uk-UA" sz="2400" dirty="0">
                <a:latin typeface="Times New Roman" pitchFamily="18" charset="0"/>
                <a:cs typeface="Times New Roman" pitchFamily="18" charset="0"/>
              </a:rPr>
              <a:t> наукові і виробничі виводи, складається науково-технічний звіт.</a:t>
            </a:r>
          </a:p>
        </p:txBody>
      </p:sp>
      <p:sp>
        <p:nvSpPr>
          <p:cNvPr id="5" name="Rectangle 1"/>
          <p:cNvSpPr>
            <a:spLocks noChangeArrowheads="1"/>
          </p:cNvSpPr>
          <p:nvPr/>
        </p:nvSpPr>
        <p:spPr bwMode="auto">
          <a:xfrm>
            <a:off x="-26775" y="3949513"/>
            <a:ext cx="91440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ru-RU" sz="2200" b="1" i="0" u="none" strike="noStrike" cap="all" normalizeH="0" baseline="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Times New Roman" pitchFamily="18" charset="0"/>
                <a:cs typeface="Times New Roman" pitchFamily="18" charset="0"/>
              </a:rPr>
              <a:t>6. </a:t>
            </a:r>
            <a:r>
              <a:rPr lang="uk-UA" sz="2400" dirty="0">
                <a:latin typeface="Times New Roman" pitchFamily="18" charset="0"/>
                <a:cs typeface="Times New Roman" pitchFamily="18" charset="0"/>
              </a:rPr>
              <a:t>Наступним етапом розробки теми є впровадження результатів досліджень у виробництво і визначення їх дійсної економічної ефективності. </a:t>
            </a:r>
          </a:p>
          <a:p>
            <a:pPr algn="just"/>
            <a:r>
              <a:rPr lang="uk-UA" sz="2400" dirty="0">
                <a:latin typeface="Times New Roman" pitchFamily="18" charset="0"/>
                <a:cs typeface="Times New Roman" pitchFamily="18" charset="0"/>
              </a:rPr>
              <a:t>Успішне виконання перерахованих етапів роботи дає можливість представити зразок до державних випробувань, в результаті яких зразок запускається в серійне виробництво. Розробники при цьому здійснюють контроль і дають консультації.</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200" b="0" i="0" u="none" strike="noStrike" cap="none" normalizeH="0" baseline="0" dirty="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686771163"/>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591"/>
            <a:ext cx="8229600" cy="1143000"/>
          </a:xfrm>
        </p:spPr>
        <p:txBody>
          <a:bodyPr>
            <a:noAutofit/>
          </a:bodyPr>
          <a:lstStyle/>
          <a:p>
            <a:r>
              <a:rPr lang="uk-UA" sz="3200" dirty="0">
                <a:latin typeface="Times New Roman" pitchFamily="18" charset="0"/>
                <a:cs typeface="Times New Roman" pitchFamily="18" charset="0"/>
              </a:rPr>
              <a:t>Наукові дослідження здійснюються з метою одержання наукового результату</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a:xfrm>
            <a:off x="251520" y="1268760"/>
            <a:ext cx="8686800" cy="5257799"/>
          </a:xfrm>
        </p:spPr>
        <p:txBody>
          <a:bodyPr>
            <a:normAutofit fontScale="85000" lnSpcReduction="10000"/>
          </a:bodyPr>
          <a:lstStyle/>
          <a:p>
            <a:pPr marL="0" indent="0" algn="just">
              <a:buNone/>
            </a:pPr>
            <a:r>
              <a:rPr lang="uk-UA" b="1" i="1" dirty="0">
                <a:latin typeface="Times New Roman" pitchFamily="18" charset="0"/>
                <a:cs typeface="Times New Roman" pitchFamily="18" charset="0"/>
              </a:rPr>
              <a:t>Науковий результат </a:t>
            </a:r>
            <a:r>
              <a:rPr lang="uk-UA" dirty="0">
                <a:latin typeface="Times New Roman" pitchFamily="18" charset="0"/>
                <a:cs typeface="Times New Roman" pitchFamily="18" charset="0"/>
              </a:rPr>
              <a:t>– нове знання, здобуте в процесі фундаментальних або прикладних наукових досліджень та зафіксоване на носіях наукової інформації у формі наукового звіту, наукової праці, наукової доповіді, наукового повідомлення про науково-дослідну роботу, монографічного дослідження, наукового відкриття тощо. </a:t>
            </a:r>
            <a:r>
              <a:rPr lang="uk-UA" b="1" i="1" dirty="0">
                <a:latin typeface="Times New Roman" pitchFamily="18" charset="0"/>
                <a:cs typeface="Times New Roman" pitchFamily="18" charset="0"/>
              </a:rPr>
              <a:t>Науково-прикладний результат </a:t>
            </a:r>
            <a:r>
              <a:rPr lang="uk-UA" dirty="0">
                <a:latin typeface="Times New Roman" pitchFamily="18" charset="0"/>
                <a:cs typeface="Times New Roman" pitchFamily="18" charset="0"/>
              </a:rPr>
              <a:t>– нове конструктивне чи технологічне рішення, експериментальний зразок, закінчене випробування, яке впроваджене або може бути впроваджене у суспільну практику. Науково-прикладний результат може мати форму звіту, ескізного проекту, конструкторської або технологічної документації на науково-технічну продукцію, натурного зразка тощо.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951926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t>Ознаки наукового дослідження</a:t>
            </a:r>
            <a:r>
              <a:rPr lang="uk-UA" dirty="0"/>
              <a:t>:</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701851495"/>
              </p:ext>
            </p:extLst>
          </p:nvPr>
        </p:nvGraphicFramePr>
        <p:xfrm>
          <a:off x="457200" y="836712"/>
          <a:ext cx="8229600" cy="57606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58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uk-UA" sz="2000" b="1" dirty="0">
                <a:latin typeface="Times New Roman" pitchFamily="18" charset="0"/>
                <a:cs typeface="Times New Roman" pitchFamily="18" charset="0"/>
              </a:rPr>
              <a:t>Основні види наукових досліджень</a:t>
            </a:r>
            <a:endParaRPr lang="ru-RU" sz="2000" dirty="0">
              <a:latin typeface="Times New Roman" pitchFamily="18" charset="0"/>
              <a:cs typeface="Times New Roman" pitchFamily="18" charset="0"/>
            </a:endParaRPr>
          </a:p>
        </p:txBody>
      </p:sp>
      <p:sp>
        <p:nvSpPr>
          <p:cNvPr id="3" name="Объект 2"/>
          <p:cNvSpPr>
            <a:spLocks noGrp="1"/>
          </p:cNvSpPr>
          <p:nvPr>
            <p:ph idx="1"/>
          </p:nvPr>
        </p:nvSpPr>
        <p:spPr>
          <a:xfrm>
            <a:off x="457200" y="980729"/>
            <a:ext cx="8229600" cy="5145436"/>
          </a:xfrm>
        </p:spPr>
        <p:txBody>
          <a:bodyPr>
            <a:normAutofit fontScale="85000" lnSpcReduction="20000"/>
          </a:bodyPr>
          <a:lstStyle/>
          <a:p>
            <a:pPr marL="0" indent="0" algn="just">
              <a:buNone/>
            </a:pPr>
            <a:r>
              <a:rPr lang="uk-UA" dirty="0">
                <a:latin typeface="Times New Roman" pitchFamily="18" charset="0"/>
                <a:cs typeface="Times New Roman" pitchFamily="18" charset="0"/>
              </a:rPr>
              <a:t>Розрізняють </a:t>
            </a:r>
            <a:r>
              <a:rPr lang="uk-UA" b="1" i="1" dirty="0">
                <a:latin typeface="Times New Roman" pitchFamily="18" charset="0"/>
                <a:cs typeface="Times New Roman" pitchFamily="18" charset="0"/>
              </a:rPr>
              <a:t>два види наукового дослідження</a:t>
            </a:r>
            <a:r>
              <a:rPr lang="uk-UA" dirty="0">
                <a:latin typeface="Times New Roman" pitchFamily="18" charset="0"/>
                <a:cs typeface="Times New Roman" pitchFamily="18" charset="0"/>
              </a:rPr>
              <a:t>: емпіричне й теоретичне. </a:t>
            </a:r>
          </a:p>
          <a:p>
            <a:pPr marL="0" indent="0" algn="just">
              <a:buNone/>
            </a:pPr>
            <a:r>
              <a:rPr lang="uk-UA" b="1" i="1" dirty="0">
                <a:latin typeface="Times New Roman" pitchFamily="18" charset="0"/>
                <a:cs typeface="Times New Roman" pitchFamily="18" charset="0"/>
              </a:rPr>
              <a:t>Емпіризм</a:t>
            </a:r>
            <a:r>
              <a:rPr lang="uk-UA" dirty="0">
                <a:latin typeface="Times New Roman" pitchFamily="18" charset="0"/>
                <a:cs typeface="Times New Roman" pitchFamily="18" charset="0"/>
              </a:rPr>
              <a:t> – філософське навчання, що визнає почуттєвий досвід єдиним джерелом знань. Емпіричне пізнання будується на вивченні реальної дійсності, практичного досвіду. Займаються емпіричним дослідженням, як правило, практики – професіонали в тій або іншій області діяльності (учителі, соціальні педагоги, психологи й ін.).</a:t>
            </a:r>
            <a:endParaRPr lang="ru-RU" dirty="0">
              <a:latin typeface="Times New Roman" pitchFamily="18" charset="0"/>
              <a:cs typeface="Times New Roman" pitchFamily="18" charset="0"/>
            </a:endParaRPr>
          </a:p>
          <a:p>
            <a:pPr marL="0" indent="0" algn="just">
              <a:buNone/>
            </a:pPr>
            <a:r>
              <a:rPr lang="uk-UA" b="1" i="1" dirty="0">
                <a:latin typeface="Times New Roman" pitchFamily="18" charset="0"/>
                <a:cs typeface="Times New Roman" pitchFamily="18" charset="0"/>
              </a:rPr>
              <a:t>Теоретичними дослідженнями</a:t>
            </a:r>
            <a:r>
              <a:rPr lang="uk-UA" dirty="0">
                <a:latin typeface="Times New Roman" pitchFamily="18" charset="0"/>
                <a:cs typeface="Times New Roman" pitchFamily="18" charset="0"/>
              </a:rPr>
              <a:t>, як ми уже відзначили, займаються спеціально до того підготовлені люди: професори, доценти, наукові співробітники, що працюють у наукових установах, а також у вищих навчальних закладах.</a:t>
            </a:r>
            <a:endParaRPr lang="ru-RU" dirty="0">
              <a:latin typeface="Times New Roman" pitchFamily="18" charset="0"/>
              <a:cs typeface="Times New Roman" pitchFamily="18" charset="0"/>
            </a:endParaRPr>
          </a:p>
          <a:p>
            <a:pPr marL="0" indent="0" algn="just">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013456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latin typeface="Times New Roman" pitchFamily="18" charset="0"/>
                <a:cs typeface="Times New Roman" pitchFamily="18" charset="0"/>
              </a:rPr>
              <a:t>До основних результатів наукових досліджень належать</a:t>
            </a:r>
            <a:r>
              <a:rPr lang="uk-UA" b="1" dirty="0">
                <a:latin typeface="Times New Roman" pitchFamily="18" charset="0"/>
                <a:cs typeface="Times New Roman" pitchFamily="18" charset="0"/>
              </a:rPr>
              <a:t>:</a:t>
            </a:r>
            <a:r>
              <a:rPr lang="uk-UA"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457200" y="1600201"/>
            <a:ext cx="8229600" cy="5069159"/>
          </a:xfrm>
        </p:spPr>
        <p:txBody>
          <a:bodyPr>
            <a:normAutofit fontScale="70000" lnSpcReduction="20000"/>
          </a:bodyPr>
          <a:lstStyle/>
          <a:p>
            <a:pPr algn="just"/>
            <a:r>
              <a:rPr lang="uk-UA" dirty="0">
                <a:latin typeface="Times New Roman" pitchFamily="18" charset="0"/>
                <a:cs typeface="Times New Roman" pitchFamily="18" charset="0"/>
              </a:rPr>
              <a:t>наукові реферати; </a:t>
            </a:r>
          </a:p>
          <a:p>
            <a:pPr algn="just"/>
            <a:r>
              <a:rPr lang="uk-UA" dirty="0">
                <a:latin typeface="Times New Roman" pitchFamily="18" charset="0"/>
                <a:cs typeface="Times New Roman" pitchFamily="18" charset="0"/>
              </a:rPr>
              <a:t>наукові доповіді (повідомлення) на конференціях, нарадах, семінарах, симпозіумах; </a:t>
            </a:r>
          </a:p>
          <a:p>
            <a:pPr algn="just"/>
            <a:r>
              <a:rPr lang="uk-UA" dirty="0">
                <a:latin typeface="Times New Roman" pitchFamily="18" charset="0"/>
                <a:cs typeface="Times New Roman" pitchFamily="18" charset="0"/>
              </a:rPr>
              <a:t>дипломні, магістерські роботи; </a:t>
            </a:r>
          </a:p>
          <a:p>
            <a:pPr algn="just"/>
            <a:r>
              <a:rPr lang="uk-UA" dirty="0">
                <a:latin typeface="Times New Roman" pitchFamily="18" charset="0"/>
                <a:cs typeface="Times New Roman" pitchFamily="18" charset="0"/>
              </a:rPr>
              <a:t>звіти про науково-дослідну (дослідно-конструкторську, дослідно-технологічну) роботу;</a:t>
            </a:r>
          </a:p>
          <a:p>
            <a:pPr algn="just"/>
            <a:r>
              <a:rPr lang="uk-UA" dirty="0">
                <a:latin typeface="Times New Roman" pitchFamily="18" charset="0"/>
                <a:cs typeface="Times New Roman" pitchFamily="18" charset="0"/>
              </a:rPr>
              <a:t> наукові переклади; </a:t>
            </a:r>
          </a:p>
          <a:p>
            <a:pPr algn="just"/>
            <a:r>
              <a:rPr lang="uk-UA" dirty="0">
                <a:latin typeface="Times New Roman" pitchFamily="18" charset="0"/>
                <a:cs typeface="Times New Roman" pitchFamily="18" charset="0"/>
              </a:rPr>
              <a:t>дисертації (кандидатські або докторські); </a:t>
            </a:r>
          </a:p>
          <a:p>
            <a:pPr algn="just"/>
            <a:r>
              <a:rPr lang="uk-UA" dirty="0">
                <a:latin typeface="Times New Roman" pitchFamily="18" charset="0"/>
                <a:cs typeface="Times New Roman" pitchFamily="18" charset="0"/>
              </a:rPr>
              <a:t>автореферати дисертацій; </a:t>
            </a:r>
          </a:p>
          <a:p>
            <a:pPr algn="just"/>
            <a:r>
              <a:rPr lang="uk-UA" dirty="0">
                <a:latin typeface="Times New Roman" pitchFamily="18" charset="0"/>
                <a:cs typeface="Times New Roman" pitchFamily="18" charset="0"/>
              </a:rPr>
              <a:t>монографії; </a:t>
            </a:r>
          </a:p>
          <a:p>
            <a:pPr algn="just"/>
            <a:r>
              <a:rPr lang="uk-UA" dirty="0">
                <a:latin typeface="Times New Roman" pitchFamily="18" charset="0"/>
                <a:cs typeface="Times New Roman" pitchFamily="18" charset="0"/>
              </a:rPr>
              <a:t>наукові статті; </a:t>
            </a:r>
          </a:p>
          <a:p>
            <a:pPr algn="just"/>
            <a:r>
              <a:rPr lang="uk-UA" dirty="0">
                <a:latin typeface="Times New Roman" pitchFamily="18" charset="0"/>
                <a:cs typeface="Times New Roman" pitchFamily="18" charset="0"/>
              </a:rPr>
              <a:t>аналітичні огляди;</a:t>
            </a:r>
          </a:p>
          <a:p>
            <a:pPr algn="just"/>
            <a:r>
              <a:rPr lang="uk-UA" dirty="0">
                <a:latin typeface="Times New Roman" pitchFamily="18" charset="0"/>
                <a:cs typeface="Times New Roman" pitchFamily="18" charset="0"/>
              </a:rPr>
              <a:t>авторські свідоцтва, патенти; </a:t>
            </a:r>
          </a:p>
          <a:p>
            <a:pPr algn="just"/>
            <a:r>
              <a:rPr lang="uk-UA" dirty="0">
                <a:latin typeface="Times New Roman" pitchFamily="18" charset="0"/>
                <a:cs typeface="Times New Roman" pitchFamily="18" charset="0"/>
              </a:rPr>
              <a:t>алгоритми і програми; </a:t>
            </a:r>
          </a:p>
          <a:p>
            <a:pPr algn="just"/>
            <a:r>
              <a:rPr lang="uk-UA" dirty="0">
                <a:latin typeface="Times New Roman" pitchFamily="18" charset="0"/>
                <a:cs typeface="Times New Roman" pitchFamily="18" charset="0"/>
              </a:rPr>
              <a:t>звіти про наукові конференції та ін.</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95987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0"/>
            <a:ext cx="7956376" cy="461665"/>
          </a:xfrm>
          <a:prstGeom prst="rect">
            <a:avLst/>
          </a:prstGeom>
        </p:spPr>
        <p:txBody>
          <a:bodyPr wrap="square">
            <a:spAutoFit/>
          </a:bodyPr>
          <a:lstStyle/>
          <a:p>
            <a:pPr algn="r"/>
            <a:r>
              <a:rPr lang="ru-RU" sz="2200" b="1" cap="all" dirty="0">
                <a:latin typeface="Arial" pitchFamily="34" charset="0"/>
                <a:cs typeface="Arial" pitchFamily="34" charset="0"/>
              </a:rPr>
              <a:t>1.3. </a:t>
            </a:r>
            <a:r>
              <a:rPr lang="uk-UA" sz="2400" b="1" dirty="0">
                <a:latin typeface="Times New Roman" pitchFamily="18" charset="0"/>
                <a:cs typeface="Times New Roman" pitchFamily="18" charset="0"/>
              </a:rPr>
              <a:t>Методи теоретичних і емпіричних досліджень</a:t>
            </a:r>
            <a:endParaRPr lang="ru-RU" sz="2200" b="1" dirty="0">
              <a:latin typeface="Times New Roman" pitchFamily="18" charset="0"/>
              <a:cs typeface="Times New Roman" pitchFamily="18" charset="0"/>
            </a:endParaRPr>
          </a:p>
        </p:txBody>
      </p:sp>
      <p:pic>
        <p:nvPicPr>
          <p:cNvPr id="163841" name="Picture 1" descr="C:\Documents and Settings\ал\Рабочий стол\kid-study.png"/>
          <p:cNvPicPr>
            <a:picLocks noChangeAspect="1" noChangeArrowheads="1"/>
          </p:cNvPicPr>
          <p:nvPr/>
        </p:nvPicPr>
        <p:blipFill>
          <a:blip r:embed="rId2" cstate="print"/>
          <a:srcRect/>
          <a:stretch>
            <a:fillRect/>
          </a:stretch>
        </p:blipFill>
        <p:spPr bwMode="auto">
          <a:xfrm>
            <a:off x="-756592" y="-171400"/>
            <a:ext cx="3467854" cy="2304256"/>
          </a:xfrm>
          <a:prstGeom prst="rect">
            <a:avLst/>
          </a:prstGeom>
          <a:noFill/>
        </p:spPr>
      </p:pic>
      <p:graphicFrame>
        <p:nvGraphicFramePr>
          <p:cNvPr id="4" name="Схема 3"/>
          <p:cNvGraphicFramePr/>
          <p:nvPr>
            <p:extLst>
              <p:ext uri="{D42A27DB-BD31-4B8C-83A1-F6EECF244321}">
                <p14:modId xmlns:p14="http://schemas.microsoft.com/office/powerpoint/2010/main" val="1061728224"/>
              </p:ext>
            </p:extLst>
          </p:nvPr>
        </p:nvGraphicFramePr>
        <p:xfrm>
          <a:off x="0" y="1988840"/>
          <a:ext cx="9144000" cy="2123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Схема 2"/>
          <p:cNvGraphicFramePr/>
          <p:nvPr>
            <p:extLst>
              <p:ext uri="{D42A27DB-BD31-4B8C-83A1-F6EECF244321}">
                <p14:modId xmlns:p14="http://schemas.microsoft.com/office/powerpoint/2010/main" val="2534579925"/>
              </p:ext>
            </p:extLst>
          </p:nvPr>
        </p:nvGraphicFramePr>
        <p:xfrm>
          <a:off x="2555776" y="764704"/>
          <a:ext cx="6588224" cy="11079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Схема 5"/>
          <p:cNvGraphicFramePr/>
          <p:nvPr>
            <p:extLst>
              <p:ext uri="{D42A27DB-BD31-4B8C-83A1-F6EECF244321}">
                <p14:modId xmlns:p14="http://schemas.microsoft.com/office/powerpoint/2010/main" val="1911854543"/>
              </p:ext>
            </p:extLst>
          </p:nvPr>
        </p:nvGraphicFramePr>
        <p:xfrm>
          <a:off x="0" y="3969638"/>
          <a:ext cx="9144000" cy="212365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51235813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347864" y="0"/>
            <a:ext cx="3483069" cy="430887"/>
          </a:xfrm>
          <a:prstGeom prst="rect">
            <a:avLst/>
          </a:prstGeom>
        </p:spPr>
        <p:txBody>
          <a:bodyPr wrap="none">
            <a:spAutoFit/>
          </a:bodyPr>
          <a:lstStyle/>
          <a:p>
            <a:r>
              <a:rPr lang="ru-RU" sz="2200" b="1" dirty="0">
                <a:latin typeface="Arial" pitchFamily="34" charset="0"/>
                <a:cs typeface="Arial" pitchFamily="34" charset="0"/>
              </a:rPr>
              <a:t>1.1 </a:t>
            </a:r>
            <a:r>
              <a:rPr lang="ru-RU" sz="2200" b="1" dirty="0" err="1">
                <a:latin typeface="Arial" pitchFamily="34" charset="0"/>
                <a:cs typeface="Arial" pitchFamily="34" charset="0"/>
              </a:rPr>
              <a:t>Загальні</a:t>
            </a:r>
            <a:r>
              <a:rPr lang="ru-RU" sz="2200" b="1" dirty="0">
                <a:latin typeface="Arial" pitchFamily="34" charset="0"/>
                <a:cs typeface="Arial" pitchFamily="34" charset="0"/>
              </a:rPr>
              <a:t> </a:t>
            </a:r>
            <a:r>
              <a:rPr lang="ru-RU" sz="2200" b="1" dirty="0" err="1">
                <a:latin typeface="Arial" pitchFamily="34" charset="0"/>
                <a:cs typeface="Arial" pitchFamily="34" charset="0"/>
              </a:rPr>
              <a:t>положення</a:t>
            </a:r>
            <a:endParaRPr lang="ru-RU" sz="2200" b="1" dirty="0">
              <a:latin typeface="Arial" pitchFamily="34" charset="0"/>
              <a:cs typeface="Arial" pitchFamily="34" charset="0"/>
            </a:endParaRPr>
          </a:p>
        </p:txBody>
      </p:sp>
      <p:sp>
        <p:nvSpPr>
          <p:cNvPr id="180225" name="Rectangle 1"/>
          <p:cNvSpPr>
            <a:spLocks noChangeArrowheads="1"/>
          </p:cNvSpPr>
          <p:nvPr/>
        </p:nvSpPr>
        <p:spPr bwMode="auto">
          <a:xfrm>
            <a:off x="-23394" y="754052"/>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000" b="1" i="1" dirty="0"/>
              <a:t>Наука</a:t>
            </a:r>
            <a:r>
              <a:rPr lang="uk-UA" sz="2000" b="1" dirty="0"/>
              <a:t> - </a:t>
            </a:r>
            <a:r>
              <a:rPr lang="uk-UA" sz="2000" dirty="0"/>
              <a:t>це сфера дослідницької діяльності, що спрямована на виробництво нових знань про природу, суспільство і процеси мислення. </a:t>
            </a:r>
          </a:p>
          <a:p>
            <a:pPr algn="just"/>
            <a:r>
              <a:rPr lang="uk-UA" sz="2000" b="1" i="1" dirty="0"/>
              <a:t>Наука</a:t>
            </a:r>
            <a:r>
              <a:rPr lang="uk-UA" sz="2000" dirty="0"/>
              <a:t> – поняття "наука" включає в себе як діяльність, спрямовану на здобуття нового знання, так і результат цієї діяльності – суму здобутих наукових знань, що є основою наукового розуміння світу. Науку ще розуміють як одну з форм людської свідомості. Термін "наука" застосовується для назви окремих галузей наукового знання.</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a:ln>
                <a:noFill/>
              </a:ln>
              <a:solidFill>
                <a:schemeClr val="tx1"/>
              </a:solidFill>
              <a:effectLst/>
              <a:latin typeface="Arial" pitchFamily="34" charset="0"/>
            </a:endParaRPr>
          </a:p>
        </p:txBody>
      </p:sp>
      <p:pic>
        <p:nvPicPr>
          <p:cNvPr id="1822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3293" y="2780928"/>
            <a:ext cx="6270625" cy="281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1"/>
          <p:cNvSpPr>
            <a:spLocks noChangeArrowheads="1"/>
          </p:cNvSpPr>
          <p:nvPr/>
        </p:nvSpPr>
        <p:spPr bwMode="auto">
          <a:xfrm>
            <a:off x="323528" y="785029"/>
            <a:ext cx="882047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623888" algn="just" fontAlgn="base">
              <a:spcBef>
                <a:spcPct val="0"/>
              </a:spcBef>
              <a:spcAft>
                <a:spcPct val="0"/>
              </a:spcAft>
            </a:pPr>
            <a:r>
              <a:rPr lang="uk-UA" sz="2400" b="1" i="1" dirty="0">
                <a:latin typeface="Times New Roman" pitchFamily="18" charset="0"/>
                <a:cs typeface="Times New Roman" pitchFamily="18" charset="0"/>
              </a:rPr>
              <a:t>Методи емпіричного рівня</a:t>
            </a:r>
            <a:r>
              <a:rPr lang="uk-UA" sz="2400" dirty="0">
                <a:latin typeface="Times New Roman" pitchFamily="18" charset="0"/>
                <a:cs typeface="Times New Roman" pitchFamily="18" charset="0"/>
              </a:rPr>
              <a:t>: спостереження, порівняння, рахунок, вимір, анкетне опитування, співбесіда, тести, метод спроб і помилок і т.д. Методи цієї групи безпосередньо пов'язані з явищами, що вивчаються, і використовуються на етапі формування наукової гіпотези</a:t>
            </a:r>
            <a:endParaRPr kumimoji="0" lang="ru-RU" sz="22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56676" name="Rectangle 4"/>
          <p:cNvSpPr>
            <a:spLocks noChangeArrowheads="1"/>
          </p:cNvSpPr>
          <p:nvPr/>
        </p:nvSpPr>
        <p:spPr bwMode="auto">
          <a:xfrm>
            <a:off x="323528" y="3107251"/>
            <a:ext cx="882047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tabLst>
                <a:tab pos="623888" algn="l"/>
                <a:tab pos="711200" algn="l"/>
              </a:tabLst>
            </a:pPr>
            <a:r>
              <a:rPr lang="uk-UA" sz="2400" dirty="0">
                <a:latin typeface="Times New Roman" pitchFamily="18" charset="0"/>
                <a:cs typeface="Times New Roman" pitchFamily="18" charset="0"/>
              </a:rPr>
              <a:t>	</a:t>
            </a:r>
            <a:r>
              <a:rPr lang="uk-UA" sz="2400" b="1" i="1" dirty="0">
                <a:latin typeface="Times New Roman" pitchFamily="18" charset="0"/>
                <a:cs typeface="Times New Roman" pitchFamily="18" charset="0"/>
              </a:rPr>
              <a:t>Методи теоретичного рівня</a:t>
            </a:r>
            <a:r>
              <a:rPr lang="uk-UA" sz="2400" dirty="0">
                <a:latin typeface="Times New Roman" pitchFamily="18" charset="0"/>
                <a:cs typeface="Times New Roman" pitchFamily="18" charset="0"/>
              </a:rPr>
              <a:t>: абстрагування, ідеалізація, формалізація, аналіз та синтез, індукція та дедукція, аксіоматика, узагальнення тощо. </a:t>
            </a:r>
          </a:p>
          <a:p>
            <a:r>
              <a:rPr lang="uk-UA" sz="2400" dirty="0">
                <a:latin typeface="Times New Roman" pitchFamily="18" charset="0"/>
                <a:cs typeface="Times New Roman" pitchFamily="18" charset="0"/>
              </a:rPr>
              <a:t>Теоретично проводяться логічне дослідження зібраних фактів, вироблення понять, суджень, робляться висновки.</a:t>
            </a:r>
          </a:p>
          <a:p>
            <a:pPr algn="just">
              <a:tabLst>
                <a:tab pos="623888" algn="l"/>
              </a:tabLst>
            </a:pPr>
            <a:r>
              <a:rPr lang="uk-UA" sz="2400" dirty="0">
                <a:latin typeface="Times New Roman" pitchFamily="18" charset="0"/>
                <a:cs typeface="Times New Roman" pitchFamily="18" charset="0"/>
              </a:rPr>
              <a:t>	Крім того, на </a:t>
            </a:r>
            <a:r>
              <a:rPr lang="uk-UA" sz="2400" b="1" dirty="0">
                <a:latin typeface="Times New Roman" pitchFamily="18" charset="0"/>
                <a:cs typeface="Times New Roman" pitchFamily="18" charset="0"/>
              </a:rPr>
              <a:t>емпіричному</a:t>
            </a:r>
            <a:r>
              <a:rPr lang="uk-UA" sz="2400" dirty="0">
                <a:latin typeface="Times New Roman" pitchFamily="18" charset="0"/>
                <a:cs typeface="Times New Roman" pitchFamily="18" charset="0"/>
              </a:rPr>
              <a:t> і </a:t>
            </a:r>
            <a:r>
              <a:rPr lang="uk-UA" sz="2400" b="1" dirty="0">
                <a:latin typeface="Times New Roman" pitchFamily="18" charset="0"/>
                <a:cs typeface="Times New Roman" pitchFamily="18" charset="0"/>
              </a:rPr>
              <a:t>теоретичному</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рівнях</a:t>
            </a:r>
            <a:r>
              <a:rPr lang="uk-UA" sz="2400" dirty="0">
                <a:latin typeface="Times New Roman" pitchFamily="18" charset="0"/>
                <a:cs typeface="Times New Roman" pitchFamily="18" charset="0"/>
              </a:rPr>
              <a:t> використовують такі логічні методи, як аналіз – синтез, індукція – дедукція й ін. </a:t>
            </a:r>
          </a:p>
        </p:txBody>
      </p:sp>
    </p:spTree>
    <p:extLst>
      <p:ext uri="{BB962C8B-B14F-4D97-AF65-F5344CB8AC3E}">
        <p14:creationId xmlns:p14="http://schemas.microsoft.com/office/powerpoint/2010/main" val="708500574"/>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132856"/>
            <a:ext cx="9144000" cy="430887"/>
          </a:xfrm>
          <a:prstGeom prst="rect">
            <a:avLst/>
          </a:prstGeom>
        </p:spPr>
        <p:txBody>
          <a:bodyPr wrap="square">
            <a:spAutoFit/>
          </a:bodyPr>
          <a:lstStyle/>
          <a:p>
            <a:pPr algn="just"/>
            <a:r>
              <a:rPr lang="ru-RU" sz="2200" b="1" i="1" dirty="0">
                <a:latin typeface="Arial" pitchFamily="34" charset="0"/>
                <a:cs typeface="Arial" pitchFamily="34" charset="0"/>
              </a:rPr>
              <a:t>	</a:t>
            </a:r>
            <a:endParaRPr lang="ru-RU" sz="2200" dirty="0">
              <a:latin typeface="Arial" pitchFamily="34" charset="0"/>
              <a:cs typeface="Arial" pitchFamily="34" charset="0"/>
            </a:endParaRPr>
          </a:p>
        </p:txBody>
      </p:sp>
      <p:graphicFrame>
        <p:nvGraphicFramePr>
          <p:cNvPr id="4" name="Схема 3"/>
          <p:cNvGraphicFramePr/>
          <p:nvPr>
            <p:extLst>
              <p:ext uri="{D42A27DB-BD31-4B8C-83A1-F6EECF244321}">
                <p14:modId xmlns:p14="http://schemas.microsoft.com/office/powerpoint/2010/main" val="2132812414"/>
              </p:ext>
            </p:extLst>
          </p:nvPr>
        </p:nvGraphicFramePr>
        <p:xfrm>
          <a:off x="21263" y="476672"/>
          <a:ext cx="9144000" cy="4832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623079849"/>
              </p:ext>
            </p:extLst>
          </p:nvPr>
        </p:nvGraphicFramePr>
        <p:xfrm>
          <a:off x="0" y="188640"/>
          <a:ext cx="9144000" cy="3139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1794" name="Picture 2"/>
          <p:cNvPicPr>
            <a:picLocks noChangeAspect="1" noChangeArrowheads="1"/>
          </p:cNvPicPr>
          <p:nvPr/>
        </p:nvPicPr>
        <p:blipFill>
          <a:blip r:embed="rId7" cstate="print"/>
          <a:srcRect/>
          <a:stretch>
            <a:fillRect/>
          </a:stretch>
        </p:blipFill>
        <p:spPr bwMode="auto">
          <a:xfrm>
            <a:off x="5364088" y="3280420"/>
            <a:ext cx="3577580" cy="3577580"/>
          </a:xfrm>
          <a:prstGeom prst="rect">
            <a:avLst/>
          </a:prstGeom>
          <a:noFill/>
          <a:ln w="9525">
            <a:noFill/>
            <a:miter lim="800000"/>
            <a:headEnd/>
            <a:tailEnd/>
          </a:ln>
        </p:spPr>
      </p:pic>
      <p:graphicFrame>
        <p:nvGraphicFramePr>
          <p:cNvPr id="3" name="Схема 2"/>
          <p:cNvGraphicFramePr/>
          <p:nvPr>
            <p:extLst>
              <p:ext uri="{D42A27DB-BD31-4B8C-83A1-F6EECF244321}">
                <p14:modId xmlns:p14="http://schemas.microsoft.com/office/powerpoint/2010/main" val="906248087"/>
              </p:ext>
            </p:extLst>
          </p:nvPr>
        </p:nvGraphicFramePr>
        <p:xfrm>
          <a:off x="72008" y="3573016"/>
          <a:ext cx="4932040" cy="28007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345039053"/>
              </p:ext>
            </p:extLst>
          </p:nvPr>
        </p:nvGraphicFramePr>
        <p:xfrm>
          <a:off x="0" y="1647"/>
          <a:ext cx="9144000" cy="3139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p:cNvGraphicFramePr/>
          <p:nvPr>
            <p:extLst>
              <p:ext uri="{D42A27DB-BD31-4B8C-83A1-F6EECF244321}">
                <p14:modId xmlns:p14="http://schemas.microsoft.com/office/powerpoint/2010/main" val="3537776087"/>
              </p:ext>
            </p:extLst>
          </p:nvPr>
        </p:nvGraphicFramePr>
        <p:xfrm>
          <a:off x="0" y="3242007"/>
          <a:ext cx="9144000" cy="31393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377632014"/>
              </p:ext>
            </p:extLst>
          </p:nvPr>
        </p:nvGraphicFramePr>
        <p:xfrm>
          <a:off x="0" y="9198"/>
          <a:ext cx="9144000" cy="2123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extLst>
              <p:ext uri="{D42A27DB-BD31-4B8C-83A1-F6EECF244321}">
                <p14:modId xmlns:p14="http://schemas.microsoft.com/office/powerpoint/2010/main" val="521709927"/>
              </p:ext>
            </p:extLst>
          </p:nvPr>
        </p:nvGraphicFramePr>
        <p:xfrm>
          <a:off x="18458" y="2204864"/>
          <a:ext cx="9144000" cy="76944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3" name="Схема 2"/>
          <p:cNvGraphicFramePr/>
          <p:nvPr>
            <p:extLst>
              <p:ext uri="{D42A27DB-BD31-4B8C-83A1-F6EECF244321}">
                <p14:modId xmlns:p14="http://schemas.microsoft.com/office/powerpoint/2010/main" val="2201622183"/>
              </p:ext>
            </p:extLst>
          </p:nvPr>
        </p:nvGraphicFramePr>
        <p:xfrm>
          <a:off x="11269" y="3348392"/>
          <a:ext cx="9144000" cy="347787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1"/>
          <p:cNvSpPr>
            <a:spLocks noChangeArrowheads="1"/>
          </p:cNvSpPr>
          <p:nvPr/>
        </p:nvSpPr>
        <p:spPr bwMode="auto">
          <a:xfrm>
            <a:off x="0" y="115516"/>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uk-UA" sz="2400" dirty="0"/>
              <a:t>Системний аналіз складається з основних чотирьох етапів: </a:t>
            </a:r>
            <a:endParaRPr kumimoji="0" lang="uk-UA" sz="2200" b="0" i="0" u="none" strike="noStrike" cap="none" normalizeH="0" baseline="0" dirty="0">
              <a:ln>
                <a:noFill/>
              </a:ln>
              <a:solidFill>
                <a:schemeClr val="tx1"/>
              </a:solidFill>
              <a:effectLst/>
              <a:latin typeface="Arial" pitchFamily="34" charset="0"/>
            </a:endParaRPr>
          </a:p>
        </p:txBody>
      </p:sp>
      <p:sp>
        <p:nvSpPr>
          <p:cNvPr id="153602" name="Rectangle 2"/>
          <p:cNvSpPr>
            <a:spLocks noChangeArrowheads="1"/>
          </p:cNvSpPr>
          <p:nvPr/>
        </p:nvSpPr>
        <p:spPr bwMode="auto">
          <a:xfrm>
            <a:off x="0" y="732469"/>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1. </a:t>
            </a:r>
            <a:r>
              <a:rPr lang="uk-UA" sz="2400" dirty="0"/>
              <a:t>Перший полягає в постановці завдання - визначають об'єкт, цілі і завдання дослідження, а також критерії для вивчення і управління об'єктом. Неправильна або неповна постановка цілей може звести нанівець результати усього подальшого аналізу. </a:t>
            </a:r>
          </a:p>
          <a:p>
            <a:pPr algn="just"/>
            <a:r>
              <a:rPr lang="uk-UA" sz="2400" dirty="0"/>
              <a:t>2. Під час другого етапу обкреслюються межі системи, що вивчається, і визначається її структура. Об'єкти і процеси, що мають відношення до поставленої мети, розбиваються на систему, що власне вивчається, і зовнішнє середовище. </a:t>
            </a:r>
          </a:p>
          <a:p>
            <a:pPr algn="just"/>
            <a:r>
              <a:rPr lang="uk-UA" sz="2400" dirty="0"/>
              <a:t>3. Третій, найважливіший етап системного аналізу полягає в складанні математичної моделі досліджуваної системи. Спочатку роблять параметризацію системи, описують виділені елементи системи і їх взаємодію. Залежно від особливостей процесів використовують той або інший математичний апарат для аналізу системи в цілому.</a:t>
            </a:r>
            <a:endParaRPr kumimoji="0" lang="uk-UA"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3602">
                                            <p:txEl>
                                              <p:pRg st="0" end="0"/>
                                            </p:txEl>
                                          </p:spTgt>
                                        </p:tgtEl>
                                        <p:attrNameLst>
                                          <p:attrName>style.visibility</p:attrName>
                                        </p:attrNameLst>
                                      </p:cBhvr>
                                      <p:to>
                                        <p:strVal val="visible"/>
                                      </p:to>
                                    </p:set>
                                    <p:animEffect transition="in" filter="wipe(down)">
                                      <p:cBhvr>
                                        <p:cTn id="7" dur="500"/>
                                        <p:tgtEl>
                                          <p:spTgt spid="1536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3602">
                                            <p:txEl>
                                              <p:pRg st="1" end="1"/>
                                            </p:txEl>
                                          </p:spTgt>
                                        </p:tgtEl>
                                        <p:attrNameLst>
                                          <p:attrName>style.visibility</p:attrName>
                                        </p:attrNameLst>
                                      </p:cBhvr>
                                      <p:to>
                                        <p:strVal val="visible"/>
                                      </p:to>
                                    </p:set>
                                    <p:animEffect transition="in" filter="wipe(down)">
                                      <p:cBhvr>
                                        <p:cTn id="12" dur="500"/>
                                        <p:tgtEl>
                                          <p:spTgt spid="15360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3602">
                                            <p:txEl>
                                              <p:pRg st="2" end="2"/>
                                            </p:txEl>
                                          </p:spTgt>
                                        </p:tgtEl>
                                        <p:attrNameLst>
                                          <p:attrName>style.visibility</p:attrName>
                                        </p:attrNameLst>
                                      </p:cBhvr>
                                      <p:to>
                                        <p:strVal val="visible"/>
                                      </p:to>
                                    </p:set>
                                    <p:animEffect transition="in" filter="wipe(down)">
                                      <p:cBhvr>
                                        <p:cTn id="17" dur="500"/>
                                        <p:tgtEl>
                                          <p:spTgt spid="15360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0" y="30679"/>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400" dirty="0"/>
              <a:t>Якщо досліджуються складні системи, що іменуються як узагальнені динамічні системи, що характеризуються великою кількістю параметрів різної природи, то в цілях спрощення математичного опису їх розчленовують на підсистеми, виділяють типові підсистеми, роблять стандартизацію </a:t>
            </a:r>
            <a:r>
              <a:rPr lang="uk-UA" sz="2400" dirty="0" err="1"/>
              <a:t>зв'язків</a:t>
            </a:r>
            <a:r>
              <a:rPr lang="uk-UA" sz="2400" dirty="0"/>
              <a:t> для різних рівнів ієрархії однотипних систем. </a:t>
            </a:r>
          </a:p>
          <a:p>
            <a:pPr algn="just"/>
            <a:r>
              <a:rPr lang="uk-UA" sz="2400" dirty="0"/>
              <a:t>В результаті третього етапу системного аналізу формуються закінчені математичні моделі системи, описані на формальній, наприклад алгоритмічній, мові.</a:t>
            </a:r>
          </a:p>
          <a:p>
            <a:pPr algn="just"/>
            <a:r>
              <a:rPr lang="uk-UA" sz="2400" dirty="0"/>
              <a:t>4. Четвертий етап - аналіз отриманої математичної моделі, визначення її екстремальних умов з метою оптимізації і формулювання виводів.</a:t>
            </a:r>
          </a:p>
          <a:p>
            <a:pPr algn="just"/>
            <a:r>
              <a:rPr lang="uk-UA" sz="2400" dirty="0"/>
              <a:t>Оптимізація полягає в знаходженні оптимуму даної функції (математичній моделі досліджуваної системи, процесу) і відповідно знаходження оптимальних умов поведінки цієї системи або протікання цього процесу. Оцінку оптимізації роблять за критеріями, що набувають в таких випадках екстремальних значень</a:t>
            </a:r>
            <a:endParaRPr kumimoji="0" lang="uk-UA" sz="2200" b="0" i="0" u="none" strike="noStrike" cap="none" normalizeH="0" baseline="0" dirty="0">
              <a:ln>
                <a:noFill/>
              </a:ln>
              <a:solidFill>
                <a:schemeClr val="tx1"/>
              </a:solidFill>
              <a:effectLst/>
              <a:latin typeface="Arial" pitchFamily="3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1"/>
            <a:ext cx="8229600" cy="5937524"/>
          </a:xfrm>
        </p:spPr>
        <p:txBody>
          <a:bodyPr>
            <a:noAutofit/>
          </a:bodyPr>
          <a:lstStyle/>
          <a:p>
            <a:pPr marL="0" indent="0">
              <a:buNone/>
            </a:pPr>
            <a:r>
              <a:rPr lang="uk-UA" sz="1700" b="1" dirty="0"/>
              <a:t>Класифікація наук</a:t>
            </a:r>
            <a:r>
              <a:rPr lang="uk-UA" sz="1700" dirty="0"/>
              <a:t> - це розкриття їх взаємного зв'язку на підставі певних принципів і вираження цих зв'язків у вигляді логічно обґрунтованого розташування або ряду. Класифікація наук розкриває взаємозв'язок природних, технічних, суспільних наук і філософії. В основі цієї класифікації лежать специфічні особливості об'єктів матеріального світу, які вивчають різні науки. Класифікація наук, з яких кожна аналізує окрему форму руху, разом з тим є класифікацією, розташуванням згідно з внутрішньо властивою їм послідовністю саме цих форм руху, і в цьому полягає її значення.</a:t>
            </a:r>
            <a:endParaRPr lang="ru-RU" sz="1700" dirty="0"/>
          </a:p>
          <a:p>
            <a:pPr marL="0" indent="0">
              <a:buNone/>
            </a:pPr>
            <a:r>
              <a:rPr lang="uk-UA" sz="1700" dirty="0"/>
              <a:t>Поняття науки потрібно розглядати з трьох основних позицій. По-перше, з теоретичної, як систему знань, як форму суспільної свідомості; по-друге, як певний вид суспільного розподілу праці, як наукову діяльність, пов´язану з цілою системою відносин між ученими і науковими установами; по-третє, з позицій практичного застосування висновків науки, тобто її суспільної ролі. Саме матеріальні об´єкти природи визначають існування багатьох галузей знань, об´єднаних у три великі групи наук, які розрізняються за предметами та методами дослідження:</a:t>
            </a:r>
            <a:endParaRPr lang="ru-RU" sz="1700" dirty="0"/>
          </a:p>
          <a:p>
            <a:r>
              <a:rPr lang="uk-UA" sz="1700" dirty="0"/>
              <a:t>-   природничі (фізика, хімія, біологія, географія, астрологія та ін.), науки, предметом яких є різні види матерії та форми їхнього руху, їх взаємозв´язки та закономірності;</a:t>
            </a:r>
            <a:endParaRPr lang="ru-RU" sz="1700" dirty="0"/>
          </a:p>
          <a:p>
            <a:r>
              <a:rPr lang="uk-UA" sz="1700" dirty="0"/>
              <a:t>-   суспільні (економічні, філологічні, філософські, логічні, психологічні, історичні, педагогічні та ін.), науки, предметом яких є дослідження соціально-економічних, політичних та ідеологічних закономірностей розвитку суспільних відносин;</a:t>
            </a:r>
            <a:endParaRPr lang="ru-RU" sz="1700" dirty="0"/>
          </a:p>
          <a:p>
            <a:r>
              <a:rPr lang="uk-UA" sz="1700" dirty="0"/>
              <a:t>-   технічні (радіотехніка, машинобудування, літакобудування, будівництво), предметом яких є дослідження конкретних технічних характеристик і їх взаємозв´язки.</a:t>
            </a:r>
            <a:endParaRPr lang="ru-RU" sz="1700" dirty="0"/>
          </a:p>
        </p:txBody>
      </p:sp>
    </p:spTree>
    <p:extLst>
      <p:ext uri="{BB962C8B-B14F-4D97-AF65-F5344CB8AC3E}">
        <p14:creationId xmlns:p14="http://schemas.microsoft.com/office/powerpoint/2010/main" val="7629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4000" b="1" dirty="0">
                <a:latin typeface="Times New Roman" pitchFamily="18" charset="0"/>
                <a:cs typeface="Times New Roman" pitchFamily="18" charset="0"/>
              </a:rPr>
              <a:t>Суттєвими пізнавальними елементами науки є</a:t>
            </a:r>
            <a:r>
              <a:rPr lang="uk-UA" sz="4000"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lgn="just">
              <a:buNone/>
            </a:pPr>
            <a:r>
              <a:rPr lang="uk-UA" dirty="0">
                <a:latin typeface="Times New Roman" pitchFamily="18" charset="0"/>
                <a:cs typeface="Times New Roman" pitchFamily="18" charset="0"/>
              </a:rPr>
              <a:t>наукові ідеї, гіпотези, факти, а також засоби матеріалізації наукових ідей – книги, карти, графіки, креслення, таблиці, методики і відповідні матеріальні засоби спостереження у процесі проведення експерименту, методи фіксації результатів дослідження тощо. </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78216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latin typeface="Times New Roman" pitchFamily="18" charset="0"/>
                <a:cs typeface="Times New Roman" pitchFamily="18" charset="0"/>
              </a:rPr>
              <a:t>Наукова ідея</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10000"/>
          </a:bodyPr>
          <a:lstStyle/>
          <a:p>
            <a:pPr algn="just"/>
            <a:r>
              <a:rPr lang="uk-UA" dirty="0">
                <a:latin typeface="Times New Roman" pitchFamily="18" charset="0"/>
                <a:cs typeface="Times New Roman" pitchFamily="18" charset="0"/>
              </a:rPr>
              <a:t> інтуїтивне пояснення явища (процесу) без проміжної аргументації, без усвідомлення всієї сукупності зв'язків, на основі яких робиться висновок. Вона базується на наявних знаннях, але виявляє раніше не помічені закономірності. Наука передбачає два види ідей: конструктивні й деструктивні, тобто ті, що мають чи не мають значущості для науки і практики. Свою специфічну матеріалізацію ідея знаходить у гіпотезі.</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75211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878482801"/>
              </p:ext>
            </p:extLst>
          </p:nvPr>
        </p:nvGraphicFramePr>
        <p:xfrm>
          <a:off x="457200" y="188640"/>
          <a:ext cx="8229600" cy="6408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958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5"/>
            <a:ext cx="8229600" cy="3888431"/>
          </a:xfrm>
        </p:spPr>
        <p:txBody>
          <a:bodyPr/>
          <a:lstStyle/>
          <a:p>
            <a:pPr lvl="0"/>
            <a:r>
              <a:rPr lang="uk-UA" dirty="0">
                <a:latin typeface="Times New Roman" pitchFamily="18" charset="0"/>
                <a:cs typeface="Times New Roman" pitchFamily="18" charset="0"/>
              </a:rPr>
              <a:t>Якщо при перевірці результат відповідає дійсності, то гіпотеза перетворюється на наукову теорію. </a:t>
            </a:r>
          </a:p>
          <a:p>
            <a:pPr lvl="0"/>
            <a:r>
              <a:rPr lang="uk-UA" dirty="0">
                <a:latin typeface="Times New Roman" pitchFamily="18" charset="0"/>
                <a:cs typeface="Times New Roman" pitchFamily="18" charset="0"/>
              </a:rPr>
              <a:t>Гіпотеза висувається з надією на те, що вона, коли не цілком, то хоча б частково, стане достовірним знанням.</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1003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1"/>
            <a:ext cx="8229600" cy="5937524"/>
          </a:xfrm>
        </p:spPr>
        <p:txBody>
          <a:bodyPr>
            <a:normAutofit fontScale="85000" lnSpcReduction="10000"/>
          </a:bodyPr>
          <a:lstStyle/>
          <a:p>
            <a:pPr lvl="0" algn="just"/>
            <a:r>
              <a:rPr lang="uk-UA" b="1" i="1" dirty="0">
                <a:latin typeface="Times New Roman" pitchFamily="18" charset="0"/>
                <a:cs typeface="Times New Roman" pitchFamily="18" charset="0"/>
              </a:rPr>
              <a:t>Закон</a:t>
            </a:r>
            <a:r>
              <a:rPr lang="uk-UA" dirty="0">
                <a:latin typeface="Times New Roman" pitchFamily="18" charset="0"/>
                <a:cs typeface="Times New Roman" pitchFamily="18" charset="0"/>
              </a:rPr>
              <a:t> – внутрішній суттєвий зв'язок явищ, що зумовлює їх закономірний розвиток. Закон, винайдений через здогадку, необхідно потім логічно довести, лише в такому разі він визнається наукою. Для доведення закону наука використовує судження.</a:t>
            </a:r>
            <a:endParaRPr lang="ru-RU" dirty="0">
              <a:latin typeface="Times New Roman" pitchFamily="18" charset="0"/>
              <a:cs typeface="Times New Roman" pitchFamily="18" charset="0"/>
            </a:endParaRPr>
          </a:p>
          <a:p>
            <a:pPr lvl="0" algn="just"/>
            <a:r>
              <a:rPr lang="uk-UA" b="1" i="1" dirty="0">
                <a:latin typeface="Times New Roman" pitchFamily="18" charset="0"/>
                <a:cs typeface="Times New Roman" pitchFamily="18" charset="0"/>
              </a:rPr>
              <a:t>Судження</a:t>
            </a:r>
            <a:r>
              <a:rPr lang="uk-UA" dirty="0">
                <a:latin typeface="Times New Roman" pitchFamily="18" charset="0"/>
                <a:cs typeface="Times New Roman" pitchFamily="18" charset="0"/>
              </a:rPr>
              <a:t> – думка, в якій за допомогою зв'язку понять стверджується або заперечується що-небудь. Судження про предмет або явище можна отримати або через безпосереднє спостереження будь-якого факту, або опосередковано – за допомогою умовиводу.</a:t>
            </a:r>
            <a:endParaRPr lang="ru-RU" dirty="0">
              <a:latin typeface="Times New Roman" pitchFamily="18" charset="0"/>
              <a:cs typeface="Times New Roman" pitchFamily="18" charset="0"/>
            </a:endParaRPr>
          </a:p>
          <a:p>
            <a:pPr lvl="0" algn="just"/>
            <a:r>
              <a:rPr lang="uk-UA" b="1" i="1" dirty="0">
                <a:latin typeface="Times New Roman" pitchFamily="18" charset="0"/>
                <a:cs typeface="Times New Roman" pitchFamily="18" charset="0"/>
              </a:rPr>
              <a:t>Умовивід </a:t>
            </a:r>
            <a:r>
              <a:rPr lang="uk-UA" dirty="0">
                <a:latin typeface="Times New Roman" pitchFamily="18" charset="0"/>
                <a:cs typeface="Times New Roman" pitchFamily="18" charset="0"/>
              </a:rPr>
              <a:t>– розумова операція, за допомогою якої з певної кількості заданих суджень виводиться інше судження, яке певним чином пов'язане з вихідним.</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763778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64635242"/>
              </p:ext>
            </p:extLst>
          </p:nvPr>
        </p:nvGraphicFramePr>
        <p:xfrm>
          <a:off x="251520" y="116632"/>
          <a:ext cx="8229600"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196754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2759</Words>
  <Application>Microsoft Office PowerPoint</Application>
  <PresentationFormat>Экран (4:3)</PresentationFormat>
  <Paragraphs>122</Paragraphs>
  <Slides>26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26</vt:i4>
      </vt:variant>
    </vt:vector>
  </HeadingPairs>
  <TitlesOfParts>
    <vt:vector size="32" baseType="lpstr">
      <vt:lpstr>Arial</vt:lpstr>
      <vt:lpstr>Arial Black</vt:lpstr>
      <vt:lpstr>Calibri</vt:lpstr>
      <vt:lpstr>Open Sans</vt:lpstr>
      <vt:lpstr>Times New Roman</vt:lpstr>
      <vt:lpstr>Тема Office</vt:lpstr>
      <vt:lpstr>Презентация PowerPoint</vt:lpstr>
      <vt:lpstr>Презентация PowerPoint</vt:lpstr>
      <vt:lpstr>Презентация PowerPoint</vt:lpstr>
      <vt:lpstr>Суттєвими пізнавальними елементами науки є </vt:lpstr>
      <vt:lpstr>Наукова ідея</vt:lpstr>
      <vt:lpstr>Презентация PowerPoint</vt:lpstr>
      <vt:lpstr>Презентация PowerPoint</vt:lpstr>
      <vt:lpstr>Презентация PowerPoint</vt:lpstr>
      <vt:lpstr>Презентация PowerPoint</vt:lpstr>
      <vt:lpstr>Презентация PowerPoint</vt:lpstr>
      <vt:lpstr>1.2 У межах науково-дослідницької діяльності здійснюються наукові дослідження. </vt:lpstr>
      <vt:lpstr>Презентация PowerPoint</vt:lpstr>
      <vt:lpstr>Презентация PowerPoint</vt:lpstr>
      <vt:lpstr>Презентация PowerPoint</vt:lpstr>
      <vt:lpstr>Наукові дослідження здійснюються з метою одержання наукового результату</vt:lpstr>
      <vt:lpstr>Ознаки наукового дослідження: </vt:lpstr>
      <vt:lpstr>Основні види наукових досліджень</vt:lpstr>
      <vt:lpstr>До основних результатів наукових досліджень належать: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Ирина</cp:lastModifiedBy>
  <cp:revision>296</cp:revision>
  <dcterms:created xsi:type="dcterms:W3CDTF">2014-08-31T10:25:42Z</dcterms:created>
  <dcterms:modified xsi:type="dcterms:W3CDTF">2024-11-04T11:34:11Z</dcterms:modified>
</cp:coreProperties>
</file>