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Nunito"/>
      <p:regular r:id="rId21"/>
      <p:bold r:id="rId22"/>
      <p:italic r:id="rId23"/>
      <p:boldItalic r:id="rId24"/>
    </p:embeddedFont>
    <p:embeddedFont>
      <p:font typeface="Maven Pro"/>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Nunito-bold.fntdata"/><Relationship Id="rId21" Type="http://schemas.openxmlformats.org/officeDocument/2006/relationships/font" Target="fonts/Nunito-regular.fntdata"/><Relationship Id="rId24" Type="http://schemas.openxmlformats.org/officeDocument/2006/relationships/font" Target="fonts/Nunito-boldItalic.fntdata"/><Relationship Id="rId23" Type="http://schemas.openxmlformats.org/officeDocument/2006/relationships/font" Target="fonts/Nuni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avenPro-bold.fntdata"/><Relationship Id="rId25" Type="http://schemas.openxmlformats.org/officeDocument/2006/relationships/font" Target="fonts/MavenPr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297bd09ac5c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297bd09ac5c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97bd09ac5c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297bd09ac5c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297bd09ac5c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297bd09ac5c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297bd09ac5c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297bd09ac5c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297bd09ac5c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297bd09ac5c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g25c1fcfc766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4" name="Google Shape;374;g25c1fcfc766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5c47a4f88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5c47a4f88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97bd09ac5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297bd09ac5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297bd09ac5c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297bd09ac5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297bd09ac5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297bd09ac5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297bd09ac5c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297bd09ac5c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297bd09ac5c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297bd09ac5c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297bd09ac5c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297bd09ac5c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297bd09ac5c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297bd09ac5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1.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uk"/>
              <a:t>Соціальна відповідальність бізнесу в Польщі</a:t>
            </a:r>
            <a:endParaRPr/>
          </a:p>
        </p:txBody>
      </p:sp>
      <p:sp>
        <p:nvSpPr>
          <p:cNvPr id="278" name="Google Shape;278;p13"/>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Масюк Олег Петрович</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2CC"/>
        </a:solidFill>
      </p:bgPr>
    </p:bg>
    <p:spTree>
      <p:nvGrpSpPr>
        <p:cNvPr id="342" name="Shape 342"/>
        <p:cNvGrpSpPr/>
        <p:nvPr/>
      </p:nvGrpSpPr>
      <p:grpSpPr>
        <a:xfrm>
          <a:off x="0" y="0"/>
          <a:ext cx="0" cy="0"/>
          <a:chOff x="0" y="0"/>
          <a:chExt cx="0" cy="0"/>
        </a:xfrm>
      </p:grpSpPr>
      <p:sp>
        <p:nvSpPr>
          <p:cNvPr id="343" name="Google Shape;343;p22"/>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uk"/>
              <a:t>Карітас завжди Карітас</a:t>
            </a:r>
            <a:endParaRPr/>
          </a:p>
        </p:txBody>
      </p:sp>
      <p:sp>
        <p:nvSpPr>
          <p:cNvPr id="344" name="Google Shape;344;p22"/>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311150" lvl="0" marL="457200" rtl="0" algn="l">
              <a:spcBef>
                <a:spcPts val="1200"/>
              </a:spcBef>
              <a:spcAft>
                <a:spcPts val="0"/>
              </a:spcAft>
              <a:buSzPts val="1300"/>
              <a:buChar char="●"/>
            </a:pPr>
            <a:r>
              <a:rPr lang="uk"/>
              <a:t>Від початку російського вторгнення Карітас у Польщі займався діяльністю для українців, створюючи кризові центри та пункти допомоги, створюючи центри для біженців війни.</a:t>
            </a:r>
            <a:endParaRPr/>
          </a:p>
          <a:p>
            <a:pPr indent="-311150" lvl="0" marL="457200" rtl="0" algn="l">
              <a:spcBef>
                <a:spcPts val="0"/>
              </a:spcBef>
              <a:spcAft>
                <a:spcPts val="0"/>
              </a:spcAft>
              <a:buSzPts val="1300"/>
              <a:buChar char="●"/>
            </a:pPr>
            <a:r>
              <a:rPr lang="uk"/>
              <a:t>Щоб запобігти гуманітарній кризі в Україні, Карітас почав організовувати транспортування гуманітарної допомоги.</a:t>
            </a:r>
            <a:endParaRPr/>
          </a:p>
          <a:p>
            <a:pPr indent="-311150" lvl="0" marL="457200" rtl="0" algn="l">
              <a:spcBef>
                <a:spcPts val="0"/>
              </a:spcBef>
              <a:spcAft>
                <a:spcPts val="0"/>
              </a:spcAft>
              <a:buSzPts val="1300"/>
              <a:buChar char="●"/>
            </a:pPr>
            <a:r>
              <a:rPr lang="uk"/>
              <a:t>80% гуманітарної допомоги для України надходить від парафій та церковних організацій, і, перш за все, Карітас Польща та дієцезіальний Карітас.</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23"/>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Caritas Polska </a:t>
            </a:r>
            <a:endParaRPr/>
          </a:p>
        </p:txBody>
      </p:sp>
      <p:sp>
        <p:nvSpPr>
          <p:cNvPr id="350" name="Google Shape;350;p23"/>
          <p:cNvSpPr txBox="1"/>
          <p:nvPr>
            <p:ph idx="1" type="body"/>
          </p:nvPr>
        </p:nvSpPr>
        <p:spPr>
          <a:xfrm>
            <a:off x="1303800" y="1990050"/>
            <a:ext cx="3983400" cy="2541600"/>
          </a:xfrm>
          <a:prstGeom prst="rect">
            <a:avLst/>
          </a:prstGeom>
        </p:spPr>
        <p:txBody>
          <a:bodyPr anchorCtr="0" anchor="t" bIns="91425" lIns="91425" spcFirstLastPara="1" rIns="91425" wrap="square" tIns="91425">
            <a:normAutofit fontScale="92500" lnSpcReduction="10000"/>
          </a:bodyPr>
          <a:lstStyle/>
          <a:p>
            <a:pPr indent="0" lvl="0" marL="0" rtl="0" algn="just">
              <a:spcBef>
                <a:spcPts val="1200"/>
              </a:spcBef>
              <a:spcAft>
                <a:spcPts val="0"/>
              </a:spcAft>
              <a:buNone/>
            </a:pPr>
            <a:r>
              <a:rPr b="1" lang="uk">
                <a:solidFill>
                  <a:schemeClr val="accent2"/>
                </a:solidFill>
              </a:rPr>
              <a:t>Карітас Польща</a:t>
            </a:r>
            <a:r>
              <a:rPr lang="uk"/>
              <a:t> – це благодійна установа Католицької Церкви та найбільша соціальна та благодійна організація в Польщі, яка надає професійну, багатовимірну допомогу ізольованим та бідним людям, які проходять життя з різними видами дефіциту. Карітас Польща співпрацює та представляє 45 дієцезіальних Карітасів у Польщі, підтримуючи їх у виконанні їхніх завдань, а також надає гуманітарну допомогу та допомогу розвитку на всіх континентах.</a:t>
            </a:r>
            <a:endParaRPr/>
          </a:p>
          <a:p>
            <a:pPr indent="0" lvl="0" marL="0" rtl="0" algn="l">
              <a:spcBef>
                <a:spcPts val="1200"/>
              </a:spcBef>
              <a:spcAft>
                <a:spcPts val="1200"/>
              </a:spcAft>
              <a:buNone/>
            </a:pPr>
            <a:r>
              <a:t/>
            </a:r>
            <a:endParaRPr/>
          </a:p>
        </p:txBody>
      </p:sp>
      <p:pic>
        <p:nvPicPr>
          <p:cNvPr id="351" name="Google Shape;351;p23"/>
          <p:cNvPicPr preferRelativeResize="0"/>
          <p:nvPr/>
        </p:nvPicPr>
        <p:blipFill>
          <a:blip r:embed="rId3">
            <a:alphaModFix/>
          </a:blip>
          <a:stretch>
            <a:fillRect/>
          </a:stretch>
        </p:blipFill>
        <p:spPr>
          <a:xfrm>
            <a:off x="5855625" y="1939375"/>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00"/>
        </a:solidFill>
      </p:bgPr>
    </p:bg>
    <p:spTree>
      <p:nvGrpSpPr>
        <p:cNvPr id="355" name="Shape 355"/>
        <p:cNvGrpSpPr/>
        <p:nvPr/>
      </p:nvGrpSpPr>
      <p:grpSpPr>
        <a:xfrm>
          <a:off x="0" y="0"/>
          <a:ext cx="0" cy="0"/>
          <a:chOff x="0" y="0"/>
          <a:chExt cx="0" cy="0"/>
        </a:xfrm>
      </p:grpSpPr>
      <p:sp>
        <p:nvSpPr>
          <p:cNvPr id="356" name="Google Shape;356;p2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Релігійні організації та бізнес:</a:t>
            </a:r>
            <a:endParaRPr/>
          </a:p>
        </p:txBody>
      </p:sp>
      <p:sp>
        <p:nvSpPr>
          <p:cNvPr id="357" name="Google Shape;357;p24"/>
          <p:cNvSpPr txBox="1"/>
          <p:nvPr>
            <p:ph idx="1" type="body"/>
          </p:nvPr>
        </p:nvSpPr>
        <p:spPr>
          <a:xfrm>
            <a:off x="1303800" y="1990050"/>
            <a:ext cx="4633800" cy="2541600"/>
          </a:xfrm>
          <a:prstGeom prst="rect">
            <a:avLst/>
          </a:prstGeom>
        </p:spPr>
        <p:txBody>
          <a:bodyPr anchorCtr="0" anchor="t" bIns="91425" lIns="91425" spcFirstLastPara="1" rIns="91425" wrap="square" tIns="91425">
            <a:normAutofit lnSpcReduction="10000"/>
          </a:bodyPr>
          <a:lstStyle/>
          <a:p>
            <a:pPr indent="0" lvl="0" marL="0" rtl="0" algn="just">
              <a:spcBef>
                <a:spcPts val="1200"/>
              </a:spcBef>
              <a:spcAft>
                <a:spcPts val="0"/>
              </a:spcAft>
              <a:buNone/>
            </a:pPr>
            <a:r>
              <a:rPr lang="uk"/>
              <a:t>Протягом багатьох років важливим діловим та інституційним партнером Caritas Polska є Jeronimo Martins Polska S.A., власник Biedronka – найбільшої роздрібної мережі в Польщі. Ця організація співпрацює з Карітасом у Польщі з 2006 року, коли почала підтримувати організацію сімейних фестивалів «Будьмо разом». Щоденно співпрацює з дієцезіальним Карітасом, жертвуючи продукти для тих, хто  </a:t>
            </a:r>
            <a:r>
              <a:rPr lang="uk"/>
              <a:t>потребує</a:t>
            </a:r>
            <a:r>
              <a:rPr lang="uk"/>
              <a:t> у рамках «Комори Карітасу».</a:t>
            </a:r>
            <a:endParaRPr/>
          </a:p>
          <a:p>
            <a:pPr indent="0" lvl="0" marL="0" rtl="0" algn="l">
              <a:spcBef>
                <a:spcPts val="1200"/>
              </a:spcBef>
              <a:spcAft>
                <a:spcPts val="1200"/>
              </a:spcAft>
              <a:buNone/>
            </a:pPr>
            <a:r>
              <a:t/>
            </a:r>
            <a:endParaRPr/>
          </a:p>
        </p:txBody>
      </p:sp>
      <p:pic>
        <p:nvPicPr>
          <p:cNvPr id="358" name="Google Shape;358;p24"/>
          <p:cNvPicPr preferRelativeResize="0"/>
          <p:nvPr/>
        </p:nvPicPr>
        <p:blipFill>
          <a:blip r:embed="rId3">
            <a:alphaModFix/>
          </a:blip>
          <a:stretch>
            <a:fillRect/>
          </a:stretch>
        </p:blipFill>
        <p:spPr>
          <a:xfrm>
            <a:off x="6090000" y="1750275"/>
            <a:ext cx="2901600" cy="2901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362" name="Shape 362"/>
        <p:cNvGrpSpPr/>
        <p:nvPr/>
      </p:nvGrpSpPr>
      <p:grpSpPr>
        <a:xfrm>
          <a:off x="0" y="0"/>
          <a:ext cx="0" cy="0"/>
          <a:chOff x="0" y="0"/>
          <a:chExt cx="0" cy="0"/>
        </a:xfrm>
      </p:grpSpPr>
      <p:sp>
        <p:nvSpPr>
          <p:cNvPr id="363" name="Google Shape;363;p2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Для України та українських біженців:</a:t>
            </a:r>
            <a:endParaRPr/>
          </a:p>
        </p:txBody>
      </p:sp>
      <p:sp>
        <p:nvSpPr>
          <p:cNvPr id="364" name="Google Shape;364;p25"/>
          <p:cNvSpPr txBox="1"/>
          <p:nvPr>
            <p:ph idx="1" type="body"/>
          </p:nvPr>
        </p:nvSpPr>
        <p:spPr>
          <a:xfrm>
            <a:off x="781875" y="1823650"/>
            <a:ext cx="3900300" cy="2541600"/>
          </a:xfrm>
          <a:prstGeom prst="rect">
            <a:avLst/>
          </a:prstGeom>
        </p:spPr>
        <p:txBody>
          <a:bodyPr anchorCtr="0" anchor="t" bIns="91425" lIns="91425" spcFirstLastPara="1" rIns="91425" wrap="square" tIns="91425">
            <a:normAutofit lnSpcReduction="20000"/>
          </a:bodyPr>
          <a:lstStyle/>
          <a:p>
            <a:pPr indent="0" lvl="0" marL="0" rtl="0" algn="just">
              <a:spcBef>
                <a:spcPts val="1200"/>
              </a:spcBef>
              <a:spcAft>
                <a:spcPts val="0"/>
              </a:spcAft>
              <a:buNone/>
            </a:pPr>
            <a:r>
              <a:rPr lang="uk"/>
              <a:t>Після початку війни в Україні Фундація Biedronka продовжує співпрацю з Карітасом і допомагає постраждалим внаслідок воєнних дій. Стартувала спеціальна програма «Ласкаво просимо та допомога – покупки». Caritas Polska та Diocesian Caritas, як місцеві організації допомоги біженцям, отримали передплачені картки та е-коди від Фундації Biedronka, які вони роздають біженцям, які потребують допомоги.</a:t>
            </a:r>
            <a:endParaRPr/>
          </a:p>
          <a:p>
            <a:pPr indent="0" lvl="0" marL="0" rtl="0" algn="l">
              <a:spcBef>
                <a:spcPts val="1200"/>
              </a:spcBef>
              <a:spcAft>
                <a:spcPts val="1200"/>
              </a:spcAft>
              <a:buNone/>
            </a:pPr>
            <a:r>
              <a:t/>
            </a:r>
            <a:endParaRPr/>
          </a:p>
        </p:txBody>
      </p:sp>
      <p:pic>
        <p:nvPicPr>
          <p:cNvPr id="365" name="Google Shape;365;p25"/>
          <p:cNvPicPr preferRelativeResize="0"/>
          <p:nvPr/>
        </p:nvPicPr>
        <p:blipFill>
          <a:blip r:embed="rId3">
            <a:alphaModFix/>
          </a:blip>
          <a:stretch>
            <a:fillRect/>
          </a:stretch>
        </p:blipFill>
        <p:spPr>
          <a:xfrm>
            <a:off x="4909000" y="1944475"/>
            <a:ext cx="3977001" cy="17694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C232"/>
        </a:solidFill>
      </p:bgPr>
    </p:bg>
    <p:spTree>
      <p:nvGrpSpPr>
        <p:cNvPr id="369" name="Shape 369"/>
        <p:cNvGrpSpPr/>
        <p:nvPr/>
      </p:nvGrpSpPr>
      <p:grpSpPr>
        <a:xfrm>
          <a:off x="0" y="0"/>
          <a:ext cx="0" cy="0"/>
          <a:chOff x="0" y="0"/>
          <a:chExt cx="0" cy="0"/>
        </a:xfrm>
      </p:grpSpPr>
      <p:sp>
        <p:nvSpPr>
          <p:cNvPr id="370" name="Google Shape;370;p2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Висновки:</a:t>
            </a:r>
            <a:endParaRPr/>
          </a:p>
        </p:txBody>
      </p:sp>
      <p:sp>
        <p:nvSpPr>
          <p:cNvPr id="371" name="Google Shape;371;p26"/>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uk"/>
              <a:t>У другій половині 20 століття динамічна еволюція теорії управління підприємством почалася з так званої акціонерної теорії, яка говорить про примат прибутку власності, у бік так званої теорії зацікавлених сторін, яка відкриває багатовимірні очікування зацікавлених сторін, тобто людей, на яких впливає організація або які впливають на організацію. Це також означає підвищення відкритості до суспільного голосу, включно з голосом неурядових організацій, які борються за права людини.</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2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Література:</a:t>
            </a:r>
            <a:endParaRPr/>
          </a:p>
        </p:txBody>
      </p:sp>
      <p:sp>
        <p:nvSpPr>
          <p:cNvPr id="377" name="Google Shape;377;p27"/>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sz="1100">
                <a:solidFill>
                  <a:srgbClr val="000000"/>
                </a:solidFill>
                <a:latin typeface="Arial"/>
                <a:ea typeface="Arial"/>
                <a:cs typeface="Arial"/>
                <a:sym typeface="Arial"/>
              </a:rPr>
              <a:t>Sawicki, R. (2022). Społeczna odpowiedzialność biznesu w kontekście wojny w Ukrainie: Case study: współpraca Caritas Polska z Fundacją Biedronki. </a:t>
            </a:r>
            <a:r>
              <a:rPr i="1" lang="uk" sz="1100">
                <a:solidFill>
                  <a:srgbClr val="000000"/>
                </a:solidFill>
                <a:latin typeface="Arial"/>
                <a:ea typeface="Arial"/>
                <a:cs typeface="Arial"/>
                <a:sym typeface="Arial"/>
              </a:rPr>
              <a:t>BIBLIOTEKA TEOLOGII STOSOWANEJ Prawda, wolność, Religia</a:t>
            </a:r>
            <a:r>
              <a:rPr lang="uk" sz="1100">
                <a:solidFill>
                  <a:srgbClr val="000000"/>
                </a:solidFill>
                <a:latin typeface="Arial"/>
                <a:ea typeface="Arial"/>
                <a:cs typeface="Arial"/>
                <a:sym typeface="Arial"/>
              </a:rPr>
              <a:t>, </a:t>
            </a:r>
            <a:r>
              <a:rPr i="1" lang="uk" sz="1100">
                <a:solidFill>
                  <a:srgbClr val="000000"/>
                </a:solidFill>
                <a:latin typeface="Arial"/>
                <a:ea typeface="Arial"/>
                <a:cs typeface="Arial"/>
                <a:sym typeface="Arial"/>
              </a:rPr>
              <a:t>1</a:t>
            </a:r>
            <a:r>
              <a:rPr lang="uk" sz="1100">
                <a:solidFill>
                  <a:srgbClr val="000000"/>
                </a:solidFill>
                <a:latin typeface="Arial"/>
                <a:ea typeface="Arial"/>
                <a:cs typeface="Arial"/>
                <a:sym typeface="Arial"/>
              </a:rPr>
              <a:t>, 117–127. Pobrano z https://czasopisma.uksw.edu.pl/index.php/bts/article/view/11513</a:t>
            </a:r>
            <a:endParaRPr sz="1100">
              <a:solidFill>
                <a:srgbClr val="000000"/>
              </a:solidFill>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544125" y="638075"/>
            <a:ext cx="7677900" cy="9579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uk" sz="2388">
                <a:solidFill>
                  <a:srgbClr val="00FFFF"/>
                </a:solidFill>
                <a:latin typeface="Nunito"/>
                <a:ea typeface="Nunito"/>
                <a:cs typeface="Nunito"/>
                <a:sym typeface="Nunito"/>
              </a:rPr>
              <a:t>Дуаль </a:t>
            </a:r>
            <a:r>
              <a:rPr lang="uk" sz="2388">
                <a:solidFill>
                  <a:srgbClr val="00FFFF"/>
                </a:solidFill>
                <a:latin typeface="Nunito"/>
                <a:ea typeface="Nunito"/>
                <a:cs typeface="Nunito"/>
                <a:sym typeface="Nunito"/>
              </a:rPr>
              <a:t>Джона Стюарта Мілля та Алана Мілна.</a:t>
            </a:r>
            <a:endParaRPr sz="2388">
              <a:solidFill>
                <a:srgbClr val="00FFFF"/>
              </a:solidFill>
              <a:latin typeface="Nunito"/>
              <a:ea typeface="Nunito"/>
              <a:cs typeface="Nunito"/>
              <a:sym typeface="Nunito"/>
            </a:endParaRPr>
          </a:p>
          <a:p>
            <a:pPr indent="0" lvl="0" marL="0" rtl="0" algn="ctr">
              <a:spcBef>
                <a:spcPts val="0"/>
              </a:spcBef>
              <a:spcAft>
                <a:spcPts val="0"/>
              </a:spcAft>
              <a:buNone/>
            </a:pPr>
            <a:r>
              <a:rPr lang="uk" sz="2388">
                <a:solidFill>
                  <a:srgbClr val="00FFFF"/>
                </a:solidFill>
                <a:latin typeface="Nunito"/>
                <a:ea typeface="Nunito"/>
                <a:cs typeface="Nunito"/>
                <a:sym typeface="Nunito"/>
              </a:rPr>
              <a:t>Homo oeconomicus?</a:t>
            </a:r>
            <a:endParaRPr sz="2388">
              <a:solidFill>
                <a:srgbClr val="00FFFF"/>
              </a:solidFill>
              <a:latin typeface="Nunito"/>
              <a:ea typeface="Nunito"/>
              <a:cs typeface="Nunito"/>
              <a:sym typeface="Nunito"/>
            </a:endParaRPr>
          </a:p>
          <a:p>
            <a:pPr indent="0" lvl="0" marL="0" rtl="0" algn="l">
              <a:spcBef>
                <a:spcPts val="0"/>
              </a:spcBef>
              <a:spcAft>
                <a:spcPts val="0"/>
              </a:spcAft>
              <a:buNone/>
            </a:pPr>
            <a:r>
              <a:t/>
            </a:r>
            <a:endParaRPr/>
          </a:p>
        </p:txBody>
      </p:sp>
      <p:sp>
        <p:nvSpPr>
          <p:cNvPr id="284" name="Google Shape;284;p14"/>
          <p:cNvSpPr txBox="1"/>
          <p:nvPr/>
        </p:nvSpPr>
        <p:spPr>
          <a:xfrm>
            <a:off x="5022475" y="1769975"/>
            <a:ext cx="3660900" cy="52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uk">
                <a:latin typeface="Nunito"/>
                <a:ea typeface="Nunito"/>
                <a:cs typeface="Nunito"/>
                <a:sym typeface="Nunito"/>
              </a:rPr>
              <a:t> </a:t>
            </a:r>
            <a:endParaRPr>
              <a:latin typeface="Nunito"/>
              <a:ea typeface="Nunito"/>
              <a:cs typeface="Nunito"/>
              <a:sym typeface="Nunito"/>
            </a:endParaRPr>
          </a:p>
        </p:txBody>
      </p:sp>
      <p:sp>
        <p:nvSpPr>
          <p:cNvPr id="285" name="Google Shape;285;p14"/>
          <p:cNvSpPr txBox="1"/>
          <p:nvPr/>
        </p:nvSpPr>
        <p:spPr>
          <a:xfrm>
            <a:off x="922800" y="4235825"/>
            <a:ext cx="3252600" cy="40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uk">
                <a:latin typeface="Nunito"/>
                <a:ea typeface="Nunito"/>
                <a:cs typeface="Nunito"/>
                <a:sym typeface="Nunito"/>
              </a:rPr>
              <a:t>Людина має концентруватись на досягненні матеріального багатства?</a:t>
            </a:r>
            <a:endParaRPr>
              <a:latin typeface="Nunito"/>
              <a:ea typeface="Nunito"/>
              <a:cs typeface="Nunito"/>
              <a:sym typeface="Nunito"/>
            </a:endParaRPr>
          </a:p>
        </p:txBody>
      </p:sp>
      <p:pic>
        <p:nvPicPr>
          <p:cNvPr id="286" name="Google Shape;286;p14"/>
          <p:cNvPicPr preferRelativeResize="0"/>
          <p:nvPr/>
        </p:nvPicPr>
        <p:blipFill>
          <a:blip r:embed="rId3">
            <a:alphaModFix/>
          </a:blip>
          <a:stretch>
            <a:fillRect/>
          </a:stretch>
        </p:blipFill>
        <p:spPr>
          <a:xfrm>
            <a:off x="4678235" y="1323675"/>
            <a:ext cx="2810090" cy="1866075"/>
          </a:xfrm>
          <a:prstGeom prst="rect">
            <a:avLst/>
          </a:prstGeom>
          <a:noFill/>
          <a:ln>
            <a:noFill/>
          </a:ln>
        </p:spPr>
      </p:pic>
      <p:sp>
        <p:nvSpPr>
          <p:cNvPr id="287" name="Google Shape;287;p14"/>
          <p:cNvSpPr txBox="1"/>
          <p:nvPr/>
        </p:nvSpPr>
        <p:spPr>
          <a:xfrm>
            <a:off x="4659400" y="3668525"/>
            <a:ext cx="3623100" cy="7866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uk">
                <a:latin typeface="Nunito"/>
                <a:ea typeface="Nunito"/>
                <a:cs typeface="Nunito"/>
                <a:sym typeface="Nunito"/>
              </a:rPr>
              <a:t>Не тільки багатства, а й нового продукту, якісних відносин, нових робочих місць.</a:t>
            </a:r>
            <a:endParaRPr>
              <a:latin typeface="Nunito"/>
              <a:ea typeface="Nunito"/>
              <a:cs typeface="Nunito"/>
              <a:sym typeface="Nunito"/>
            </a:endParaRPr>
          </a:p>
        </p:txBody>
      </p:sp>
      <p:pic>
        <p:nvPicPr>
          <p:cNvPr id="288" name="Google Shape;288;p14"/>
          <p:cNvPicPr preferRelativeResize="0"/>
          <p:nvPr/>
        </p:nvPicPr>
        <p:blipFill>
          <a:blip r:embed="rId4">
            <a:alphaModFix/>
          </a:blip>
          <a:stretch>
            <a:fillRect/>
          </a:stretch>
        </p:blipFill>
        <p:spPr>
          <a:xfrm>
            <a:off x="333950" y="1595975"/>
            <a:ext cx="3891750" cy="23350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92" name="Shape 292"/>
        <p:cNvGrpSpPr/>
        <p:nvPr/>
      </p:nvGrpSpPr>
      <p:grpSpPr>
        <a:xfrm>
          <a:off x="0" y="0"/>
          <a:ext cx="0" cy="0"/>
          <a:chOff x="0" y="0"/>
          <a:chExt cx="0" cy="0"/>
        </a:xfrm>
      </p:grpSpPr>
      <p:sp>
        <p:nvSpPr>
          <p:cNvPr id="293" name="Google Shape;293;p15"/>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Чи можуть бути підприємства соціальними?</a:t>
            </a:r>
            <a:endParaRPr/>
          </a:p>
        </p:txBody>
      </p:sp>
      <p:sp>
        <p:nvSpPr>
          <p:cNvPr id="294" name="Google Shape;294;p15"/>
          <p:cNvSpPr txBox="1"/>
          <p:nvPr>
            <p:ph idx="1" type="body"/>
          </p:nvPr>
        </p:nvSpPr>
        <p:spPr>
          <a:xfrm>
            <a:off x="1303800" y="1990050"/>
            <a:ext cx="4074300" cy="25416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uk"/>
              <a:t>Зараз від підприємств, як великих, так і малих корпорацій очікується не лише ефективне та економне виробництво якісних товарів, сплата податків та дотримання закону, а й виконання завдань, які донедавна залишалися в компетенції держави чи інших організацій – церковних установ, громадських організацій чи родин.</a:t>
            </a:r>
            <a:endParaRPr/>
          </a:p>
          <a:p>
            <a:pPr indent="0" lvl="0" marL="0" rtl="0" algn="l">
              <a:spcBef>
                <a:spcPts val="1200"/>
              </a:spcBef>
              <a:spcAft>
                <a:spcPts val="1200"/>
              </a:spcAft>
              <a:buNone/>
            </a:pPr>
            <a:r>
              <a:t/>
            </a:r>
            <a:endParaRPr/>
          </a:p>
        </p:txBody>
      </p:sp>
      <p:pic>
        <p:nvPicPr>
          <p:cNvPr id="295" name="Google Shape;295;p15"/>
          <p:cNvPicPr preferRelativeResize="0"/>
          <p:nvPr/>
        </p:nvPicPr>
        <p:blipFill>
          <a:blip r:embed="rId3">
            <a:alphaModFix/>
          </a:blip>
          <a:stretch>
            <a:fillRect/>
          </a:stretch>
        </p:blipFill>
        <p:spPr>
          <a:xfrm>
            <a:off x="5787675" y="1863725"/>
            <a:ext cx="2333625" cy="1952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299" name="Shape 299"/>
        <p:cNvGrpSpPr/>
        <p:nvPr/>
      </p:nvGrpSpPr>
      <p:grpSpPr>
        <a:xfrm>
          <a:off x="0" y="0"/>
          <a:ext cx="0" cy="0"/>
          <a:chOff x="0" y="0"/>
          <a:chExt cx="0" cy="0"/>
        </a:xfrm>
      </p:grpSpPr>
      <p:sp>
        <p:nvSpPr>
          <p:cNvPr id="300" name="Google Shape;300;p16"/>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Піонери корпоративної соціальної відповідальності:</a:t>
            </a:r>
            <a:endParaRPr/>
          </a:p>
        </p:txBody>
      </p:sp>
      <p:sp>
        <p:nvSpPr>
          <p:cNvPr id="301" name="Google Shape;301;p16"/>
          <p:cNvSpPr txBox="1"/>
          <p:nvPr>
            <p:ph idx="1" type="body"/>
          </p:nvPr>
        </p:nvSpPr>
        <p:spPr>
          <a:xfrm>
            <a:off x="1303800" y="1990050"/>
            <a:ext cx="4233000" cy="25416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b="1" lang="uk">
                <a:solidFill>
                  <a:schemeClr val="accent2"/>
                </a:solidFill>
              </a:rPr>
              <a:t>Концепція соціальної відповідальності</a:t>
            </a:r>
            <a:r>
              <a:rPr lang="uk"/>
              <a:t> не є абсолютно новою концепцією в теорії управління. Можна вказати на 1950-ті роки, коли з’явилися перші фундаментальні наукові публікації в цій сфері. У 1953 році вийшла книга автора Говарда Боуена, який запропонував перше визначення «корпоративної соціальної відповідальності».</a:t>
            </a:r>
            <a:endParaRPr/>
          </a:p>
          <a:p>
            <a:pPr indent="0" lvl="0" marL="0" rtl="0" algn="l">
              <a:spcBef>
                <a:spcPts val="1200"/>
              </a:spcBef>
              <a:spcAft>
                <a:spcPts val="1200"/>
              </a:spcAft>
              <a:buNone/>
            </a:pPr>
            <a:r>
              <a:t/>
            </a:r>
            <a:endParaRPr/>
          </a:p>
        </p:txBody>
      </p:sp>
      <p:pic>
        <p:nvPicPr>
          <p:cNvPr id="302" name="Google Shape;302;p16"/>
          <p:cNvPicPr preferRelativeResize="0"/>
          <p:nvPr/>
        </p:nvPicPr>
        <p:blipFill>
          <a:blip r:embed="rId3">
            <a:alphaModFix/>
          </a:blip>
          <a:stretch>
            <a:fillRect/>
          </a:stretch>
        </p:blipFill>
        <p:spPr>
          <a:xfrm>
            <a:off x="5969075" y="1290825"/>
            <a:ext cx="2408722" cy="32408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06" name="Shape 306"/>
        <p:cNvGrpSpPr/>
        <p:nvPr/>
      </p:nvGrpSpPr>
      <p:grpSpPr>
        <a:xfrm>
          <a:off x="0" y="0"/>
          <a:ext cx="0" cy="0"/>
          <a:chOff x="0" y="0"/>
          <a:chExt cx="0" cy="0"/>
        </a:xfrm>
      </p:grpSpPr>
      <p:sp>
        <p:nvSpPr>
          <p:cNvPr id="307" name="Google Shape;307;p17"/>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Для чого тобі гроші?</a:t>
            </a:r>
            <a:endParaRPr/>
          </a:p>
        </p:txBody>
      </p:sp>
      <p:sp>
        <p:nvSpPr>
          <p:cNvPr id="308" name="Google Shape;308;p17"/>
          <p:cNvSpPr txBox="1"/>
          <p:nvPr>
            <p:ph idx="1" type="body"/>
          </p:nvPr>
        </p:nvSpPr>
        <p:spPr>
          <a:xfrm>
            <a:off x="781900" y="1876600"/>
            <a:ext cx="4331400" cy="2541600"/>
          </a:xfrm>
          <a:prstGeom prst="rect">
            <a:avLst/>
          </a:prstGeom>
        </p:spPr>
        <p:txBody>
          <a:bodyPr anchorCtr="0" anchor="t" bIns="91425" lIns="91425" spcFirstLastPara="1" rIns="91425" wrap="square" tIns="91425">
            <a:normAutofit lnSpcReduction="20000"/>
          </a:bodyPr>
          <a:lstStyle/>
          <a:p>
            <a:pPr indent="0" lvl="0" marL="0" rtl="0" algn="just">
              <a:spcBef>
                <a:spcPts val="1200"/>
              </a:spcBef>
              <a:spcAft>
                <a:spcPts val="0"/>
              </a:spcAft>
              <a:buNone/>
            </a:pPr>
            <a:r>
              <a:rPr lang="uk"/>
              <a:t>Про систематизоване бізнес-мислення з точки зору соціальної відповідальності можна говорити вже в епоху підприємництва ХІХ ст., важливим прикладом чого є публікація </a:t>
            </a:r>
            <a:r>
              <a:rPr b="1" lang="uk"/>
              <a:t>«Євангеліє багатства»</a:t>
            </a:r>
            <a:r>
              <a:rPr lang="uk"/>
              <a:t> американського мільярдера </a:t>
            </a:r>
            <a:r>
              <a:rPr b="1" lang="uk"/>
              <a:t>Ендрю Карнегі</a:t>
            </a:r>
            <a:r>
              <a:rPr lang="uk"/>
              <a:t>, в якій цей сталеливарний магнат звернув увагу на моральні зобов'язання тогочасних фабрикантів. Він розглядав мільйонерів як опікунів багатства, які повинні служити всьому суспільству, а не як егоїстів, які обслуговують самі себе.</a:t>
            </a:r>
            <a:endParaRPr/>
          </a:p>
          <a:p>
            <a:pPr indent="0" lvl="0" marL="0" rtl="0" algn="l">
              <a:spcBef>
                <a:spcPts val="1200"/>
              </a:spcBef>
              <a:spcAft>
                <a:spcPts val="1200"/>
              </a:spcAft>
              <a:buNone/>
            </a:pPr>
            <a:r>
              <a:t/>
            </a:r>
            <a:endParaRPr/>
          </a:p>
        </p:txBody>
      </p:sp>
      <p:pic>
        <p:nvPicPr>
          <p:cNvPr id="309" name="Google Shape;309;p17"/>
          <p:cNvPicPr preferRelativeResize="0"/>
          <p:nvPr/>
        </p:nvPicPr>
        <p:blipFill>
          <a:blip r:embed="rId3">
            <a:alphaModFix/>
          </a:blip>
          <a:stretch>
            <a:fillRect/>
          </a:stretch>
        </p:blipFill>
        <p:spPr>
          <a:xfrm>
            <a:off x="5507750" y="1954500"/>
            <a:ext cx="2782350" cy="19258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13" name="Shape 313"/>
        <p:cNvGrpSpPr/>
        <p:nvPr/>
      </p:nvGrpSpPr>
      <p:grpSpPr>
        <a:xfrm>
          <a:off x="0" y="0"/>
          <a:ext cx="0" cy="0"/>
          <a:chOff x="0" y="0"/>
          <a:chExt cx="0" cy="0"/>
        </a:xfrm>
      </p:grpSpPr>
      <p:sp>
        <p:nvSpPr>
          <p:cNvPr id="314" name="Google Shape;314;p18"/>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just">
              <a:spcBef>
                <a:spcPts val="0"/>
              </a:spcBef>
              <a:spcAft>
                <a:spcPts val="0"/>
              </a:spcAft>
              <a:buNone/>
            </a:pPr>
            <a:r>
              <a:rPr lang="uk"/>
              <a:t>Чарльз </a:t>
            </a:r>
            <a:r>
              <a:rPr lang="uk"/>
              <a:t>Дікенс</a:t>
            </a:r>
            <a:r>
              <a:rPr lang="uk"/>
              <a:t> як моральний компас підприємця:</a:t>
            </a:r>
            <a:endParaRPr/>
          </a:p>
        </p:txBody>
      </p:sp>
      <p:sp>
        <p:nvSpPr>
          <p:cNvPr id="315" name="Google Shape;315;p18"/>
          <p:cNvSpPr txBox="1"/>
          <p:nvPr>
            <p:ph idx="1" type="body"/>
          </p:nvPr>
        </p:nvSpPr>
        <p:spPr>
          <a:xfrm>
            <a:off x="1303800" y="1990050"/>
            <a:ext cx="3801900" cy="25416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uk"/>
              <a:t>У 19 столітті, а саме в 1840 році, була опублікована «Різдвяна пісня», класичний памфлет проти капіталістів, в якому автор, Чарльз Дікенс, через особу Ебенізера Скруджа хотів показати, наскільки далеко відійшли бізнесмени того часу від загальновизнаних цінностей.</a:t>
            </a:r>
            <a:endParaRPr/>
          </a:p>
          <a:p>
            <a:pPr indent="0" lvl="0" marL="0" rtl="0" algn="l">
              <a:spcBef>
                <a:spcPts val="1200"/>
              </a:spcBef>
              <a:spcAft>
                <a:spcPts val="1200"/>
              </a:spcAft>
              <a:buNone/>
            </a:pPr>
            <a:r>
              <a:t/>
            </a:r>
            <a:endParaRPr/>
          </a:p>
        </p:txBody>
      </p:sp>
      <p:pic>
        <p:nvPicPr>
          <p:cNvPr id="316" name="Google Shape;316;p18"/>
          <p:cNvPicPr preferRelativeResize="0"/>
          <p:nvPr/>
        </p:nvPicPr>
        <p:blipFill>
          <a:blip r:embed="rId3">
            <a:alphaModFix/>
          </a:blip>
          <a:stretch>
            <a:fillRect/>
          </a:stretch>
        </p:blipFill>
        <p:spPr>
          <a:xfrm>
            <a:off x="5258100" y="1750275"/>
            <a:ext cx="3733501" cy="208953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4"/>
        </a:solidFill>
      </p:bgPr>
    </p:bg>
    <p:spTree>
      <p:nvGrpSpPr>
        <p:cNvPr id="320" name="Shape 320"/>
        <p:cNvGrpSpPr/>
        <p:nvPr/>
      </p:nvGrpSpPr>
      <p:grpSpPr>
        <a:xfrm>
          <a:off x="0" y="0"/>
          <a:ext cx="0" cy="0"/>
          <a:chOff x="0" y="0"/>
          <a:chExt cx="0" cy="0"/>
        </a:xfrm>
      </p:grpSpPr>
      <p:sp>
        <p:nvSpPr>
          <p:cNvPr id="321" name="Google Shape;321;p19"/>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Дорога, яку ще треба пройти Україні:</a:t>
            </a:r>
            <a:endParaRPr/>
          </a:p>
        </p:txBody>
      </p:sp>
      <p:sp>
        <p:nvSpPr>
          <p:cNvPr id="322" name="Google Shape;322;p19"/>
          <p:cNvSpPr txBox="1"/>
          <p:nvPr>
            <p:ph idx="1" type="body"/>
          </p:nvPr>
        </p:nvSpPr>
        <p:spPr>
          <a:xfrm>
            <a:off x="1303800" y="1990050"/>
            <a:ext cx="4013700" cy="25416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uk"/>
              <a:t>Перехід від персонального до інструментального варіанту КСВ на початку</a:t>
            </a:r>
            <a:r>
              <a:rPr i="1" lang="uk"/>
              <a:t> 20 століття;</a:t>
            </a:r>
            <a:endParaRPr i="1"/>
          </a:p>
          <a:p>
            <a:pPr indent="0" lvl="0" marL="0" rtl="0" algn="just">
              <a:spcBef>
                <a:spcPts val="1200"/>
              </a:spcBef>
              <a:spcAft>
                <a:spcPts val="0"/>
              </a:spcAft>
              <a:buNone/>
            </a:pPr>
            <a:r>
              <a:rPr lang="uk"/>
              <a:t>Соціально відповідальні компанії не ігнорують підвищення соціальної, культурної та екологічної свідомості суспільства, бажаючи виділитися з-поміж менш </a:t>
            </a:r>
            <a:r>
              <a:rPr i="1" lang="uk"/>
              <a:t>«соціально відповідальних» конкурентів.</a:t>
            </a:r>
            <a:endParaRPr i="1"/>
          </a:p>
          <a:p>
            <a:pPr indent="0" lvl="0" marL="0" rtl="0" algn="l">
              <a:spcBef>
                <a:spcPts val="1200"/>
              </a:spcBef>
              <a:spcAft>
                <a:spcPts val="1200"/>
              </a:spcAft>
              <a:buNone/>
            </a:pPr>
            <a:r>
              <a:t/>
            </a:r>
            <a:endParaRPr/>
          </a:p>
        </p:txBody>
      </p:sp>
      <p:pic>
        <p:nvPicPr>
          <p:cNvPr id="323" name="Google Shape;323;p19"/>
          <p:cNvPicPr preferRelativeResize="0"/>
          <p:nvPr/>
        </p:nvPicPr>
        <p:blipFill>
          <a:blip r:embed="rId3">
            <a:alphaModFix/>
          </a:blip>
          <a:stretch>
            <a:fillRect/>
          </a:stretch>
        </p:blipFill>
        <p:spPr>
          <a:xfrm>
            <a:off x="5507725" y="2037700"/>
            <a:ext cx="3419475" cy="133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6"/>
        </a:solidFill>
      </p:bgPr>
    </p:bg>
    <p:spTree>
      <p:nvGrpSpPr>
        <p:cNvPr id="327" name="Shape 327"/>
        <p:cNvGrpSpPr/>
        <p:nvPr/>
      </p:nvGrpSpPr>
      <p:grpSpPr>
        <a:xfrm>
          <a:off x="0" y="0"/>
          <a:ext cx="0" cy="0"/>
          <a:chOff x="0" y="0"/>
          <a:chExt cx="0" cy="0"/>
        </a:xfrm>
      </p:grpSpPr>
      <p:sp>
        <p:nvSpPr>
          <p:cNvPr id="328" name="Google Shape;328;p20"/>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uk"/>
              <a:t>Релігійна основа соціальної відповідальності:</a:t>
            </a:r>
            <a:endParaRPr/>
          </a:p>
        </p:txBody>
      </p:sp>
      <p:sp>
        <p:nvSpPr>
          <p:cNvPr id="329" name="Google Shape;329;p20"/>
          <p:cNvSpPr txBox="1"/>
          <p:nvPr>
            <p:ph idx="1" type="body"/>
          </p:nvPr>
        </p:nvSpPr>
        <p:spPr>
          <a:xfrm>
            <a:off x="774325" y="1876575"/>
            <a:ext cx="4792800" cy="25416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None/>
            </a:pPr>
            <a:r>
              <a:rPr lang="uk"/>
              <a:t>Заохоченням до відходу від утилітарної концепції КСВ є слова </a:t>
            </a:r>
            <a:r>
              <a:rPr b="1" lang="uk"/>
              <a:t>Папи Франциска</a:t>
            </a:r>
            <a:r>
              <a:rPr lang="uk"/>
              <a:t> з енцикліки </a:t>
            </a:r>
            <a:r>
              <a:rPr b="1" lang="uk"/>
              <a:t>Fratelli tutt</a:t>
            </a:r>
            <a:r>
              <a:rPr lang="uk"/>
              <a:t>i: «Існує безкорисливість. Це вміння робити певні речі просто тому, що вони хороші самі по собі, не очікуючи отримати від них якогось конкретного результату, не розраховуючи отримати щось негайно у відповідь».</a:t>
            </a:r>
            <a:endParaRPr/>
          </a:p>
          <a:p>
            <a:pPr indent="0" lvl="0" marL="0" rtl="0" algn="l">
              <a:spcBef>
                <a:spcPts val="1200"/>
              </a:spcBef>
              <a:spcAft>
                <a:spcPts val="1200"/>
              </a:spcAft>
              <a:buNone/>
            </a:pPr>
            <a:r>
              <a:t/>
            </a:r>
            <a:endParaRPr/>
          </a:p>
        </p:txBody>
      </p:sp>
      <p:pic>
        <p:nvPicPr>
          <p:cNvPr id="330" name="Google Shape;330;p20"/>
          <p:cNvPicPr preferRelativeResize="0"/>
          <p:nvPr/>
        </p:nvPicPr>
        <p:blipFill>
          <a:blip r:embed="rId3">
            <a:alphaModFix/>
          </a:blip>
          <a:stretch>
            <a:fillRect/>
          </a:stretch>
        </p:blipFill>
        <p:spPr>
          <a:xfrm>
            <a:off x="6249000" y="1750275"/>
            <a:ext cx="2742600" cy="182554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21"/>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uk"/>
              <a:t>Церкви бувають різні:</a:t>
            </a:r>
            <a:endParaRPr/>
          </a:p>
        </p:txBody>
      </p:sp>
      <p:sp>
        <p:nvSpPr>
          <p:cNvPr id="336" name="Google Shape;336;p21"/>
          <p:cNvSpPr txBox="1"/>
          <p:nvPr>
            <p:ph idx="1" type="body"/>
          </p:nvPr>
        </p:nvSpPr>
        <p:spPr>
          <a:xfrm>
            <a:off x="1303800" y="1990050"/>
            <a:ext cx="4112100" cy="2541600"/>
          </a:xfrm>
          <a:prstGeom prst="rect">
            <a:avLst/>
          </a:prstGeom>
        </p:spPr>
        <p:txBody>
          <a:bodyPr anchorCtr="0" anchor="t" bIns="91425" lIns="91425" spcFirstLastPara="1" rIns="91425" wrap="square" tIns="91425">
            <a:normAutofit lnSpcReduction="10000"/>
          </a:bodyPr>
          <a:lstStyle/>
          <a:p>
            <a:pPr indent="0" lvl="0" marL="0" rtl="0" algn="just">
              <a:spcBef>
                <a:spcPts val="1200"/>
              </a:spcBef>
              <a:spcAft>
                <a:spcPts val="0"/>
              </a:spcAft>
              <a:buNone/>
            </a:pPr>
            <a:r>
              <a:rPr lang="uk"/>
              <a:t>25 лютого 2022 року Постійна рада Конференції єпископату Польщі виступила із заявою, в якій «Єпископи рішуче засуджують варварське рішення президента Росії розпочати військові дії проти України. Разом зі Святішим Отцем Франциском та міжнародною спільнотою вони закликають до покаяння та припинення військових дій, які забирають багато жертв, у тому числі цивільних.</a:t>
            </a:r>
            <a:endParaRPr/>
          </a:p>
          <a:p>
            <a:pPr indent="0" lvl="0" marL="0" rtl="0" algn="l">
              <a:spcBef>
                <a:spcPts val="1200"/>
              </a:spcBef>
              <a:spcAft>
                <a:spcPts val="1200"/>
              </a:spcAft>
              <a:buNone/>
            </a:pPr>
            <a:r>
              <a:t/>
            </a:r>
            <a:endParaRPr/>
          </a:p>
        </p:txBody>
      </p:sp>
      <p:pic>
        <p:nvPicPr>
          <p:cNvPr id="337" name="Google Shape;337;p21"/>
          <p:cNvPicPr preferRelativeResize="0"/>
          <p:nvPr/>
        </p:nvPicPr>
        <p:blipFill>
          <a:blip r:embed="rId3">
            <a:alphaModFix/>
          </a:blip>
          <a:stretch>
            <a:fillRect/>
          </a:stretch>
        </p:blipFill>
        <p:spPr>
          <a:xfrm>
            <a:off x="5575850" y="1990050"/>
            <a:ext cx="3423300" cy="1926177"/>
          </a:xfrm>
          <a:prstGeom prst="rect">
            <a:avLst/>
          </a:prstGeom>
          <a:noFill/>
          <a:ln>
            <a:noFill/>
          </a:ln>
        </p:spPr>
      </p:pic>
      <p:sp>
        <p:nvSpPr>
          <p:cNvPr id="338" name="Google Shape;338;p21"/>
          <p:cNvSpPr txBox="1"/>
          <p:nvPr/>
        </p:nvSpPr>
        <p:spPr>
          <a:xfrm>
            <a:off x="5589775" y="4198000"/>
            <a:ext cx="3290400" cy="416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uk">
                <a:latin typeface="Nunito"/>
                <a:ea typeface="Nunito"/>
                <a:cs typeface="Nunito"/>
                <a:sym typeface="Nunito"/>
              </a:rPr>
              <a:t>Кардинал Матео Дзуппі</a:t>
            </a:r>
            <a:endParaRPr>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