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91E3B-96F1-4C49-814B-84283936A7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5ECCAF-134D-48C1-A3A2-181FA23AF21A}">
      <dgm:prSet phldrT="[Текст]"/>
      <dgm:spPr/>
      <dgm:t>
        <a:bodyPr/>
        <a:lstStyle/>
        <a:p>
          <a:r>
            <a:rPr lang="uk-UA" dirty="0" err="1" smtClean="0"/>
            <a:t>Бріф</a:t>
          </a:r>
          <a:endParaRPr lang="uk-UA" dirty="0"/>
        </a:p>
      </dgm:t>
    </dgm:pt>
    <dgm:pt modelId="{72AF22F4-FD8D-4B39-BBFF-80E95508CE92}" type="parTrans" cxnId="{11B8228F-AC6F-4B01-8F0E-0BE0E5477CDD}">
      <dgm:prSet/>
      <dgm:spPr/>
      <dgm:t>
        <a:bodyPr/>
        <a:lstStyle/>
        <a:p>
          <a:endParaRPr lang="uk-UA"/>
        </a:p>
      </dgm:t>
    </dgm:pt>
    <dgm:pt modelId="{AEEB3083-DB35-472E-B97F-6519647E606D}" type="sibTrans" cxnId="{11B8228F-AC6F-4B01-8F0E-0BE0E5477CDD}">
      <dgm:prSet/>
      <dgm:spPr/>
      <dgm:t>
        <a:bodyPr/>
        <a:lstStyle/>
        <a:p>
          <a:endParaRPr lang="uk-UA"/>
        </a:p>
      </dgm:t>
    </dgm:pt>
    <dgm:pt modelId="{7D1AB5F9-1F86-40C9-8EC7-9DEDF1D21357}">
      <dgm:prSet phldrT="[Текст]"/>
      <dgm:spPr/>
      <dgm:t>
        <a:bodyPr/>
        <a:lstStyle/>
        <a:p>
          <a:r>
            <a:rPr lang="uk-UA" dirty="0" smtClean="0"/>
            <a:t>опис контексту</a:t>
          </a:r>
          <a:endParaRPr lang="uk-UA" dirty="0"/>
        </a:p>
      </dgm:t>
    </dgm:pt>
    <dgm:pt modelId="{AF0CFAC8-1843-4B67-ABD4-86DA3F7B1B7F}" type="parTrans" cxnId="{D5C8060F-9CA3-4A48-88F7-5CF528E4EB2F}">
      <dgm:prSet/>
      <dgm:spPr/>
      <dgm:t>
        <a:bodyPr/>
        <a:lstStyle/>
        <a:p>
          <a:endParaRPr lang="uk-UA"/>
        </a:p>
      </dgm:t>
    </dgm:pt>
    <dgm:pt modelId="{7799969C-A6B5-4952-B21F-03C3A1B6BC1A}" type="sibTrans" cxnId="{D5C8060F-9CA3-4A48-88F7-5CF528E4EB2F}">
      <dgm:prSet/>
      <dgm:spPr/>
      <dgm:t>
        <a:bodyPr/>
        <a:lstStyle/>
        <a:p>
          <a:endParaRPr lang="uk-UA"/>
        </a:p>
      </dgm:t>
    </dgm:pt>
    <dgm:pt modelId="{A79FBD09-3D94-4784-9FA1-18EAA20A18DB}">
      <dgm:prSet phldrT="[Текст]"/>
      <dgm:spPr/>
      <dgm:t>
        <a:bodyPr/>
        <a:lstStyle/>
        <a:p>
          <a:r>
            <a:rPr lang="uk-UA" dirty="0" smtClean="0"/>
            <a:t>визначення проблеми</a:t>
          </a:r>
          <a:endParaRPr lang="uk-UA" dirty="0"/>
        </a:p>
      </dgm:t>
    </dgm:pt>
    <dgm:pt modelId="{0574AF26-9F50-4E6E-BB9D-7471D7961951}" type="parTrans" cxnId="{93285E29-7F29-477B-A992-DE213F737E96}">
      <dgm:prSet/>
      <dgm:spPr/>
      <dgm:t>
        <a:bodyPr/>
        <a:lstStyle/>
        <a:p>
          <a:endParaRPr lang="uk-UA"/>
        </a:p>
      </dgm:t>
    </dgm:pt>
    <dgm:pt modelId="{83C5E5A0-1F25-444E-BCCE-917405F8D540}" type="sibTrans" cxnId="{93285E29-7F29-477B-A992-DE213F737E96}">
      <dgm:prSet/>
      <dgm:spPr/>
      <dgm:t>
        <a:bodyPr/>
        <a:lstStyle/>
        <a:p>
          <a:endParaRPr lang="uk-UA"/>
        </a:p>
      </dgm:t>
    </dgm:pt>
    <dgm:pt modelId="{6F0B1909-079F-4371-9B62-A16956D49087}">
      <dgm:prSet phldrT="[Текст]"/>
      <dgm:spPr/>
      <dgm:t>
        <a:bodyPr/>
        <a:lstStyle/>
        <a:p>
          <a:r>
            <a:rPr lang="uk-UA" dirty="0" smtClean="0"/>
            <a:t>інформування про обмеження</a:t>
          </a:r>
          <a:endParaRPr lang="uk-UA" dirty="0"/>
        </a:p>
      </dgm:t>
    </dgm:pt>
    <dgm:pt modelId="{B7FC5587-BBD9-41AE-8D9B-49F7F01CC92F}" type="parTrans" cxnId="{D2F0C909-FD9A-4A69-9396-CB61BDE3C5A3}">
      <dgm:prSet/>
      <dgm:spPr/>
      <dgm:t>
        <a:bodyPr/>
        <a:lstStyle/>
        <a:p>
          <a:endParaRPr lang="uk-UA"/>
        </a:p>
      </dgm:t>
    </dgm:pt>
    <dgm:pt modelId="{D3BC95C3-92D1-4DE7-A837-9A705C6E70DB}" type="sibTrans" cxnId="{D2F0C909-FD9A-4A69-9396-CB61BDE3C5A3}">
      <dgm:prSet/>
      <dgm:spPr/>
      <dgm:t>
        <a:bodyPr/>
        <a:lstStyle/>
        <a:p>
          <a:endParaRPr lang="uk-UA"/>
        </a:p>
      </dgm:t>
    </dgm:pt>
    <dgm:pt modelId="{7F656C26-0260-4885-A1F7-EABCB4B4A3AB}" type="pres">
      <dgm:prSet presAssocID="{E0C91E3B-96F1-4C49-814B-84283936A7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31F83C-C2B5-4545-9B45-FE8DF73C6BD9}" type="pres">
      <dgm:prSet presAssocID="{535ECCAF-134D-48C1-A3A2-181FA23AF21A}" presName="hierRoot1" presStyleCnt="0"/>
      <dgm:spPr/>
    </dgm:pt>
    <dgm:pt modelId="{AB76AFAE-BF77-45F5-A9AC-55EF3830AC71}" type="pres">
      <dgm:prSet presAssocID="{535ECCAF-134D-48C1-A3A2-181FA23AF21A}" presName="composite" presStyleCnt="0"/>
      <dgm:spPr/>
    </dgm:pt>
    <dgm:pt modelId="{BC9B3278-C907-4795-B90A-F61648DFFEA2}" type="pres">
      <dgm:prSet presAssocID="{535ECCAF-134D-48C1-A3A2-181FA23AF21A}" presName="background" presStyleLbl="node0" presStyleIdx="0" presStyleCnt="1"/>
      <dgm:spPr/>
    </dgm:pt>
    <dgm:pt modelId="{5D090EF9-8DC7-4138-BCB0-EDDB82F6E30E}" type="pres">
      <dgm:prSet presAssocID="{535ECCAF-134D-48C1-A3A2-181FA23AF21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A19FB3-1561-4C0B-94E8-4C16F1399A99}" type="pres">
      <dgm:prSet presAssocID="{535ECCAF-134D-48C1-A3A2-181FA23AF21A}" presName="hierChild2" presStyleCnt="0"/>
      <dgm:spPr/>
    </dgm:pt>
    <dgm:pt modelId="{7FB156A2-13EA-4B0D-B951-6E71751B1E77}" type="pres">
      <dgm:prSet presAssocID="{AF0CFAC8-1843-4B67-ABD4-86DA3F7B1B7F}" presName="Name10" presStyleLbl="parChTrans1D2" presStyleIdx="0" presStyleCnt="3"/>
      <dgm:spPr/>
    </dgm:pt>
    <dgm:pt modelId="{0201A59D-6C59-47E8-8000-6EB5BD50B13A}" type="pres">
      <dgm:prSet presAssocID="{7D1AB5F9-1F86-40C9-8EC7-9DEDF1D21357}" presName="hierRoot2" presStyleCnt="0"/>
      <dgm:spPr/>
    </dgm:pt>
    <dgm:pt modelId="{BFFC0D8E-A14B-45C8-95C7-8743B427BE39}" type="pres">
      <dgm:prSet presAssocID="{7D1AB5F9-1F86-40C9-8EC7-9DEDF1D21357}" presName="composite2" presStyleCnt="0"/>
      <dgm:spPr/>
    </dgm:pt>
    <dgm:pt modelId="{933D4DF5-39E3-4E2A-ADE2-2A7CE3C1EFBF}" type="pres">
      <dgm:prSet presAssocID="{7D1AB5F9-1F86-40C9-8EC7-9DEDF1D21357}" presName="background2" presStyleLbl="node2" presStyleIdx="0" presStyleCnt="3"/>
      <dgm:spPr/>
    </dgm:pt>
    <dgm:pt modelId="{102E9E44-8E12-4E3F-9CD1-78BC2528196F}" type="pres">
      <dgm:prSet presAssocID="{7D1AB5F9-1F86-40C9-8EC7-9DEDF1D2135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0BD14FE-9BA2-4763-A800-41EDB98D4B66}" type="pres">
      <dgm:prSet presAssocID="{7D1AB5F9-1F86-40C9-8EC7-9DEDF1D21357}" presName="hierChild3" presStyleCnt="0"/>
      <dgm:spPr/>
    </dgm:pt>
    <dgm:pt modelId="{96A66368-2769-4B6D-8ED2-516C9330511C}" type="pres">
      <dgm:prSet presAssocID="{0574AF26-9F50-4E6E-BB9D-7471D7961951}" presName="Name10" presStyleLbl="parChTrans1D2" presStyleIdx="1" presStyleCnt="3"/>
      <dgm:spPr/>
    </dgm:pt>
    <dgm:pt modelId="{3EA15C28-89A8-4855-84CC-1FFC065FB6BB}" type="pres">
      <dgm:prSet presAssocID="{A79FBD09-3D94-4784-9FA1-18EAA20A18DB}" presName="hierRoot2" presStyleCnt="0"/>
      <dgm:spPr/>
    </dgm:pt>
    <dgm:pt modelId="{2C898129-F61D-4FC4-9118-70F1DB96D265}" type="pres">
      <dgm:prSet presAssocID="{A79FBD09-3D94-4784-9FA1-18EAA20A18DB}" presName="composite2" presStyleCnt="0"/>
      <dgm:spPr/>
    </dgm:pt>
    <dgm:pt modelId="{9852CA21-E42D-4D22-8D34-8119CA81A670}" type="pres">
      <dgm:prSet presAssocID="{A79FBD09-3D94-4784-9FA1-18EAA20A18DB}" presName="background2" presStyleLbl="node2" presStyleIdx="1" presStyleCnt="3"/>
      <dgm:spPr/>
    </dgm:pt>
    <dgm:pt modelId="{D679EBCB-835B-4C2C-A685-D3EE4828EC2F}" type="pres">
      <dgm:prSet presAssocID="{A79FBD09-3D94-4784-9FA1-18EAA20A18D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BC20910-37B9-40BF-BE4A-E486C2FDF88F}" type="pres">
      <dgm:prSet presAssocID="{A79FBD09-3D94-4784-9FA1-18EAA20A18DB}" presName="hierChild3" presStyleCnt="0"/>
      <dgm:spPr/>
    </dgm:pt>
    <dgm:pt modelId="{E6DAD99A-D4AB-4355-80C9-9BC40BED2EE9}" type="pres">
      <dgm:prSet presAssocID="{B7FC5587-BBD9-41AE-8D9B-49F7F01CC92F}" presName="Name10" presStyleLbl="parChTrans1D2" presStyleIdx="2" presStyleCnt="3"/>
      <dgm:spPr/>
    </dgm:pt>
    <dgm:pt modelId="{101954C0-2BE1-42A1-BFF3-E6353CB60D9A}" type="pres">
      <dgm:prSet presAssocID="{6F0B1909-079F-4371-9B62-A16956D49087}" presName="hierRoot2" presStyleCnt="0"/>
      <dgm:spPr/>
    </dgm:pt>
    <dgm:pt modelId="{95ADD72E-B3A9-476C-9ECE-813D3217C4EA}" type="pres">
      <dgm:prSet presAssocID="{6F0B1909-079F-4371-9B62-A16956D49087}" presName="composite2" presStyleCnt="0"/>
      <dgm:spPr/>
    </dgm:pt>
    <dgm:pt modelId="{4C856CD7-0553-472A-9459-2F5D7838CFF7}" type="pres">
      <dgm:prSet presAssocID="{6F0B1909-079F-4371-9B62-A16956D49087}" presName="background2" presStyleLbl="node2" presStyleIdx="2" presStyleCnt="3"/>
      <dgm:spPr/>
    </dgm:pt>
    <dgm:pt modelId="{3225C96E-C9A7-4C7E-BB0E-5643F4E40CAC}" type="pres">
      <dgm:prSet presAssocID="{6F0B1909-079F-4371-9B62-A16956D4908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E5312D-5343-4F0C-BBFD-BAA7A224F3DF}" type="pres">
      <dgm:prSet presAssocID="{6F0B1909-079F-4371-9B62-A16956D49087}" presName="hierChild3" presStyleCnt="0"/>
      <dgm:spPr/>
    </dgm:pt>
  </dgm:ptLst>
  <dgm:cxnLst>
    <dgm:cxn modelId="{182E7418-E004-41D2-9A8D-2110BC273E83}" type="presOf" srcId="{A79FBD09-3D94-4784-9FA1-18EAA20A18DB}" destId="{D679EBCB-835B-4C2C-A685-D3EE4828EC2F}" srcOrd="0" destOrd="0" presId="urn:microsoft.com/office/officeart/2005/8/layout/hierarchy1"/>
    <dgm:cxn modelId="{11B8228F-AC6F-4B01-8F0E-0BE0E5477CDD}" srcId="{E0C91E3B-96F1-4C49-814B-84283936A7DC}" destId="{535ECCAF-134D-48C1-A3A2-181FA23AF21A}" srcOrd="0" destOrd="0" parTransId="{72AF22F4-FD8D-4B39-BBFF-80E95508CE92}" sibTransId="{AEEB3083-DB35-472E-B97F-6519647E606D}"/>
    <dgm:cxn modelId="{93285E29-7F29-477B-A992-DE213F737E96}" srcId="{535ECCAF-134D-48C1-A3A2-181FA23AF21A}" destId="{A79FBD09-3D94-4784-9FA1-18EAA20A18DB}" srcOrd="1" destOrd="0" parTransId="{0574AF26-9F50-4E6E-BB9D-7471D7961951}" sibTransId="{83C5E5A0-1F25-444E-BCCE-917405F8D540}"/>
    <dgm:cxn modelId="{D5C8060F-9CA3-4A48-88F7-5CF528E4EB2F}" srcId="{535ECCAF-134D-48C1-A3A2-181FA23AF21A}" destId="{7D1AB5F9-1F86-40C9-8EC7-9DEDF1D21357}" srcOrd="0" destOrd="0" parTransId="{AF0CFAC8-1843-4B67-ABD4-86DA3F7B1B7F}" sibTransId="{7799969C-A6B5-4952-B21F-03C3A1B6BC1A}"/>
    <dgm:cxn modelId="{0A529947-0036-4F01-B64F-FB0BA2F8EAA7}" type="presOf" srcId="{535ECCAF-134D-48C1-A3A2-181FA23AF21A}" destId="{5D090EF9-8DC7-4138-BCB0-EDDB82F6E30E}" srcOrd="0" destOrd="0" presId="urn:microsoft.com/office/officeart/2005/8/layout/hierarchy1"/>
    <dgm:cxn modelId="{C1A9A570-7411-41B2-B6D0-10E68366E68B}" type="presOf" srcId="{E0C91E3B-96F1-4C49-814B-84283936A7DC}" destId="{7F656C26-0260-4885-A1F7-EABCB4B4A3AB}" srcOrd="0" destOrd="0" presId="urn:microsoft.com/office/officeart/2005/8/layout/hierarchy1"/>
    <dgm:cxn modelId="{93EC1833-C669-41FA-8135-51FE2C1DE836}" type="presOf" srcId="{AF0CFAC8-1843-4B67-ABD4-86DA3F7B1B7F}" destId="{7FB156A2-13EA-4B0D-B951-6E71751B1E77}" srcOrd="0" destOrd="0" presId="urn:microsoft.com/office/officeart/2005/8/layout/hierarchy1"/>
    <dgm:cxn modelId="{033F081C-E949-4F01-9295-DCAC5D714CC9}" type="presOf" srcId="{6F0B1909-079F-4371-9B62-A16956D49087}" destId="{3225C96E-C9A7-4C7E-BB0E-5643F4E40CAC}" srcOrd="0" destOrd="0" presId="urn:microsoft.com/office/officeart/2005/8/layout/hierarchy1"/>
    <dgm:cxn modelId="{D2F0C909-FD9A-4A69-9396-CB61BDE3C5A3}" srcId="{535ECCAF-134D-48C1-A3A2-181FA23AF21A}" destId="{6F0B1909-079F-4371-9B62-A16956D49087}" srcOrd="2" destOrd="0" parTransId="{B7FC5587-BBD9-41AE-8D9B-49F7F01CC92F}" sibTransId="{D3BC95C3-92D1-4DE7-A837-9A705C6E70DB}"/>
    <dgm:cxn modelId="{A14C0A87-C008-457C-8CC1-F03F7686FC8B}" type="presOf" srcId="{7D1AB5F9-1F86-40C9-8EC7-9DEDF1D21357}" destId="{102E9E44-8E12-4E3F-9CD1-78BC2528196F}" srcOrd="0" destOrd="0" presId="urn:microsoft.com/office/officeart/2005/8/layout/hierarchy1"/>
    <dgm:cxn modelId="{12E8CD08-B266-4E6F-9B7D-E2F62FCB4944}" type="presOf" srcId="{B7FC5587-BBD9-41AE-8D9B-49F7F01CC92F}" destId="{E6DAD99A-D4AB-4355-80C9-9BC40BED2EE9}" srcOrd="0" destOrd="0" presId="urn:microsoft.com/office/officeart/2005/8/layout/hierarchy1"/>
    <dgm:cxn modelId="{784F9FE8-0884-42CB-8440-8BF396F5F112}" type="presOf" srcId="{0574AF26-9F50-4E6E-BB9D-7471D7961951}" destId="{96A66368-2769-4B6D-8ED2-516C9330511C}" srcOrd="0" destOrd="0" presId="urn:microsoft.com/office/officeart/2005/8/layout/hierarchy1"/>
    <dgm:cxn modelId="{13FA5D5E-E566-4A57-92F9-A445FCC7497D}" type="presParOf" srcId="{7F656C26-0260-4885-A1F7-EABCB4B4A3AB}" destId="{8A31F83C-C2B5-4545-9B45-FE8DF73C6BD9}" srcOrd="0" destOrd="0" presId="urn:microsoft.com/office/officeart/2005/8/layout/hierarchy1"/>
    <dgm:cxn modelId="{B56E858D-5E3B-44B7-8409-CF898AF07257}" type="presParOf" srcId="{8A31F83C-C2B5-4545-9B45-FE8DF73C6BD9}" destId="{AB76AFAE-BF77-45F5-A9AC-55EF3830AC71}" srcOrd="0" destOrd="0" presId="urn:microsoft.com/office/officeart/2005/8/layout/hierarchy1"/>
    <dgm:cxn modelId="{AF17478B-9428-4F27-8082-C3099F7182A9}" type="presParOf" srcId="{AB76AFAE-BF77-45F5-A9AC-55EF3830AC71}" destId="{BC9B3278-C907-4795-B90A-F61648DFFEA2}" srcOrd="0" destOrd="0" presId="urn:microsoft.com/office/officeart/2005/8/layout/hierarchy1"/>
    <dgm:cxn modelId="{90C60E4B-BC9B-4C14-AEEC-F13AEFE9DFDB}" type="presParOf" srcId="{AB76AFAE-BF77-45F5-A9AC-55EF3830AC71}" destId="{5D090EF9-8DC7-4138-BCB0-EDDB82F6E30E}" srcOrd="1" destOrd="0" presId="urn:microsoft.com/office/officeart/2005/8/layout/hierarchy1"/>
    <dgm:cxn modelId="{EC4E2A58-3DF3-46EE-98C8-022BB84A8E9E}" type="presParOf" srcId="{8A31F83C-C2B5-4545-9B45-FE8DF73C6BD9}" destId="{CEA19FB3-1561-4C0B-94E8-4C16F1399A99}" srcOrd="1" destOrd="0" presId="urn:microsoft.com/office/officeart/2005/8/layout/hierarchy1"/>
    <dgm:cxn modelId="{A9D39DAF-5542-47DB-A46A-26CEDAAEDC5E}" type="presParOf" srcId="{CEA19FB3-1561-4C0B-94E8-4C16F1399A99}" destId="{7FB156A2-13EA-4B0D-B951-6E71751B1E77}" srcOrd="0" destOrd="0" presId="urn:microsoft.com/office/officeart/2005/8/layout/hierarchy1"/>
    <dgm:cxn modelId="{6BD82232-0446-421A-A625-4FF38FB8B382}" type="presParOf" srcId="{CEA19FB3-1561-4C0B-94E8-4C16F1399A99}" destId="{0201A59D-6C59-47E8-8000-6EB5BD50B13A}" srcOrd="1" destOrd="0" presId="urn:microsoft.com/office/officeart/2005/8/layout/hierarchy1"/>
    <dgm:cxn modelId="{5C83F952-C6B1-4A02-8AA0-39987F908449}" type="presParOf" srcId="{0201A59D-6C59-47E8-8000-6EB5BD50B13A}" destId="{BFFC0D8E-A14B-45C8-95C7-8743B427BE39}" srcOrd="0" destOrd="0" presId="urn:microsoft.com/office/officeart/2005/8/layout/hierarchy1"/>
    <dgm:cxn modelId="{528C154E-C1D1-4871-B5CB-4A0E8CC18E11}" type="presParOf" srcId="{BFFC0D8E-A14B-45C8-95C7-8743B427BE39}" destId="{933D4DF5-39E3-4E2A-ADE2-2A7CE3C1EFBF}" srcOrd="0" destOrd="0" presId="urn:microsoft.com/office/officeart/2005/8/layout/hierarchy1"/>
    <dgm:cxn modelId="{B3FBEFC4-B9C2-465F-9F7E-BBC6AD6F060F}" type="presParOf" srcId="{BFFC0D8E-A14B-45C8-95C7-8743B427BE39}" destId="{102E9E44-8E12-4E3F-9CD1-78BC2528196F}" srcOrd="1" destOrd="0" presId="urn:microsoft.com/office/officeart/2005/8/layout/hierarchy1"/>
    <dgm:cxn modelId="{6B49CDBE-6ABB-4C4A-BAC6-440638A897CE}" type="presParOf" srcId="{0201A59D-6C59-47E8-8000-6EB5BD50B13A}" destId="{B0BD14FE-9BA2-4763-A800-41EDB98D4B66}" srcOrd="1" destOrd="0" presId="urn:microsoft.com/office/officeart/2005/8/layout/hierarchy1"/>
    <dgm:cxn modelId="{F15B8AB1-03A5-4731-9284-48E55C617A37}" type="presParOf" srcId="{CEA19FB3-1561-4C0B-94E8-4C16F1399A99}" destId="{96A66368-2769-4B6D-8ED2-516C9330511C}" srcOrd="2" destOrd="0" presId="urn:microsoft.com/office/officeart/2005/8/layout/hierarchy1"/>
    <dgm:cxn modelId="{91FA32E3-107D-4E8B-AABC-F793A2A06470}" type="presParOf" srcId="{CEA19FB3-1561-4C0B-94E8-4C16F1399A99}" destId="{3EA15C28-89A8-4855-84CC-1FFC065FB6BB}" srcOrd="3" destOrd="0" presId="urn:microsoft.com/office/officeart/2005/8/layout/hierarchy1"/>
    <dgm:cxn modelId="{87659730-EB02-44C2-8DA0-7A1F693BD009}" type="presParOf" srcId="{3EA15C28-89A8-4855-84CC-1FFC065FB6BB}" destId="{2C898129-F61D-4FC4-9118-70F1DB96D265}" srcOrd="0" destOrd="0" presId="urn:microsoft.com/office/officeart/2005/8/layout/hierarchy1"/>
    <dgm:cxn modelId="{8F141691-D1BE-42CC-BDC4-A701AE621022}" type="presParOf" srcId="{2C898129-F61D-4FC4-9118-70F1DB96D265}" destId="{9852CA21-E42D-4D22-8D34-8119CA81A670}" srcOrd="0" destOrd="0" presId="urn:microsoft.com/office/officeart/2005/8/layout/hierarchy1"/>
    <dgm:cxn modelId="{E38471A3-3200-4359-B8A3-501C478E81B5}" type="presParOf" srcId="{2C898129-F61D-4FC4-9118-70F1DB96D265}" destId="{D679EBCB-835B-4C2C-A685-D3EE4828EC2F}" srcOrd="1" destOrd="0" presId="urn:microsoft.com/office/officeart/2005/8/layout/hierarchy1"/>
    <dgm:cxn modelId="{7D1BBBFC-FF86-483D-B5C6-8153B652309B}" type="presParOf" srcId="{3EA15C28-89A8-4855-84CC-1FFC065FB6BB}" destId="{EBC20910-37B9-40BF-BE4A-E486C2FDF88F}" srcOrd="1" destOrd="0" presId="urn:microsoft.com/office/officeart/2005/8/layout/hierarchy1"/>
    <dgm:cxn modelId="{47937C0E-39C9-4473-ACDF-E3155664CF71}" type="presParOf" srcId="{CEA19FB3-1561-4C0B-94E8-4C16F1399A99}" destId="{E6DAD99A-D4AB-4355-80C9-9BC40BED2EE9}" srcOrd="4" destOrd="0" presId="urn:microsoft.com/office/officeart/2005/8/layout/hierarchy1"/>
    <dgm:cxn modelId="{CCFE8EEE-59C3-47F6-B4E7-9EC049306BCB}" type="presParOf" srcId="{CEA19FB3-1561-4C0B-94E8-4C16F1399A99}" destId="{101954C0-2BE1-42A1-BFF3-E6353CB60D9A}" srcOrd="5" destOrd="0" presId="urn:microsoft.com/office/officeart/2005/8/layout/hierarchy1"/>
    <dgm:cxn modelId="{7D80D2FD-ABA4-485C-B63B-5BAEFA32E4F4}" type="presParOf" srcId="{101954C0-2BE1-42A1-BFF3-E6353CB60D9A}" destId="{95ADD72E-B3A9-476C-9ECE-813D3217C4EA}" srcOrd="0" destOrd="0" presId="urn:microsoft.com/office/officeart/2005/8/layout/hierarchy1"/>
    <dgm:cxn modelId="{1060E05F-CC08-4888-8D20-5121C5B4F909}" type="presParOf" srcId="{95ADD72E-B3A9-476C-9ECE-813D3217C4EA}" destId="{4C856CD7-0553-472A-9459-2F5D7838CFF7}" srcOrd="0" destOrd="0" presId="urn:microsoft.com/office/officeart/2005/8/layout/hierarchy1"/>
    <dgm:cxn modelId="{798620B3-92FC-4BFC-B7FB-50858A818846}" type="presParOf" srcId="{95ADD72E-B3A9-476C-9ECE-813D3217C4EA}" destId="{3225C96E-C9A7-4C7E-BB0E-5643F4E40CAC}" srcOrd="1" destOrd="0" presId="urn:microsoft.com/office/officeart/2005/8/layout/hierarchy1"/>
    <dgm:cxn modelId="{19AD751F-B34F-4720-B3BC-44F51282BB4D}" type="presParOf" srcId="{101954C0-2BE1-42A1-BFF3-E6353CB60D9A}" destId="{19E5312D-5343-4F0C-BBFD-BAA7A224F3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3F321-EE97-4519-B8A4-148F861F5D3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2BAF9D8-85D2-482B-8B97-8486C04204D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100% передплата</a:t>
          </a:r>
          <a:endParaRPr lang="uk-UA" b="1" dirty="0">
            <a:solidFill>
              <a:schemeClr val="tx1"/>
            </a:solidFill>
          </a:endParaRPr>
        </a:p>
      </dgm:t>
    </dgm:pt>
    <dgm:pt modelId="{42522EF5-8DBF-4826-996B-66303E07A688}" type="parTrans" cxnId="{B294995E-40A6-43AA-AA26-80AC43CDA84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00D89F8-3DC1-41ED-9D7D-E410158D1C80}" type="sibTrans" cxnId="{B294995E-40A6-43AA-AA26-80AC43CDA84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F1F036C-40B1-4B0F-AE9F-2D0B958AFA0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Часткова передплата</a:t>
          </a:r>
          <a:endParaRPr lang="uk-UA" b="1" dirty="0">
            <a:solidFill>
              <a:schemeClr val="tx1"/>
            </a:solidFill>
          </a:endParaRPr>
        </a:p>
      </dgm:t>
    </dgm:pt>
    <dgm:pt modelId="{0549C487-D001-40C2-8F48-EDF309CEBA9E}" type="parTrans" cxnId="{1D06A389-6219-406F-9A32-922C76EF3F5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355751F-BB40-45A4-97DE-085B79D3B8AE}" type="sibTrans" cxnId="{1D06A389-6219-406F-9A32-922C76EF3F5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1411E0B-8EBD-4D1A-BFA1-F0FEF3B8623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100% оплата по</a:t>
          </a:r>
          <a:r>
            <a:rPr lang="uk-UA" b="1" noProof="0" dirty="0" smtClean="0">
              <a:solidFill>
                <a:schemeClr val="tx1"/>
              </a:solidFill>
            </a:rPr>
            <a:t> завершенні </a:t>
          </a:r>
          <a:r>
            <a:rPr lang="ru-RU" dirty="0" smtClean="0">
              <a:solidFill>
                <a:schemeClr val="tx1"/>
              </a:solidFill>
            </a:rPr>
            <a:t>договору</a:t>
          </a:r>
          <a:endParaRPr lang="uk-UA" dirty="0">
            <a:solidFill>
              <a:schemeClr val="tx1"/>
            </a:solidFill>
          </a:endParaRPr>
        </a:p>
      </dgm:t>
    </dgm:pt>
    <dgm:pt modelId="{101303AA-917A-4555-94FF-9F7B239BD746}" type="parTrans" cxnId="{0A03D314-5479-4B6B-93DD-E96D1E2C694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510A30D-3AAE-4425-BFE8-DF27F50E0161}" type="sibTrans" cxnId="{0A03D314-5479-4B6B-93DD-E96D1E2C694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2722E4E-12DC-4C59-9997-6806CDD8ADB3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Поетапна передплата</a:t>
          </a:r>
          <a:r>
            <a:rPr lang="uk-UA" noProof="0" dirty="0" smtClean="0">
              <a:solidFill>
                <a:schemeClr val="tx1"/>
              </a:solidFill>
            </a:rPr>
            <a:t>, коли сума за кожен етап виплачується після підписання </a:t>
          </a:r>
          <a:r>
            <a:rPr lang="ru-RU" dirty="0" smtClean="0">
              <a:solidFill>
                <a:schemeClr val="tx1"/>
              </a:solidFill>
            </a:rPr>
            <a:t>акту  </a:t>
          </a:r>
          <a:r>
            <a:rPr lang="uk-UA" dirty="0" smtClean="0">
              <a:solidFill>
                <a:schemeClr val="tx1"/>
              </a:solidFill>
            </a:rPr>
            <a:t>приймання-здачі попереднього етапу</a:t>
          </a:r>
          <a:endParaRPr lang="uk-UA" dirty="0">
            <a:solidFill>
              <a:schemeClr val="tx1"/>
            </a:solidFill>
          </a:endParaRPr>
        </a:p>
      </dgm:t>
    </dgm:pt>
    <dgm:pt modelId="{1CCB0C36-FBE7-42B7-BD35-7B76EB8B2A76}" type="parTrans" cxnId="{B6158F94-5E9A-4B1C-8902-7BBFB6C98AB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DD07E70-2E58-458A-853F-56B6807868B9}" type="sibTrans" cxnId="{B6158F94-5E9A-4B1C-8902-7BBFB6C98AB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BD47DE8-9CB6-48CB-8015-5FF9F053CBEF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Поетапна оплата </a:t>
          </a:r>
          <a:r>
            <a:rPr lang="uk-UA" noProof="0" dirty="0" smtClean="0">
              <a:solidFill>
                <a:schemeClr val="tx1"/>
              </a:solidFill>
            </a:rPr>
            <a:t>після підписання акту</a:t>
          </a:r>
          <a:endParaRPr lang="uk-UA" noProof="0" dirty="0">
            <a:solidFill>
              <a:schemeClr val="tx1"/>
            </a:solidFill>
          </a:endParaRPr>
        </a:p>
      </dgm:t>
    </dgm:pt>
    <dgm:pt modelId="{8597D18D-438A-4E8F-9854-D3B8F5B3884B}" type="parTrans" cxnId="{D09DF114-6E54-4D62-AE08-2F6280E186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DEB9F52-CA4B-4913-9789-DCF8258F29DC}" type="sibTrans" cxnId="{D09DF114-6E54-4D62-AE08-2F6280E186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F602B2A-EBD1-41CE-A911-BF258EFD0CA0}" type="pres">
      <dgm:prSet presAssocID="{2033F321-EE97-4519-B8A4-148F861F5D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276348-3263-4429-B3F6-BA9985FE1F87}" type="pres">
      <dgm:prSet presAssocID="{92BAF9D8-85D2-482B-8B97-8486C04204D3}" presName="vertOne" presStyleCnt="0"/>
      <dgm:spPr/>
    </dgm:pt>
    <dgm:pt modelId="{1F269776-0E6E-40DF-B528-C0B61AF849F2}" type="pres">
      <dgm:prSet presAssocID="{92BAF9D8-85D2-482B-8B97-8486C04204D3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FCBB19-D571-4800-9DCF-D3A2DD21B9E1}" type="pres">
      <dgm:prSet presAssocID="{92BAF9D8-85D2-482B-8B97-8486C04204D3}" presName="horzOne" presStyleCnt="0"/>
      <dgm:spPr/>
    </dgm:pt>
    <dgm:pt modelId="{A41EA35E-7998-40A7-89F0-AAC38D39497C}" type="pres">
      <dgm:prSet presAssocID="{000D89F8-3DC1-41ED-9D7D-E410158D1C80}" presName="sibSpaceOne" presStyleCnt="0"/>
      <dgm:spPr/>
    </dgm:pt>
    <dgm:pt modelId="{414656C3-DEFE-41DE-A49E-274DA9FEA50A}" type="pres">
      <dgm:prSet presAssocID="{8F1F036C-40B1-4B0F-AE9F-2D0B958AFA08}" presName="vertOne" presStyleCnt="0"/>
      <dgm:spPr/>
    </dgm:pt>
    <dgm:pt modelId="{787D2994-A086-4F64-B592-9A923C272569}" type="pres">
      <dgm:prSet presAssocID="{8F1F036C-40B1-4B0F-AE9F-2D0B958AFA08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FEB56CE-1A6C-4773-BBD1-6C09869C1836}" type="pres">
      <dgm:prSet presAssocID="{8F1F036C-40B1-4B0F-AE9F-2D0B958AFA08}" presName="horzOne" presStyleCnt="0"/>
      <dgm:spPr/>
    </dgm:pt>
    <dgm:pt modelId="{77DF5DC8-8074-4E1D-ABFC-9FE9E690219E}" type="pres">
      <dgm:prSet presAssocID="{A355751F-BB40-45A4-97DE-085B79D3B8AE}" presName="sibSpaceOne" presStyleCnt="0"/>
      <dgm:spPr/>
    </dgm:pt>
    <dgm:pt modelId="{296881BB-CC43-4B9E-A088-FC595E2517CC}" type="pres">
      <dgm:prSet presAssocID="{11411E0B-8EBD-4D1A-BFA1-F0FEF3B86237}" presName="vertOne" presStyleCnt="0"/>
      <dgm:spPr/>
    </dgm:pt>
    <dgm:pt modelId="{5E57A57F-37B4-422B-9F33-81E9644EA5F1}" type="pres">
      <dgm:prSet presAssocID="{11411E0B-8EBD-4D1A-BFA1-F0FEF3B86237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A901CA9-05D6-446C-9840-22D264D1629E}" type="pres">
      <dgm:prSet presAssocID="{11411E0B-8EBD-4D1A-BFA1-F0FEF3B86237}" presName="horzOne" presStyleCnt="0"/>
      <dgm:spPr/>
    </dgm:pt>
    <dgm:pt modelId="{B74B1E1A-B122-4CB8-BE58-DE32288E1B00}" type="pres">
      <dgm:prSet presAssocID="{7510A30D-3AAE-4425-BFE8-DF27F50E0161}" presName="sibSpaceOne" presStyleCnt="0"/>
      <dgm:spPr/>
    </dgm:pt>
    <dgm:pt modelId="{33AC1002-3D06-4930-BF41-0EC28748BAB5}" type="pres">
      <dgm:prSet presAssocID="{F2722E4E-12DC-4C59-9997-6806CDD8ADB3}" presName="vertOne" presStyleCnt="0"/>
      <dgm:spPr/>
    </dgm:pt>
    <dgm:pt modelId="{47A35E06-F6F3-440E-BC54-42F3F3354068}" type="pres">
      <dgm:prSet presAssocID="{F2722E4E-12DC-4C59-9997-6806CDD8ADB3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50D411-120D-4EE5-91E4-0775C0B37BCA}" type="pres">
      <dgm:prSet presAssocID="{F2722E4E-12DC-4C59-9997-6806CDD8ADB3}" presName="horzOne" presStyleCnt="0"/>
      <dgm:spPr/>
    </dgm:pt>
    <dgm:pt modelId="{52403CE6-C68D-4368-9D4A-CBF87A5165AE}" type="pres">
      <dgm:prSet presAssocID="{3DD07E70-2E58-458A-853F-56B6807868B9}" presName="sibSpaceOne" presStyleCnt="0"/>
      <dgm:spPr/>
    </dgm:pt>
    <dgm:pt modelId="{032B25B2-D01A-481D-A6BA-B00EE696784B}" type="pres">
      <dgm:prSet presAssocID="{2BD47DE8-9CB6-48CB-8015-5FF9F053CBEF}" presName="vertOne" presStyleCnt="0"/>
      <dgm:spPr/>
    </dgm:pt>
    <dgm:pt modelId="{A41F8539-A671-4DE5-A23D-44C347BA9BD7}" type="pres">
      <dgm:prSet presAssocID="{2BD47DE8-9CB6-48CB-8015-5FF9F053CBEF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8CF2B3D-F6DA-4186-AE24-C920469425EF}" type="pres">
      <dgm:prSet presAssocID="{2BD47DE8-9CB6-48CB-8015-5FF9F053CBEF}" presName="horzOne" presStyleCnt="0"/>
      <dgm:spPr/>
    </dgm:pt>
  </dgm:ptLst>
  <dgm:cxnLst>
    <dgm:cxn modelId="{A732B6CE-F36E-41A3-943C-F734028ABE88}" type="presOf" srcId="{8F1F036C-40B1-4B0F-AE9F-2D0B958AFA08}" destId="{787D2994-A086-4F64-B592-9A923C272569}" srcOrd="0" destOrd="0" presId="urn:microsoft.com/office/officeart/2005/8/layout/hierarchy4"/>
    <dgm:cxn modelId="{31607570-52F5-4897-A202-FD0E9E5B3152}" type="presOf" srcId="{11411E0B-8EBD-4D1A-BFA1-F0FEF3B86237}" destId="{5E57A57F-37B4-422B-9F33-81E9644EA5F1}" srcOrd="0" destOrd="0" presId="urn:microsoft.com/office/officeart/2005/8/layout/hierarchy4"/>
    <dgm:cxn modelId="{94270D8A-4953-47BF-94EC-C83DC1FA6E9B}" type="presOf" srcId="{2033F321-EE97-4519-B8A4-148F861F5D3F}" destId="{9F602B2A-EBD1-41CE-A911-BF258EFD0CA0}" srcOrd="0" destOrd="0" presId="urn:microsoft.com/office/officeart/2005/8/layout/hierarchy4"/>
    <dgm:cxn modelId="{8993E90A-4EF4-4E60-A394-CC0DF60AD725}" type="presOf" srcId="{2BD47DE8-9CB6-48CB-8015-5FF9F053CBEF}" destId="{A41F8539-A671-4DE5-A23D-44C347BA9BD7}" srcOrd="0" destOrd="0" presId="urn:microsoft.com/office/officeart/2005/8/layout/hierarchy4"/>
    <dgm:cxn modelId="{B294995E-40A6-43AA-AA26-80AC43CDA840}" srcId="{2033F321-EE97-4519-B8A4-148F861F5D3F}" destId="{92BAF9D8-85D2-482B-8B97-8486C04204D3}" srcOrd="0" destOrd="0" parTransId="{42522EF5-8DBF-4826-996B-66303E07A688}" sibTransId="{000D89F8-3DC1-41ED-9D7D-E410158D1C80}"/>
    <dgm:cxn modelId="{091E323D-5ADB-4269-AD38-E139296A1F00}" type="presOf" srcId="{92BAF9D8-85D2-482B-8B97-8486C04204D3}" destId="{1F269776-0E6E-40DF-B528-C0B61AF849F2}" srcOrd="0" destOrd="0" presId="urn:microsoft.com/office/officeart/2005/8/layout/hierarchy4"/>
    <dgm:cxn modelId="{337C172F-28B6-4D26-9C46-AC130E6DEDFE}" type="presOf" srcId="{F2722E4E-12DC-4C59-9997-6806CDD8ADB3}" destId="{47A35E06-F6F3-440E-BC54-42F3F3354068}" srcOrd="0" destOrd="0" presId="urn:microsoft.com/office/officeart/2005/8/layout/hierarchy4"/>
    <dgm:cxn modelId="{D09DF114-6E54-4D62-AE08-2F6280E1863A}" srcId="{2033F321-EE97-4519-B8A4-148F861F5D3F}" destId="{2BD47DE8-9CB6-48CB-8015-5FF9F053CBEF}" srcOrd="4" destOrd="0" parTransId="{8597D18D-438A-4E8F-9854-D3B8F5B3884B}" sibTransId="{5DEB9F52-CA4B-4913-9789-DCF8258F29DC}"/>
    <dgm:cxn modelId="{B6158F94-5E9A-4B1C-8902-7BBFB6C98AB6}" srcId="{2033F321-EE97-4519-B8A4-148F861F5D3F}" destId="{F2722E4E-12DC-4C59-9997-6806CDD8ADB3}" srcOrd="3" destOrd="0" parTransId="{1CCB0C36-FBE7-42B7-BD35-7B76EB8B2A76}" sibTransId="{3DD07E70-2E58-458A-853F-56B6807868B9}"/>
    <dgm:cxn modelId="{1D06A389-6219-406F-9A32-922C76EF3F50}" srcId="{2033F321-EE97-4519-B8A4-148F861F5D3F}" destId="{8F1F036C-40B1-4B0F-AE9F-2D0B958AFA08}" srcOrd="1" destOrd="0" parTransId="{0549C487-D001-40C2-8F48-EDF309CEBA9E}" sibTransId="{A355751F-BB40-45A4-97DE-085B79D3B8AE}"/>
    <dgm:cxn modelId="{0A03D314-5479-4B6B-93DD-E96D1E2C694F}" srcId="{2033F321-EE97-4519-B8A4-148F861F5D3F}" destId="{11411E0B-8EBD-4D1A-BFA1-F0FEF3B86237}" srcOrd="2" destOrd="0" parTransId="{101303AA-917A-4555-94FF-9F7B239BD746}" sibTransId="{7510A30D-3AAE-4425-BFE8-DF27F50E0161}"/>
    <dgm:cxn modelId="{CC92DC77-3C45-4F8B-A208-926A9CB9B7B2}" type="presParOf" srcId="{9F602B2A-EBD1-41CE-A911-BF258EFD0CA0}" destId="{7B276348-3263-4429-B3F6-BA9985FE1F87}" srcOrd="0" destOrd="0" presId="urn:microsoft.com/office/officeart/2005/8/layout/hierarchy4"/>
    <dgm:cxn modelId="{E2FDBDBE-F1C1-4258-9F65-924DFF4572CC}" type="presParOf" srcId="{7B276348-3263-4429-B3F6-BA9985FE1F87}" destId="{1F269776-0E6E-40DF-B528-C0B61AF849F2}" srcOrd="0" destOrd="0" presId="urn:microsoft.com/office/officeart/2005/8/layout/hierarchy4"/>
    <dgm:cxn modelId="{CCB0B28C-A282-46BC-A45D-56678207FEB7}" type="presParOf" srcId="{7B276348-3263-4429-B3F6-BA9985FE1F87}" destId="{1CFCBB19-D571-4800-9DCF-D3A2DD21B9E1}" srcOrd="1" destOrd="0" presId="urn:microsoft.com/office/officeart/2005/8/layout/hierarchy4"/>
    <dgm:cxn modelId="{2FA650CB-BC14-4053-AFAB-99DBACD08EBA}" type="presParOf" srcId="{9F602B2A-EBD1-41CE-A911-BF258EFD0CA0}" destId="{A41EA35E-7998-40A7-89F0-AAC38D39497C}" srcOrd="1" destOrd="0" presId="urn:microsoft.com/office/officeart/2005/8/layout/hierarchy4"/>
    <dgm:cxn modelId="{A498A61F-2896-4ECE-9BF0-7F4E5029396B}" type="presParOf" srcId="{9F602B2A-EBD1-41CE-A911-BF258EFD0CA0}" destId="{414656C3-DEFE-41DE-A49E-274DA9FEA50A}" srcOrd="2" destOrd="0" presId="urn:microsoft.com/office/officeart/2005/8/layout/hierarchy4"/>
    <dgm:cxn modelId="{0A762894-E06F-4B63-BD77-B0F25EF79F27}" type="presParOf" srcId="{414656C3-DEFE-41DE-A49E-274DA9FEA50A}" destId="{787D2994-A086-4F64-B592-9A923C272569}" srcOrd="0" destOrd="0" presId="urn:microsoft.com/office/officeart/2005/8/layout/hierarchy4"/>
    <dgm:cxn modelId="{D287FBF2-FD09-4D21-A163-D2A4C054391B}" type="presParOf" srcId="{414656C3-DEFE-41DE-A49E-274DA9FEA50A}" destId="{9FEB56CE-1A6C-4773-BBD1-6C09869C1836}" srcOrd="1" destOrd="0" presId="urn:microsoft.com/office/officeart/2005/8/layout/hierarchy4"/>
    <dgm:cxn modelId="{2A0E623F-CF26-438E-A350-A28B92D6999D}" type="presParOf" srcId="{9F602B2A-EBD1-41CE-A911-BF258EFD0CA0}" destId="{77DF5DC8-8074-4E1D-ABFC-9FE9E690219E}" srcOrd="3" destOrd="0" presId="urn:microsoft.com/office/officeart/2005/8/layout/hierarchy4"/>
    <dgm:cxn modelId="{4E577E7D-1B3F-406E-8548-DED571545D8C}" type="presParOf" srcId="{9F602B2A-EBD1-41CE-A911-BF258EFD0CA0}" destId="{296881BB-CC43-4B9E-A088-FC595E2517CC}" srcOrd="4" destOrd="0" presId="urn:microsoft.com/office/officeart/2005/8/layout/hierarchy4"/>
    <dgm:cxn modelId="{BD20190B-AE28-4C73-931F-70964E49E493}" type="presParOf" srcId="{296881BB-CC43-4B9E-A088-FC595E2517CC}" destId="{5E57A57F-37B4-422B-9F33-81E9644EA5F1}" srcOrd="0" destOrd="0" presId="urn:microsoft.com/office/officeart/2005/8/layout/hierarchy4"/>
    <dgm:cxn modelId="{AEAB07E7-2E58-44D4-964B-BFD92944E476}" type="presParOf" srcId="{296881BB-CC43-4B9E-A088-FC595E2517CC}" destId="{0A901CA9-05D6-446C-9840-22D264D1629E}" srcOrd="1" destOrd="0" presId="urn:microsoft.com/office/officeart/2005/8/layout/hierarchy4"/>
    <dgm:cxn modelId="{988EA167-A074-4369-A7F6-256B8BEE942B}" type="presParOf" srcId="{9F602B2A-EBD1-41CE-A911-BF258EFD0CA0}" destId="{B74B1E1A-B122-4CB8-BE58-DE32288E1B00}" srcOrd="5" destOrd="0" presId="urn:microsoft.com/office/officeart/2005/8/layout/hierarchy4"/>
    <dgm:cxn modelId="{B6F87A9E-BF22-4547-B74B-71F07472D4DA}" type="presParOf" srcId="{9F602B2A-EBD1-41CE-A911-BF258EFD0CA0}" destId="{33AC1002-3D06-4930-BF41-0EC28748BAB5}" srcOrd="6" destOrd="0" presId="urn:microsoft.com/office/officeart/2005/8/layout/hierarchy4"/>
    <dgm:cxn modelId="{1FF93F37-FDE5-4567-89D7-4D63160C3BB4}" type="presParOf" srcId="{33AC1002-3D06-4930-BF41-0EC28748BAB5}" destId="{47A35E06-F6F3-440E-BC54-42F3F3354068}" srcOrd="0" destOrd="0" presId="urn:microsoft.com/office/officeart/2005/8/layout/hierarchy4"/>
    <dgm:cxn modelId="{4481A19B-79B8-4EFD-BA53-8F92EE808DD4}" type="presParOf" srcId="{33AC1002-3D06-4930-BF41-0EC28748BAB5}" destId="{AC50D411-120D-4EE5-91E4-0775C0B37BCA}" srcOrd="1" destOrd="0" presId="urn:microsoft.com/office/officeart/2005/8/layout/hierarchy4"/>
    <dgm:cxn modelId="{6F078161-EEE1-4F37-BA0D-6534897D1169}" type="presParOf" srcId="{9F602B2A-EBD1-41CE-A911-BF258EFD0CA0}" destId="{52403CE6-C68D-4368-9D4A-CBF87A5165AE}" srcOrd="7" destOrd="0" presId="urn:microsoft.com/office/officeart/2005/8/layout/hierarchy4"/>
    <dgm:cxn modelId="{19DF18B7-5093-4E9C-B418-71B4D382A628}" type="presParOf" srcId="{9F602B2A-EBD1-41CE-A911-BF258EFD0CA0}" destId="{032B25B2-D01A-481D-A6BA-B00EE696784B}" srcOrd="8" destOrd="0" presId="urn:microsoft.com/office/officeart/2005/8/layout/hierarchy4"/>
    <dgm:cxn modelId="{AD75389A-2F48-43C2-A4B2-E7E50C7F8FC3}" type="presParOf" srcId="{032B25B2-D01A-481D-A6BA-B00EE696784B}" destId="{A41F8539-A671-4DE5-A23D-44C347BA9BD7}" srcOrd="0" destOrd="0" presId="urn:microsoft.com/office/officeart/2005/8/layout/hierarchy4"/>
    <dgm:cxn modelId="{74AE38ED-158C-4041-9E54-516565C86B3D}" type="presParOf" srcId="{032B25B2-D01A-481D-A6BA-B00EE696784B}" destId="{08CF2B3D-F6DA-4186-AE24-C920469425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ADFFA-5E07-456D-89C7-DC95A3C47BB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B7105C6-97AF-4817-B293-72C2EDC0FE3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Види календарних планів</a:t>
          </a:r>
          <a:endParaRPr lang="uk-UA" b="1" dirty="0">
            <a:solidFill>
              <a:schemeClr val="tx1"/>
            </a:solidFill>
          </a:endParaRPr>
        </a:p>
      </dgm:t>
    </dgm:pt>
    <dgm:pt modelId="{08931533-FB62-4960-8FB2-2FEC441C9616}" type="parTrans" cxnId="{2549CF0F-9E93-497B-AF6B-B8EC83BEE2FB}">
      <dgm:prSet/>
      <dgm:spPr/>
      <dgm:t>
        <a:bodyPr/>
        <a:lstStyle/>
        <a:p>
          <a:endParaRPr lang="uk-UA"/>
        </a:p>
      </dgm:t>
    </dgm:pt>
    <dgm:pt modelId="{145F9989-80C4-45A9-97EA-740C05EC156D}" type="sibTrans" cxnId="{2549CF0F-9E93-497B-AF6B-B8EC83BEE2FB}">
      <dgm:prSet/>
      <dgm:spPr/>
      <dgm:t>
        <a:bodyPr/>
        <a:lstStyle/>
        <a:p>
          <a:endParaRPr lang="uk-UA"/>
        </a:p>
      </dgm:t>
    </dgm:pt>
    <dgm:pt modelId="{AA9CFE60-39F1-4C78-B73B-846DD309FA94}">
      <dgm:prSet phldrT="[Текст]"/>
      <dgm:spPr/>
      <dgm:t>
        <a:bodyPr/>
        <a:lstStyle/>
        <a:p>
          <a:r>
            <a:rPr lang="uk-UA" b="1" dirty="0" smtClean="0"/>
            <a:t>(короткий) призначається замовнику</a:t>
          </a:r>
        </a:p>
        <a:p>
          <a:r>
            <a:rPr lang="uk-UA" noProof="0" dirty="0" smtClean="0"/>
            <a:t>Замовника, як правило, цікавить лише кінцевий результат і терміни оплати окремих етапів дослідження. Тому йому досить представити </a:t>
          </a:r>
          <a:r>
            <a:rPr lang="uk-UA" b="1" noProof="0" dirty="0" smtClean="0"/>
            <a:t>лінійний графік</a:t>
          </a:r>
          <a:r>
            <a:rPr lang="uk-UA" noProof="0" dirty="0" smtClean="0"/>
            <a:t>, в якому процедури, які здійснюються одночасно, можуть бути представлені в рамках єдиного етапу.</a:t>
          </a:r>
          <a:endParaRPr lang="uk-UA" noProof="0" dirty="0"/>
        </a:p>
      </dgm:t>
    </dgm:pt>
    <dgm:pt modelId="{30C86846-1A74-4996-93B6-087171ACFD3E}" type="parTrans" cxnId="{724CCFA5-8F53-4582-AE32-B17920804FE8}">
      <dgm:prSet/>
      <dgm:spPr/>
      <dgm:t>
        <a:bodyPr/>
        <a:lstStyle/>
        <a:p>
          <a:endParaRPr lang="uk-UA"/>
        </a:p>
      </dgm:t>
    </dgm:pt>
    <dgm:pt modelId="{95100A8A-D710-4E82-A143-ACF8788D439B}" type="sibTrans" cxnId="{724CCFA5-8F53-4582-AE32-B17920804FE8}">
      <dgm:prSet/>
      <dgm:spPr/>
      <dgm:t>
        <a:bodyPr/>
        <a:lstStyle/>
        <a:p>
          <a:endParaRPr lang="uk-UA"/>
        </a:p>
      </dgm:t>
    </dgm:pt>
    <dgm:pt modelId="{DFF56F80-B939-4213-8103-B5C5E54135F5}">
      <dgm:prSet phldrT="[Текст]"/>
      <dgm:spPr/>
      <dgm:t>
        <a:bodyPr/>
        <a:lstStyle/>
        <a:p>
          <a:r>
            <a:rPr lang="ru-RU" b="1" dirty="0" smtClean="0"/>
            <a:t>(</a:t>
          </a:r>
          <a:r>
            <a:rPr lang="uk-UA" b="1" noProof="0" dirty="0" smtClean="0"/>
            <a:t>докладний) має використовуватися всередині колективу                                                </a:t>
          </a:r>
          <a:r>
            <a:rPr lang="uk-UA" b="0" noProof="0" dirty="0" smtClean="0"/>
            <a:t>Для учасників </a:t>
          </a:r>
          <a:r>
            <a:rPr lang="ru-RU" b="0" noProof="0" dirty="0" smtClean="0"/>
            <a:t>проекту </a:t>
          </a:r>
          <a:r>
            <a:rPr lang="uk-UA" b="0" noProof="0" dirty="0" smtClean="0"/>
            <a:t>потрібно скласти </a:t>
          </a:r>
          <a:r>
            <a:rPr lang="uk-UA" b="1" noProof="0" dirty="0" smtClean="0"/>
            <a:t>мережевий графік</a:t>
          </a:r>
          <a:r>
            <a:rPr lang="uk-UA" b="0" noProof="0" dirty="0" smtClean="0"/>
            <a:t>.  </a:t>
          </a:r>
          <a:r>
            <a:rPr lang="ru-RU" b="0" noProof="0" dirty="0" smtClean="0"/>
            <a:t>Головною </a:t>
          </a:r>
          <a:r>
            <a:rPr lang="uk-UA" b="0" noProof="0" dirty="0" smtClean="0"/>
            <a:t>функцією мережевого графіку є контроль за своєчасним виконанням основних операцій проекту.</a:t>
          </a:r>
          <a:endParaRPr lang="uk-UA" b="0" noProof="0" dirty="0"/>
        </a:p>
      </dgm:t>
    </dgm:pt>
    <dgm:pt modelId="{11958E35-77B6-4938-8053-819E450B3C70}" type="parTrans" cxnId="{B8318519-6F38-4FBB-A4E7-E8E9A5139EB3}">
      <dgm:prSet/>
      <dgm:spPr/>
      <dgm:t>
        <a:bodyPr/>
        <a:lstStyle/>
        <a:p>
          <a:endParaRPr lang="uk-UA"/>
        </a:p>
      </dgm:t>
    </dgm:pt>
    <dgm:pt modelId="{22898E01-FA55-46D5-81B9-A87BA770426F}" type="sibTrans" cxnId="{B8318519-6F38-4FBB-A4E7-E8E9A5139EB3}">
      <dgm:prSet/>
      <dgm:spPr/>
      <dgm:t>
        <a:bodyPr/>
        <a:lstStyle/>
        <a:p>
          <a:endParaRPr lang="uk-UA"/>
        </a:p>
      </dgm:t>
    </dgm:pt>
    <dgm:pt modelId="{3638A25E-C8E7-42B3-96A3-40A8EB20FEB3}" type="pres">
      <dgm:prSet presAssocID="{D33ADFFA-5E07-456D-89C7-DC95A3C47BBD}" presName="composite" presStyleCnt="0">
        <dgm:presLayoutVars>
          <dgm:chMax val="1"/>
          <dgm:dir/>
          <dgm:resizeHandles val="exact"/>
        </dgm:presLayoutVars>
      </dgm:prSet>
      <dgm:spPr/>
    </dgm:pt>
    <dgm:pt modelId="{E6A5D12C-A5D4-49E0-B57B-55A04CDC790E}" type="pres">
      <dgm:prSet presAssocID="{9B7105C6-97AF-4817-B293-72C2EDC0FE39}" presName="roof" presStyleLbl="dkBgShp" presStyleIdx="0" presStyleCnt="2" custLinFactNeighborX="-555" custLinFactNeighborY="16055"/>
      <dgm:spPr/>
      <dgm:t>
        <a:bodyPr/>
        <a:lstStyle/>
        <a:p>
          <a:endParaRPr lang="uk-UA"/>
        </a:p>
      </dgm:t>
    </dgm:pt>
    <dgm:pt modelId="{41EA43B2-C770-4847-A4E5-800DED4157C0}" type="pres">
      <dgm:prSet presAssocID="{9B7105C6-97AF-4817-B293-72C2EDC0FE39}" presName="pillars" presStyleCnt="0"/>
      <dgm:spPr/>
    </dgm:pt>
    <dgm:pt modelId="{4B35B425-0973-4D6D-A27B-6B74C806CA0C}" type="pres">
      <dgm:prSet presAssocID="{9B7105C6-97AF-4817-B293-72C2EDC0FE39}" presName="pillar1" presStyleLbl="node1" presStyleIdx="0" presStyleCnt="2" custLinFactNeighborX="-555" custLinFactNeighborY="-5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B6D30B-8311-4949-B835-38FE8B0DB943}" type="pres">
      <dgm:prSet presAssocID="{DFF56F80-B939-4213-8103-B5C5E54135F5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73EA7D-5EAC-4F2B-875F-89CD1899F26E}" type="pres">
      <dgm:prSet presAssocID="{9B7105C6-97AF-4817-B293-72C2EDC0FE39}" presName="base" presStyleLbl="dkBgShp" presStyleIdx="1" presStyleCnt="2"/>
      <dgm:spPr/>
    </dgm:pt>
  </dgm:ptLst>
  <dgm:cxnLst>
    <dgm:cxn modelId="{797883DF-67E5-454E-9133-35BA139E285A}" type="presOf" srcId="{DFF56F80-B939-4213-8103-B5C5E54135F5}" destId="{45B6D30B-8311-4949-B835-38FE8B0DB943}" srcOrd="0" destOrd="0" presId="urn:microsoft.com/office/officeart/2005/8/layout/hList3"/>
    <dgm:cxn modelId="{025E2A97-ADE2-4983-A182-72FB1680631A}" type="presOf" srcId="{D33ADFFA-5E07-456D-89C7-DC95A3C47BBD}" destId="{3638A25E-C8E7-42B3-96A3-40A8EB20FEB3}" srcOrd="0" destOrd="0" presId="urn:microsoft.com/office/officeart/2005/8/layout/hList3"/>
    <dgm:cxn modelId="{B8318519-6F38-4FBB-A4E7-E8E9A5139EB3}" srcId="{9B7105C6-97AF-4817-B293-72C2EDC0FE39}" destId="{DFF56F80-B939-4213-8103-B5C5E54135F5}" srcOrd="1" destOrd="0" parTransId="{11958E35-77B6-4938-8053-819E450B3C70}" sibTransId="{22898E01-FA55-46D5-81B9-A87BA770426F}"/>
    <dgm:cxn modelId="{724CCFA5-8F53-4582-AE32-B17920804FE8}" srcId="{9B7105C6-97AF-4817-B293-72C2EDC0FE39}" destId="{AA9CFE60-39F1-4C78-B73B-846DD309FA94}" srcOrd="0" destOrd="0" parTransId="{30C86846-1A74-4996-93B6-087171ACFD3E}" sibTransId="{95100A8A-D710-4E82-A143-ACF8788D439B}"/>
    <dgm:cxn modelId="{2549CF0F-9E93-497B-AF6B-B8EC83BEE2FB}" srcId="{D33ADFFA-5E07-456D-89C7-DC95A3C47BBD}" destId="{9B7105C6-97AF-4817-B293-72C2EDC0FE39}" srcOrd="0" destOrd="0" parTransId="{08931533-FB62-4960-8FB2-2FEC441C9616}" sibTransId="{145F9989-80C4-45A9-97EA-740C05EC156D}"/>
    <dgm:cxn modelId="{794718DC-E5D9-4AC3-849E-87B798C2186D}" type="presOf" srcId="{AA9CFE60-39F1-4C78-B73B-846DD309FA94}" destId="{4B35B425-0973-4D6D-A27B-6B74C806CA0C}" srcOrd="0" destOrd="0" presId="urn:microsoft.com/office/officeart/2005/8/layout/hList3"/>
    <dgm:cxn modelId="{4AA0B5F7-C806-4B24-9079-B666D781AEEC}" type="presOf" srcId="{9B7105C6-97AF-4817-B293-72C2EDC0FE39}" destId="{E6A5D12C-A5D4-49E0-B57B-55A04CDC790E}" srcOrd="0" destOrd="0" presId="urn:microsoft.com/office/officeart/2005/8/layout/hList3"/>
    <dgm:cxn modelId="{7CD8077A-6D47-47F8-9145-491FD62CB3DC}" type="presParOf" srcId="{3638A25E-C8E7-42B3-96A3-40A8EB20FEB3}" destId="{E6A5D12C-A5D4-49E0-B57B-55A04CDC790E}" srcOrd="0" destOrd="0" presId="urn:microsoft.com/office/officeart/2005/8/layout/hList3"/>
    <dgm:cxn modelId="{7239BEAF-EA38-4F66-97A2-42661C0FBAE0}" type="presParOf" srcId="{3638A25E-C8E7-42B3-96A3-40A8EB20FEB3}" destId="{41EA43B2-C770-4847-A4E5-800DED4157C0}" srcOrd="1" destOrd="0" presId="urn:microsoft.com/office/officeart/2005/8/layout/hList3"/>
    <dgm:cxn modelId="{1B09CCCA-77C1-4C7E-914D-943DD0C7CA6B}" type="presParOf" srcId="{41EA43B2-C770-4847-A4E5-800DED4157C0}" destId="{4B35B425-0973-4D6D-A27B-6B74C806CA0C}" srcOrd="0" destOrd="0" presId="urn:microsoft.com/office/officeart/2005/8/layout/hList3"/>
    <dgm:cxn modelId="{B8B922BC-3A22-4A92-8220-2369BA6E319D}" type="presParOf" srcId="{41EA43B2-C770-4847-A4E5-800DED4157C0}" destId="{45B6D30B-8311-4949-B835-38FE8B0DB943}" srcOrd="1" destOrd="0" presId="urn:microsoft.com/office/officeart/2005/8/layout/hList3"/>
    <dgm:cxn modelId="{036F37AA-A1CB-4410-8DFC-44669A3286C0}" type="presParOf" srcId="{3638A25E-C8E7-42B3-96A3-40A8EB20FEB3}" destId="{7573EA7D-5EAC-4F2B-875F-89CD1899F26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AD99A-D4AB-4355-80C9-9BC40BED2EE9}">
      <dsp:nvSpPr>
        <dsp:cNvPr id="0" name=""/>
        <dsp:cNvSpPr/>
      </dsp:nvSpPr>
      <dsp:spPr>
        <a:xfrm>
          <a:off x="3744833" y="936964"/>
          <a:ext cx="1802580" cy="428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304"/>
              </a:lnTo>
              <a:lnTo>
                <a:pt x="1802580" y="292304"/>
              </a:lnTo>
              <a:lnTo>
                <a:pt x="1802580" y="4289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66368-2769-4B6D-8ED2-516C9330511C}">
      <dsp:nvSpPr>
        <dsp:cNvPr id="0" name=""/>
        <dsp:cNvSpPr/>
      </dsp:nvSpPr>
      <dsp:spPr>
        <a:xfrm>
          <a:off x="3699113" y="936964"/>
          <a:ext cx="91440" cy="428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9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156A2-13EA-4B0D-B951-6E71751B1E77}">
      <dsp:nvSpPr>
        <dsp:cNvPr id="0" name=""/>
        <dsp:cNvSpPr/>
      </dsp:nvSpPr>
      <dsp:spPr>
        <a:xfrm>
          <a:off x="1942253" y="936964"/>
          <a:ext cx="1802580" cy="428932"/>
        </a:xfrm>
        <a:custGeom>
          <a:avLst/>
          <a:gdLst/>
          <a:ahLst/>
          <a:cxnLst/>
          <a:rect l="0" t="0" r="0" b="0"/>
          <a:pathLst>
            <a:path>
              <a:moveTo>
                <a:pt x="1802580" y="0"/>
              </a:moveTo>
              <a:lnTo>
                <a:pt x="1802580" y="292304"/>
              </a:lnTo>
              <a:lnTo>
                <a:pt x="0" y="292304"/>
              </a:lnTo>
              <a:lnTo>
                <a:pt x="0" y="4289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B3278-C907-4795-B90A-F61648DFFEA2}">
      <dsp:nvSpPr>
        <dsp:cNvPr id="0" name=""/>
        <dsp:cNvSpPr/>
      </dsp:nvSpPr>
      <dsp:spPr>
        <a:xfrm>
          <a:off x="3007414" y="442"/>
          <a:ext cx="1474838" cy="936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90EF9-8DC7-4138-BCB0-EDDB82F6E30E}">
      <dsp:nvSpPr>
        <dsp:cNvPr id="0" name=""/>
        <dsp:cNvSpPr/>
      </dsp:nvSpPr>
      <dsp:spPr>
        <a:xfrm>
          <a:off x="3171285" y="156119"/>
          <a:ext cx="1474838" cy="93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Бріф</a:t>
          </a:r>
          <a:endParaRPr lang="uk-UA" sz="1700" kern="1200" dirty="0"/>
        </a:p>
      </dsp:txBody>
      <dsp:txXfrm>
        <a:off x="3198715" y="183549"/>
        <a:ext cx="1419978" cy="881662"/>
      </dsp:txXfrm>
    </dsp:sp>
    <dsp:sp modelId="{933D4DF5-39E3-4E2A-ADE2-2A7CE3C1EFBF}">
      <dsp:nvSpPr>
        <dsp:cNvPr id="0" name=""/>
        <dsp:cNvSpPr/>
      </dsp:nvSpPr>
      <dsp:spPr>
        <a:xfrm>
          <a:off x="1204834" y="1365896"/>
          <a:ext cx="1474838" cy="936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E9E44-8E12-4E3F-9CD1-78BC2528196F}">
      <dsp:nvSpPr>
        <dsp:cNvPr id="0" name=""/>
        <dsp:cNvSpPr/>
      </dsp:nvSpPr>
      <dsp:spPr>
        <a:xfrm>
          <a:off x="1368705" y="1521574"/>
          <a:ext cx="1474838" cy="93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опис контексту</a:t>
          </a:r>
          <a:endParaRPr lang="uk-UA" sz="1700" kern="1200" dirty="0"/>
        </a:p>
      </dsp:txBody>
      <dsp:txXfrm>
        <a:off x="1396135" y="1549004"/>
        <a:ext cx="1419978" cy="881662"/>
      </dsp:txXfrm>
    </dsp:sp>
    <dsp:sp modelId="{9852CA21-E42D-4D22-8D34-8119CA81A670}">
      <dsp:nvSpPr>
        <dsp:cNvPr id="0" name=""/>
        <dsp:cNvSpPr/>
      </dsp:nvSpPr>
      <dsp:spPr>
        <a:xfrm>
          <a:off x="3007414" y="1365896"/>
          <a:ext cx="1474838" cy="936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9EBCB-835B-4C2C-A685-D3EE4828EC2F}">
      <dsp:nvSpPr>
        <dsp:cNvPr id="0" name=""/>
        <dsp:cNvSpPr/>
      </dsp:nvSpPr>
      <dsp:spPr>
        <a:xfrm>
          <a:off x="3171285" y="1521574"/>
          <a:ext cx="1474838" cy="93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визначення проблеми</a:t>
          </a:r>
          <a:endParaRPr lang="uk-UA" sz="1700" kern="1200" dirty="0"/>
        </a:p>
      </dsp:txBody>
      <dsp:txXfrm>
        <a:off x="3198715" y="1549004"/>
        <a:ext cx="1419978" cy="881662"/>
      </dsp:txXfrm>
    </dsp:sp>
    <dsp:sp modelId="{4C856CD7-0553-472A-9459-2F5D7838CFF7}">
      <dsp:nvSpPr>
        <dsp:cNvPr id="0" name=""/>
        <dsp:cNvSpPr/>
      </dsp:nvSpPr>
      <dsp:spPr>
        <a:xfrm>
          <a:off x="4809994" y="1365896"/>
          <a:ext cx="1474838" cy="936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5C96E-C9A7-4C7E-BB0E-5643F4E40CAC}">
      <dsp:nvSpPr>
        <dsp:cNvPr id="0" name=""/>
        <dsp:cNvSpPr/>
      </dsp:nvSpPr>
      <dsp:spPr>
        <a:xfrm>
          <a:off x="4973865" y="1521574"/>
          <a:ext cx="1474838" cy="93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інформування про обмеження</a:t>
          </a:r>
          <a:endParaRPr lang="uk-UA" sz="1700" kern="1200" dirty="0"/>
        </a:p>
      </dsp:txBody>
      <dsp:txXfrm>
        <a:off x="5001295" y="1549004"/>
        <a:ext cx="1419978" cy="881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69776-0E6E-40DF-B528-C0B61AF849F2}">
      <dsp:nvSpPr>
        <dsp:cNvPr id="0" name=""/>
        <dsp:cNvSpPr/>
      </dsp:nvSpPr>
      <dsp:spPr>
        <a:xfrm>
          <a:off x="956" y="0"/>
          <a:ext cx="169239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100% передплата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50525" y="49569"/>
        <a:ext cx="1593261" cy="3218737"/>
      </dsp:txXfrm>
    </dsp:sp>
    <dsp:sp modelId="{787D2994-A086-4F64-B592-9A923C272569}">
      <dsp:nvSpPr>
        <dsp:cNvPr id="0" name=""/>
        <dsp:cNvSpPr/>
      </dsp:nvSpPr>
      <dsp:spPr>
        <a:xfrm>
          <a:off x="1977678" y="0"/>
          <a:ext cx="169239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Часткова передплата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2027247" y="49569"/>
        <a:ext cx="1593261" cy="3218737"/>
      </dsp:txXfrm>
    </dsp:sp>
    <dsp:sp modelId="{5E57A57F-37B4-422B-9F33-81E9644EA5F1}">
      <dsp:nvSpPr>
        <dsp:cNvPr id="0" name=""/>
        <dsp:cNvSpPr/>
      </dsp:nvSpPr>
      <dsp:spPr>
        <a:xfrm>
          <a:off x="3954400" y="0"/>
          <a:ext cx="169239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100% оплата по</a:t>
          </a:r>
          <a:r>
            <a:rPr lang="uk-UA" sz="1900" b="1" kern="1200" noProof="0" dirty="0" smtClean="0">
              <a:solidFill>
                <a:schemeClr val="tx1"/>
              </a:solidFill>
            </a:rPr>
            <a:t> завершенні </a:t>
          </a:r>
          <a:r>
            <a:rPr lang="ru-RU" sz="1900" kern="1200" dirty="0" smtClean="0">
              <a:solidFill>
                <a:schemeClr val="tx1"/>
              </a:solidFill>
            </a:rPr>
            <a:t>договору</a:t>
          </a:r>
          <a:endParaRPr lang="uk-UA" sz="1900" kern="1200" dirty="0">
            <a:solidFill>
              <a:schemeClr val="tx1"/>
            </a:solidFill>
          </a:endParaRPr>
        </a:p>
      </dsp:txBody>
      <dsp:txXfrm>
        <a:off x="4003969" y="49569"/>
        <a:ext cx="1593261" cy="3218737"/>
      </dsp:txXfrm>
    </dsp:sp>
    <dsp:sp modelId="{47A35E06-F6F3-440E-BC54-42F3F3354068}">
      <dsp:nvSpPr>
        <dsp:cNvPr id="0" name=""/>
        <dsp:cNvSpPr/>
      </dsp:nvSpPr>
      <dsp:spPr>
        <a:xfrm>
          <a:off x="5931122" y="0"/>
          <a:ext cx="169239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>
              <a:solidFill>
                <a:schemeClr val="tx1"/>
              </a:solidFill>
            </a:rPr>
            <a:t>Поетапна передплата</a:t>
          </a:r>
          <a:r>
            <a:rPr lang="uk-UA" sz="1900" kern="1200" noProof="0" dirty="0" smtClean="0">
              <a:solidFill>
                <a:schemeClr val="tx1"/>
              </a:solidFill>
            </a:rPr>
            <a:t>, коли сума за кожен етап виплачується після підписання </a:t>
          </a:r>
          <a:r>
            <a:rPr lang="ru-RU" sz="1900" kern="1200" dirty="0" smtClean="0">
              <a:solidFill>
                <a:schemeClr val="tx1"/>
              </a:solidFill>
            </a:rPr>
            <a:t>акту  </a:t>
          </a:r>
          <a:r>
            <a:rPr lang="uk-UA" sz="1900" kern="1200" dirty="0" smtClean="0">
              <a:solidFill>
                <a:schemeClr val="tx1"/>
              </a:solidFill>
            </a:rPr>
            <a:t>приймання-здачі попереднього етапу</a:t>
          </a:r>
          <a:endParaRPr lang="uk-UA" sz="1900" kern="1200" dirty="0">
            <a:solidFill>
              <a:schemeClr val="tx1"/>
            </a:solidFill>
          </a:endParaRPr>
        </a:p>
      </dsp:txBody>
      <dsp:txXfrm>
        <a:off x="5980691" y="49569"/>
        <a:ext cx="1593261" cy="3218737"/>
      </dsp:txXfrm>
    </dsp:sp>
    <dsp:sp modelId="{A41F8539-A671-4DE5-A23D-44C347BA9BD7}">
      <dsp:nvSpPr>
        <dsp:cNvPr id="0" name=""/>
        <dsp:cNvSpPr/>
      </dsp:nvSpPr>
      <dsp:spPr>
        <a:xfrm>
          <a:off x="7907844" y="0"/>
          <a:ext cx="169239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>
              <a:solidFill>
                <a:schemeClr val="tx1"/>
              </a:solidFill>
            </a:rPr>
            <a:t>Поетапна оплата </a:t>
          </a:r>
          <a:r>
            <a:rPr lang="uk-UA" sz="1900" kern="1200" noProof="0" dirty="0" smtClean="0">
              <a:solidFill>
                <a:schemeClr val="tx1"/>
              </a:solidFill>
            </a:rPr>
            <a:t>після підписання акту</a:t>
          </a:r>
          <a:endParaRPr lang="uk-UA" sz="1900" kern="1200" noProof="0" dirty="0">
            <a:solidFill>
              <a:schemeClr val="tx1"/>
            </a:solidFill>
          </a:endParaRPr>
        </a:p>
      </dsp:txBody>
      <dsp:txXfrm>
        <a:off x="7957413" y="49569"/>
        <a:ext cx="1593261" cy="3218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5D12C-A5D4-49E0-B57B-55A04CDC790E}">
      <dsp:nvSpPr>
        <dsp:cNvPr id="0" name=""/>
        <dsp:cNvSpPr/>
      </dsp:nvSpPr>
      <dsp:spPr>
        <a:xfrm>
          <a:off x="0" y="253956"/>
          <a:ext cx="9601200" cy="15817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300" b="1" kern="1200" dirty="0" smtClean="0">
              <a:solidFill>
                <a:schemeClr val="tx1"/>
              </a:solidFill>
            </a:rPr>
            <a:t>Види календарних планів</a:t>
          </a:r>
          <a:endParaRPr lang="uk-UA" sz="6300" b="1" kern="1200" dirty="0">
            <a:solidFill>
              <a:schemeClr val="tx1"/>
            </a:solidFill>
          </a:endParaRPr>
        </a:p>
      </dsp:txBody>
      <dsp:txXfrm>
        <a:off x="0" y="253956"/>
        <a:ext cx="9601200" cy="1581792"/>
      </dsp:txXfrm>
    </dsp:sp>
    <dsp:sp modelId="{4B35B425-0973-4D6D-A27B-6B74C806CA0C}">
      <dsp:nvSpPr>
        <dsp:cNvPr id="0" name=""/>
        <dsp:cNvSpPr/>
      </dsp:nvSpPr>
      <dsp:spPr>
        <a:xfrm>
          <a:off x="0" y="1562094"/>
          <a:ext cx="4800600" cy="3321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(короткий) призначається замовнику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noProof="0" dirty="0" smtClean="0"/>
            <a:t>Замовника, як правило, цікавить лише кінцевий результат і терміни оплати окремих етапів дослідження. Тому йому досить представити </a:t>
          </a:r>
          <a:r>
            <a:rPr lang="uk-UA" sz="2300" b="1" kern="1200" noProof="0" dirty="0" smtClean="0"/>
            <a:t>лінійний графік</a:t>
          </a:r>
          <a:r>
            <a:rPr lang="uk-UA" sz="2300" kern="1200" noProof="0" dirty="0" smtClean="0"/>
            <a:t>, в якому процедури, які здійснюються одночасно, можуть бути представлені в рамках єдиного етапу.</a:t>
          </a:r>
          <a:endParaRPr lang="uk-UA" sz="2300" kern="1200" noProof="0" dirty="0"/>
        </a:p>
      </dsp:txBody>
      <dsp:txXfrm>
        <a:off x="0" y="1562094"/>
        <a:ext cx="4800600" cy="3321764"/>
      </dsp:txXfrm>
    </dsp:sp>
    <dsp:sp modelId="{45B6D30B-8311-4949-B835-38FE8B0DB943}">
      <dsp:nvSpPr>
        <dsp:cNvPr id="0" name=""/>
        <dsp:cNvSpPr/>
      </dsp:nvSpPr>
      <dsp:spPr>
        <a:xfrm>
          <a:off x="4800600" y="1581792"/>
          <a:ext cx="4800600" cy="3321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(</a:t>
          </a:r>
          <a:r>
            <a:rPr lang="uk-UA" sz="2300" b="1" kern="1200" noProof="0" dirty="0" smtClean="0"/>
            <a:t>докладний) має використовуватися всередині колективу                                                </a:t>
          </a:r>
          <a:r>
            <a:rPr lang="uk-UA" sz="2300" b="0" kern="1200" noProof="0" dirty="0" smtClean="0"/>
            <a:t>Для учасників </a:t>
          </a:r>
          <a:r>
            <a:rPr lang="ru-RU" sz="2300" b="0" kern="1200" noProof="0" dirty="0" smtClean="0"/>
            <a:t>проекту </a:t>
          </a:r>
          <a:r>
            <a:rPr lang="uk-UA" sz="2300" b="0" kern="1200" noProof="0" dirty="0" smtClean="0"/>
            <a:t>потрібно скласти </a:t>
          </a:r>
          <a:r>
            <a:rPr lang="uk-UA" sz="2300" b="1" kern="1200" noProof="0" dirty="0" smtClean="0"/>
            <a:t>мережевий графік</a:t>
          </a:r>
          <a:r>
            <a:rPr lang="uk-UA" sz="2300" b="0" kern="1200" noProof="0" dirty="0" smtClean="0"/>
            <a:t>.  </a:t>
          </a:r>
          <a:r>
            <a:rPr lang="ru-RU" sz="2300" b="0" kern="1200" noProof="0" dirty="0" smtClean="0"/>
            <a:t>Головною </a:t>
          </a:r>
          <a:r>
            <a:rPr lang="uk-UA" sz="2300" b="0" kern="1200" noProof="0" dirty="0" smtClean="0"/>
            <a:t>функцією мережевого графіку є контроль за своєчасним виконанням основних операцій проекту.</a:t>
          </a:r>
          <a:endParaRPr lang="uk-UA" sz="2300" b="0" kern="1200" noProof="0" dirty="0"/>
        </a:p>
      </dsp:txBody>
      <dsp:txXfrm>
        <a:off x="4800600" y="1581792"/>
        <a:ext cx="4800600" cy="3321764"/>
      </dsp:txXfrm>
    </dsp:sp>
    <dsp:sp modelId="{7573EA7D-5EAC-4F2B-875F-89CD1899F26E}">
      <dsp:nvSpPr>
        <dsp:cNvPr id="0" name=""/>
        <dsp:cNvSpPr/>
      </dsp:nvSpPr>
      <dsp:spPr>
        <a:xfrm>
          <a:off x="0" y="4903557"/>
          <a:ext cx="9601200" cy="3690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930996" cy="3286795"/>
          </a:xfrm>
        </p:spPr>
        <p:txBody>
          <a:bodyPr/>
          <a:lstStyle/>
          <a:p>
            <a:r>
              <a:rPr lang="uk-UA" dirty="0" smtClean="0"/>
              <a:t>Лекція 7. Оформлення </a:t>
            </a:r>
            <a:r>
              <a:rPr lang="uk-UA" dirty="0"/>
              <a:t>документації соціологічного дослідження </a:t>
            </a:r>
          </a:p>
        </p:txBody>
      </p:sp>
    </p:spTree>
    <p:extLst>
      <p:ext uri="{BB962C8B-B14F-4D97-AF65-F5344CB8AC3E}">
        <p14:creationId xmlns:p14="http://schemas.microsoft.com/office/powerpoint/2010/main" val="104280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b="1" dirty="0" smtClean="0"/>
              <a:t>При укладенні договору необхідно стежити за дотриманням таких умов.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172" y="2583564"/>
            <a:ext cx="7582269" cy="3648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/>
              <a:t>1) </a:t>
            </a:r>
            <a:r>
              <a:rPr lang="uk-UA" b="1" i="1" dirty="0" smtClean="0"/>
              <a:t>Кожна зі сторін повинна мати право на здійснення діяльності, обумовленої договором. </a:t>
            </a:r>
          </a:p>
          <a:p>
            <a:pPr algn="just"/>
            <a:r>
              <a:rPr lang="uk-UA" dirty="0" smtClean="0"/>
              <a:t>Виконавцю </a:t>
            </a:r>
            <a:r>
              <a:rPr lang="uk-UA" dirty="0"/>
              <a:t>необхідно переконатися, що </a:t>
            </a:r>
            <a:r>
              <a:rPr lang="uk-UA" b="1" dirty="0"/>
              <a:t>замовник є юридичною особою</a:t>
            </a:r>
            <a:r>
              <a:rPr lang="uk-UA" dirty="0"/>
              <a:t> на момент укладення договору, і відслідковувати, наскільки ймовірним є збереження його в цій іпостасі до моменту завершення договірних відносин, а в разі припинення його функціонування - хто є правонаступником замовника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</p:txBody>
      </p:sp>
      <p:pic>
        <p:nvPicPr>
          <p:cNvPr id="1026" name="Picture 2" descr="Юридична клініка НЮУ ім. Ярослава Мудрого Верховний Суд: зобов&amp;#39;язання  укласти догов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41" y="3273936"/>
            <a:ext cx="3093652" cy="20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b="1" dirty="0" smtClean="0"/>
              <a:t>При укладенні договору необхідно стежити за дотриманням таких умов.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358" y="2556932"/>
            <a:ext cx="7591147" cy="35775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b="1" i="1" dirty="0"/>
              <a:t>2) Особи, що підписують договір від імені виконавця і замовника, повинні мати право відповідного підпису. </a:t>
            </a:r>
            <a:endParaRPr lang="uk-UA" b="1" i="1" dirty="0" smtClean="0"/>
          </a:p>
          <a:p>
            <a:pPr algn="just"/>
            <a:r>
              <a:rPr lang="uk-UA" dirty="0" smtClean="0"/>
              <a:t>Далеко </a:t>
            </a:r>
            <a:r>
              <a:rPr lang="uk-UA" dirty="0"/>
              <a:t>не кожен член керівництва фірми або установи має право на підпис під фінансовими документами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Найкраще, якщо договір </a:t>
            </a:r>
            <a:r>
              <a:rPr lang="uk-UA" b="1" dirty="0"/>
              <a:t>підписується першими особами </a:t>
            </a:r>
            <a:r>
              <a:rPr lang="uk-UA" dirty="0"/>
              <a:t>з обох сторін, або їх першими заступниками, у разі відсутності перших осіб. </a:t>
            </a:r>
            <a:endParaRPr lang="uk-UA" dirty="0" smtClean="0"/>
          </a:p>
          <a:p>
            <a:pPr algn="just"/>
            <a:r>
              <a:rPr lang="uk-UA" dirty="0" smtClean="0"/>
              <a:t>Бажано</a:t>
            </a:r>
            <a:r>
              <a:rPr lang="uk-UA" dirty="0"/>
              <a:t>, також, щоб </a:t>
            </a:r>
            <a:r>
              <a:rPr lang="uk-UA" b="1" dirty="0"/>
              <a:t>всі документи </a:t>
            </a:r>
            <a:r>
              <a:rPr lang="uk-UA" b="1" dirty="0" smtClean="0"/>
              <a:t>пакету підписувалися </a:t>
            </a:r>
            <a:r>
              <a:rPr lang="uk-UA" b="1" dirty="0"/>
              <a:t>одними і тими ж особами</a:t>
            </a:r>
            <a:r>
              <a:rPr lang="uk-UA" dirty="0"/>
              <a:t>, з метою уникнення непорозумінь та неузгодженості.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86" y="2695807"/>
            <a:ext cx="2724752" cy="27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861" y="2908177"/>
            <a:ext cx="3800235" cy="2394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b="1" dirty="0" smtClean="0"/>
              <a:t>При укладенні договору необхідно стежити за дотриманням таких умов.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193" y="2565810"/>
            <a:ext cx="7591147" cy="35775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i="1" dirty="0" smtClean="0"/>
              <a:t>3</a:t>
            </a:r>
            <a:r>
              <a:rPr lang="uk-UA" b="1" i="1" dirty="0"/>
              <a:t>) </a:t>
            </a:r>
            <a:r>
              <a:rPr lang="uk-UA" dirty="0"/>
              <a:t>Етика ділових відносин вимагає, щоб </a:t>
            </a:r>
            <a:r>
              <a:rPr lang="uk-UA" b="1" i="1" dirty="0"/>
              <a:t>особи, які підписують договір з обох сторін, займали приблизно однакову позицію в ієрархії кожної організації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Наприклад</a:t>
            </a:r>
            <a:r>
              <a:rPr lang="uk-UA" dirty="0"/>
              <a:t>, якщо замовником є велика фірма або представництво великої міжнародної фірми, то і від виконавця договір повинен підписувати голова дослідницької фірми, а не його заступник. І навпаки, підпис першої особи фірми-виконавця передбачає досить високий рівень підпису замовника. Звичайно, можливі і виключення.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145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b="1" dirty="0" smtClean="0"/>
              <a:t>При укладенні договору необхідно стежити за дотриманням таких умов.</a:t>
            </a:r>
            <a:endParaRPr lang="uk-UA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863" y="2548055"/>
            <a:ext cx="7591147" cy="3577538"/>
          </a:xfrm>
        </p:spPr>
        <p:txBody>
          <a:bodyPr>
            <a:normAutofit/>
          </a:bodyPr>
          <a:lstStyle/>
          <a:p>
            <a:pPr algn="just"/>
            <a:r>
              <a:rPr lang="uk-UA" b="1" i="1" dirty="0"/>
              <a:t>4</a:t>
            </a:r>
            <a:r>
              <a:rPr lang="uk-UA" b="1" i="1" dirty="0"/>
              <a:t>) </a:t>
            </a:r>
            <a:r>
              <a:rPr lang="uk-UA" dirty="0"/>
              <a:t>Так як проведення дослідження і отримана в його результаті інформація часто носить конфіденційний характер, </a:t>
            </a:r>
            <a:r>
              <a:rPr lang="uk-UA" b="1" i="1" dirty="0"/>
              <a:t>кандидатури третіх осіб, що залучаються до реалізації договору, повинні узгоджуватися з замовником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i="1" dirty="0"/>
              <a:t>5</a:t>
            </a:r>
            <a:r>
              <a:rPr lang="uk-UA" b="1" i="1" dirty="0"/>
              <a:t>) </a:t>
            </a:r>
            <a:r>
              <a:rPr lang="uk-UA" dirty="0"/>
              <a:t>Договір </a:t>
            </a:r>
            <a:r>
              <a:rPr lang="uk-UA" b="1" i="1" dirty="0"/>
              <a:t>підписується в двох примірниках </a:t>
            </a:r>
            <a:r>
              <a:rPr lang="uk-UA" dirty="0"/>
              <a:t>і виконавець приступає до робіт тільки тоді, коли у нього на руках є підписаний замовником екземпляр.</a:t>
            </a:r>
            <a:endParaRPr lang="uk-UA" dirty="0"/>
          </a:p>
        </p:txBody>
      </p:sp>
      <p:pic>
        <p:nvPicPr>
          <p:cNvPr id="2050" name="Picture 2" descr="Складання договорів та їх уклад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10" y="3011148"/>
            <a:ext cx="32766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7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розрахунків.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07203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70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Вибір тієї чи іншої схеми залежить від ряду обставин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825" y="2530298"/>
            <a:ext cx="5860001" cy="36663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i="1" dirty="0" smtClean="0"/>
              <a:t>Не існує універсальної оптимальної схеми розрахунків.</a:t>
            </a:r>
            <a:endParaRPr lang="uk-UA" dirty="0" smtClean="0"/>
          </a:p>
          <a:p>
            <a:pPr algn="just"/>
            <a:r>
              <a:rPr lang="uk-UA" dirty="0" smtClean="0"/>
              <a:t>Чим менше сума договору і чим коротше термін його реалізації, тим більше прийнятною є </a:t>
            </a:r>
            <a:r>
              <a:rPr lang="uk-UA" b="1" i="1" dirty="0" smtClean="0"/>
              <a:t>схема одноразової оплати </a:t>
            </a:r>
            <a:r>
              <a:rPr lang="uk-UA" dirty="0" smtClean="0"/>
              <a:t>або повної / часткової передоплати. </a:t>
            </a:r>
          </a:p>
          <a:p>
            <a:pPr algn="just"/>
            <a:r>
              <a:rPr lang="uk-UA" dirty="0" smtClean="0"/>
              <a:t>Терміни оплати багато в чому визначаються </a:t>
            </a:r>
            <a:r>
              <a:rPr lang="uk-UA" b="1" i="1" dirty="0" smtClean="0"/>
              <a:t>ступенем довіри між замовником і виконавцем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Під час тривалих і дорогих досліджень </a:t>
            </a:r>
            <a:r>
              <a:rPr lang="uk-UA" b="1" i="1" dirty="0" smtClean="0"/>
              <a:t>плата може стягуватися поетапно. </a:t>
            </a:r>
            <a:endParaRPr lang="uk-UA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84174"/>
              </p:ext>
            </p:extLst>
          </p:nvPr>
        </p:nvGraphicFramePr>
        <p:xfrm>
          <a:off x="7260947" y="2654424"/>
          <a:ext cx="4111347" cy="3160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1347"/>
              </a:tblGrid>
              <a:tr h="664037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• </a:t>
                      </a:r>
                      <a:r>
                        <a:rPr lang="uk-UA" sz="2200" b="1" i="1" dirty="0" smtClean="0"/>
                        <a:t>суми</a:t>
                      </a:r>
                      <a:r>
                        <a:rPr lang="uk-UA" sz="2200" dirty="0" smtClean="0"/>
                        <a:t> договору</a:t>
                      </a:r>
                      <a:endParaRPr lang="uk-UA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6829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• </a:t>
                      </a:r>
                      <a:r>
                        <a:rPr lang="uk-UA" sz="2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термінів</a:t>
                      </a:r>
                      <a:r>
                        <a:rPr lang="uk-UA" sz="2400" dirty="0" smtClean="0"/>
                        <a:t> виконання договору</a:t>
                      </a:r>
                      <a:endParaRPr lang="uk-UA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6829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• </a:t>
                      </a:r>
                      <a:r>
                        <a:rPr lang="uk-UA" sz="2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ступеня довіри </a:t>
                      </a:r>
                      <a:r>
                        <a:rPr lang="uk-UA" sz="2200" dirty="0" smtClean="0"/>
                        <a:t>між замовником та виконавцем</a:t>
                      </a:r>
                      <a:endParaRPr lang="uk-UA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6829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• </a:t>
                      </a:r>
                      <a:r>
                        <a:rPr lang="uk-UA" sz="2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порядку фінансових розрахунків</a:t>
                      </a:r>
                      <a:r>
                        <a:rPr lang="uk-UA" sz="2200" dirty="0" smtClean="0"/>
                        <a:t>, прийнятих у фірмі-замовнику</a:t>
                      </a:r>
                      <a:endParaRPr lang="uk-UA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0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5496015" cy="1281674"/>
          </a:xfrm>
        </p:spPr>
        <p:txBody>
          <a:bodyPr>
            <a:normAutofit fontScale="90000"/>
          </a:bodyPr>
          <a:lstStyle/>
          <a:p>
            <a:r>
              <a:rPr lang="uk-UA" dirty="0"/>
              <a:t>Програма дослідження.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231" y="2494788"/>
            <a:ext cx="5868879" cy="3479885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/>
              <a:t>Підготовка програми </a:t>
            </a:r>
            <a:r>
              <a:rPr lang="uk-UA" dirty="0"/>
              <a:t>та інструментарію зазвичай включається в договорі якості </a:t>
            </a:r>
            <a:r>
              <a:rPr lang="uk-UA" b="1" dirty="0"/>
              <a:t>першого етапу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Проте </a:t>
            </a:r>
            <a:r>
              <a:rPr lang="uk-UA" dirty="0"/>
              <a:t>прості стандартні маркетингові дослідження часто проводяться </a:t>
            </a:r>
            <a:r>
              <a:rPr lang="uk-UA" b="1" dirty="0"/>
              <a:t>без розробки програми</a:t>
            </a:r>
            <a:r>
              <a:rPr lang="uk-UA" dirty="0"/>
              <a:t>, оскільки вони повторюють схему попередніх досліджень. </a:t>
            </a:r>
            <a:endParaRPr lang="uk-UA" dirty="0" smtClean="0"/>
          </a:p>
          <a:p>
            <a:pPr algn="just"/>
            <a:r>
              <a:rPr lang="uk-UA" dirty="0" smtClean="0"/>
              <a:t>У </a:t>
            </a:r>
            <a:r>
              <a:rPr lang="uk-UA" dirty="0"/>
              <a:t>ряді випадків </a:t>
            </a:r>
            <a:r>
              <a:rPr lang="uk-UA" b="1" dirty="0"/>
              <a:t>розробляються лише окремі пункти програми </a:t>
            </a:r>
            <a:r>
              <a:rPr lang="uk-UA" dirty="0"/>
              <a:t>(наприклад, схема вибірки)</a:t>
            </a:r>
          </a:p>
        </p:txBody>
      </p:sp>
      <p:pic>
        <p:nvPicPr>
          <p:cNvPr id="3074" name="Picture 2" descr="Програма соціологічного дослідження: вимоги до розробки - Соціологія -  Навчальні матеріали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6038" b="-402"/>
          <a:stretch/>
        </p:blipFill>
        <p:spPr bwMode="auto">
          <a:xfrm>
            <a:off x="6684885" y="1190546"/>
            <a:ext cx="4882717" cy="46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6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Календарний план.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30299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Календарний план </a:t>
            </a:r>
            <a:r>
              <a:rPr lang="uk-UA" dirty="0" smtClean="0"/>
              <a:t>визначає основні терміни реалізації кожного етапу дослідження. </a:t>
            </a:r>
          </a:p>
          <a:p>
            <a:pPr algn="just"/>
            <a:r>
              <a:rPr lang="uk-UA" dirty="0" smtClean="0"/>
              <a:t>Тривалість кожного етапу повинна включати не тільки </a:t>
            </a:r>
            <a:r>
              <a:rPr lang="uk-UA" b="1" dirty="0" smtClean="0"/>
              <a:t>час</a:t>
            </a:r>
            <a:r>
              <a:rPr lang="uk-UA" dirty="0" smtClean="0"/>
              <a:t>, необхідний </a:t>
            </a:r>
            <a:r>
              <a:rPr lang="uk-UA" b="1" dirty="0" smtClean="0"/>
              <a:t>на його реалізацію</a:t>
            </a:r>
            <a:r>
              <a:rPr lang="uk-UA" dirty="0" smtClean="0"/>
              <a:t>, а й </a:t>
            </a:r>
            <a:r>
              <a:rPr lang="uk-UA" b="1" dirty="0" smtClean="0"/>
              <a:t>час, що витрачається замовником, на проведення експертизи</a:t>
            </a:r>
            <a:r>
              <a:rPr lang="uk-UA" dirty="0" smtClean="0"/>
              <a:t> по кожному етапу (в разі поетапної здачі робіт). </a:t>
            </a:r>
          </a:p>
          <a:p>
            <a:pPr algn="just"/>
            <a:r>
              <a:rPr lang="uk-UA" dirty="0" smtClean="0"/>
              <a:t>Календарним планом визначається також </a:t>
            </a:r>
            <a:r>
              <a:rPr lang="uk-UA" b="1" dirty="0" smtClean="0"/>
              <a:t>сума виплат по кожному етапу</a:t>
            </a:r>
            <a:r>
              <a:rPr lang="uk-UA" dirty="0" smtClean="0"/>
              <a:t>, якщо договором передбачається поетапна оплата проекту. </a:t>
            </a:r>
          </a:p>
          <a:p>
            <a:pPr algn="just"/>
            <a:r>
              <a:rPr lang="uk-UA" dirty="0" smtClean="0"/>
              <a:t>Важливість календарного плану полягає в тому, що він </a:t>
            </a:r>
            <a:r>
              <a:rPr lang="uk-UA" b="1" dirty="0" smtClean="0"/>
              <a:t>регулює відносини </a:t>
            </a:r>
            <a:r>
              <a:rPr lang="uk-UA" dirty="0" smtClean="0"/>
              <a:t>не тільки між замовником та виконавцем, але і всередині колективу, який здійснює проект.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206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07786"/>
              </p:ext>
            </p:extLst>
          </p:nvPr>
        </p:nvGraphicFramePr>
        <p:xfrm>
          <a:off x="1313155" y="764174"/>
          <a:ext cx="9601200" cy="527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56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Мережевий графік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806" y="2610197"/>
            <a:ext cx="4554982" cy="3497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/>
              <a:t>Мережевий графік </a:t>
            </a:r>
            <a:r>
              <a:rPr lang="uk-UA" dirty="0" smtClean="0"/>
              <a:t>-</a:t>
            </a:r>
            <a:r>
              <a:rPr lang="uk-UA" b="1" dirty="0" smtClean="0"/>
              <a:t> не обов'язковий. </a:t>
            </a:r>
          </a:p>
          <a:p>
            <a:pPr algn="just"/>
            <a:r>
              <a:rPr lang="uk-UA" dirty="0" smtClean="0"/>
              <a:t>У відносно простих маркетингових дослідженнях, що проводяться зазвичай за певним шаблоном, коли всі його учасники чітко знають свої функції, досить призначити кожному з виконавців термін здачі результатів його роботи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69079"/>
              </p:ext>
            </p:extLst>
          </p:nvPr>
        </p:nvGraphicFramePr>
        <p:xfrm>
          <a:off x="5893788" y="2202237"/>
          <a:ext cx="5762594" cy="407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594"/>
              </a:tblGrid>
              <a:tr h="485715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Процес складання мережевого графіку: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7654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1) </a:t>
                      </a:r>
                      <a:r>
                        <a:rPr lang="uk-UA" b="1" noProof="0" dirty="0" smtClean="0"/>
                        <a:t>Виділення основних процедур</a:t>
                      </a:r>
                      <a:r>
                        <a:rPr lang="uk-UA" noProof="0" dirty="0" smtClean="0"/>
                        <a:t>. Під процедурою розуміється автономна частина соціологічного дослідження, яка на певному етапі може виконуватися відносно самостійно. </a:t>
                      </a:r>
                      <a:endParaRPr lang="uk-UA" noProof="0" dirty="0"/>
                    </a:p>
                  </a:txBody>
                  <a:tcPr/>
                </a:tc>
              </a:tr>
              <a:tr h="621007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2) </a:t>
                      </a:r>
                      <a:r>
                        <a:rPr lang="uk-UA" b="1" noProof="0" dirty="0" smtClean="0"/>
                        <a:t>Визначення хронологічних рамок </a:t>
                      </a:r>
                      <a:r>
                        <a:rPr lang="uk-UA" noProof="0" dirty="0" smtClean="0"/>
                        <a:t>(інтервалів) реалізації окремих процедур.</a:t>
                      </a:r>
                      <a:endParaRPr lang="uk-UA" noProof="0" dirty="0"/>
                    </a:p>
                  </a:txBody>
                  <a:tcPr/>
                </a:tc>
              </a:tr>
              <a:tr h="887153">
                <a:tc>
                  <a:txBody>
                    <a:bodyPr/>
                    <a:lstStyle/>
                    <a:p>
                      <a:r>
                        <a:rPr lang="uk-UA" dirty="0" smtClean="0"/>
                        <a:t>3) </a:t>
                      </a:r>
                      <a:r>
                        <a:rPr lang="uk-UA" b="1" dirty="0" smtClean="0"/>
                        <a:t>Висунення чітких вимог щодо документації</a:t>
                      </a:r>
                      <a:r>
                        <a:rPr lang="uk-UA" dirty="0" smtClean="0"/>
                        <a:t>, яку пред’являють відповідальні за кожен етап. Ці вимоги є внутрішніми технічними завданнями.</a:t>
                      </a:r>
                      <a:endParaRPr lang="uk-UA" dirty="0"/>
                    </a:p>
                  </a:txBody>
                  <a:tcPr/>
                </a:tc>
              </a:tr>
              <a:tr h="838358">
                <a:tc>
                  <a:txBody>
                    <a:bodyPr/>
                    <a:lstStyle/>
                    <a:p>
                      <a:r>
                        <a:rPr lang="ru-RU" dirty="0" smtClean="0"/>
                        <a:t>4) </a:t>
                      </a:r>
                      <a:r>
                        <a:rPr lang="uk-UA" b="1" noProof="0" dirty="0" smtClean="0"/>
                        <a:t>Призначення дат ключових нарад </a:t>
                      </a:r>
                      <a:r>
                        <a:rPr lang="uk-UA" noProof="0" dirty="0" smtClean="0"/>
                        <a:t>всієї групи для обговорення документів, що становлять спільний інтерес. </a:t>
                      </a:r>
                      <a:endParaRPr lang="uk-UA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59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109" y="1314757"/>
            <a:ext cx="4404062" cy="1303867"/>
          </a:xfrm>
        </p:spPr>
        <p:txBody>
          <a:bodyPr/>
          <a:lstStyle/>
          <a:p>
            <a:r>
              <a:rPr lang="uk-UA" dirty="0" err="1"/>
              <a:t>Бріф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215" y="3337429"/>
            <a:ext cx="8807388" cy="2495199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Процес замовлення дослідження починається із заповнення замовником </a:t>
            </a:r>
            <a:r>
              <a:rPr lang="uk-UA" b="1" dirty="0" err="1"/>
              <a:t>бріфу</a:t>
            </a:r>
            <a:r>
              <a:rPr lang="uk-UA" dirty="0"/>
              <a:t> (короткого опитувальника, який дає можливість структурувати його потреби у соціологічній інформації) та </a:t>
            </a:r>
            <a:r>
              <a:rPr lang="uk-UA" b="1" dirty="0"/>
              <a:t>технічного завдання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dirty="0" err="1" smtClean="0"/>
              <a:t>Бріф</a:t>
            </a:r>
            <a:r>
              <a:rPr lang="uk-UA" dirty="0" smtClean="0"/>
              <a:t> </a:t>
            </a:r>
            <a:r>
              <a:rPr lang="uk-UA" dirty="0"/>
              <a:t>– коротке письмове викладення справи із залученням фактів; резюме.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1143828"/>
              </p:ext>
            </p:extLst>
          </p:nvPr>
        </p:nvGraphicFramePr>
        <p:xfrm>
          <a:off x="4269173" y="737422"/>
          <a:ext cx="7653538" cy="245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52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102221" cy="1303867"/>
          </a:xfrm>
        </p:spPr>
        <p:txBody>
          <a:bodyPr>
            <a:normAutofit fontScale="90000"/>
          </a:bodyPr>
          <a:lstStyle/>
          <a:p>
            <a:r>
              <a:rPr lang="uk-UA" dirty="0"/>
              <a:t>Кошторис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87" y="2503665"/>
            <a:ext cx="5132031" cy="376397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/>
              <a:t>Складання кошторису </a:t>
            </a:r>
            <a:r>
              <a:rPr lang="uk-UA" dirty="0"/>
              <a:t>(перелік статей витрат) не є обов'язковою умовою виконання робіт. </a:t>
            </a:r>
            <a:endParaRPr lang="uk-UA" dirty="0" smtClean="0"/>
          </a:p>
          <a:p>
            <a:pPr algn="just"/>
            <a:r>
              <a:rPr lang="uk-UA" dirty="0" smtClean="0"/>
              <a:t>Якщо </a:t>
            </a:r>
            <a:r>
              <a:rPr lang="uk-UA" dirty="0"/>
              <a:t>проводиться стандартне дослідження (наприклад, регулярний моніторинг), з приводу вартості якого існує консенсус між замовником та виконавцем, немає необхідності кожного разу складати окремий кошторис. </a:t>
            </a:r>
            <a:endParaRPr lang="uk-UA" dirty="0" smtClean="0"/>
          </a:p>
          <a:p>
            <a:pPr algn="just"/>
            <a:r>
              <a:rPr lang="uk-UA" b="1" dirty="0" smtClean="0"/>
              <a:t>Кошторис </a:t>
            </a:r>
            <a:r>
              <a:rPr lang="uk-UA" b="1" dirty="0"/>
              <a:t>зазвичай складається в разі реалізації складних і новаторських </a:t>
            </a:r>
            <a:r>
              <a:rPr lang="uk-UA" dirty="0"/>
              <a:t>проектів, а також тоді, коли замовник і виконавець не мають тривалого досвіду взаємодії.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99092"/>
              </p:ext>
            </p:extLst>
          </p:nvPr>
        </p:nvGraphicFramePr>
        <p:xfrm>
          <a:off x="6098959" y="564849"/>
          <a:ext cx="5601810" cy="578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810"/>
              </a:tblGrid>
              <a:tr h="73255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Кошторис дослідження зазвичай включає наступні статті витрат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Заробітна плата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Податки на заробітну плату.</a:t>
                      </a:r>
                      <a:endParaRPr lang="uk-UA" sz="1700" noProof="0" dirty="0"/>
                    </a:p>
                  </a:txBody>
                  <a:tcPr/>
                </a:tc>
              </a:tr>
              <a:tr h="73255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Витрати на відрядження, включаючи добові та оплату проживання в готелі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Витрати на тиражування документів дослідження (анкет і </a:t>
                      </a:r>
                      <a:r>
                        <a:rPr lang="uk-UA" sz="1700" noProof="0" dirty="0" err="1" smtClean="0"/>
                        <a:t>т.д</a:t>
                      </a:r>
                      <a:r>
                        <a:rPr lang="uk-UA" sz="1700" noProof="0" dirty="0" smtClean="0"/>
                        <a:t>.). 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Витрати на оренду транспорту та приміщень. 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Витрати на закупівлю витратних матеріалів (канцелярія)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Послуги сторонніх організацій (консультування). 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Непередбачені витрати</a:t>
                      </a:r>
                      <a:endParaRPr lang="uk-UA" sz="1700" noProof="0" dirty="0"/>
                    </a:p>
                  </a:txBody>
                  <a:tcPr/>
                </a:tc>
              </a:tr>
              <a:tr h="73255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Накладні витрати, пов'язані з обслуговуванням проекту через бухгалтерію</a:t>
                      </a:r>
                      <a:endParaRPr lang="uk-UA" sz="1700" noProof="0" dirty="0"/>
                    </a:p>
                  </a:txBody>
                  <a:tcPr/>
                </a:tc>
              </a:tr>
              <a:tr h="424824">
                <a:tc>
                  <a:txBody>
                    <a:bodyPr/>
                    <a:lstStyle/>
                    <a:p>
                      <a:r>
                        <a:rPr lang="uk-UA" sz="1700" noProof="0" dirty="0" smtClean="0"/>
                        <a:t>• Податок на додану вартість та інші податки</a:t>
                      </a:r>
                      <a:endParaRPr lang="uk-UA" sz="17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0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Акти приймання-здачі робіт.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028" y="2610198"/>
            <a:ext cx="8203706" cy="35242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Як уже зазначалося, </a:t>
            </a:r>
            <a:r>
              <a:rPr lang="uk-UA" b="1" dirty="0"/>
              <a:t>робота не вважається завершеною, поки не підписаний акт приймання-здачі роботи </a:t>
            </a:r>
            <a:r>
              <a:rPr lang="uk-UA" dirty="0"/>
              <a:t>(звіту). </a:t>
            </a:r>
            <a:endParaRPr lang="uk-UA" dirty="0" smtClean="0"/>
          </a:p>
          <a:p>
            <a:pPr algn="just"/>
            <a:r>
              <a:rPr lang="uk-UA" dirty="0" smtClean="0"/>
              <a:t>Саме </a:t>
            </a:r>
            <a:r>
              <a:rPr lang="uk-UA" dirty="0"/>
              <a:t>цей документ є </a:t>
            </a:r>
            <a:r>
              <a:rPr lang="uk-UA" b="1" dirty="0"/>
              <a:t>підставою для остаточної оплати виконаних робіт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Акт</a:t>
            </a:r>
            <a:r>
              <a:rPr lang="uk-UA" dirty="0"/>
              <a:t>, як і інші документи, підписується першими або другими особами замовника і виконавця. </a:t>
            </a:r>
            <a:endParaRPr lang="uk-UA" dirty="0" smtClean="0"/>
          </a:p>
          <a:p>
            <a:pPr algn="just"/>
            <a:r>
              <a:rPr lang="uk-UA" dirty="0" smtClean="0"/>
              <a:t>В </a:t>
            </a:r>
            <a:r>
              <a:rPr lang="uk-UA" dirty="0"/>
              <a:t>акті обов'язково має бути зазначено, що </a:t>
            </a:r>
            <a:r>
              <a:rPr lang="uk-UA" b="1" dirty="0"/>
              <a:t>виконані роботи відповідають технічним завданням, а замовник не має претензій до виконавця </a:t>
            </a:r>
            <a:r>
              <a:rPr lang="uk-UA" dirty="0"/>
              <a:t>через обсяг, якість і терміни виконання робіт.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10" y="2610198"/>
            <a:ext cx="2141716" cy="30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4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0392"/>
            <a:ext cx="9601196" cy="757891"/>
          </a:xfrm>
        </p:spPr>
        <p:txBody>
          <a:bodyPr>
            <a:normAutofit fontScale="90000"/>
          </a:bodyPr>
          <a:lstStyle/>
          <a:p>
            <a:r>
              <a:rPr lang="uk-UA" dirty="0"/>
              <a:t>Листування між організаціями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219" y="1358283"/>
            <a:ext cx="10271463" cy="4829453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При листуванні для досягнення позитивного ефекту необхідно дотримуватися деяких правил: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uk-UA" dirty="0" smtClean="0"/>
              <a:t>Опитування, недоцільно починати без </a:t>
            </a:r>
            <a:r>
              <a:rPr lang="uk-UA" b="1" dirty="0" smtClean="0"/>
              <a:t>повідомлення керівництва </a:t>
            </a:r>
            <a:r>
              <a:rPr lang="uk-UA" dirty="0" smtClean="0"/>
              <a:t>організації, де воно заплановано</a:t>
            </a:r>
          </a:p>
          <a:p>
            <a:pPr marL="0" indent="0">
              <a:buNone/>
            </a:pPr>
            <a:r>
              <a:rPr lang="uk-UA" dirty="0" smtClean="0"/>
              <a:t>• Звернення необхідно направляти або </a:t>
            </a:r>
            <a:r>
              <a:rPr lang="uk-UA" b="1" dirty="0" smtClean="0"/>
              <a:t>першій особі </a:t>
            </a:r>
            <a:r>
              <a:rPr lang="uk-UA" dirty="0" smtClean="0"/>
              <a:t>(наприклад, директору компанії або меру міста), або його заступнику, який курирує питання </a:t>
            </a:r>
          </a:p>
          <a:p>
            <a:pPr marL="0" indent="0">
              <a:buNone/>
            </a:pPr>
            <a:r>
              <a:rPr lang="uk-UA" dirty="0" smtClean="0"/>
              <a:t>• Лист повинен містити дуже </a:t>
            </a:r>
            <a:r>
              <a:rPr lang="uk-UA" b="1" dirty="0" smtClean="0"/>
              <a:t>коротке пояснення </a:t>
            </a:r>
            <a:r>
              <a:rPr lang="uk-UA" dirty="0" smtClean="0"/>
              <a:t>цілей і завдань дослідження, вказівку на те, ким, як і коли буде використана дана інформація, а також яким чином адресат Вашого листа зможе познайомитися з результатом опитування. </a:t>
            </a:r>
          </a:p>
          <a:p>
            <a:pPr marL="0" indent="0">
              <a:buNone/>
            </a:pPr>
            <a:r>
              <a:rPr lang="uk-UA" dirty="0" smtClean="0"/>
              <a:t>• До листа необхідно </a:t>
            </a:r>
            <a:r>
              <a:rPr lang="uk-UA" b="1" dirty="0" smtClean="0"/>
              <a:t>додати анкету </a:t>
            </a:r>
            <a:r>
              <a:rPr lang="uk-UA" dirty="0" smtClean="0"/>
              <a:t>(або </a:t>
            </a:r>
            <a:r>
              <a:rPr lang="uk-UA" dirty="0" err="1" smtClean="0"/>
              <a:t>гайд</a:t>
            </a:r>
            <a:r>
              <a:rPr lang="uk-UA" dirty="0" smtClean="0"/>
              <a:t> інтерв'ю), іноді можна супроводити лист програмою або коротким її варіантом. </a:t>
            </a:r>
          </a:p>
          <a:p>
            <a:pPr marL="0" indent="0">
              <a:buNone/>
            </a:pPr>
            <a:r>
              <a:rPr lang="uk-UA" dirty="0" smtClean="0"/>
              <a:t>• Важливим елементом листи є </a:t>
            </a:r>
            <a:r>
              <a:rPr lang="uk-UA" b="1" dirty="0" smtClean="0"/>
              <a:t>підпис</a:t>
            </a:r>
            <a:r>
              <a:rPr lang="uk-UA" dirty="0" smtClean="0"/>
              <a:t>. Статус особи, яка підписує лист, повинен бути приблизно дорівнює статусу адресата. </a:t>
            </a:r>
          </a:p>
          <a:p>
            <a:pPr marL="0" indent="0">
              <a:buNone/>
            </a:pPr>
            <a:r>
              <a:rPr lang="uk-UA" dirty="0" smtClean="0"/>
              <a:t>• Слід особливу увагу приділити </a:t>
            </a:r>
            <a:r>
              <a:rPr lang="uk-UA" b="1" dirty="0" smtClean="0"/>
              <a:t>точному позначенню назви </a:t>
            </a:r>
            <a:r>
              <a:rPr lang="uk-UA" dirty="0" smtClean="0"/>
              <a:t>організації, посади, імені адресата. </a:t>
            </a:r>
          </a:p>
          <a:p>
            <a:pPr marL="0" indent="0">
              <a:buNone/>
            </a:pPr>
            <a:r>
              <a:rPr lang="uk-UA" dirty="0" smtClean="0"/>
              <a:t>• Лист можна надіслати як електронною, так і звичайною поштою.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3453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БРІФА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716567"/>
            <a:ext cx="9863549" cy="19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7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30" y="739497"/>
            <a:ext cx="7936614" cy="3321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30" y="4060532"/>
            <a:ext cx="7936614" cy="19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5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05" y="1848813"/>
            <a:ext cx="10171536" cy="27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870" y="1106420"/>
            <a:ext cx="9601196" cy="695748"/>
          </a:xfrm>
        </p:spPr>
        <p:txBody>
          <a:bodyPr>
            <a:normAutofit fontScale="90000"/>
          </a:bodyPr>
          <a:lstStyle/>
          <a:p>
            <a:r>
              <a:rPr lang="uk-UA" dirty="0"/>
              <a:t>Технічне завдання (ТЗ)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501" y="2530136"/>
            <a:ext cx="8842159" cy="36132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Технічне завдання (ТЗ) </a:t>
            </a:r>
            <a:r>
              <a:rPr lang="uk-UA" dirty="0"/>
              <a:t>- документ, який формується замовником і </a:t>
            </a:r>
            <a:r>
              <a:rPr lang="uk-UA" dirty="0" smtClean="0"/>
              <a:t>виконавцем </a:t>
            </a:r>
            <a:r>
              <a:rPr lang="uk-UA" dirty="0"/>
              <a:t>і не вимагає, на відміну від договору або кошторису, залучення фахівців - юристів та економістів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В разі поетапної здачі проекту доцільно сформулювати </a:t>
            </a:r>
            <a:r>
              <a:rPr lang="uk-UA" b="1" dirty="0"/>
              <a:t>технічне завдання до кожного етапу. </a:t>
            </a:r>
            <a:endParaRPr lang="uk-UA" b="1" dirty="0" smtClean="0"/>
          </a:p>
          <a:p>
            <a:pPr algn="just"/>
            <a:r>
              <a:rPr lang="uk-UA" dirty="0" smtClean="0"/>
              <a:t>ТЗ</a:t>
            </a:r>
            <a:r>
              <a:rPr lang="uk-UA" dirty="0"/>
              <a:t>, як правило, </a:t>
            </a:r>
            <a:r>
              <a:rPr lang="uk-UA" b="1" dirty="0"/>
              <a:t>готується самим виконавцем </a:t>
            </a:r>
            <a:r>
              <a:rPr lang="uk-UA" dirty="0"/>
              <a:t>і узгоджується з замовником. </a:t>
            </a:r>
            <a:endParaRPr lang="uk-UA" dirty="0" smtClean="0"/>
          </a:p>
          <a:p>
            <a:pPr algn="just"/>
            <a:r>
              <a:rPr lang="uk-UA" dirty="0" smtClean="0"/>
              <a:t>З </a:t>
            </a:r>
            <a:r>
              <a:rPr lang="uk-UA" dirty="0"/>
              <a:t>боку </a:t>
            </a:r>
            <a:r>
              <a:rPr lang="uk-UA" dirty="0" smtClean="0"/>
              <a:t>виконавця </a:t>
            </a:r>
            <a:r>
              <a:rPr lang="uk-UA" dirty="0"/>
              <a:t>підготовкою технічного завдання повинен займатися не керівник фірми, який підписує договір, а передбачуваний </a:t>
            </a:r>
            <a:r>
              <a:rPr lang="uk-UA" b="1" dirty="0"/>
              <a:t>керівник проекту</a:t>
            </a:r>
            <a:r>
              <a:rPr lang="uk-UA" dirty="0"/>
              <a:t>. Саме він підписує ТЗ від імені </a:t>
            </a:r>
            <a:r>
              <a:rPr lang="uk-UA" dirty="0" smtClean="0"/>
              <a:t>виконавця</a:t>
            </a:r>
            <a:r>
              <a:rPr lang="uk-UA" dirty="0"/>
              <a:t>. Керівник фірми-замовника тільки візує документ.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660" y="28368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7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21930"/>
              </p:ext>
            </p:extLst>
          </p:nvPr>
        </p:nvGraphicFramePr>
        <p:xfrm>
          <a:off x="1207363" y="896645"/>
          <a:ext cx="9811797" cy="49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1797"/>
              </a:tblGrid>
              <a:tr h="58773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solidFill>
                            <a:schemeClr val="tx1"/>
                          </a:solidFill>
                        </a:rPr>
                        <a:t>Основні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</a:rPr>
                        <a:t>вимоги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</a:rPr>
                        <a:t>технічного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</a:rPr>
                        <a:t>завдання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uk-UA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620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uk-UA" sz="2200" dirty="0" smtClean="0"/>
                        <a:t>1) У технічному завданні повинні бути </a:t>
                      </a:r>
                      <a:r>
                        <a:rPr lang="uk-UA" sz="2200" b="1" dirty="0" err="1" smtClean="0"/>
                        <a:t>компактно</a:t>
                      </a:r>
                      <a:r>
                        <a:rPr lang="uk-UA" sz="2200" b="1" dirty="0" smtClean="0"/>
                        <a:t> сформульовані основні дослідницькі завдання</a:t>
                      </a:r>
                      <a:r>
                        <a:rPr lang="uk-UA" sz="2200" dirty="0" smtClean="0"/>
                        <a:t>, головні питання, на які повинні бути отримані відповіді в ході дослідження, обумовити </a:t>
                      </a:r>
                      <a:r>
                        <a:rPr lang="uk-UA" sz="2200" b="1" dirty="0" smtClean="0"/>
                        <a:t>методи збору інформації</a:t>
                      </a:r>
                      <a:r>
                        <a:rPr lang="uk-UA" sz="2200" dirty="0" smtClean="0"/>
                        <a:t>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uk-UA" sz="2200" dirty="0" smtClean="0"/>
                        <a:t>В технічному завданні необхідно також окреслити те, </a:t>
                      </a:r>
                      <a:r>
                        <a:rPr lang="uk-UA" sz="2200" b="1" dirty="0" smtClean="0"/>
                        <a:t>яка частина інформації є конфіденційною</a:t>
                      </a:r>
                      <a:r>
                        <a:rPr lang="uk-UA" sz="2200" dirty="0" smtClean="0"/>
                        <a:t>. Нарешті, в технічному завданні необхідно уточнити </a:t>
                      </a:r>
                      <a:r>
                        <a:rPr lang="uk-UA" sz="2200" b="1" dirty="0" smtClean="0"/>
                        <a:t>характер практичних рекомендацій</a:t>
                      </a:r>
                      <a:r>
                        <a:rPr lang="uk-UA" sz="2200" dirty="0" smtClean="0"/>
                        <a:t>, які повинні бути надані виконавцем. </a:t>
                      </a:r>
                      <a:endParaRPr lang="uk-UA" sz="2200" dirty="0"/>
                    </a:p>
                  </a:txBody>
                  <a:tcPr/>
                </a:tc>
              </a:tr>
              <a:tr h="1025974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2) </a:t>
                      </a:r>
                      <a:r>
                        <a:rPr lang="uk-UA" sz="2200" noProof="0" dirty="0" smtClean="0"/>
                        <a:t>Необхідно максимально точно визначити </a:t>
                      </a:r>
                      <a:r>
                        <a:rPr lang="uk-UA" sz="2200" b="1" noProof="0" dirty="0" smtClean="0"/>
                        <a:t>об'єкт дослідження і обсяг вибірки </a:t>
                      </a:r>
                      <a:r>
                        <a:rPr lang="uk-UA" sz="2200" noProof="0" dirty="0" smtClean="0"/>
                        <a:t>(в разі масового опитування).</a:t>
                      </a:r>
                      <a:endParaRPr lang="uk-UA" sz="2200" noProof="0" dirty="0"/>
                    </a:p>
                  </a:txBody>
                  <a:tcPr/>
                </a:tc>
              </a:tr>
              <a:tr h="1025974">
                <a:tc>
                  <a:txBody>
                    <a:bodyPr/>
                    <a:lstStyle/>
                    <a:p>
                      <a:pPr algn="just"/>
                      <a:r>
                        <a:rPr lang="uk-UA" sz="2200" dirty="0" smtClean="0"/>
                        <a:t>3) У технічному завданні повинні бути чітко визначені </a:t>
                      </a:r>
                      <a:r>
                        <a:rPr lang="uk-UA" sz="2200" b="1" dirty="0" smtClean="0"/>
                        <a:t>основні технічні характеристики звіту:</a:t>
                      </a:r>
                      <a:r>
                        <a:rPr lang="uk-UA" sz="2200" dirty="0" smtClean="0"/>
                        <a:t> його обсяг, кількість таблиць, ілюстрацій. </a:t>
                      </a:r>
                      <a:endParaRPr lang="uk-UA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56" y="955499"/>
            <a:ext cx="7085118" cy="1303867"/>
          </a:xfrm>
        </p:spPr>
        <p:txBody>
          <a:bodyPr/>
          <a:lstStyle/>
          <a:p>
            <a:r>
              <a:rPr lang="uk-UA" dirty="0"/>
              <a:t>Договір про виконання робіт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56" y="2441359"/>
            <a:ext cx="10440140" cy="37286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Юридичною підставою для проведення соціологічного дослідження зазвичай є </a:t>
            </a:r>
            <a:r>
              <a:rPr lang="uk-UA" b="1" dirty="0"/>
              <a:t>договір між організаціями </a:t>
            </a:r>
            <a:r>
              <a:rPr lang="uk-UA" dirty="0"/>
              <a:t>- </a:t>
            </a:r>
            <a:r>
              <a:rPr lang="uk-UA" u="sng" dirty="0"/>
              <a:t>замовником і виконавцем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b="1" dirty="0" smtClean="0"/>
              <a:t>Грамотне </a:t>
            </a:r>
            <a:r>
              <a:rPr lang="uk-UA" b="1" dirty="0"/>
              <a:t>укладення договору </a:t>
            </a:r>
            <a:r>
              <a:rPr lang="uk-UA" dirty="0"/>
              <a:t>і контроль його виконанням обома сторонами є одною з неодмінних </a:t>
            </a:r>
            <a:r>
              <a:rPr lang="uk-UA" dirty="0" smtClean="0"/>
              <a:t>вимог.</a:t>
            </a:r>
          </a:p>
          <a:p>
            <a:pPr algn="just"/>
            <a:r>
              <a:rPr lang="uk-UA" dirty="0"/>
              <a:t>Кожна соціологічна фірма повинна або </a:t>
            </a:r>
            <a:r>
              <a:rPr lang="uk-UA" b="1" dirty="0"/>
              <a:t>мати юриста </a:t>
            </a:r>
            <a:r>
              <a:rPr lang="uk-UA" dirty="0"/>
              <a:t>в своєму штаті або мати постійні стосунки з юристом або юридичної конторою, що спеціалізуються на обслуговуванні інформаційного бізнесу</a:t>
            </a:r>
            <a:r>
              <a:rPr lang="uk-UA" dirty="0" smtClean="0"/>
              <a:t>. </a:t>
            </a:r>
          </a:p>
          <a:p>
            <a:pPr algn="just"/>
            <a:r>
              <a:rPr lang="uk-UA" dirty="0" smtClean="0"/>
              <a:t>У той же час кожен </a:t>
            </a:r>
            <a:r>
              <a:rPr lang="uk-UA" b="1" dirty="0" smtClean="0"/>
              <a:t>соціолог</a:t>
            </a:r>
            <a:r>
              <a:rPr lang="uk-UA" dirty="0" smtClean="0"/>
              <a:t> (як керівник, так і рядовий співробітник фірми) повинен </a:t>
            </a:r>
            <a:r>
              <a:rPr lang="uk-UA" b="1" dirty="0" smtClean="0"/>
              <a:t>мати загальне уявлення </a:t>
            </a:r>
            <a:r>
              <a:rPr lang="uk-UA" dirty="0" smtClean="0"/>
              <a:t>про те, </a:t>
            </a:r>
            <a:r>
              <a:rPr lang="uk-UA" b="1" dirty="0" smtClean="0"/>
              <a:t>які пункти зазвичай включаються в договір</a:t>
            </a:r>
            <a:r>
              <a:rPr lang="uk-UA" dirty="0" smtClean="0"/>
              <a:t>, які документи до нього додаються, на що необхідно звертати увагу при укладанні та договору, як застрахувати себе від конфліктних ситуацій при його виконанні.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172" y="818179"/>
            <a:ext cx="2515525" cy="15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Стандартний набір включає наступні документи: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5996" y="2631707"/>
            <a:ext cx="5463463" cy="34177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Крім перерахованих документів, що становлять </a:t>
            </a:r>
            <a:r>
              <a:rPr lang="uk-UA" b="1" dirty="0"/>
              <a:t>пакет, який підписується при укладенні договору</a:t>
            </a:r>
            <a:r>
              <a:rPr lang="uk-UA" dirty="0"/>
              <a:t>, важливу роль в договірних відносинах відіграють </a:t>
            </a:r>
            <a:r>
              <a:rPr lang="uk-UA" u="sng" dirty="0"/>
              <a:t>акти приймання / здачі робіт</a:t>
            </a:r>
            <a:r>
              <a:rPr lang="uk-UA" dirty="0"/>
              <a:t>, а також </a:t>
            </a:r>
            <a:r>
              <a:rPr lang="uk-UA" u="sng" dirty="0"/>
              <a:t>протоколи</a:t>
            </a:r>
            <a:r>
              <a:rPr lang="uk-UA" dirty="0"/>
              <a:t> згоди / незгоди. </a:t>
            </a:r>
            <a:endParaRPr lang="uk-UA" dirty="0" smtClean="0"/>
          </a:p>
          <a:p>
            <a:pPr algn="just"/>
            <a:r>
              <a:rPr lang="uk-UA" dirty="0" smtClean="0"/>
              <a:t>Особливе </a:t>
            </a:r>
            <a:r>
              <a:rPr lang="uk-UA" dirty="0"/>
              <a:t>місце займає </a:t>
            </a:r>
            <a:r>
              <a:rPr lang="uk-UA" u="sng" dirty="0"/>
              <a:t>листування між учасниками </a:t>
            </a:r>
            <a:r>
              <a:rPr lang="uk-UA" dirty="0"/>
              <a:t>договору і представниками об'єкта дослідження (наприклад, місцевою владою та керівниками обстежуваних фірм)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11177"/>
              </p:ext>
            </p:extLst>
          </p:nvPr>
        </p:nvGraphicFramePr>
        <p:xfrm>
          <a:off x="1176784" y="2388093"/>
          <a:ext cx="4345127" cy="39049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5127"/>
              </a:tblGrid>
              <a:tr h="611025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Стандартний набір включає наступні документи:</a:t>
                      </a:r>
                      <a:endParaRPr lang="uk-UA" noProof="0" dirty="0"/>
                    </a:p>
                  </a:txBody>
                  <a:tcPr/>
                </a:tc>
              </a:tr>
              <a:tr h="5419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/>
                        <a:t>• Договір на проведення соціологічного дослідження</a:t>
                      </a:r>
                      <a:endParaRPr lang="uk-UA" sz="2000" noProof="0" dirty="0"/>
                    </a:p>
                  </a:txBody>
                  <a:tcPr/>
                </a:tc>
              </a:tr>
              <a:tr h="5419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/>
                        <a:t>• Технічне завдання</a:t>
                      </a:r>
                      <a:endParaRPr lang="uk-UA" sz="2000" noProof="0" dirty="0"/>
                    </a:p>
                  </a:txBody>
                  <a:tcPr/>
                </a:tc>
              </a:tr>
              <a:tr h="5419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/>
                        <a:t>• Програма дослідження</a:t>
                      </a:r>
                      <a:endParaRPr lang="uk-UA" sz="2000" noProof="0" dirty="0"/>
                    </a:p>
                  </a:txBody>
                  <a:tcPr/>
                </a:tc>
              </a:tr>
              <a:tr h="5419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/>
                        <a:t>• Календарний план</a:t>
                      </a:r>
                      <a:endParaRPr lang="uk-UA" sz="2000" noProof="0" dirty="0"/>
                    </a:p>
                  </a:txBody>
                  <a:tcPr/>
                </a:tc>
              </a:tr>
              <a:tr h="5419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/>
                        <a:t>• Протокол угоди про договірну ціну</a:t>
                      </a:r>
                      <a:endParaRPr lang="uk-UA" sz="2000" noProof="0" dirty="0"/>
                    </a:p>
                  </a:txBody>
                  <a:tcPr/>
                </a:tc>
              </a:tr>
              <a:tr h="313959">
                <a:tc>
                  <a:txBody>
                    <a:bodyPr/>
                    <a:lstStyle/>
                    <a:p>
                      <a:r>
                        <a:rPr lang="uk-UA" sz="2000" noProof="0" dirty="0" smtClean="0"/>
                        <a:t>• Кошторис проекту</a:t>
                      </a:r>
                      <a:endParaRPr lang="uk-UA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69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</TotalTime>
  <Words>1622</Words>
  <Application>Microsoft Office PowerPoint</Application>
  <PresentationFormat>Широкоэкранный</PresentationFormat>
  <Paragraphs>113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Лекція 7. Оформлення документації соціологічного дослідження </vt:lpstr>
      <vt:lpstr>Бріф</vt:lpstr>
      <vt:lpstr>ЗРАЗОК БРІФА</vt:lpstr>
      <vt:lpstr>Презентация PowerPoint</vt:lpstr>
      <vt:lpstr>Презентация PowerPoint</vt:lpstr>
      <vt:lpstr>Технічне завдання (ТЗ) </vt:lpstr>
      <vt:lpstr>Презентация PowerPoint</vt:lpstr>
      <vt:lpstr>Договір про виконання робіт</vt:lpstr>
      <vt:lpstr>Стандартний набір включає наступні документи:</vt:lpstr>
      <vt:lpstr>При укладенні договору необхідно стежити за дотриманням таких умов.</vt:lpstr>
      <vt:lpstr>При укладенні договору необхідно стежити за дотриманням таких умов.</vt:lpstr>
      <vt:lpstr>При укладенні договору необхідно стежити за дотриманням таких умов.</vt:lpstr>
      <vt:lpstr>При укладенні договору необхідно стежити за дотриманням таких умов.</vt:lpstr>
      <vt:lpstr>Порядок розрахунків.</vt:lpstr>
      <vt:lpstr>Вибір тієї чи іншої схеми залежить від ряду обставин:</vt:lpstr>
      <vt:lpstr>Програма дослідження.</vt:lpstr>
      <vt:lpstr>Календарний план.</vt:lpstr>
      <vt:lpstr>Презентация PowerPoint</vt:lpstr>
      <vt:lpstr>Мережевий графік</vt:lpstr>
      <vt:lpstr>Кошторис проекту</vt:lpstr>
      <vt:lpstr>Акти приймання-здачі робіт. </vt:lpstr>
      <vt:lpstr>Листування між організаціями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7. Оформлення документації соціологічного дослідження</dc:title>
  <dc:creator>Dell Latitude E5580</dc:creator>
  <cp:lastModifiedBy>Dell Latitude E5580</cp:lastModifiedBy>
  <cp:revision>13</cp:revision>
  <dcterms:created xsi:type="dcterms:W3CDTF">2021-11-10T17:09:21Z</dcterms:created>
  <dcterms:modified xsi:type="dcterms:W3CDTF">2021-11-11T11:53:42Z</dcterms:modified>
</cp:coreProperties>
</file>