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5" r:id="rId6"/>
    <p:sldId id="270" r:id="rId7"/>
    <p:sldId id="277" r:id="rId8"/>
    <p:sldId id="278" r:id="rId9"/>
    <p:sldId id="271" r:id="rId10"/>
    <p:sldId id="261" r:id="rId11"/>
    <p:sldId id="273" r:id="rId12"/>
    <p:sldId id="274" r:id="rId13"/>
    <p:sldId id="279" r:id="rId14"/>
    <p:sldId id="257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A4D0"/>
    <a:srgbClr val="08A5D1"/>
    <a:srgbClr val="8F9B83"/>
    <a:srgbClr val="9DAEC0"/>
    <a:srgbClr val="9EB2CA"/>
    <a:srgbClr val="06A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80" d="100"/>
          <a:sy n="80" d="100"/>
        </p:scale>
        <p:origin x="71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27.04.2021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155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3972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1434152"/>
            <a:ext cx="6230657" cy="467646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036809" y="2698434"/>
            <a:ext cx="5080396" cy="1827069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dirty="0" smtClean="0"/>
              <a:t>Початкова освіта у Канаді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Виконала</a:t>
            </a:r>
            <a:r>
              <a:rPr lang="ru-RU" dirty="0" smtClean="0"/>
              <a:t>: Вальчук </a:t>
            </a:r>
            <a:r>
              <a:rPr lang="ru-RU" dirty="0" err="1" smtClean="0"/>
              <a:t>Олена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9075" y="2305051"/>
            <a:ext cx="50006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5E6977"/>
                </a:solidFill>
                <a:latin typeface="Museo300"/>
              </a:rPr>
              <a:t> Особливою ознакою на цьому етапі шкільного навчання є </a:t>
            </a:r>
            <a:r>
              <a:rPr lang="uk-UA" b="1" dirty="0" smtClean="0">
                <a:solidFill>
                  <a:srgbClr val="5E6977"/>
                </a:solidFill>
                <a:latin typeface="Museo700"/>
              </a:rPr>
              <a:t>невимушений ритм занять з дітьми</a:t>
            </a:r>
            <a:r>
              <a:rPr lang="uk-UA" dirty="0" smtClean="0">
                <a:solidFill>
                  <a:srgbClr val="5E6977"/>
                </a:solidFill>
                <a:latin typeface="Museo300"/>
              </a:rPr>
              <a:t>. Учні, особливо перші 2 роки, не стільки опановують предмети, скільки </a:t>
            </a:r>
            <a:r>
              <a:rPr lang="uk-UA" b="1" dirty="0" smtClean="0">
                <a:solidFill>
                  <a:srgbClr val="5E6977"/>
                </a:solidFill>
                <a:latin typeface="Museo700"/>
              </a:rPr>
              <a:t>навчаються спілкуванню</a:t>
            </a:r>
            <a:r>
              <a:rPr lang="uk-UA" dirty="0" smtClean="0">
                <a:solidFill>
                  <a:srgbClr val="5E6977"/>
                </a:solidFill>
                <a:latin typeface="Museo300"/>
              </a:rPr>
              <a:t> в колективі, </a:t>
            </a:r>
            <a:r>
              <a:rPr lang="uk-UA" b="1" dirty="0" smtClean="0">
                <a:solidFill>
                  <a:srgbClr val="5E6977"/>
                </a:solidFill>
                <a:latin typeface="Museo700"/>
              </a:rPr>
              <a:t>пізнають </a:t>
            </a:r>
            <a:r>
              <a:rPr lang="uk-UA" dirty="0" smtClean="0">
                <a:solidFill>
                  <a:srgbClr val="5E6977"/>
                </a:solidFill>
                <a:latin typeface="Museo300"/>
              </a:rPr>
              <a:t>навколишній світ, формують свої </a:t>
            </a:r>
            <a:r>
              <a:rPr lang="uk-UA" b="1" dirty="0" smtClean="0">
                <a:solidFill>
                  <a:srgbClr val="5E6977"/>
                </a:solidFill>
                <a:latin typeface="Museo700"/>
              </a:rPr>
              <a:t>творчі здібності. </a:t>
            </a:r>
            <a:r>
              <a:rPr lang="uk-UA" dirty="0" smtClean="0">
                <a:solidFill>
                  <a:srgbClr val="5E6977"/>
                </a:solidFill>
                <a:latin typeface="Museo300"/>
              </a:rPr>
              <a:t>Ця обставина дозволяє не руйнувати психіку дитини, оберігаючи її від надмірних навантажень і сприяє формуванню позитивного ставлення до навчання. До того ж, навчання в початковій школі залишає багато вільного часу для занять </a:t>
            </a:r>
            <a:r>
              <a:rPr lang="uk-UA" b="1" dirty="0" smtClean="0">
                <a:solidFill>
                  <a:srgbClr val="5E6977"/>
                </a:solidFill>
                <a:latin typeface="Museo700"/>
              </a:rPr>
              <a:t>спортом та творчістю.</a:t>
            </a:r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30" y="3552825"/>
            <a:ext cx="5307059" cy="29860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19074"/>
            <a:ext cx="6286502" cy="31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75701" y="818309"/>
            <a:ext cx="4594324" cy="1122526"/>
          </a:xfrm>
        </p:spPr>
        <p:txBody>
          <a:bodyPr rtlCol="0">
            <a:normAutofit/>
          </a:bodyPr>
          <a:lstStyle/>
          <a:p>
            <a:pPr rtl="0"/>
            <a:r>
              <a:rPr lang="uk-UA" dirty="0" smtClean="0"/>
              <a:t>Дякую за увагу</a:t>
            </a:r>
            <a:endParaRPr lang="ru-RU" dirty="0"/>
          </a:p>
        </p:txBody>
      </p:sp>
      <p:pic>
        <p:nvPicPr>
          <p:cNvPr id="25" name="Рисунок 24" descr="Ребенок, раскрашивающий карандашом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r="117"/>
          <a:stretch>
            <a:fillRect/>
          </a:stretch>
        </p:blipFill>
        <p:spPr>
          <a:xfrm>
            <a:off x="5566365" y="1304244"/>
            <a:ext cx="6172200" cy="433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84" y="2351313"/>
            <a:ext cx="4484642" cy="4223657"/>
          </a:xfrm>
        </p:spPr>
        <p:txBody>
          <a:bodyPr rtlCol="0"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000" dirty="0" smtClean="0"/>
              <a:t>Учні </a:t>
            </a:r>
            <a:r>
              <a:rPr lang="ru-RU" sz="2000" dirty="0"/>
              <a:t>регулярно </a:t>
            </a:r>
            <a:r>
              <a:rPr lang="ru-RU" sz="2000" dirty="0" err="1"/>
              <a:t>демонструють</a:t>
            </a:r>
            <a:r>
              <a:rPr lang="ru-RU" sz="2000" dirty="0"/>
              <a:t> </a:t>
            </a:r>
            <a:r>
              <a:rPr lang="ru-RU" sz="2000" dirty="0" err="1"/>
              <a:t>гарну</a:t>
            </a:r>
            <a:r>
              <a:rPr lang="ru-RU" sz="2000" dirty="0"/>
              <a:t> </a:t>
            </a:r>
            <a:r>
              <a:rPr lang="ru-RU" sz="2000" dirty="0" err="1"/>
              <a:t>базову</a:t>
            </a:r>
            <a:r>
              <a:rPr lang="ru-RU" sz="2000" dirty="0"/>
              <a:t> </a:t>
            </a:r>
            <a:r>
              <a:rPr lang="ru-RU" sz="2000" dirty="0" err="1"/>
              <a:t>підготовку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підтверджується</a:t>
            </a:r>
            <a:r>
              <a:rPr lang="ru-RU" sz="2000" dirty="0"/>
              <a:t> </a:t>
            </a:r>
            <a:r>
              <a:rPr lang="ru-RU" sz="2000" dirty="0" err="1"/>
              <a:t>міжнародними</a:t>
            </a:r>
            <a:r>
              <a:rPr lang="ru-RU" sz="2000" dirty="0"/>
              <a:t> рейтингами й тестами,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en-US" sz="2000" dirty="0"/>
              <a:t>PISA (</a:t>
            </a:r>
            <a:r>
              <a:rPr lang="en-US" sz="2000" dirty="0" err="1"/>
              <a:t>Programme</a:t>
            </a:r>
            <a:r>
              <a:rPr lang="en-US" sz="2000" dirty="0"/>
              <a:t> for International Student Assessment)</a:t>
            </a:r>
          </a:p>
          <a:p>
            <a:r>
              <a:rPr lang="ru-RU" sz="2000" dirty="0" err="1"/>
              <a:t>Освіту</a:t>
            </a:r>
            <a:r>
              <a:rPr lang="ru-RU" sz="2000" dirty="0"/>
              <a:t> в </a:t>
            </a:r>
            <a:r>
              <a:rPr lang="ru-RU" sz="2000" dirty="0" err="1"/>
              <a:t>Канаді</a:t>
            </a:r>
            <a:r>
              <a:rPr lang="ru-RU" sz="2000" dirty="0"/>
              <a:t> </a:t>
            </a:r>
            <a:r>
              <a:rPr lang="ru-RU" sz="2000" dirty="0" err="1"/>
              <a:t>забезпечує</a:t>
            </a:r>
            <a:r>
              <a:rPr lang="ru-RU" sz="2000" dirty="0"/>
              <a:t> держава. </a:t>
            </a:r>
            <a:r>
              <a:rPr lang="ru-RU" sz="2000" dirty="0" err="1"/>
              <a:t>Фінансування</a:t>
            </a:r>
            <a:r>
              <a:rPr lang="ru-RU" sz="2000" dirty="0"/>
              <a:t> проводиться </a:t>
            </a:r>
            <a:r>
              <a:rPr lang="ru-RU" sz="2000" dirty="0" err="1"/>
              <a:t>федеральними</a:t>
            </a:r>
            <a:r>
              <a:rPr lang="ru-RU" sz="2000" dirty="0"/>
              <a:t>, </a:t>
            </a:r>
            <a:r>
              <a:rPr lang="uk-UA" sz="2000" dirty="0" smtClean="0"/>
              <a:t>провінційними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місцевими</a:t>
            </a:r>
            <a:r>
              <a:rPr lang="ru-RU" sz="2000" dirty="0"/>
              <a:t> органами </a:t>
            </a:r>
            <a:r>
              <a:rPr lang="ru-RU" sz="2000" dirty="0" err="1"/>
              <a:t>влади</a:t>
            </a:r>
            <a:r>
              <a:rPr lang="ru-RU" sz="2000" dirty="0"/>
              <a:t>. </a:t>
            </a:r>
            <a:r>
              <a:rPr lang="ru-RU" sz="2000" dirty="0" err="1"/>
              <a:t>Освіта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в межах </a:t>
            </a:r>
            <a:r>
              <a:rPr lang="ru-RU" sz="2000" dirty="0" err="1"/>
              <a:t>провінційної</a:t>
            </a:r>
            <a:r>
              <a:rPr lang="ru-RU" sz="2000" dirty="0"/>
              <a:t> </a:t>
            </a:r>
            <a:r>
              <a:rPr lang="ru-RU" sz="2000" dirty="0" err="1"/>
              <a:t>юрисдикції</a:t>
            </a:r>
            <a:r>
              <a:rPr lang="ru-RU" sz="2000" dirty="0"/>
              <a:t> , тому за </a:t>
            </a:r>
            <a:r>
              <a:rPr lang="ru-RU" sz="2000" dirty="0" err="1"/>
              <a:t>навчальним</a:t>
            </a:r>
            <a:r>
              <a:rPr lang="ru-RU" sz="2000" dirty="0"/>
              <a:t> планом </a:t>
            </a:r>
            <a:r>
              <a:rPr lang="ru-RU" sz="2000" dirty="0" err="1"/>
              <a:t>спостерігає</a:t>
            </a:r>
            <a:r>
              <a:rPr lang="ru-RU" sz="2000" dirty="0"/>
              <a:t> </a:t>
            </a:r>
            <a:r>
              <a:rPr lang="ru-RU" sz="2000" dirty="0" err="1"/>
              <a:t>обласне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. У межах областей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міністерством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є </a:t>
            </a:r>
            <a:r>
              <a:rPr lang="ru-RU" sz="2000" dirty="0" err="1"/>
              <a:t>окружні</a:t>
            </a:r>
            <a:r>
              <a:rPr lang="ru-RU" sz="2000" dirty="0"/>
              <a:t> ради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шкільної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, </a:t>
            </a:r>
            <a:r>
              <a:rPr lang="ru-RU" sz="2000" dirty="0" err="1"/>
              <a:t>керуючі</a:t>
            </a:r>
            <a:r>
              <a:rPr lang="ru-RU" sz="2000" dirty="0"/>
              <a:t> </a:t>
            </a:r>
            <a:r>
              <a:rPr lang="ru-RU" sz="2000" dirty="0" err="1"/>
              <a:t>освітніми</a:t>
            </a:r>
            <a:r>
              <a:rPr lang="ru-RU" sz="2000" dirty="0"/>
              <a:t> </a:t>
            </a:r>
            <a:r>
              <a:rPr lang="ru-RU" sz="2000" dirty="0" err="1"/>
              <a:t>програмами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303104" y="755090"/>
            <a:ext cx="4389445" cy="1325563"/>
          </a:xfrm>
        </p:spPr>
        <p:txBody>
          <a:bodyPr rtlCol="0">
            <a:noAutofit/>
          </a:bodyPr>
          <a:lstStyle/>
          <a:p>
            <a:r>
              <a:rPr lang="ru-RU" sz="2000" dirty="0"/>
              <a:t>Канадська система </a:t>
            </a:r>
            <a:r>
              <a:rPr lang="ru-RU" sz="2000" dirty="0" err="1"/>
              <a:t>шкільної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/>
              <a:t>однією</a:t>
            </a:r>
            <a:r>
              <a:rPr lang="ru-RU" sz="2000" dirty="0"/>
              <a:t> з </a:t>
            </a:r>
            <a:r>
              <a:rPr lang="ru-RU" sz="2000" dirty="0" err="1"/>
              <a:t>найкращих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ru-RU" sz="2000" dirty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5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2" y="1733006"/>
            <a:ext cx="4571984" cy="3053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87382" y="1750422"/>
            <a:ext cx="6418218" cy="2865121"/>
          </a:xfrm>
        </p:spPr>
        <p:txBody>
          <a:bodyPr>
            <a:normAutofit/>
          </a:bodyPr>
          <a:lstStyle/>
          <a:p>
            <a:r>
              <a:rPr lang="uk-UA" dirty="0"/>
              <a:t>Діти йдуть до першого класу у шість років. У більшості провінцій повна середня освіта триває 12 років. У провінції Онтаріо вчитися доведеться 13 років, а от у франкомовній провінції </a:t>
            </a:r>
            <a:r>
              <a:rPr lang="uk-UA" dirty="0" err="1"/>
              <a:t>Квебек</a:t>
            </a:r>
            <a:r>
              <a:rPr lang="uk-UA" dirty="0"/>
              <a:t> - всього 11.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/>
          </p:nvPr>
        </p:nvSpPr>
        <p:spPr>
          <a:xfrm>
            <a:off x="4641668" y="4624250"/>
            <a:ext cx="7550332" cy="1968139"/>
          </a:xfrm>
        </p:spPr>
        <p:txBody>
          <a:bodyPr>
            <a:normAutofit fontScale="92500" lnSpcReduction="10000"/>
          </a:bodyPr>
          <a:lstStyle/>
          <a:p>
            <a:endParaRPr lang="uk-UA" dirty="0"/>
          </a:p>
          <a:p>
            <a:r>
              <a:rPr lang="uk-UA" dirty="0"/>
              <a:t>Список предметів варіюється залежно від класу. З року в рік збільшується перелік предметів, які учень може обирати за власним бажанням. У початковій школі (</a:t>
            </a:r>
            <a:r>
              <a:rPr lang="en-US" dirty="0"/>
              <a:t>elementary school) </a:t>
            </a:r>
            <a:r>
              <a:rPr lang="uk-UA" dirty="0"/>
              <a:t>їх поки що не багато, тут вивчають переважно обов‘язкові:</a:t>
            </a:r>
          </a:p>
          <a:p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65125"/>
            <a:ext cx="9814560" cy="1069848"/>
          </a:xfrm>
        </p:spPr>
        <p:txBody>
          <a:bodyPr>
            <a:noAutofit/>
          </a:bodyPr>
          <a:lstStyle/>
          <a:p>
            <a:r>
              <a:rPr lang="uk-UA" sz="2000" dirty="0"/>
              <a:t>Середня освіта у Канаді складається з трьох етапів - </a:t>
            </a:r>
            <a:r>
              <a:rPr lang="en-US" sz="2000" dirty="0"/>
              <a:t>elementary school – </a:t>
            </a:r>
            <a:r>
              <a:rPr lang="uk-UA" sz="2000" dirty="0"/>
              <a:t>початкова школа, </a:t>
            </a:r>
            <a:r>
              <a:rPr lang="en-US" sz="2000" dirty="0"/>
              <a:t>middle school – </a:t>
            </a:r>
            <a:r>
              <a:rPr lang="uk-UA" sz="2000" dirty="0"/>
              <a:t>середня школа та </a:t>
            </a:r>
            <a:r>
              <a:rPr lang="en-US" sz="2000" dirty="0"/>
              <a:t>high school – </a:t>
            </a:r>
            <a:r>
              <a:rPr lang="uk-UA" sz="2000" dirty="0"/>
              <a:t>вища школа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" y="4241074"/>
            <a:ext cx="3641617" cy="2418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0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18872" y="1658695"/>
            <a:ext cx="2032001" cy="74269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CORE: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27017" y="2177142"/>
            <a:ext cx="2943497" cy="1846217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інтегрований курс математики, граматики, літератури, правопису, основ політичного устрою Канади і правил поведінки в суспільстві;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81491" y="1637211"/>
            <a:ext cx="3050531" cy="731520"/>
          </a:xfrm>
        </p:spPr>
        <p:txBody>
          <a:bodyPr>
            <a:noAutofit/>
          </a:bodyPr>
          <a:lstStyle/>
          <a:p>
            <a:r>
              <a:rPr lang="en-US" sz="4400" dirty="0"/>
              <a:t>SCIENCE: </a:t>
            </a:r>
            <a:endParaRPr lang="uk-UA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979817" y="2264229"/>
            <a:ext cx="2891246" cy="1959427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ще </a:t>
            </a:r>
            <a:r>
              <a:rPr lang="uk-UA" dirty="0"/>
              <a:t>один інтегрований курс, природничих наук – хімії, фізики, біології: учні працюють над власними проектами, як справжні вчені;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-1" y="365125"/>
            <a:ext cx="7759337" cy="993412"/>
          </a:xfrm>
        </p:spPr>
        <p:txBody>
          <a:bodyPr/>
          <a:lstStyle/>
          <a:p>
            <a:r>
              <a:rPr lang="uk-UA" dirty="0" smtClean="0"/>
              <a:t>Список предметів:</a:t>
            </a:r>
            <a:endParaRPr lang="uk-UA" dirty="0"/>
          </a:p>
        </p:txBody>
      </p:sp>
      <p:sp>
        <p:nvSpPr>
          <p:cNvPr id="20" name="Текст 1"/>
          <p:cNvSpPr>
            <a:spLocks noGrp="1"/>
          </p:cNvSpPr>
          <p:nvPr>
            <p:ph type="body" sz="quarter" idx="10"/>
          </p:nvPr>
        </p:nvSpPr>
        <p:spPr>
          <a:xfrm>
            <a:off x="122791" y="4323369"/>
            <a:ext cx="3910149" cy="783772"/>
          </a:xfrm>
        </p:spPr>
        <p:txBody>
          <a:bodyPr>
            <a:noAutofit/>
          </a:bodyPr>
          <a:lstStyle/>
          <a:p>
            <a:r>
              <a:rPr lang="en-US" sz="4400" dirty="0"/>
              <a:t>COMPUTERS: </a:t>
            </a:r>
            <a:endParaRPr lang="uk-UA" sz="4400" dirty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1"/>
          </p:nvPr>
        </p:nvSpPr>
        <p:spPr>
          <a:xfrm>
            <a:off x="1721440" y="4957564"/>
            <a:ext cx="3103110" cy="126035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оснащення канадських шкіл комп‘ютерами – чи не найкраще у світі;</a:t>
            </a:r>
          </a:p>
          <a:p>
            <a:endParaRPr lang="uk-UA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/>
          </p:nvPr>
        </p:nvSpPr>
        <p:spPr>
          <a:xfrm>
            <a:off x="6409155" y="4353852"/>
            <a:ext cx="2732668" cy="853440"/>
          </a:xfrm>
        </p:spPr>
        <p:txBody>
          <a:bodyPr>
            <a:noAutofit/>
          </a:bodyPr>
          <a:lstStyle/>
          <a:p>
            <a:r>
              <a:rPr lang="en-US" sz="4400" dirty="0"/>
              <a:t>FAMILY: </a:t>
            </a:r>
            <a:endParaRPr lang="uk-UA" sz="4400" dirty="0"/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3"/>
          </p:nvPr>
        </p:nvSpPr>
        <p:spPr>
          <a:xfrm>
            <a:off x="8257903" y="4990882"/>
            <a:ext cx="3004457" cy="147174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тут дітей вчать робити різні практичні речі, наприклад, готувати їжу;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14"/>
          </p:nvPr>
        </p:nvSpPr>
        <p:spPr>
          <a:xfrm>
            <a:off x="8374039" y="1639824"/>
            <a:ext cx="3817961" cy="984069"/>
          </a:xfrm>
        </p:spPr>
        <p:txBody>
          <a:bodyPr>
            <a:normAutofit/>
          </a:bodyPr>
          <a:lstStyle/>
          <a:p>
            <a:r>
              <a:rPr lang="en-US" sz="4400" dirty="0"/>
              <a:t>ARTS: </a:t>
            </a:r>
            <a:endParaRPr lang="uk-UA" sz="4400" dirty="0"/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15"/>
          </p:nvPr>
        </p:nvSpPr>
        <p:spPr>
          <a:xfrm>
            <a:off x="8152687" y="2577737"/>
            <a:ext cx="3734513" cy="10641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предметі</a:t>
            </a:r>
            <a:r>
              <a:rPr lang="ru-RU" dirty="0"/>
              <a:t> </a:t>
            </a:r>
            <a:r>
              <a:rPr lang="ru-RU" dirty="0" err="1"/>
              <a:t>малюють</a:t>
            </a:r>
            <a:r>
              <a:rPr lang="ru-RU" dirty="0"/>
              <a:t>, </a:t>
            </a:r>
            <a:r>
              <a:rPr lang="ru-RU" dirty="0" err="1"/>
              <a:t>ліплять</a:t>
            </a:r>
            <a:r>
              <a:rPr lang="ru-RU" dirty="0"/>
              <a:t>, </a:t>
            </a:r>
            <a:r>
              <a:rPr lang="ru-RU" dirty="0" err="1"/>
              <a:t>майструють</a:t>
            </a:r>
            <a:r>
              <a:rPr lang="ru-RU" dirty="0"/>
              <a:t>, </a:t>
            </a:r>
            <a:r>
              <a:rPr lang="ru-RU" dirty="0" err="1"/>
              <a:t>дивляться</a:t>
            </a:r>
            <a:r>
              <a:rPr lang="ru-RU" dirty="0"/>
              <a:t> </a:t>
            </a:r>
            <a:r>
              <a:rPr lang="ru-RU" dirty="0" err="1"/>
              <a:t>відеофільми</a:t>
            </a:r>
            <a:r>
              <a:rPr lang="ru-RU" dirty="0"/>
              <a:t>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72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65464" y="1715589"/>
            <a:ext cx="4066902" cy="1316157"/>
          </a:xfrm>
        </p:spPr>
        <p:txBody>
          <a:bodyPr>
            <a:noAutofit/>
          </a:bodyPr>
          <a:lstStyle/>
          <a:p>
            <a:r>
              <a:rPr lang="en-US" sz="4400" dirty="0"/>
              <a:t>PHYSICAL EDUCATION: </a:t>
            </a:r>
            <a:endParaRPr lang="uk-UA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194571" y="3054741"/>
            <a:ext cx="3103110" cy="800100"/>
          </a:xfrm>
        </p:spPr>
        <p:txBody>
          <a:bodyPr>
            <a:normAutofit/>
          </a:bodyPr>
          <a:lstStyle/>
          <a:p>
            <a:r>
              <a:rPr lang="uk-UA" dirty="0" smtClean="0"/>
              <a:t>фізкультура </a:t>
            </a:r>
            <a:r>
              <a:rPr lang="uk-UA" dirty="0"/>
              <a:t>і спорт;</a:t>
            </a:r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539384" y="2229106"/>
            <a:ext cx="2597687" cy="1092200"/>
          </a:xfrm>
        </p:spPr>
        <p:txBody>
          <a:bodyPr>
            <a:normAutofit/>
          </a:bodyPr>
          <a:lstStyle/>
          <a:p>
            <a:r>
              <a:rPr lang="en-US" sz="4400" dirty="0"/>
              <a:t>MUSIC: 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837714" y="2360023"/>
            <a:ext cx="4197178" cy="179396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кожен </a:t>
            </a:r>
            <a:r>
              <a:rPr lang="uk-UA" dirty="0"/>
              <a:t>учень вчиться грати на якомусь музичному інструментові, який навіть можна брати додому.</a:t>
            </a:r>
          </a:p>
          <a:p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44885" y="4212845"/>
            <a:ext cx="3212716" cy="1092200"/>
          </a:xfrm>
        </p:spPr>
        <p:txBody>
          <a:bodyPr>
            <a:normAutofit/>
          </a:bodyPr>
          <a:lstStyle/>
          <a:p>
            <a:r>
              <a:rPr lang="en-US" sz="4800" dirty="0"/>
              <a:t>FRENCH: </a:t>
            </a:r>
            <a:endParaRPr lang="uk-UA" sz="4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1094391" y="5056414"/>
            <a:ext cx="3399232" cy="1300843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обов'язкова </a:t>
            </a:r>
            <a:r>
              <a:rPr lang="uk-UA" dirty="0"/>
              <a:t>французька мова у школах з англійською мовою викладання.</a:t>
            </a:r>
          </a:p>
          <a:p>
            <a:endParaRPr lang="uk-UA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Список предметів: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14"/>
          </p:nvPr>
        </p:nvSpPr>
        <p:spPr>
          <a:xfrm>
            <a:off x="5704860" y="4169301"/>
            <a:ext cx="2812123" cy="1092200"/>
          </a:xfrm>
        </p:spPr>
        <p:txBody>
          <a:bodyPr>
            <a:noAutofit/>
          </a:bodyPr>
          <a:lstStyle/>
          <a:p>
            <a:r>
              <a:rPr lang="en-US" sz="4400" dirty="0"/>
              <a:t>LIFE SKILLS: </a:t>
            </a:r>
            <a:endParaRPr lang="uk-UA" sz="4400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15"/>
          </p:nvPr>
        </p:nvSpPr>
        <p:spPr>
          <a:xfrm>
            <a:off x="8644722" y="4679252"/>
            <a:ext cx="2959116" cy="193490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uk-UA" dirty="0" smtClean="0"/>
              <a:t>тут </a:t>
            </a:r>
            <a:r>
              <a:rPr lang="uk-UA" dirty="0"/>
              <a:t>набувають навичок, потрібних для повсякденного життя, обговорюють різні життєві ситуації та проблеми;</a:t>
            </a:r>
          </a:p>
        </p:txBody>
      </p:sp>
    </p:spTree>
    <p:extLst>
      <p:ext uri="{BB962C8B-B14F-4D97-AF65-F5344CB8AC3E}">
        <p14:creationId xmlns:p14="http://schemas.microsoft.com/office/powerpoint/2010/main" val="32603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840"/>
            <a:ext cx="4968240" cy="3312160"/>
          </a:xfrm>
          <a:prstGeom prst="rect">
            <a:avLst/>
          </a:prstGeom>
        </p:spPr>
      </p:pic>
      <p:sp>
        <p:nvSpPr>
          <p:cNvPr id="28" name="Объект 27"/>
          <p:cNvSpPr>
            <a:spLocks noGrp="1"/>
          </p:cNvSpPr>
          <p:nvPr>
            <p:ph idx="1"/>
          </p:nvPr>
        </p:nvSpPr>
        <p:spPr>
          <a:xfrm>
            <a:off x="7315200" y="314324"/>
            <a:ext cx="4733925" cy="4067175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 smtClean="0"/>
              <a:t>Усі розуміють, що завдання робиться не заради оцінки, а заради покращення знань. Учнівські щоденники вчителі використовують як засіб комунікації з батьками. Туди заноситься уся важлива інформація - про поведінку учня. </a:t>
            </a:r>
          </a:p>
          <a:p>
            <a:pPr marL="0" indent="0">
              <a:buNone/>
            </a:pPr>
            <a:r>
              <a:rPr lang="uk-UA" sz="1800" dirty="0" smtClean="0"/>
              <a:t>У Канаді немає звичних нам щоденних оцінок з різних предметів, наприклад, за відповідь біля дошки або за активну роботу на уроці. Не оцінюються й домашні завдання, у класі лише перевіряється їхнє виконання і розбираються відповіді. Дитина не знаходиться в постійному стресі через думки про те, яку оцінку вона отримає.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Оціннювання</a:t>
            </a:r>
            <a:r>
              <a:rPr lang="uk-UA" dirty="0" smtClean="0"/>
              <a:t>:</a:t>
            </a:r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28" y="1513902"/>
            <a:ext cx="3607117" cy="291484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143500" y="4619625"/>
            <a:ext cx="6838950" cy="20313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/>
              <a:t>Оцінки виставляють лише за контрольні</a:t>
            </a:r>
            <a:r>
              <a:rPr lang="ru-RU" dirty="0"/>
              <a:t> та </a:t>
            </a:r>
            <a:r>
              <a:rPr lang="uk-UA" dirty="0"/>
              <a:t>самостійні роботи, а також за виконані проекти. Тести проводяться регулярно і з різних предметів. Оцінки бувають такі: А, В, С, D, F, а ще кожна оцінка може мати + або -. Виставляються вони залежно від відсотка правильних відповідей, тобто 'А +' можна отримати, виконавши правильно 95-100% завдань, Тест з оцінкою вирушає додому для підпису батьками і потім повертається до школи.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23824" y="2241428"/>
            <a:ext cx="5686426" cy="2267712"/>
          </a:xfrm>
          <a:solidFill>
            <a:srgbClr val="08A5D1"/>
          </a:solidFill>
        </p:spPr>
        <p:txBody>
          <a:bodyPr>
            <a:normAutofit/>
          </a:bodyPr>
          <a:lstStyle/>
          <a:p>
            <a:r>
              <a:rPr lang="uk-UA" dirty="0"/>
              <a:t>Двічі-тричі на рік учні отримують </a:t>
            </a:r>
            <a:r>
              <a:rPr lang="en-US" dirty="0"/>
              <a:t>Report Card - </a:t>
            </a:r>
            <a:r>
              <a:rPr lang="uk-UA" dirty="0"/>
              <a:t>звіт про </a:t>
            </a:r>
            <a:r>
              <a:rPr lang="uk-UA" dirty="0" smtClean="0"/>
              <a:t>успішність.</a:t>
            </a:r>
            <a:r>
              <a:rPr lang="en-US" dirty="0" smtClean="0"/>
              <a:t> </a:t>
            </a:r>
            <a:r>
              <a:rPr lang="uk-UA" dirty="0" smtClean="0"/>
              <a:t>Він видається </a:t>
            </a:r>
            <a:r>
              <a:rPr lang="uk-UA" dirty="0"/>
              <a:t>в закритому конверті особисто учневі в руки. Ніхто не забороняє йому відкрити конверт і обговорити результати з однокласниками. </a:t>
            </a:r>
            <a:r>
              <a:rPr lang="uk-UA" dirty="0" smtClean="0"/>
              <a:t>Але обговорення </a:t>
            </a:r>
            <a:r>
              <a:rPr lang="uk-UA" dirty="0"/>
              <a:t>своїх оцінок і порівняння з оцінками інших учнів у канадських школах не схвалюють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885">
            <a:off x="2923149" y="100010"/>
            <a:ext cx="2952874" cy="212458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75894" y="909381"/>
            <a:ext cx="3960711" cy="1061509"/>
          </a:xfrm>
        </p:spPr>
        <p:txBody>
          <a:bodyPr rtlCol="0"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 Card</a:t>
            </a:r>
            <a:endParaRPr lang="ru-RU" dirty="0"/>
          </a:p>
        </p:txBody>
      </p:sp>
      <p:sp>
        <p:nvSpPr>
          <p:cNvPr id="13" name="Текст 9"/>
          <p:cNvSpPr txBox="1">
            <a:spLocks/>
          </p:cNvSpPr>
          <p:nvPr/>
        </p:nvSpPr>
        <p:spPr>
          <a:xfrm>
            <a:off x="128904" y="4591050"/>
            <a:ext cx="5671822" cy="2095499"/>
          </a:xfrm>
          <a:prstGeom prst="rect">
            <a:avLst/>
          </a:prstGeom>
          <a:solidFill>
            <a:srgbClr val="08A4D0"/>
          </a:solidFill>
        </p:spPr>
        <p:txBody>
          <a:bodyPr vert="horz" lIns="144000" tIns="108000" rIns="108000" bIns="108000" rtlCol="0" anchor="ctr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Card – це не вузенька смужка оцінок. У його першій частині окремо оцінюються такі характеристики учня, як організованість, здатність до самостійної роботи, співпраця з однокласниками, ініціативність і навіть саморегуляція. Усі ці оцінки виводяться на підставі щоденних спостережень вчителя за учнем і його роботою в класі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Текст 9"/>
          <p:cNvSpPr txBox="1">
            <a:spLocks/>
          </p:cNvSpPr>
          <p:nvPr/>
        </p:nvSpPr>
        <p:spPr>
          <a:xfrm>
            <a:off x="5857875" y="171450"/>
            <a:ext cx="2876550" cy="3514725"/>
          </a:xfrm>
          <a:prstGeom prst="rect">
            <a:avLst/>
          </a:prstGeom>
          <a:solidFill>
            <a:srgbClr val="08A4D0"/>
          </a:solidFill>
        </p:spPr>
        <p:txBody>
          <a:bodyPr vert="horz" lIns="144000" tIns="108000" rIns="108000" bIns="108000" rtlCol="0" anchor="ctr" anchorCtr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По-третє, у Report Card за кожен предмет можуть стояти кілька оцінок - наприклад, за кожний вивчений розділ математики. У «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мовних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предметах окремо оцінюють читання, писання, розмовне спілкування, грамотність.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нарешті, Report Card містить думки вчителя про переваги і проблеми учня, про те, наскільки впевнено він чи вона демонструють свої знання, а також рекомендації, що необхідно зробити для поліпшення результату.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3829050"/>
            <a:ext cx="6057900" cy="30289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5" y="180974"/>
            <a:ext cx="34956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Вчителі Канади</a:t>
            </a:r>
            <a:endParaRPr lang="uk-UA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28600" y="2400300"/>
            <a:ext cx="5381625" cy="4314825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Державна політика канадського освіти спрямована на те, щоб дітям викладали найкращі фахівці. І хоча кваліфікація вчителів і стандарти відрізняються від провінції до провінції, проте всюди вимагають, щоб вчителі мали ліцензію або сертифікат для навчання в загальноосвітніх школах, а також диплом не нижче бакалавра, а в деяких провінціях в старших класах викладачі повинні мати магістерський диплом. Вельми поширена практика залучення батьків до участі у вихованні своїх дітей. Так, школи постійно шукають волонтерів серед батьків, які допомагали б дітям в читанні, заняттях з мистецтва, в спеціальних проектах та ін.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352664"/>
            <a:ext cx="4381499" cy="29191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49" y="3343275"/>
            <a:ext cx="4796763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6200775" y="3543299"/>
            <a:ext cx="5876925" cy="320992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/>
              <a:t>Ще однією обов’язковою вимогою є щоденне проведення учнями однієї 30-хвилинної перерви на вулиці. Лютий мороз чи сильний снігопад не стають цьому на заваді, адже нестримна дитяча енергія потребує виходу в будь-яку пору року. Тим паче, в молодшій школі заборонене використання мобільних телефонів, тож «живе» спілкування залишається пріоритетним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71450" y="238124"/>
            <a:ext cx="5848350" cy="38782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Цікаво, що в багатьох молодших школах немає </a:t>
            </a:r>
            <a:r>
              <a:rPr lang="uk-UA" dirty="0" smtClean="0"/>
              <a:t>їдальнь </a:t>
            </a:r>
            <a:r>
              <a:rPr lang="uk-UA" dirty="0"/>
              <a:t>і діти мають їсти те, що принесуть з дому. Причому в навчальних закладах існує заборона на певні продукти, що можуть викликати сильну алергічну реакцію (наприклад, арахіс). З цієї ж причини не дозволяється ділитися їжею. Однак, щоранку до початку навчання в багатьох школах організовується «сніданок-бесіда», під час якого діти можуть їсти фрукти, пластівці та спілкуватися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2900"/>
            <a:ext cx="5589461" cy="23886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152400"/>
            <a:ext cx="5658189" cy="322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947</Words>
  <Application>Microsoft Office PowerPoint</Application>
  <PresentationFormat>Широкоэкранный</PresentationFormat>
  <Paragraphs>57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Franklin Gothic Book</vt:lpstr>
      <vt:lpstr>Museo300</vt:lpstr>
      <vt:lpstr>Museo700</vt:lpstr>
      <vt:lpstr>Times New Roman</vt:lpstr>
      <vt:lpstr>Тема Office</vt:lpstr>
      <vt:lpstr>Початкова освіта у Канаді</vt:lpstr>
      <vt:lpstr>Канадська система шкільної освіти вважається однією з найкращих у світі. </vt:lpstr>
      <vt:lpstr>Середня освіта у Канаді складається з трьох етапів - elementary school – початкова школа, middle school – середня школа та high school – вища школа.</vt:lpstr>
      <vt:lpstr>Список предметів:</vt:lpstr>
      <vt:lpstr>Список предметів:</vt:lpstr>
      <vt:lpstr>Оціннювання:</vt:lpstr>
      <vt:lpstr>Report Card</vt:lpstr>
      <vt:lpstr>Вчителі Канади</vt:lpstr>
      <vt:lpstr>Презентация PowerPoint</vt:lpstr>
      <vt:lpstr>Висновок: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2021-04-27T19:39:03Z</dcterms:created>
  <dcterms:modified xsi:type="dcterms:W3CDTF">2021-04-27T22:38:21Z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