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272" y="5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8"/>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AB3A824-1A51-4B26-AD58-A6D8E14F6C04}" type="datetimeFigureOut">
              <a:rPr lang="en-US" smtClean="0"/>
              <a:pPr/>
              <a:t>3/19/2024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57E33E-8B18-4087-B112-809917729534}" type="datetimeFigureOut">
              <a:rPr lang="en-US" smtClean="0"/>
              <a:pPr/>
              <a:t>3/19/2024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41"/>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41"/>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FFE419-2371-464F-8239-3959401C3561}" type="datetimeFigureOut">
              <a:rPr lang="en-US" smtClean="0"/>
              <a:pPr/>
              <a:t>3/19/2024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7D162C4-EDD9-4389-A98B-B87ECEA2A816}" type="datetimeFigureOut">
              <a:rPr lang="en-US" smtClean="0"/>
              <a:pPr/>
              <a:t>3/19/2024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3"/>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5059C3-6A89-4494-99FF-5A4D6FFD50EB}" type="datetimeFigureOut">
              <a:rPr lang="en-US" smtClean="0"/>
              <a:pPr/>
              <a:t>3/19/2024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A954B2F-12DE-47F5-8894-472B206D2E1E}" type="datetimeFigureOut">
              <a:rPr lang="en-US" smtClean="0"/>
              <a:pPr/>
              <a:t>3/19/2024</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F30E46F-7819-4ACF-B48B-48222C2ACC88}" type="datetimeFigureOut">
              <a:rPr lang="en-US" smtClean="0"/>
              <a:pPr/>
              <a:t>3/19/2024</a:t>
            </a:fld>
            <a:endParaRPr lang="en-US" dirty="0"/>
          </a:p>
        </p:txBody>
      </p:sp>
      <p:sp>
        <p:nvSpPr>
          <p:cNvPr id="8" name="Нижний колонтитул 7"/>
          <p:cNvSpPr>
            <a:spLocks noGrp="1"/>
          </p:cNvSpPr>
          <p:nvPr>
            <p:ph type="ftr" sz="quarter" idx="11"/>
          </p:nvPr>
        </p:nvSpPr>
        <p:spPr/>
        <p:txBody>
          <a:bodyPr/>
          <a:lstStyle/>
          <a:p>
            <a:r>
              <a:rPr lang="en-US" dirty="0" smtClean="0"/>
              <a:t>
              </a:t>
            </a:r>
            <a:endParaRPr lang="en-US" dirty="0"/>
          </a:p>
        </p:txBody>
      </p:sp>
      <p:sp>
        <p:nvSpPr>
          <p:cNvPr id="9" name="Номер слайда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FAF3416-4057-4DAA-829D-4CA07428D088}" type="datetimeFigureOut">
              <a:rPr lang="en-US" smtClean="0"/>
              <a:pPr/>
              <a:t>3/19/2024</a:t>
            </a:fld>
            <a:endParaRPr lang="en-US" dirty="0"/>
          </a:p>
        </p:txBody>
      </p:sp>
      <p:sp>
        <p:nvSpPr>
          <p:cNvPr id="4" name="Нижний колонтитул 3"/>
          <p:cNvSpPr>
            <a:spLocks noGrp="1"/>
          </p:cNvSpPr>
          <p:nvPr>
            <p:ph type="ftr" sz="quarter" idx="11"/>
          </p:nvPr>
        </p:nvSpPr>
        <p:spPr/>
        <p:txBody>
          <a:bodyPr/>
          <a:lstStyle/>
          <a:p>
            <a:r>
              <a:rPr lang="en-US" dirty="0" smtClean="0"/>
              <a:t>
              </a:t>
            </a:r>
            <a:endParaRPr lang="en-US" dirty="0"/>
          </a:p>
        </p:txBody>
      </p:sp>
      <p:sp>
        <p:nvSpPr>
          <p:cNvPr id="5" name="Номер слайда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1D9284-D300-4297-87F7-E791DCC15DB1}" type="datetimeFigureOut">
              <a:rPr lang="en-US" smtClean="0"/>
              <a:pPr/>
              <a:t>3/19/2024</a:t>
            </a:fld>
            <a:endParaRPr lang="en-US" dirty="0"/>
          </a:p>
        </p:txBody>
      </p:sp>
      <p:sp>
        <p:nvSpPr>
          <p:cNvPr id="3" name="Нижний колонтитул 2"/>
          <p:cNvSpPr>
            <a:spLocks noGrp="1"/>
          </p:cNvSpPr>
          <p:nvPr>
            <p:ph type="ftr" sz="quarter" idx="11"/>
          </p:nvPr>
        </p:nvSpPr>
        <p:spPr/>
        <p:txBody>
          <a:bodyPr/>
          <a:lstStyle/>
          <a:p>
            <a:r>
              <a:rPr lang="en-US" dirty="0" smtClean="0"/>
              <a:t>
              </a:t>
            </a:r>
            <a:endParaRPr lang="en-US" dirty="0"/>
          </a:p>
        </p:txBody>
      </p:sp>
      <p:sp>
        <p:nvSpPr>
          <p:cNvPr id="4" name="Номер слайда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7D525BB-DA17-4BA0-B3C8-3AC3ABC827E6}" type="datetimeFigureOut">
              <a:rPr lang="en-US" smtClean="0"/>
              <a:pPr/>
              <a:t>3/19/2024</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16C4C9A-3960-41CF-A4E9-2A8FB932454B}" type="datetimeFigureOut">
              <a:rPr lang="en-US" smtClean="0"/>
              <a:pPr/>
              <a:t>3/19/2024</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pPr/>
              <a:t>3/19/2024</a:t>
            </a:fld>
            <a:endParaRPr lang="en-US" dirty="0"/>
          </a:p>
        </p:txBody>
      </p:sp>
      <p:sp>
        <p:nvSpPr>
          <p:cNvPr id="5" name="Нижний колонтитул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Номер слайда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143000"/>
            <a:ext cx="10363200" cy="2457453"/>
          </a:xfrm>
        </p:spPr>
        <p:txBody>
          <a:bodyPr>
            <a:normAutofit/>
          </a:bodyPr>
          <a:lstStyle/>
          <a:p>
            <a:r>
              <a:rPr lang="uk-UA" b="1" dirty="0">
                <a:effectLst>
                  <a:outerShdw blurRad="38100" dist="38100" dir="2700000" algn="tl">
                    <a:srgbClr val="000000">
                      <a:alpha val="43137"/>
                    </a:srgbClr>
                  </a:outerShdw>
                </a:effectLst>
              </a:rPr>
              <a:t>Тема: </a:t>
            </a:r>
            <a:r>
              <a:rPr lang="ru-RU" dirty="0"/>
              <a:t/>
            </a:r>
            <a:br>
              <a:rPr lang="ru-RU" dirty="0"/>
            </a:br>
            <a:r>
              <a:rPr lang="uk-UA" b="1" dirty="0" smtClean="0">
                <a:effectLst>
                  <a:outerShdw blurRad="38100" dist="38100" dir="2700000" algn="tl">
                    <a:srgbClr val="000000">
                      <a:alpha val="43137"/>
                    </a:srgbClr>
                  </a:outerShdw>
                </a:effectLst>
              </a:rPr>
              <a:t>Методологічна частина програми соціологічного дослідження (частина 3)</a:t>
            </a:r>
            <a:endParaRPr lang="ru-RU" dirty="0"/>
          </a:p>
        </p:txBody>
      </p:sp>
      <p:sp>
        <p:nvSpPr>
          <p:cNvPr id="3" name="Подзаголовок 2"/>
          <p:cNvSpPr>
            <a:spLocks noGrp="1"/>
          </p:cNvSpPr>
          <p:nvPr>
            <p:ph type="subTitle" idx="1"/>
          </p:nvPr>
        </p:nvSpPr>
        <p:spPr>
          <a:xfrm>
            <a:off x="1143000" y="3429000"/>
            <a:ext cx="10058400" cy="2819400"/>
          </a:xfrm>
        </p:spPr>
        <p:txBody>
          <a:bodyPr>
            <a:normAutofit lnSpcReduction="10000"/>
          </a:bodyPr>
          <a:lstStyle/>
          <a:p>
            <a:endParaRPr lang="ru-RU" dirty="0" smtClean="0">
              <a:solidFill>
                <a:schemeClr val="tx1"/>
              </a:solidFill>
              <a:effectLst>
                <a:outerShdw blurRad="38100" dist="38100" dir="2700000" algn="tl">
                  <a:srgbClr val="000000">
                    <a:alpha val="43137"/>
                  </a:srgbClr>
                </a:outerShdw>
              </a:effectLst>
            </a:endParaRPr>
          </a:p>
          <a:p>
            <a:pPr marL="514350" lvl="0" indent="-514350" algn="just">
              <a:buFont typeface="+mj-lt"/>
              <a:buAutoNum type="arabicPeriod"/>
            </a:pPr>
            <a:r>
              <a:rPr lang="uk-UA" b="1" dirty="0" smtClean="0">
                <a:solidFill>
                  <a:schemeClr val="tx1"/>
                </a:solidFill>
                <a:effectLst>
                  <a:outerShdw blurRad="38100" dist="38100" dir="2700000" algn="tl">
                    <a:srgbClr val="000000">
                      <a:alpha val="43137"/>
                    </a:srgbClr>
                  </a:outerShdw>
                </a:effectLst>
              </a:rPr>
              <a:t>Гіпотеза соціологічного дослідження та її значення.</a:t>
            </a:r>
            <a:endParaRPr lang="ru-RU" dirty="0" smtClean="0">
              <a:solidFill>
                <a:schemeClr val="tx1"/>
              </a:solidFill>
              <a:effectLst>
                <a:outerShdw blurRad="38100" dist="38100" dir="2700000" algn="tl">
                  <a:srgbClr val="000000">
                    <a:alpha val="43137"/>
                  </a:srgbClr>
                </a:outerShdw>
              </a:effectLst>
            </a:endParaRPr>
          </a:p>
          <a:p>
            <a:pPr marL="514350" lvl="0" indent="-514350" algn="just">
              <a:buFont typeface="+mj-lt"/>
              <a:buAutoNum type="arabicPeriod"/>
            </a:pPr>
            <a:r>
              <a:rPr lang="uk-UA" b="1" dirty="0" smtClean="0">
                <a:solidFill>
                  <a:schemeClr val="tx1"/>
                </a:solidFill>
                <a:effectLst>
                  <a:outerShdw blurRad="38100" dist="38100" dir="2700000" algn="tl">
                    <a:srgbClr val="000000">
                      <a:alpha val="43137"/>
                    </a:srgbClr>
                  </a:outerShdw>
                </a:effectLst>
              </a:rPr>
              <a:t>Етапи побудови гіпотези.</a:t>
            </a:r>
            <a:endParaRPr lang="ru-RU" dirty="0" smtClean="0">
              <a:solidFill>
                <a:schemeClr val="tx1"/>
              </a:solidFill>
              <a:effectLst>
                <a:outerShdw blurRad="38100" dist="38100" dir="2700000" algn="tl">
                  <a:srgbClr val="000000">
                    <a:alpha val="43137"/>
                  </a:srgbClr>
                </a:outerShdw>
              </a:effectLst>
            </a:endParaRPr>
          </a:p>
          <a:p>
            <a:pPr marL="514350" lvl="0" indent="-514350" algn="just">
              <a:buFont typeface="+mj-lt"/>
              <a:buAutoNum type="arabicPeriod"/>
            </a:pPr>
            <a:r>
              <a:rPr lang="uk-UA" b="1" dirty="0" smtClean="0">
                <a:solidFill>
                  <a:schemeClr val="tx1"/>
                </a:solidFill>
                <a:effectLst>
                  <a:outerShdw blurRad="38100" dist="38100" dir="2700000" algn="tl">
                    <a:srgbClr val="000000">
                      <a:alpha val="43137"/>
                    </a:srgbClr>
                  </a:outerShdw>
                </a:effectLst>
              </a:rPr>
              <a:t>Види гіпотез.</a:t>
            </a:r>
            <a:endParaRPr lang="ru-RU" dirty="0" smtClean="0">
              <a:solidFill>
                <a:schemeClr val="tx1"/>
              </a:solidFill>
              <a:effectLst>
                <a:outerShdw blurRad="38100" dist="38100" dir="2700000" algn="tl">
                  <a:srgbClr val="000000">
                    <a:alpha val="43137"/>
                  </a:srgbClr>
                </a:outerShdw>
              </a:effectLst>
            </a:endParaRPr>
          </a:p>
          <a:p>
            <a:pPr marL="514350" lvl="0" indent="-514350" algn="just">
              <a:buFont typeface="+mj-lt"/>
              <a:buAutoNum type="arabicPeriod"/>
            </a:pPr>
            <a:r>
              <a:rPr lang="uk-UA" b="1" dirty="0" smtClean="0">
                <a:solidFill>
                  <a:schemeClr val="tx1"/>
                </a:solidFill>
                <a:effectLst>
                  <a:outerShdw blurRad="38100" dist="38100" dir="2700000" algn="tl">
                    <a:srgbClr val="000000">
                      <a:alpha val="43137"/>
                    </a:srgbClr>
                  </a:outerShdw>
                </a:effectLst>
              </a:rPr>
              <a:t>Вимоги до гіпотез в соціологічному дослідженні.</a:t>
            </a:r>
            <a:endParaRPr lang="ru-RU"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Види гіпотез</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533400" y="990600"/>
            <a:ext cx="11049000" cy="5638800"/>
          </a:xfrm>
        </p:spPr>
        <p:txBody>
          <a:bodyPr>
            <a:noAutofit/>
          </a:bodyPr>
          <a:lstStyle/>
          <a:p>
            <a:pPr algn="just"/>
            <a:r>
              <a:rPr lang="uk-UA" sz="2800" b="1" dirty="0" smtClean="0"/>
              <a:t>1. Недійсна гіпотеза</a:t>
            </a:r>
            <a:r>
              <a:rPr lang="uk-UA" sz="2800" dirty="0" smtClean="0"/>
              <a:t> </a:t>
            </a:r>
            <a:r>
              <a:rPr lang="uk-UA" sz="2800" b="1" dirty="0" smtClean="0"/>
              <a:t>(нульова)</a:t>
            </a:r>
            <a:r>
              <a:rPr lang="uk-UA" sz="2800" dirty="0" smtClean="0"/>
              <a:t> - це просто припущення, що встановлює відсутність зв'язку між двома ознаками. Коли ми аналізуємо дані, щоб перевірити гіпотезу, нам часто доводиться мати справу з недійсними гіпотезами і спростовувати їх. Недійсна гіпотеза формулює відсутність зв'язку між двома і більше змінними і зазвичай протистоїть альтернативній гіпотезі, яку ми намагаємося реально стверджувати (до альтернативних відносяться інші три типи – кореляційна, спрямована і каузальна).</a:t>
            </a:r>
            <a:endParaRPr lang="ru-RU" sz="2800" dirty="0" smtClean="0"/>
          </a:p>
          <a:p>
            <a:pPr algn="just"/>
            <a:r>
              <a:rPr lang="uk-UA" sz="2800" dirty="0" smtClean="0"/>
              <a:t>Приклад недійсної (нульової гіпотези): </a:t>
            </a:r>
            <a:r>
              <a:rPr lang="uk-UA" sz="2800" i="1" dirty="0" smtClean="0"/>
              <a:t>«Успішність студентів не залежить від статі». </a:t>
            </a:r>
            <a:endParaRPr lang="ru-RU" sz="2800" dirty="0" smtClean="0"/>
          </a:p>
          <a:p>
            <a:pPr algn="just"/>
            <a:r>
              <a:rPr lang="uk-UA" sz="2800" dirty="0" smtClean="0"/>
              <a:t>Альтернативні гіпотези, навпаки стверджують про наявність певного зв’язку між двома чи більше ознаками.</a:t>
            </a:r>
            <a:endParaRPr lang="ru-RU"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Види гіпотез</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533400" y="990600"/>
            <a:ext cx="11049000" cy="5638800"/>
          </a:xfrm>
        </p:spPr>
        <p:txBody>
          <a:bodyPr>
            <a:noAutofit/>
          </a:bodyPr>
          <a:lstStyle/>
          <a:p>
            <a:pPr algn="just"/>
            <a:r>
              <a:rPr lang="uk-UA" sz="2800" b="1" dirty="0" smtClean="0"/>
              <a:t>2. Кореляційна гіпотеза</a:t>
            </a:r>
            <a:r>
              <a:rPr lang="uk-UA" sz="2800" dirty="0" smtClean="0"/>
              <a:t> – припущення про наявність взаємозв'язку між двома (або більше) змінними. </a:t>
            </a:r>
          </a:p>
          <a:p>
            <a:pPr algn="just"/>
            <a:r>
              <a:rPr lang="uk-UA" sz="2800" dirty="0" smtClean="0"/>
              <a:t>Однак вона не визначає точної природи зв'язку між ними. Наприклад: </a:t>
            </a:r>
            <a:r>
              <a:rPr lang="uk-UA" sz="2800" i="1" dirty="0" smtClean="0"/>
              <a:t>«Існує зв'язок між курсом навчання та рівнем навчально-пізнавальної активності» і «Існує зв'язок між трудовою зайнятістю студентів і інтересом до навчання»</a:t>
            </a:r>
            <a:r>
              <a:rPr lang="uk-UA" sz="2800" dirty="0" smtClean="0"/>
              <a:t>. </a:t>
            </a:r>
          </a:p>
          <a:p>
            <a:pPr algn="just"/>
            <a:r>
              <a:rPr lang="uk-UA" sz="2800" dirty="0" smtClean="0"/>
              <a:t>Зауважимо, що ці гіпотези не говорять нам ні про те, студенти якого курсу навчання проявляють більшу активність, а які меншу, ні про те, чи мається на увазі більш висока пізнавальна активність працюючих студентів, чи навпаки.</a:t>
            </a:r>
            <a:endParaRPr lang="ru-RU"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Види гіпотез</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533400" y="990600"/>
            <a:ext cx="11049000" cy="5638800"/>
          </a:xfrm>
        </p:spPr>
        <p:txBody>
          <a:bodyPr>
            <a:noAutofit/>
          </a:bodyPr>
          <a:lstStyle/>
          <a:p>
            <a:pPr algn="just"/>
            <a:r>
              <a:rPr lang="uk-UA" sz="2200" dirty="0" smtClean="0"/>
              <a:t>В рамках </a:t>
            </a:r>
            <a:r>
              <a:rPr lang="uk-UA" sz="2200" b="1" dirty="0" smtClean="0"/>
              <a:t>3. спрямованої гіпотези</a:t>
            </a:r>
            <a:r>
              <a:rPr lang="uk-UA" sz="2200" dirty="0" smtClean="0"/>
              <a:t> дослідник висловлює припущення про напрямок зв'язку між ознаками. Якщо дослідник думає, що явища мають тенденцію до спільного збільшення або зменшення, то перед нами гіпотеза про прямий взаємозв'язок між ними. Розглянемо приклад такої гіпотези про спільне зростання ознак соціальних явищ:</a:t>
            </a:r>
            <a:endParaRPr lang="ru-RU" sz="2200" dirty="0" smtClean="0"/>
          </a:p>
          <a:p>
            <a:pPr algn="just"/>
            <a:r>
              <a:rPr lang="uk-UA" sz="2200" i="1" dirty="0" smtClean="0"/>
              <a:t>- у міру того, як зростає ступінь інтересу до спеціальності, збільшується активність студентів у навчальному процесі</a:t>
            </a:r>
            <a:r>
              <a:rPr lang="uk-UA" sz="2200" dirty="0" smtClean="0"/>
              <a:t>.</a:t>
            </a:r>
            <a:endParaRPr lang="ru-RU" sz="2200" dirty="0" smtClean="0"/>
          </a:p>
          <a:p>
            <a:pPr algn="just"/>
            <a:r>
              <a:rPr lang="uk-UA" sz="2200" dirty="0" smtClean="0"/>
              <a:t>Якщо ж дослідник вважає, що в міру того, як одна з змінних зростає в розмірах або кількісно, інша відповідно зменшується, то тим самим передбачається зворотне відношення, наприклад:</a:t>
            </a:r>
            <a:endParaRPr lang="ru-RU" sz="2200" dirty="0" smtClean="0"/>
          </a:p>
          <a:p>
            <a:pPr algn="just"/>
            <a:r>
              <a:rPr lang="uk-UA" sz="2200" i="1" dirty="0" smtClean="0">
                <a:solidFill>
                  <a:srgbClr val="FF0000"/>
                </a:solidFill>
              </a:rPr>
              <a:t>- чим вище курс навчання, тим менше рівень відвідуваності занять;</a:t>
            </a:r>
            <a:endParaRPr lang="ru-RU" sz="2200" dirty="0" smtClean="0">
              <a:solidFill>
                <a:srgbClr val="FF0000"/>
              </a:solidFill>
            </a:endParaRPr>
          </a:p>
          <a:p>
            <a:pPr algn="just"/>
            <a:r>
              <a:rPr lang="uk-UA" sz="2200" i="1" dirty="0" smtClean="0">
                <a:solidFill>
                  <a:srgbClr val="FF0000"/>
                </a:solidFill>
              </a:rPr>
              <a:t>- чим вище рівень матеріального достатку в родині, тим менше студенти стурбовані проблемою працевлаштування після закінчення вузу</a:t>
            </a:r>
            <a:r>
              <a:rPr lang="uk-UA" sz="2200" dirty="0" smtClean="0">
                <a:solidFill>
                  <a:srgbClr val="FF0000"/>
                </a:solidFill>
              </a:rPr>
              <a:t>.</a:t>
            </a:r>
            <a:endParaRPr lang="ru-RU" sz="2200" dirty="0" smtClean="0">
              <a:solidFill>
                <a:srgbClr val="FF0000"/>
              </a:solidFill>
            </a:endParaRPr>
          </a:p>
          <a:p>
            <a:pPr algn="just"/>
            <a:r>
              <a:rPr lang="uk-UA" sz="2200" b="1" u="sng" dirty="0" smtClean="0"/>
              <a:t>Обидва типи спрямованих гіпотез встановлюють не просто існування, а й напрямок пропонованих відносин (зв'язків).</a:t>
            </a:r>
            <a:endParaRPr lang="ru-RU"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Види гіпотез</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533400" y="990600"/>
            <a:ext cx="11049000" cy="5638800"/>
          </a:xfrm>
        </p:spPr>
        <p:txBody>
          <a:bodyPr>
            <a:noAutofit/>
          </a:bodyPr>
          <a:lstStyle/>
          <a:p>
            <a:pPr algn="just"/>
            <a:r>
              <a:rPr lang="uk-UA" sz="2400" b="1" dirty="0" smtClean="0"/>
              <a:t>4. Каузальні гіпотези</a:t>
            </a:r>
            <a:r>
              <a:rPr lang="uk-UA" sz="2400" dirty="0" smtClean="0"/>
              <a:t> спрямовані на встановлення причинно-наслідкового зв'язку між двома або більше змінними, до того ж вони найбільш важко піддаються перевірці і можуть приймати різні форми. </a:t>
            </a:r>
          </a:p>
          <a:p>
            <a:pPr algn="just"/>
            <a:r>
              <a:rPr lang="uk-UA" sz="2400" dirty="0" smtClean="0"/>
              <a:t>Вони можуть, наприклад, просто встановлювати, що одна змінна виступає в якості причини іншої, як в твердженнях типу </a:t>
            </a:r>
            <a:r>
              <a:rPr lang="uk-UA" sz="2400" i="1" dirty="0" smtClean="0"/>
              <a:t>«Надмірне захоплення студентів Інтернетом є причиною зниження інтересу до навчання»</a:t>
            </a:r>
            <a:r>
              <a:rPr lang="uk-UA" sz="2400" dirty="0" smtClean="0"/>
              <a:t>. </a:t>
            </a:r>
          </a:p>
          <a:p>
            <a:pPr algn="just"/>
            <a:r>
              <a:rPr lang="uk-UA" sz="2400" dirty="0" smtClean="0"/>
              <a:t>Або ж вони можуть бути викладені за допомогою формули «якщо ... - то ...», наприклад, так: </a:t>
            </a:r>
            <a:r>
              <a:rPr lang="uk-UA" sz="2400" i="1" dirty="0" smtClean="0"/>
              <a:t>«Якщо студенти під час навчання працюють за фахом, то їх не хвилює проблема працевлаштування після вузу»</a:t>
            </a:r>
            <a:r>
              <a:rPr lang="uk-UA" sz="2400" dirty="0" smtClean="0"/>
              <a:t>. </a:t>
            </a:r>
          </a:p>
          <a:p>
            <a:pPr algn="just"/>
            <a:r>
              <a:rPr lang="uk-UA" sz="2400" dirty="0" smtClean="0"/>
              <a:t>Нарешті, каузальна гіпотеза може бути виражена в негативній формі, наприклад: </a:t>
            </a:r>
            <a:r>
              <a:rPr lang="uk-UA" sz="2400" i="1" dirty="0" smtClean="0"/>
              <a:t>«Якби з боку вузу не існувало жорсткого контролю відвідуваності, пропуски занять могли б стати значно більш поширеним явищем»</a:t>
            </a:r>
            <a:r>
              <a:rPr lang="uk-UA" sz="2400" dirty="0" smtClean="0"/>
              <a:t>. </a:t>
            </a:r>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Вимоги до гіпотез в соціологічному дослідженні</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533400" y="1143000"/>
            <a:ext cx="11049000" cy="5486400"/>
          </a:xfrm>
        </p:spPr>
        <p:txBody>
          <a:bodyPr>
            <a:noAutofit/>
          </a:bodyPr>
          <a:lstStyle/>
          <a:p>
            <a:pPr algn="just"/>
            <a:r>
              <a:rPr lang="uk-UA" sz="2800" dirty="0" smtClean="0"/>
              <a:t>Оскільки гіпотеза це тільки припущення про наявність зв’язків між певними ознаками, то в ході дослідження і збору відповідної інформації з нею може відбутись наступне:</a:t>
            </a:r>
            <a:endParaRPr lang="ru-RU" sz="2800" dirty="0" smtClean="0"/>
          </a:p>
          <a:p>
            <a:pPr algn="just"/>
            <a:r>
              <a:rPr lang="uk-UA" sz="2800" dirty="0" smtClean="0"/>
              <a:t>1. Вона може бути повністю підтверджена.</a:t>
            </a:r>
            <a:endParaRPr lang="ru-RU" sz="2800" dirty="0" smtClean="0"/>
          </a:p>
          <a:p>
            <a:pPr algn="just"/>
            <a:r>
              <a:rPr lang="uk-UA" sz="2800" dirty="0" smtClean="0"/>
              <a:t>2. Вона може бути частково підтверджена, частково спростована.</a:t>
            </a:r>
            <a:endParaRPr lang="ru-RU" sz="2800" dirty="0" smtClean="0"/>
          </a:p>
          <a:p>
            <a:pPr algn="just"/>
            <a:r>
              <a:rPr lang="uk-UA" sz="2800" dirty="0" smtClean="0">
                <a:solidFill>
                  <a:srgbClr val="FF0000"/>
                </a:solidFill>
              </a:rPr>
              <a:t>3. Вона може бути повністю спростована.</a:t>
            </a:r>
            <a:endParaRPr lang="ru-RU" sz="28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Вимоги до гіпотез в соціологічному дослідженні</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533400" y="1143000"/>
            <a:ext cx="11049000" cy="5486400"/>
          </a:xfrm>
        </p:spPr>
        <p:txBody>
          <a:bodyPr>
            <a:noAutofit/>
          </a:bodyPr>
          <a:lstStyle/>
          <a:p>
            <a:pPr algn="just"/>
            <a:r>
              <a:rPr lang="en-US" sz="2800" noProof="1" smtClean="0"/>
              <a:t>Для підвищення підтверджуваності гіпотези необхідно:</a:t>
            </a:r>
          </a:p>
          <a:p>
            <a:pPr algn="just"/>
            <a:r>
              <a:rPr lang="en-US" sz="2800" noProof="1" smtClean="0">
                <a:solidFill>
                  <a:schemeClr val="accent2">
                    <a:lumMod val="75000"/>
                  </a:schemeClr>
                </a:solidFill>
              </a:rPr>
              <a:t>1) висувати максимум можливих взаємопов'язаних гіпотез;</a:t>
            </a:r>
          </a:p>
          <a:p>
            <a:pPr algn="just"/>
            <a:r>
              <a:rPr lang="en-US" sz="2800" noProof="1" smtClean="0">
                <a:solidFill>
                  <a:schemeClr val="accent2">
                    <a:lumMod val="75000"/>
                  </a:schemeClr>
                </a:solidFill>
              </a:rPr>
              <a:t>2) вказувати для кожної гіпотези максимум можливих емпіричних індикаторів.</a:t>
            </a:r>
          </a:p>
          <a:p>
            <a:pPr algn="just"/>
            <a:r>
              <a:rPr lang="en-US" sz="2800" noProof="1" smtClean="0"/>
              <a:t>Гіпотеза може вважатися спростованою, якщо не буде виявлено взаємозв'язку між явищами або якщо взаємозв'язок виявиться таким, що діє в напрямку, протилежному тому, який передбачався в гіпотезі. З іншого боку, якщо гіпотеза підтверджується фактами, тоді ми дізнаємося більше, ніж просту констатацію зв'язку між двома абстрактними ознаками.</a:t>
            </a:r>
            <a:endParaRPr lang="en-US" sz="2800" noProof="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Вимоги до гіпотез в соціологічному дослідженні</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533400" y="1143000"/>
            <a:ext cx="11049000" cy="5486400"/>
          </a:xfrm>
        </p:spPr>
        <p:txBody>
          <a:bodyPr>
            <a:noAutofit/>
          </a:bodyPr>
          <a:lstStyle/>
          <a:p>
            <a:pPr algn="just"/>
            <a:r>
              <a:rPr lang="uk-UA" sz="2400" dirty="0" smtClean="0"/>
              <a:t>Основні вимоги до гіпотез в соціологічному дослідженні наступні:</a:t>
            </a:r>
            <a:endParaRPr lang="ru-RU" sz="2400" dirty="0" smtClean="0"/>
          </a:p>
          <a:p>
            <a:pPr algn="just"/>
            <a:r>
              <a:rPr lang="uk-UA" sz="2400" dirty="0" smtClean="0"/>
              <a:t>1. Гіпотези повинні представляти собою емпіричні твердження, тобто вони виражаються сформульованими припущеннями про взаємозв'язки, які існують в реальному світі, а не твердженнями про те, що повинно бути чи може бути істинним, або про те, у що вірить дослідник. Наприклад, твердження такого роду як: </a:t>
            </a:r>
            <a:r>
              <a:rPr lang="uk-UA" sz="2400" i="1" dirty="0" smtClean="0"/>
              <a:t>«Корупції в правоохоронних органах не повинно бути»</a:t>
            </a:r>
            <a:r>
              <a:rPr lang="uk-UA" sz="2400" dirty="0" smtClean="0"/>
              <a:t> є нормативними і не можуть бути оцінені за допомогою методів соціологічного дослідження. Незважаючи на те, що емпіричні дані можуть мати відношення до формулювання та оцінки нормативного твердження, вони ніколи не скажуть вам напевно, справедливо нормативне твердження чи ні.</a:t>
            </a:r>
            <a:endParaRPr lang="ru-RU" sz="2400" dirty="0" smtClean="0"/>
          </a:p>
          <a:p>
            <a:pPr algn="just"/>
            <a:r>
              <a:rPr lang="uk-UA" sz="2400" dirty="0" smtClean="0"/>
              <a:t>2. Гіпотеза повинна бути загальною (мати широке застосування). Вона повинна пояснювати скоріше найбільш загальні прояви феномена, ніж якісь більш конкретні особливості.</a:t>
            </a:r>
            <a:endParaRPr lang="ru-RU"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Вимоги до гіпотез в соціологічному дослідженні</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82400" cy="5638800"/>
          </a:xfrm>
        </p:spPr>
        <p:txBody>
          <a:bodyPr>
            <a:noAutofit/>
          </a:bodyPr>
          <a:lstStyle/>
          <a:p>
            <a:pPr algn="just"/>
            <a:r>
              <a:rPr lang="uk-UA" sz="2800" dirty="0" smtClean="0"/>
              <a:t>3. Гіпотеза повинна бути правдоподібною, тобто повинна існувати якась логічна і заснована на наукових знаннях причина, що змушує думати, що вона підтвердиться. </a:t>
            </a:r>
          </a:p>
          <a:p>
            <a:pPr algn="just"/>
            <a:r>
              <a:rPr lang="uk-UA" sz="2800" dirty="0" smtClean="0"/>
              <a:t>Взагалі прагнення до формулювання правдоподібних гіпотез - одна з причин, за якими дослідник не може обійтися в своєму дослідницькому проекті без огляду літератури. </a:t>
            </a:r>
          </a:p>
          <a:p>
            <a:pPr algn="just"/>
            <a:r>
              <a:rPr lang="uk-UA" sz="2800" dirty="0" smtClean="0"/>
              <a:t>Саме огляд літератури і результатів попередніх досліджень можуть ознайомити соціолога, як із загальними теоріями, так і з окремими специфічними гіпотезами, які висували інші автори. В обох випадках читання літератури по предмету дослідження підвищить шанси на те, що гіпотеза буде підтверджена.</a:t>
            </a:r>
            <a:endParaRPr lang="ru-RU" sz="28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Вимоги до гіпотез в соціологічному дослідженні</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82400" cy="5638800"/>
          </a:xfrm>
        </p:spPr>
        <p:txBody>
          <a:bodyPr>
            <a:noAutofit/>
          </a:bodyPr>
          <a:lstStyle/>
          <a:p>
            <a:pPr algn="just"/>
            <a:r>
              <a:rPr lang="uk-UA" sz="2400" dirty="0" smtClean="0"/>
              <a:t>4. Гіпотеза повинна бути конкретною. Тобто поняття, що використовуються в гіпотезі, повинні бути чітко визначені. </a:t>
            </a:r>
          </a:p>
          <a:p>
            <a:pPr algn="just"/>
            <a:r>
              <a:rPr lang="uk-UA" sz="2400" dirty="0" smtClean="0"/>
              <a:t>Наприклад, гіпотеза, яка передбачає, що «Існує взаємозв'язок між характером індивідуальності і пізнавальною активністю», занадто невизначена. Що мається на увазі під індивідуальністю? Про які саме прояви пізнавальної активності йдеться? </a:t>
            </a:r>
          </a:p>
          <a:p>
            <a:pPr algn="just"/>
            <a:r>
              <a:rPr lang="uk-UA" sz="2400" dirty="0" smtClean="0"/>
              <a:t>Більш конкретне формулювання цієї гіпотези могло б бути таким: </a:t>
            </a:r>
            <a:r>
              <a:rPr lang="uk-UA" sz="2400" i="1" dirty="0" smtClean="0"/>
              <a:t>«Чим більшою цілеспрямованістю володіє людина, тим більш імовірно, що він (або вона) опиниться серед тих, кому важливий результат процесу навчання».</a:t>
            </a:r>
            <a:r>
              <a:rPr lang="uk-UA" sz="2400" dirty="0" smtClean="0"/>
              <a:t> </a:t>
            </a:r>
          </a:p>
          <a:p>
            <a:pPr algn="just"/>
            <a:r>
              <a:rPr lang="uk-UA" sz="2400" dirty="0" smtClean="0"/>
              <a:t>Тепер індивідуальність визначена через цілеспрямованість як рису характеру, а пізнавальна активність представлена через інтерес до результатів навчання, як більш точні поняття. </a:t>
            </a:r>
          </a:p>
          <a:p>
            <a:pPr algn="just"/>
            <a:r>
              <a:rPr lang="uk-UA" sz="2400" dirty="0" smtClean="0"/>
              <a:t>Зрозуміло, що в кінцевому рахунку, навіть ці два терміни ще повинні будуть отримати більш точні визначення і пройти ґрунтовну операціоналізацію, коли справа дійде до їх емпіричного виміру.</a:t>
            </a:r>
            <a:endParaRPr lang="ru-RU"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Вимоги до гіпотез в соціологічному дослідженні</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82400" cy="5638800"/>
          </a:xfrm>
        </p:spPr>
        <p:txBody>
          <a:bodyPr>
            <a:noAutofit/>
          </a:bodyPr>
          <a:lstStyle/>
          <a:p>
            <a:pPr algn="just"/>
            <a:r>
              <a:rPr lang="uk-UA" sz="2800" dirty="0" smtClean="0"/>
              <a:t>5. Гіпотеза повинна підлягати емпіричній перевірці. Гіпотези, для яких неможливо зібрати докази (які б підтверджували чи спростовували її) - неможливо перевірити. </a:t>
            </a:r>
          </a:p>
          <a:p>
            <a:pPr algn="just"/>
            <a:r>
              <a:rPr lang="uk-UA" sz="2800" dirty="0" smtClean="0"/>
              <a:t>Наприклад, гіпотеза може в своєму формулюванні носити занадто великий масштаб явища або проблеми, до якої вона відноситься і перевірка її не може бути проведена в ході соціологічного дослідження. </a:t>
            </a:r>
          </a:p>
          <a:p>
            <a:pPr algn="just"/>
            <a:r>
              <a:rPr lang="uk-UA" sz="2800" dirty="0" smtClean="0"/>
              <a:t>У цьому випадку буде доцільно основну гіпотезу розбити на ряд додаткових, точніше допоміжних. </a:t>
            </a:r>
            <a:endParaRPr lang="ru-RU" sz="2800" dirty="0" smtClean="0"/>
          </a:p>
          <a:p>
            <a:pPr algn="just">
              <a:buNone/>
            </a:pPr>
            <a:endParaRPr lang="uk-UA" sz="2800" dirty="0" smtClean="0"/>
          </a:p>
          <a:p>
            <a:pPr marL="0" indent="0" algn="just">
              <a:buNone/>
            </a:pPr>
            <a:r>
              <a:rPr lang="uk-UA" sz="2800" b="1" dirty="0" smtClean="0">
                <a:effectLst>
                  <a:outerShdw blurRad="38100" dist="38100" dir="2700000" algn="tl">
                    <a:srgbClr val="000000">
                      <a:alpha val="43137"/>
                    </a:srgbClr>
                  </a:outerShdw>
                </a:effectLst>
              </a:rPr>
              <a:t>Слідування цим основним вимогам дозволяє досліднику сформулювати вихідні положення дослідження які він буде перевіряти емпірично.</a:t>
            </a:r>
            <a:endParaRPr lang="ru-RU" sz="2800" b="1"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Гіпотеза соціологічного дослідження та її значення</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09850"/>
            <a:ext cx="11506200" cy="5638800"/>
          </a:xfrm>
        </p:spPr>
        <p:txBody>
          <a:bodyPr>
            <a:noAutofit/>
          </a:bodyPr>
          <a:lstStyle/>
          <a:p>
            <a:pPr algn="just"/>
            <a:r>
              <a:rPr lang="uk-UA" sz="2400" dirty="0" smtClean="0"/>
              <a:t>Гіпотеза дослідження - це </a:t>
            </a:r>
            <a:r>
              <a:rPr lang="uk-UA" sz="2400" b="1" dirty="0" smtClean="0"/>
              <a:t>науково обґрунтоване </a:t>
            </a:r>
            <a:r>
              <a:rPr lang="uk-UA" sz="2400" dirty="0" smtClean="0"/>
              <a:t>припущення про структуру досліджуваного соціального явища або про характер зв'язків між його компонентами. </a:t>
            </a:r>
          </a:p>
          <a:p>
            <a:pPr algn="just"/>
            <a:r>
              <a:rPr lang="uk-UA" sz="2400" dirty="0" smtClean="0"/>
              <a:t>Ясно, що для формування гіпотези соціолог повинен мати у своєму розпорядженні деяку попередню інформацію, засновану на результатах попередніх досліджень або на даних суміжних наук: економіки, статистики, психології та ін. </a:t>
            </a:r>
          </a:p>
          <a:p>
            <a:pPr algn="just"/>
            <a:r>
              <a:rPr lang="uk-UA" sz="2400" dirty="0" smtClean="0"/>
              <a:t>Розвідувальні, пошукові дослідження можуть не мати гіпотез. Навпаки, описові та аналітичні дослідження, що відповідають на питання про причинні зв'язки або функціональні залежності між досліджуваними характеристиками, як правило, ґрунтуються на деяких попередніх припущеннях про те, які характеристики пов'язані між собою залежностями, які характері і спрямованість і сила останніх. </a:t>
            </a:r>
          </a:p>
          <a:p>
            <a:pPr algn="just"/>
            <a:r>
              <a:rPr lang="uk-UA" sz="2400" dirty="0" smtClean="0"/>
              <a:t>Приклад робочої гіпотези: «рівень відвідування занять студентами більше залежить від організаційного впливу деканату, ніж від особистого бажання вивчення дисципліни».</a:t>
            </a:r>
            <a:endParaRPr lang="ru-RU"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r>
              <a:rPr lang="uk-UA" sz="3200" b="1" dirty="0" smtClean="0">
                <a:effectLst>
                  <a:outerShdw blurRad="38100" dist="38100" dir="2700000" algn="tl">
                    <a:srgbClr val="000000">
                      <a:alpha val="43137"/>
                    </a:srgbClr>
                  </a:outerShdw>
                </a:effectLst>
              </a:rPr>
              <a:t>*Приклади гіпотез різних типів:</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82400" cy="5638800"/>
          </a:xfrm>
        </p:spPr>
        <p:txBody>
          <a:bodyPr>
            <a:noAutofit/>
          </a:bodyPr>
          <a:lstStyle/>
          <a:p>
            <a:pPr algn="just">
              <a:buNone/>
            </a:pPr>
            <a:r>
              <a:rPr lang="uk-UA" sz="2400" dirty="0" smtClean="0"/>
              <a:t>• Високий рівень наукової діяльності студентів пов'язаний з мотивацією вибору профілю освіти, </a:t>
            </a:r>
            <a:r>
              <a:rPr lang="uk-UA" sz="2400" dirty="0" smtClean="0">
                <a:solidFill>
                  <a:schemeClr val="accent2">
                    <a:lumMod val="75000"/>
                  </a:schemeClr>
                </a:solidFill>
              </a:rPr>
              <a:t>тобто чим більше студент орієнтований на дану спеціальність, тим вищим у нього є рівень наукової діяльності. </a:t>
            </a:r>
            <a:r>
              <a:rPr lang="uk-UA" sz="2400" dirty="0" smtClean="0"/>
              <a:t>(Функціональна/Спрямована пряма)</a:t>
            </a:r>
            <a:endParaRPr lang="ru-RU" sz="2400" dirty="0" smtClean="0"/>
          </a:p>
          <a:p>
            <a:pPr algn="just">
              <a:buNone/>
            </a:pPr>
            <a:r>
              <a:rPr lang="uk-UA" sz="2400" dirty="0" smtClean="0"/>
              <a:t>• </a:t>
            </a:r>
            <a:r>
              <a:rPr lang="uk-UA" sz="2400" dirty="0" smtClean="0">
                <a:solidFill>
                  <a:schemeClr val="accent2">
                    <a:lumMod val="75000"/>
                  </a:schemeClr>
                </a:solidFill>
              </a:rPr>
              <a:t>Низький рівень </a:t>
            </a:r>
            <a:r>
              <a:rPr lang="uk-UA" sz="2400" dirty="0" smtClean="0"/>
              <a:t>відвідуваності занять пов'язаний з </a:t>
            </a:r>
            <a:r>
              <a:rPr lang="uk-UA" sz="2400" dirty="0" smtClean="0">
                <a:solidFill>
                  <a:schemeClr val="accent2">
                    <a:lumMod val="75000"/>
                  </a:schemeClr>
                </a:solidFill>
              </a:rPr>
              <a:t>відсутністю інтересу до навчання</a:t>
            </a:r>
            <a:r>
              <a:rPr lang="uk-UA" sz="2400" dirty="0" smtClean="0"/>
              <a:t>. (Функціональна/Спрямована пряма)</a:t>
            </a:r>
            <a:endParaRPr lang="ru-RU" sz="2400" dirty="0" smtClean="0"/>
          </a:p>
          <a:p>
            <a:pPr algn="just">
              <a:buNone/>
            </a:pPr>
            <a:r>
              <a:rPr lang="uk-UA" sz="2400" dirty="0" smtClean="0"/>
              <a:t>• Надмірне захоплення іншими видами діяльності (хобі) призводить до зниження результатів у навчальній діяльності. (Функціональна/Спрямована зворотна)</a:t>
            </a:r>
            <a:endParaRPr lang="ru-RU" sz="2400" dirty="0" smtClean="0"/>
          </a:p>
          <a:p>
            <a:pPr algn="just">
              <a:buNone/>
            </a:pPr>
            <a:r>
              <a:rPr lang="uk-UA" sz="2400" dirty="0" smtClean="0"/>
              <a:t>• Оскільки в Україні загалом товари імпортних виробників більш популярні, ніж товари вітчизняного виробництва, то серед населення України існує думка, що лікарські засоби закордонного виробництва є більш якіснішими та дієвішими, ніж власне українські препарати. (Каузальна)</a:t>
            </a:r>
            <a:endParaRPr lang="ru-RU" sz="2400" dirty="0" smtClean="0"/>
          </a:p>
          <a:p>
            <a:pPr algn="just">
              <a:buNone/>
            </a:pPr>
            <a:r>
              <a:rPr lang="uk-UA" sz="2400" dirty="0" smtClean="0"/>
              <a:t>• Існує зв'язок між трудовою зайнятістю студента денного відділення вузу і його інтересом до процесу навчання. (Кореляційна)</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Гіпотеза соціологічного дослідження та її значення</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06200" cy="5638800"/>
          </a:xfrm>
        </p:spPr>
        <p:txBody>
          <a:bodyPr>
            <a:noAutofit/>
          </a:bodyPr>
          <a:lstStyle/>
          <a:p>
            <a:pPr algn="just"/>
            <a:r>
              <a:rPr lang="uk-UA" sz="2400" dirty="0" smtClean="0"/>
              <a:t>Формування гіпотез - це розробка логічних опор для збору і аналізу емпіричних даних. Якщо авторами дослідження були сформульовані гіпотези, то емпіричні дані служать для їх перевірки: підтвердження або спростування. Якщо гіпотез не було на «вході» дослідження, то на «виході» соціолог, як правило, безпорадно описує в звіті процентні розподіли відповідей на питання анкети і пропонує тривіальні практичні рекомендації, очевидні на рівні здорового глузду.</a:t>
            </a:r>
            <a:endParaRPr lang="ru-RU" sz="2400" dirty="0" smtClean="0"/>
          </a:p>
          <a:p>
            <a:pPr algn="just"/>
            <a:r>
              <a:rPr lang="uk-UA" sz="2400" dirty="0" smtClean="0"/>
              <a:t>Основна вимога до формулювання гіпотези полягає в тому, щоб вона була такою, що емпірично перевіряється. Це означає, що поняття, що входять до складу гіпотези, повинні бути пов'язані з явищами, доступними спостереженню, вимірюванню, реєстрації та аналізу. Такий зв'язок і забезпечується логічним аналізом понять.</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Гіпотеза соціологічного дослідження та її значення</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06200" cy="5638800"/>
          </a:xfrm>
        </p:spPr>
        <p:txBody>
          <a:bodyPr>
            <a:noAutofit/>
          </a:bodyPr>
          <a:lstStyle/>
          <a:p>
            <a:pPr algn="just"/>
            <a:r>
              <a:rPr lang="uk-UA" sz="2400" dirty="0" smtClean="0"/>
              <a:t>Також висунута гіпотеза повинна бути логічно узгоджена з проблемою і метою дослідження. Гіпотезу слід формулювати в поняттях, які отримали попереднє уточнення та інтерпретацію в програмі дослідження.</a:t>
            </a:r>
            <a:endParaRPr lang="ru-RU" sz="2400" dirty="0" smtClean="0"/>
          </a:p>
          <a:p>
            <a:pPr algn="just"/>
            <a:r>
              <a:rPr lang="uk-UA" sz="2400" dirty="0" smtClean="0"/>
              <a:t>Розробляючи гіпотезу, слід одночасно подумати і про те, як по ній зібрати матеріал і його обробити.</a:t>
            </a:r>
            <a:endParaRPr lang="ru-RU" sz="2400" dirty="0" smtClean="0"/>
          </a:p>
          <a:p>
            <a:pPr algn="just"/>
            <a:r>
              <a:rPr lang="uk-UA" sz="2400" dirty="0" smtClean="0"/>
              <a:t>Отже в соціологічному дослідженні висунення гіпотез є переходом від теорії до наступних емпіричних пізнавальних процедур, спрямованих на доцільний збір і аналіз первинної інформації; на знаходження шляхів практичного вирішення проблеми і збагачення теоретичної бази досліджень в даній конкретній сфері життєдіяльності суспільства.</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Етапи побудови гіпотези</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06200" cy="5638800"/>
          </a:xfrm>
        </p:spPr>
        <p:txBody>
          <a:bodyPr>
            <a:noAutofit/>
          </a:bodyPr>
          <a:lstStyle/>
          <a:p>
            <a:pPr algn="just"/>
            <a:r>
              <a:rPr lang="uk-UA" sz="2800" dirty="0" smtClean="0"/>
              <a:t>В процесі розробки гіпотези можна виділити наступні етапи:</a:t>
            </a:r>
            <a:endParaRPr lang="ru-RU" sz="2800" dirty="0" smtClean="0"/>
          </a:p>
          <a:p>
            <a:pPr algn="just"/>
            <a:r>
              <a:rPr lang="uk-UA" sz="2800" dirty="0" smtClean="0"/>
              <a:t>1. Збір інформації з досліджуваної проблеми, включаючи вивчення літератури по темі, статистичних матеріалів, звітів, думок експертів і т. д. Попередньою умовою успішної роботи є складання робочого плану зі збору інформації, спираючись на власний досвід, інтуїцію і ерудицію соціолога.</a:t>
            </a:r>
            <a:endParaRPr lang="ru-RU" sz="2800" dirty="0" smtClean="0"/>
          </a:p>
          <a:p>
            <a:pPr algn="just"/>
            <a:r>
              <a:rPr lang="uk-UA" sz="2800" dirty="0" smtClean="0"/>
              <a:t>2. Формулювання гіпотез. На цій фазі соціолог критично осмислює отриману ним інформацію і висуває обґрунтовані припущення про властивості, структуру і механізм функціонування феномену, що досліджується.</a:t>
            </a:r>
            <a:endParaRPr lang="ru-RU" sz="2800" dirty="0" smtClean="0"/>
          </a:p>
          <a:p>
            <a:pPr algn="just"/>
            <a:r>
              <a:rPr lang="uk-UA" sz="2800" dirty="0" smtClean="0"/>
              <a:t>3. Групування гіпотез, їх класифікація на основні і не основні гіпотези-причини і гіпотези-наслідки для того щоб привести їх у певну систему.</a:t>
            </a:r>
            <a:endParaRPr lang="ru-RU"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Етапи побудови гіпотези</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06200" cy="5638800"/>
          </a:xfrm>
        </p:spPr>
        <p:txBody>
          <a:bodyPr>
            <a:noAutofit/>
          </a:bodyPr>
          <a:lstStyle/>
          <a:p>
            <a:pPr algn="just"/>
            <a:r>
              <a:rPr lang="en-US" sz="2800" noProof="1" smtClean="0"/>
              <a:t>В емпіричному дослідженні гіпотези повинні бути сформульовані в конкретних емпірично вимірюваних поняттях (для цього використовуються поняття-ознаки та поняття-індикатори з операціоналізації).</a:t>
            </a:r>
          </a:p>
          <a:p>
            <a:pPr algn="just"/>
            <a:r>
              <a:rPr lang="en-US" sz="2800" noProof="1" smtClean="0"/>
              <a:t>Дуже важливо при розробці програми ретельно формулювати основну гіпотезу, котра спрямовує всю роботу до єдиної мети і з неї виводити інші (додаткові).</a:t>
            </a:r>
            <a:endParaRPr lang="en-US" sz="2800" noProof="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Етапи побудови гіпотези</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06200" cy="5638800"/>
          </a:xfrm>
        </p:spPr>
        <p:txBody>
          <a:bodyPr>
            <a:noAutofit/>
          </a:bodyPr>
          <a:lstStyle/>
          <a:p>
            <a:pPr algn="just"/>
            <a:r>
              <a:rPr lang="uk-UA" sz="2400" dirty="0" smtClean="0"/>
              <a:t>Часто в прикладних дослідженнях використовується спеціальний підхід для написання гіпотез, він полягає у використанні при формулюванні і написанні тексту гіпотези своєрідною формули: «якщо ..., то ...,». Наприклад, </a:t>
            </a:r>
            <a:r>
              <a:rPr lang="uk-UA" sz="2400" i="1" dirty="0" smtClean="0">
                <a:solidFill>
                  <a:srgbClr val="FF0000"/>
                </a:solidFill>
              </a:rPr>
              <a:t>«</a:t>
            </a:r>
            <a:r>
              <a:rPr lang="uk-UA" sz="2400" b="1" i="1" u="sng" dirty="0" smtClean="0">
                <a:solidFill>
                  <a:srgbClr val="FF0000"/>
                </a:solidFill>
              </a:rPr>
              <a:t>Якщо</a:t>
            </a:r>
            <a:r>
              <a:rPr lang="uk-UA" sz="2400" i="1" dirty="0" smtClean="0">
                <a:solidFill>
                  <a:srgbClr val="FF0000"/>
                </a:solidFill>
              </a:rPr>
              <a:t> система державного управління буде надзвичайно централізована, </a:t>
            </a:r>
            <a:r>
              <a:rPr lang="uk-UA" sz="2400" b="1" i="1" u="sng" dirty="0" smtClean="0">
                <a:solidFill>
                  <a:srgbClr val="FF0000"/>
                </a:solidFill>
              </a:rPr>
              <a:t>то</a:t>
            </a:r>
            <a:r>
              <a:rPr lang="uk-UA" sz="2400" i="1" dirty="0" smtClean="0">
                <a:solidFill>
                  <a:srgbClr val="FF0000"/>
                </a:solidFill>
              </a:rPr>
              <a:t> регіональна політична еліта буде обмеженою в своїх повноваженнях і не зможе розвиватись»</a:t>
            </a:r>
            <a:r>
              <a:rPr lang="uk-UA" sz="2400" i="1" dirty="0" smtClean="0"/>
              <a:t>, або </a:t>
            </a:r>
            <a:r>
              <a:rPr lang="uk-UA" sz="2400" i="1" dirty="0" smtClean="0">
                <a:solidFill>
                  <a:srgbClr val="FF0000"/>
                </a:solidFill>
              </a:rPr>
              <a:t>«</a:t>
            </a:r>
            <a:r>
              <a:rPr lang="uk-UA" sz="2400" b="1" i="1" u="sng" dirty="0" smtClean="0">
                <a:solidFill>
                  <a:srgbClr val="FF0000"/>
                </a:solidFill>
              </a:rPr>
              <a:t>Якщо </a:t>
            </a:r>
            <a:r>
              <a:rPr lang="uk-UA" sz="2400" i="1" dirty="0" smtClean="0">
                <a:solidFill>
                  <a:srgbClr val="FF0000"/>
                </a:solidFill>
              </a:rPr>
              <a:t>лікарські засоби без обмежень рекламуються в ЗМІ, </a:t>
            </a:r>
            <a:r>
              <a:rPr lang="uk-UA" sz="2400" b="1" i="1" u="sng" dirty="0" smtClean="0">
                <a:solidFill>
                  <a:srgbClr val="FF0000"/>
                </a:solidFill>
              </a:rPr>
              <a:t>то</a:t>
            </a:r>
            <a:r>
              <a:rPr lang="uk-UA" sz="2400" i="1" dirty="0" smtClean="0">
                <a:solidFill>
                  <a:srgbClr val="FF0000"/>
                </a:solidFill>
              </a:rPr>
              <a:t> більша частина населення купує їх без узгодження з лікарем».</a:t>
            </a:r>
            <a:endParaRPr lang="ru-RU" sz="2400" dirty="0" smtClean="0">
              <a:solidFill>
                <a:srgbClr val="FF0000"/>
              </a:solidFill>
            </a:endParaRPr>
          </a:p>
          <a:p>
            <a:pPr algn="just"/>
            <a:r>
              <a:rPr lang="uk-UA" sz="2400" dirty="0" smtClean="0"/>
              <a:t>Звичайно ця формула не є обов’язковою для застосування, гіпотези можуть бути сформульовані і без її використання. Наприклад, </a:t>
            </a:r>
            <a:r>
              <a:rPr lang="uk-UA" sz="2400" i="1" dirty="0" smtClean="0">
                <a:solidFill>
                  <a:schemeClr val="accent5">
                    <a:lumMod val="75000"/>
                  </a:schemeClr>
                </a:solidFill>
              </a:rPr>
              <a:t>«Більша частина студентів ще під час навчання планує здобуття другої вищої освіти», </a:t>
            </a:r>
            <a:r>
              <a:rPr lang="uk-UA" sz="2400" i="1" dirty="0" smtClean="0"/>
              <a:t>чи</a:t>
            </a:r>
            <a:r>
              <a:rPr lang="uk-UA" sz="2400" i="1" dirty="0" smtClean="0">
                <a:solidFill>
                  <a:schemeClr val="accent5">
                    <a:lumMod val="75000"/>
                  </a:schemeClr>
                </a:solidFill>
              </a:rPr>
              <a:t> «Домінуючим мотивом вибору майбутньої професії у абітурієнтів є її престижність з точки зору громадської думки в суспільстві на даний момент».</a:t>
            </a:r>
            <a:endParaRPr lang="ru-RU" sz="2400" dirty="0">
              <a:solidFill>
                <a:schemeClr val="accent5">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Види гіпотез</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42900" y="838200"/>
            <a:ext cx="11506200" cy="5638800"/>
          </a:xfrm>
        </p:spPr>
        <p:txBody>
          <a:bodyPr>
            <a:noAutofit/>
          </a:bodyPr>
          <a:lstStyle/>
          <a:p>
            <a:pPr algn="just"/>
            <a:r>
              <a:rPr lang="uk-UA" sz="2400" dirty="0" smtClean="0"/>
              <a:t>Зазвичай в літературі вказується на існування тільки двох типів гіпотез - основної та додаткових. Як вже було сказано вище основна гіпотеза спрямовує всю роботу до єдиної мети і з неї виводяться інші – уточнюючі або додаткові.</a:t>
            </a:r>
          </a:p>
          <a:p>
            <a:pPr algn="just"/>
            <a:r>
              <a:rPr lang="uk-UA" sz="2400" i="1" dirty="0" smtClean="0"/>
              <a:t>Наприклад: </a:t>
            </a:r>
            <a:endParaRPr lang="uk-UA" sz="2400" dirty="0" smtClean="0"/>
          </a:p>
          <a:p>
            <a:pPr algn="just"/>
            <a:r>
              <a:rPr lang="uk-UA" sz="2400" b="1" i="1" u="sng" dirty="0" smtClean="0"/>
              <a:t>Основна гіпотеза:</a:t>
            </a:r>
            <a:r>
              <a:rPr lang="uk-UA" sz="2400" i="1" dirty="0" smtClean="0"/>
              <a:t> </a:t>
            </a:r>
            <a:endParaRPr lang="uk-UA" sz="2400" dirty="0" smtClean="0"/>
          </a:p>
          <a:p>
            <a:pPr algn="just"/>
            <a:r>
              <a:rPr lang="uk-UA" sz="2400" i="1" dirty="0" smtClean="0"/>
              <a:t>Для мобілізації молодіжного електорату часто політичними силами використовується такий різновид агресивного політичного маркетингу, як маніпулятивні технології.</a:t>
            </a:r>
            <a:endParaRPr lang="uk-UA" sz="2400" dirty="0" smtClean="0"/>
          </a:p>
          <a:p>
            <a:pPr algn="just"/>
            <a:r>
              <a:rPr lang="uk-UA" sz="2400" b="1" i="1" u="sng" dirty="0" smtClean="0"/>
              <a:t>Додаткові:</a:t>
            </a:r>
            <a:r>
              <a:rPr lang="uk-UA" sz="2400" i="1" dirty="0" smtClean="0"/>
              <a:t> </a:t>
            </a:r>
            <a:endParaRPr lang="uk-UA" sz="2400" dirty="0" smtClean="0"/>
          </a:p>
          <a:p>
            <a:pPr lvl="0" algn="just"/>
            <a:r>
              <a:rPr lang="uk-UA" sz="2400" i="1" dirty="0" smtClean="0"/>
              <a:t>До агресивного політичного маркетингу як технології мобілізації молодіжного електорату частіше звертаються опозиційні сили.</a:t>
            </a:r>
            <a:endParaRPr lang="uk-UA" sz="2400" dirty="0" smtClean="0"/>
          </a:p>
          <a:p>
            <a:pPr lvl="0" algn="just"/>
            <a:r>
              <a:rPr lang="uk-UA" sz="2400" i="1" dirty="0" smtClean="0">
                <a:solidFill>
                  <a:srgbClr val="FF0000"/>
                </a:solidFill>
              </a:rPr>
              <a:t>Оскільки/Якщо агресивний політичний маркетинг орієнтований на короткочасний результат, тому/то застосовуються найбільш яскраві політичні технології такі як «агресивна Інтернет-атака» та акцентування уваги на невдалих політичних діях і рішеннях опонентів.</a:t>
            </a:r>
            <a:endParaRPr lang="uk-UA" sz="24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200" b="1" dirty="0" smtClean="0">
                <a:effectLst>
                  <a:outerShdw blurRad="38100" dist="38100" dir="2700000" algn="tl">
                    <a:srgbClr val="000000">
                      <a:alpha val="43137"/>
                    </a:srgbClr>
                  </a:outerShdw>
                </a:effectLst>
              </a:rPr>
              <a:t>Види гіпотез</a:t>
            </a: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533400" y="1219200"/>
            <a:ext cx="11049000" cy="5410200"/>
          </a:xfrm>
        </p:spPr>
        <p:txBody>
          <a:bodyPr>
            <a:noAutofit/>
          </a:bodyPr>
          <a:lstStyle/>
          <a:p>
            <a:pPr algn="just"/>
            <a:r>
              <a:rPr lang="uk-UA" sz="2800" dirty="0" smtClean="0"/>
              <a:t>Однак, існують ще деякі відмінності сформульованих дослідником припущень. Як правило, серед висунутих в процесі дослідження припущень, можна виділити також, чотири типи гіпотез, що істотно розрізняються між собою, в залежності від того, що саме і яким чином має намір пояснити у взаємозв'язку дослідник.</a:t>
            </a:r>
          </a:p>
          <a:p>
            <a:pPr algn="just">
              <a:buNone/>
            </a:pPr>
            <a:endParaRPr lang="ru-RU" sz="2800" dirty="0" smtClean="0"/>
          </a:p>
          <a:p>
            <a:pPr algn="just"/>
            <a:r>
              <a:rPr lang="uk-UA" sz="2800" b="1" dirty="0" smtClean="0"/>
              <a:t>Гіпотези можуть бути: недійсними (нульовими), кореляційними, спрямованими і каузальними.</a:t>
            </a:r>
            <a:endParaRPr lang="ru-RU" sz="2800" dirty="0"/>
          </a:p>
        </p:txBody>
      </p:sp>
    </p:spTree>
  </p:cSld>
  <p:clrMapOvr>
    <a:masterClrMapping/>
  </p:clrMapOvr>
</p:sld>
</file>

<file path=ppt/theme/theme1.xml><?xml version="1.0" encoding="utf-8"?>
<a:theme xmlns:a="http://schemas.openxmlformats.org/drawingml/2006/main" name="Тема Office">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758</TotalTime>
  <Words>2147</Words>
  <Application>Microsoft Office PowerPoint</Application>
  <PresentationFormat>Широкий екран</PresentationFormat>
  <Paragraphs>97</Paragraphs>
  <Slides>20</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20</vt:i4>
      </vt:variant>
    </vt:vector>
  </HeadingPairs>
  <TitlesOfParts>
    <vt:vector size="23" baseType="lpstr">
      <vt:lpstr>Arial</vt:lpstr>
      <vt:lpstr>Calibri</vt:lpstr>
      <vt:lpstr>Тема Office</vt:lpstr>
      <vt:lpstr>Тема:  Методологічна частина програми соціологічного дослідження (частина 3)</vt:lpstr>
      <vt:lpstr>Гіпотеза соціологічного дослідження та її значення</vt:lpstr>
      <vt:lpstr>Гіпотеза соціологічного дослідження та її значення</vt:lpstr>
      <vt:lpstr>Гіпотеза соціологічного дослідження та її значення</vt:lpstr>
      <vt:lpstr>Етапи побудови гіпотези</vt:lpstr>
      <vt:lpstr>Етапи побудови гіпотези</vt:lpstr>
      <vt:lpstr>Етапи побудови гіпотези</vt:lpstr>
      <vt:lpstr>Види гіпотез</vt:lpstr>
      <vt:lpstr>Види гіпотез</vt:lpstr>
      <vt:lpstr>Види гіпотез</vt:lpstr>
      <vt:lpstr>Види гіпотез</vt:lpstr>
      <vt:lpstr>Види гіпотез</vt:lpstr>
      <vt:lpstr>Види гіпотез</vt:lpstr>
      <vt:lpstr>Вимоги до гіпотез в соціологічному дослідженні</vt:lpstr>
      <vt:lpstr>Вимоги до гіпотез в соціологічному дослідженні</vt:lpstr>
      <vt:lpstr>Вимоги до гіпотез в соціологічному дослідженні</vt:lpstr>
      <vt:lpstr>Вимоги до гіпотез в соціологічному дослідженні</vt:lpstr>
      <vt:lpstr>Вимоги до гіпотез в соціологічному дослідженні</vt:lpstr>
      <vt:lpstr>Вимоги до гіпотез в соціологічному дослідженні</vt:lpstr>
      <vt:lpstr>*Приклади гіпотез різних типів:</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методів в кількісній і якісній стратегїї дослідження»</dc:title>
  <dc:creator>Гойда Анна</dc:creator>
  <cp:lastModifiedBy>Taisiia</cp:lastModifiedBy>
  <cp:revision>24</cp:revision>
  <dcterms:created xsi:type="dcterms:W3CDTF">2020-10-05T19:12:53Z</dcterms:created>
  <dcterms:modified xsi:type="dcterms:W3CDTF">2024-03-19T12:16:12Z</dcterms:modified>
</cp:coreProperties>
</file>