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2" r:id="rId2"/>
    <p:sldId id="256" r:id="rId3"/>
    <p:sldId id="257" r:id="rId4"/>
    <p:sldId id="258" r:id="rId5"/>
    <p:sldId id="260" r:id="rId6"/>
    <p:sldId id="361" r:id="rId7"/>
    <p:sldId id="261" r:id="rId8"/>
    <p:sldId id="366" r:id="rId9"/>
    <p:sldId id="262" r:id="rId10"/>
    <p:sldId id="263" r:id="rId11"/>
    <p:sldId id="264" r:id="rId12"/>
    <p:sldId id="265" r:id="rId13"/>
    <p:sldId id="266" r:id="rId14"/>
    <p:sldId id="267" r:id="rId15"/>
    <p:sldId id="259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Voit@gmail.com" initials="h" lastIdx="1" clrIdx="0">
    <p:extLst>
      <p:ext uri="{19B8F6BF-5375-455C-9EA6-DF929625EA0E}">
        <p15:presenceInfo xmlns:p15="http://schemas.microsoft.com/office/powerpoint/2012/main" userId="357977688ff030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7" y="8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EB7C2-AEAD-454F-9E6C-0E95638E2D4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B0EFD96-82B5-42F9-A984-F043DDF0C434}">
      <dgm:prSet phldrT="[Текст]"/>
      <dgm:spPr/>
      <dgm:t>
        <a:bodyPr/>
        <a:lstStyle/>
        <a:p>
          <a:r>
            <a:rPr lang="uk-UA" dirty="0"/>
            <a:t>Рецептор</a:t>
          </a:r>
          <a:endParaRPr lang="ru-UA" dirty="0"/>
        </a:p>
      </dgm:t>
    </dgm:pt>
    <dgm:pt modelId="{B3B6F706-6F4A-4B8B-8DE3-F063A3D2F3E2}" type="parTrans" cxnId="{F8E7FDE0-7DD4-4A0F-BA37-3BC81F428333}">
      <dgm:prSet/>
      <dgm:spPr/>
      <dgm:t>
        <a:bodyPr/>
        <a:lstStyle/>
        <a:p>
          <a:endParaRPr lang="ru-UA"/>
        </a:p>
      </dgm:t>
    </dgm:pt>
    <dgm:pt modelId="{3B1A9E80-D794-4316-B3C3-45C4B6818505}" type="sibTrans" cxnId="{F8E7FDE0-7DD4-4A0F-BA37-3BC81F428333}">
      <dgm:prSet/>
      <dgm:spPr/>
      <dgm:t>
        <a:bodyPr/>
        <a:lstStyle/>
        <a:p>
          <a:endParaRPr lang="ru-UA"/>
        </a:p>
      </dgm:t>
    </dgm:pt>
    <dgm:pt modelId="{671DD090-56BE-4015-B52D-22918E30B0BF}">
      <dgm:prSet phldrT="[Текст]"/>
      <dgm:spPr/>
      <dgm:t>
        <a:bodyPr/>
        <a:lstStyle/>
        <a:p>
          <a:r>
            <a:rPr lang="uk-UA" dirty="0"/>
            <a:t>Стартовий фермент</a:t>
          </a:r>
          <a:endParaRPr lang="ru-UA" dirty="0"/>
        </a:p>
      </dgm:t>
    </dgm:pt>
    <dgm:pt modelId="{EFBBECEB-5383-47D0-8AC8-0625F5042B0A}" type="parTrans" cxnId="{EEE0976B-DF7F-4B8C-8476-B85104D75D04}">
      <dgm:prSet/>
      <dgm:spPr/>
      <dgm:t>
        <a:bodyPr/>
        <a:lstStyle/>
        <a:p>
          <a:endParaRPr lang="ru-UA"/>
        </a:p>
      </dgm:t>
    </dgm:pt>
    <dgm:pt modelId="{D5E0CEC7-DB19-4E85-B266-855161635ECB}" type="sibTrans" cxnId="{EEE0976B-DF7F-4B8C-8476-B85104D75D04}">
      <dgm:prSet/>
      <dgm:spPr/>
      <dgm:t>
        <a:bodyPr/>
        <a:lstStyle/>
        <a:p>
          <a:endParaRPr lang="ru-UA"/>
        </a:p>
      </dgm:t>
    </dgm:pt>
    <dgm:pt modelId="{9FDE06FC-8800-473F-AA1B-9FF8BF0D3941}">
      <dgm:prSet phldrT="[Текст]"/>
      <dgm:spPr/>
      <dgm:t>
        <a:bodyPr/>
        <a:lstStyle/>
        <a:p>
          <a:r>
            <a:rPr lang="uk-UA" dirty="0" err="1"/>
            <a:t>Протеїнкінази</a:t>
          </a:r>
          <a:endParaRPr lang="ru-UA" dirty="0"/>
        </a:p>
      </dgm:t>
    </dgm:pt>
    <dgm:pt modelId="{22AD044F-40B0-4EAD-B5E8-E0F7CA01C064}" type="parTrans" cxnId="{192F7125-6030-448C-88F2-C3EA3C984CA8}">
      <dgm:prSet/>
      <dgm:spPr/>
      <dgm:t>
        <a:bodyPr/>
        <a:lstStyle/>
        <a:p>
          <a:endParaRPr lang="ru-UA"/>
        </a:p>
      </dgm:t>
    </dgm:pt>
    <dgm:pt modelId="{179B5F3F-4D97-4C9F-9848-45A884BBA4AC}" type="sibTrans" cxnId="{192F7125-6030-448C-88F2-C3EA3C984CA8}">
      <dgm:prSet/>
      <dgm:spPr/>
      <dgm:t>
        <a:bodyPr/>
        <a:lstStyle/>
        <a:p>
          <a:endParaRPr lang="ru-UA"/>
        </a:p>
      </dgm:t>
    </dgm:pt>
    <dgm:pt modelId="{85311202-D356-4E4F-8167-4CB04969E7D6}">
      <dgm:prSet/>
      <dgm:spPr/>
      <dgm:t>
        <a:bodyPr/>
        <a:lstStyle/>
        <a:p>
          <a:r>
            <a:rPr lang="uk-UA" dirty="0"/>
            <a:t>ФРТ</a:t>
          </a:r>
          <a:endParaRPr lang="ru-UA" dirty="0"/>
        </a:p>
      </dgm:t>
    </dgm:pt>
    <dgm:pt modelId="{383B0910-D39B-46DF-95F7-09AAE0231E25}" type="parTrans" cxnId="{5B66610C-3BC6-4980-A15D-BAD38372B25E}">
      <dgm:prSet/>
      <dgm:spPr/>
      <dgm:t>
        <a:bodyPr/>
        <a:lstStyle/>
        <a:p>
          <a:endParaRPr lang="ru-UA"/>
        </a:p>
      </dgm:t>
    </dgm:pt>
    <dgm:pt modelId="{C89BBFFD-7AA6-4980-BC63-F31710E79F60}" type="sibTrans" cxnId="{5B66610C-3BC6-4980-A15D-BAD38372B25E}">
      <dgm:prSet/>
      <dgm:spPr/>
      <dgm:t>
        <a:bodyPr/>
        <a:lstStyle/>
        <a:p>
          <a:endParaRPr lang="ru-UA"/>
        </a:p>
      </dgm:t>
    </dgm:pt>
    <dgm:pt modelId="{683FB28C-3C90-4FDB-9F20-72C39B6E6462}">
      <dgm:prSet/>
      <dgm:spPr/>
      <dgm:t>
        <a:bodyPr/>
        <a:lstStyle/>
        <a:p>
          <a:r>
            <a:rPr lang="uk-UA" dirty="0"/>
            <a:t>Зміна експресії генів</a:t>
          </a:r>
          <a:endParaRPr lang="ru-UA" dirty="0"/>
        </a:p>
      </dgm:t>
    </dgm:pt>
    <dgm:pt modelId="{FC827305-B55C-4CFF-A4C7-049E335C39C6}" type="parTrans" cxnId="{2B1B3EC0-B0B3-408B-9326-775472705AAD}">
      <dgm:prSet/>
      <dgm:spPr/>
      <dgm:t>
        <a:bodyPr/>
        <a:lstStyle/>
        <a:p>
          <a:endParaRPr lang="ru-UA"/>
        </a:p>
      </dgm:t>
    </dgm:pt>
    <dgm:pt modelId="{F5E2D1EC-FF68-4378-81EC-15DB35661390}" type="sibTrans" cxnId="{2B1B3EC0-B0B3-408B-9326-775472705AAD}">
      <dgm:prSet/>
      <dgm:spPr/>
      <dgm:t>
        <a:bodyPr/>
        <a:lstStyle/>
        <a:p>
          <a:endParaRPr lang="ru-UA"/>
        </a:p>
      </dgm:t>
    </dgm:pt>
    <dgm:pt modelId="{C8B7F877-41AA-4B38-9222-45689516B9B7}" type="pres">
      <dgm:prSet presAssocID="{B11EB7C2-AEAD-454F-9E6C-0E95638E2D45}" presName="Name0" presStyleCnt="0">
        <dgm:presLayoutVars>
          <dgm:dir/>
          <dgm:resizeHandles val="exact"/>
        </dgm:presLayoutVars>
      </dgm:prSet>
      <dgm:spPr/>
    </dgm:pt>
    <dgm:pt modelId="{F3F666F1-D8A0-43A6-92C5-1BD3C4C71670}" type="pres">
      <dgm:prSet presAssocID="{3B0EFD96-82B5-42F9-A984-F043DDF0C434}" presName="node" presStyleLbl="node1" presStyleIdx="0" presStyleCnt="5">
        <dgm:presLayoutVars>
          <dgm:bulletEnabled val="1"/>
        </dgm:presLayoutVars>
      </dgm:prSet>
      <dgm:spPr/>
    </dgm:pt>
    <dgm:pt modelId="{CA2A8994-2BE6-40E3-BB22-405A4FC3837A}" type="pres">
      <dgm:prSet presAssocID="{3B1A9E80-D794-4316-B3C3-45C4B6818505}" presName="sibTrans" presStyleLbl="sibTrans2D1" presStyleIdx="0" presStyleCnt="4"/>
      <dgm:spPr/>
    </dgm:pt>
    <dgm:pt modelId="{18D7FAC5-3B6A-499D-9A1A-6BE86C60063A}" type="pres">
      <dgm:prSet presAssocID="{3B1A9E80-D794-4316-B3C3-45C4B6818505}" presName="connectorText" presStyleLbl="sibTrans2D1" presStyleIdx="0" presStyleCnt="4"/>
      <dgm:spPr/>
    </dgm:pt>
    <dgm:pt modelId="{4A0177B4-0CC7-4BCD-8AD1-F408D550A1B7}" type="pres">
      <dgm:prSet presAssocID="{671DD090-56BE-4015-B52D-22918E30B0BF}" presName="node" presStyleLbl="node1" presStyleIdx="1" presStyleCnt="5">
        <dgm:presLayoutVars>
          <dgm:bulletEnabled val="1"/>
        </dgm:presLayoutVars>
      </dgm:prSet>
      <dgm:spPr/>
    </dgm:pt>
    <dgm:pt modelId="{5B6B38A9-9E35-4F70-B5F6-CFFD38174BC3}" type="pres">
      <dgm:prSet presAssocID="{D5E0CEC7-DB19-4E85-B266-855161635ECB}" presName="sibTrans" presStyleLbl="sibTrans2D1" presStyleIdx="1" presStyleCnt="4"/>
      <dgm:spPr/>
    </dgm:pt>
    <dgm:pt modelId="{421FE8FF-40B7-4BFA-80F8-A074B5FBDE40}" type="pres">
      <dgm:prSet presAssocID="{D5E0CEC7-DB19-4E85-B266-855161635ECB}" presName="connectorText" presStyleLbl="sibTrans2D1" presStyleIdx="1" presStyleCnt="4"/>
      <dgm:spPr/>
    </dgm:pt>
    <dgm:pt modelId="{EF58B033-ABCE-4906-8F5F-9CA21ADED9CC}" type="pres">
      <dgm:prSet presAssocID="{9FDE06FC-8800-473F-AA1B-9FF8BF0D3941}" presName="node" presStyleLbl="node1" presStyleIdx="2" presStyleCnt="5" custLinFactNeighborX="-5197">
        <dgm:presLayoutVars>
          <dgm:bulletEnabled val="1"/>
        </dgm:presLayoutVars>
      </dgm:prSet>
      <dgm:spPr/>
    </dgm:pt>
    <dgm:pt modelId="{45777D20-2F32-437A-AC99-4FC7458E799A}" type="pres">
      <dgm:prSet presAssocID="{179B5F3F-4D97-4C9F-9848-45A884BBA4AC}" presName="sibTrans" presStyleLbl="sibTrans2D1" presStyleIdx="2" presStyleCnt="4"/>
      <dgm:spPr/>
    </dgm:pt>
    <dgm:pt modelId="{373C133D-15EA-49F2-8454-1C4328DEF140}" type="pres">
      <dgm:prSet presAssocID="{179B5F3F-4D97-4C9F-9848-45A884BBA4AC}" presName="connectorText" presStyleLbl="sibTrans2D1" presStyleIdx="2" presStyleCnt="4"/>
      <dgm:spPr/>
    </dgm:pt>
    <dgm:pt modelId="{B71490C7-727A-4696-82F1-33106E6FDEFD}" type="pres">
      <dgm:prSet presAssocID="{85311202-D356-4E4F-8167-4CB04969E7D6}" presName="node" presStyleLbl="node1" presStyleIdx="3" presStyleCnt="5">
        <dgm:presLayoutVars>
          <dgm:bulletEnabled val="1"/>
        </dgm:presLayoutVars>
      </dgm:prSet>
      <dgm:spPr/>
    </dgm:pt>
    <dgm:pt modelId="{DCDF95A5-9E2D-44D2-89BE-C45340E2BDBF}" type="pres">
      <dgm:prSet presAssocID="{C89BBFFD-7AA6-4980-BC63-F31710E79F60}" presName="sibTrans" presStyleLbl="sibTrans2D1" presStyleIdx="3" presStyleCnt="4"/>
      <dgm:spPr/>
    </dgm:pt>
    <dgm:pt modelId="{52FE0C14-340F-490F-9BD9-08795B6BBC1E}" type="pres">
      <dgm:prSet presAssocID="{C89BBFFD-7AA6-4980-BC63-F31710E79F60}" presName="connectorText" presStyleLbl="sibTrans2D1" presStyleIdx="3" presStyleCnt="4"/>
      <dgm:spPr/>
    </dgm:pt>
    <dgm:pt modelId="{8F28F6AE-EC98-4235-A83E-DC542DE022D7}" type="pres">
      <dgm:prSet presAssocID="{683FB28C-3C90-4FDB-9F20-72C39B6E6462}" presName="node" presStyleLbl="node1" presStyleIdx="4" presStyleCnt="5">
        <dgm:presLayoutVars>
          <dgm:bulletEnabled val="1"/>
        </dgm:presLayoutVars>
      </dgm:prSet>
      <dgm:spPr/>
    </dgm:pt>
  </dgm:ptLst>
  <dgm:cxnLst>
    <dgm:cxn modelId="{5B013402-F722-48B1-B755-A76980AF129A}" type="presOf" srcId="{683FB28C-3C90-4FDB-9F20-72C39B6E6462}" destId="{8F28F6AE-EC98-4235-A83E-DC542DE022D7}" srcOrd="0" destOrd="0" presId="urn:microsoft.com/office/officeart/2005/8/layout/process1"/>
    <dgm:cxn modelId="{59358609-297B-4C98-AF70-BE00E6E816AA}" type="presOf" srcId="{D5E0CEC7-DB19-4E85-B266-855161635ECB}" destId="{5B6B38A9-9E35-4F70-B5F6-CFFD38174BC3}" srcOrd="0" destOrd="0" presId="urn:microsoft.com/office/officeart/2005/8/layout/process1"/>
    <dgm:cxn modelId="{5B66610C-3BC6-4980-A15D-BAD38372B25E}" srcId="{B11EB7C2-AEAD-454F-9E6C-0E95638E2D45}" destId="{85311202-D356-4E4F-8167-4CB04969E7D6}" srcOrd="3" destOrd="0" parTransId="{383B0910-D39B-46DF-95F7-09AAE0231E25}" sibTransId="{C89BBFFD-7AA6-4980-BC63-F31710E79F60}"/>
    <dgm:cxn modelId="{ADD17210-45C8-45F6-BECA-7C0EA6FDE389}" type="presOf" srcId="{179B5F3F-4D97-4C9F-9848-45A884BBA4AC}" destId="{373C133D-15EA-49F2-8454-1C4328DEF140}" srcOrd="1" destOrd="0" presId="urn:microsoft.com/office/officeart/2005/8/layout/process1"/>
    <dgm:cxn modelId="{192F7125-6030-448C-88F2-C3EA3C984CA8}" srcId="{B11EB7C2-AEAD-454F-9E6C-0E95638E2D45}" destId="{9FDE06FC-8800-473F-AA1B-9FF8BF0D3941}" srcOrd="2" destOrd="0" parTransId="{22AD044F-40B0-4EAD-B5E8-E0F7CA01C064}" sibTransId="{179B5F3F-4D97-4C9F-9848-45A884BBA4AC}"/>
    <dgm:cxn modelId="{94F2F625-9EE9-4C33-9E69-21BFB9B50DCF}" type="presOf" srcId="{C89BBFFD-7AA6-4980-BC63-F31710E79F60}" destId="{52FE0C14-340F-490F-9BD9-08795B6BBC1E}" srcOrd="1" destOrd="0" presId="urn:microsoft.com/office/officeart/2005/8/layout/process1"/>
    <dgm:cxn modelId="{AF4D8B35-D771-4FFA-A872-EACB5011CE27}" type="presOf" srcId="{C89BBFFD-7AA6-4980-BC63-F31710E79F60}" destId="{DCDF95A5-9E2D-44D2-89BE-C45340E2BDBF}" srcOrd="0" destOrd="0" presId="urn:microsoft.com/office/officeart/2005/8/layout/process1"/>
    <dgm:cxn modelId="{3064DF37-6FD3-4C00-ADF0-85C13F30AC8A}" type="presOf" srcId="{179B5F3F-4D97-4C9F-9848-45A884BBA4AC}" destId="{45777D20-2F32-437A-AC99-4FC7458E799A}" srcOrd="0" destOrd="0" presId="urn:microsoft.com/office/officeart/2005/8/layout/process1"/>
    <dgm:cxn modelId="{33B0893A-A5C0-4323-BAC5-F74FF24A65B8}" type="presOf" srcId="{85311202-D356-4E4F-8167-4CB04969E7D6}" destId="{B71490C7-727A-4696-82F1-33106E6FDEFD}" srcOrd="0" destOrd="0" presId="urn:microsoft.com/office/officeart/2005/8/layout/process1"/>
    <dgm:cxn modelId="{EEE0976B-DF7F-4B8C-8476-B85104D75D04}" srcId="{B11EB7C2-AEAD-454F-9E6C-0E95638E2D45}" destId="{671DD090-56BE-4015-B52D-22918E30B0BF}" srcOrd="1" destOrd="0" parTransId="{EFBBECEB-5383-47D0-8AC8-0625F5042B0A}" sibTransId="{D5E0CEC7-DB19-4E85-B266-855161635ECB}"/>
    <dgm:cxn modelId="{177E1C79-7363-4D4C-8167-964E219123F0}" type="presOf" srcId="{3B1A9E80-D794-4316-B3C3-45C4B6818505}" destId="{18D7FAC5-3B6A-499D-9A1A-6BE86C60063A}" srcOrd="1" destOrd="0" presId="urn:microsoft.com/office/officeart/2005/8/layout/process1"/>
    <dgm:cxn modelId="{86614881-9E24-481D-B280-FAF03C66FD8B}" type="presOf" srcId="{3B1A9E80-D794-4316-B3C3-45C4B6818505}" destId="{CA2A8994-2BE6-40E3-BB22-405A4FC3837A}" srcOrd="0" destOrd="0" presId="urn:microsoft.com/office/officeart/2005/8/layout/process1"/>
    <dgm:cxn modelId="{2B1B3EC0-B0B3-408B-9326-775472705AAD}" srcId="{B11EB7C2-AEAD-454F-9E6C-0E95638E2D45}" destId="{683FB28C-3C90-4FDB-9F20-72C39B6E6462}" srcOrd="4" destOrd="0" parTransId="{FC827305-B55C-4CFF-A4C7-049E335C39C6}" sibTransId="{F5E2D1EC-FF68-4378-81EC-15DB35661390}"/>
    <dgm:cxn modelId="{890C97D0-DF19-4EBB-AFAA-4E05FA6F6E54}" type="presOf" srcId="{3B0EFD96-82B5-42F9-A984-F043DDF0C434}" destId="{F3F666F1-D8A0-43A6-92C5-1BD3C4C71670}" srcOrd="0" destOrd="0" presId="urn:microsoft.com/office/officeart/2005/8/layout/process1"/>
    <dgm:cxn modelId="{7D48F7D8-8701-42BD-BFA0-6BBCDED0725E}" type="presOf" srcId="{B11EB7C2-AEAD-454F-9E6C-0E95638E2D45}" destId="{C8B7F877-41AA-4B38-9222-45689516B9B7}" srcOrd="0" destOrd="0" presId="urn:microsoft.com/office/officeart/2005/8/layout/process1"/>
    <dgm:cxn modelId="{F8E7FDE0-7DD4-4A0F-BA37-3BC81F428333}" srcId="{B11EB7C2-AEAD-454F-9E6C-0E95638E2D45}" destId="{3B0EFD96-82B5-42F9-A984-F043DDF0C434}" srcOrd="0" destOrd="0" parTransId="{B3B6F706-6F4A-4B8B-8DE3-F063A3D2F3E2}" sibTransId="{3B1A9E80-D794-4316-B3C3-45C4B6818505}"/>
    <dgm:cxn modelId="{13A00CE3-820C-4BC7-AABB-50DADF99D1B2}" type="presOf" srcId="{671DD090-56BE-4015-B52D-22918E30B0BF}" destId="{4A0177B4-0CC7-4BCD-8AD1-F408D550A1B7}" srcOrd="0" destOrd="0" presId="urn:microsoft.com/office/officeart/2005/8/layout/process1"/>
    <dgm:cxn modelId="{780AF0F0-6D54-4D54-8690-9566B917AE9A}" type="presOf" srcId="{D5E0CEC7-DB19-4E85-B266-855161635ECB}" destId="{421FE8FF-40B7-4BFA-80F8-A074B5FBDE40}" srcOrd="1" destOrd="0" presId="urn:microsoft.com/office/officeart/2005/8/layout/process1"/>
    <dgm:cxn modelId="{90398EFF-12E1-4868-ACA3-FD1C59792962}" type="presOf" srcId="{9FDE06FC-8800-473F-AA1B-9FF8BF0D3941}" destId="{EF58B033-ABCE-4906-8F5F-9CA21ADED9CC}" srcOrd="0" destOrd="0" presId="urn:microsoft.com/office/officeart/2005/8/layout/process1"/>
    <dgm:cxn modelId="{5DDA201B-B5AD-4ADA-9D3B-92A956B815C6}" type="presParOf" srcId="{C8B7F877-41AA-4B38-9222-45689516B9B7}" destId="{F3F666F1-D8A0-43A6-92C5-1BD3C4C71670}" srcOrd="0" destOrd="0" presId="urn:microsoft.com/office/officeart/2005/8/layout/process1"/>
    <dgm:cxn modelId="{8B432F0B-4DE1-4E1C-8AE8-5DFEC0CC5350}" type="presParOf" srcId="{C8B7F877-41AA-4B38-9222-45689516B9B7}" destId="{CA2A8994-2BE6-40E3-BB22-405A4FC3837A}" srcOrd="1" destOrd="0" presId="urn:microsoft.com/office/officeart/2005/8/layout/process1"/>
    <dgm:cxn modelId="{6AE7B88D-E88E-4E0C-B7AC-B5D73DA75491}" type="presParOf" srcId="{CA2A8994-2BE6-40E3-BB22-405A4FC3837A}" destId="{18D7FAC5-3B6A-499D-9A1A-6BE86C60063A}" srcOrd="0" destOrd="0" presId="urn:microsoft.com/office/officeart/2005/8/layout/process1"/>
    <dgm:cxn modelId="{92BAD7DF-2E21-4257-AF22-E0AA30655100}" type="presParOf" srcId="{C8B7F877-41AA-4B38-9222-45689516B9B7}" destId="{4A0177B4-0CC7-4BCD-8AD1-F408D550A1B7}" srcOrd="2" destOrd="0" presId="urn:microsoft.com/office/officeart/2005/8/layout/process1"/>
    <dgm:cxn modelId="{50B9F25D-B536-4A3C-98FC-59062A1C5EA0}" type="presParOf" srcId="{C8B7F877-41AA-4B38-9222-45689516B9B7}" destId="{5B6B38A9-9E35-4F70-B5F6-CFFD38174BC3}" srcOrd="3" destOrd="0" presId="urn:microsoft.com/office/officeart/2005/8/layout/process1"/>
    <dgm:cxn modelId="{0B342B2B-3C29-4D79-9F9B-D07D7F10E459}" type="presParOf" srcId="{5B6B38A9-9E35-4F70-B5F6-CFFD38174BC3}" destId="{421FE8FF-40B7-4BFA-80F8-A074B5FBDE40}" srcOrd="0" destOrd="0" presId="urn:microsoft.com/office/officeart/2005/8/layout/process1"/>
    <dgm:cxn modelId="{C9C68D79-102D-4B58-BE51-F7C59BD47BE6}" type="presParOf" srcId="{C8B7F877-41AA-4B38-9222-45689516B9B7}" destId="{EF58B033-ABCE-4906-8F5F-9CA21ADED9CC}" srcOrd="4" destOrd="0" presId="urn:microsoft.com/office/officeart/2005/8/layout/process1"/>
    <dgm:cxn modelId="{8DA1D432-2889-48D1-BD16-1309B5B2A1B6}" type="presParOf" srcId="{C8B7F877-41AA-4B38-9222-45689516B9B7}" destId="{45777D20-2F32-437A-AC99-4FC7458E799A}" srcOrd="5" destOrd="0" presId="urn:microsoft.com/office/officeart/2005/8/layout/process1"/>
    <dgm:cxn modelId="{A1D9B7AA-085B-440F-9CB4-5231380304A7}" type="presParOf" srcId="{45777D20-2F32-437A-AC99-4FC7458E799A}" destId="{373C133D-15EA-49F2-8454-1C4328DEF140}" srcOrd="0" destOrd="0" presId="urn:microsoft.com/office/officeart/2005/8/layout/process1"/>
    <dgm:cxn modelId="{7D13B87A-C24F-49DC-896D-955F9B4E12FE}" type="presParOf" srcId="{C8B7F877-41AA-4B38-9222-45689516B9B7}" destId="{B71490C7-727A-4696-82F1-33106E6FDEFD}" srcOrd="6" destOrd="0" presId="urn:microsoft.com/office/officeart/2005/8/layout/process1"/>
    <dgm:cxn modelId="{5C586DA6-2916-4F81-8258-3CB78716C72C}" type="presParOf" srcId="{C8B7F877-41AA-4B38-9222-45689516B9B7}" destId="{DCDF95A5-9E2D-44D2-89BE-C45340E2BDBF}" srcOrd="7" destOrd="0" presId="urn:microsoft.com/office/officeart/2005/8/layout/process1"/>
    <dgm:cxn modelId="{80EDE3D0-4C64-4168-8401-2ABFCA1BA78C}" type="presParOf" srcId="{DCDF95A5-9E2D-44D2-89BE-C45340E2BDBF}" destId="{52FE0C14-340F-490F-9BD9-08795B6BBC1E}" srcOrd="0" destOrd="0" presId="urn:microsoft.com/office/officeart/2005/8/layout/process1"/>
    <dgm:cxn modelId="{030A1F8D-8F72-4D75-9B44-CA9DC6B36A0E}" type="presParOf" srcId="{C8B7F877-41AA-4B38-9222-45689516B9B7}" destId="{8F28F6AE-EC98-4235-A83E-DC542DE022D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666F1-D8A0-43A6-92C5-1BD3C4C71670}">
      <dsp:nvSpPr>
        <dsp:cNvPr id="0" name=""/>
        <dsp:cNvSpPr/>
      </dsp:nvSpPr>
      <dsp:spPr>
        <a:xfrm>
          <a:off x="3968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Рецептор</a:t>
          </a:r>
          <a:endParaRPr lang="ru-UA" sz="1400" kern="1200" dirty="0"/>
        </a:p>
      </dsp:txBody>
      <dsp:txXfrm>
        <a:off x="25589" y="2361860"/>
        <a:ext cx="1187070" cy="694945"/>
      </dsp:txXfrm>
    </dsp:sp>
    <dsp:sp modelId="{CA2A8994-2BE6-40E3-BB22-405A4FC3837A}">
      <dsp:nvSpPr>
        <dsp:cNvPr id="0" name=""/>
        <dsp:cNvSpPr/>
      </dsp:nvSpPr>
      <dsp:spPr>
        <a:xfrm>
          <a:off x="1357312" y="2556774"/>
          <a:ext cx="260826" cy="305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/>
        </a:p>
      </dsp:txBody>
      <dsp:txXfrm>
        <a:off x="1357312" y="2617797"/>
        <a:ext cx="182578" cy="183071"/>
      </dsp:txXfrm>
    </dsp:sp>
    <dsp:sp modelId="{4A0177B4-0CC7-4BCD-8AD1-F408D550A1B7}">
      <dsp:nvSpPr>
        <dsp:cNvPr id="0" name=""/>
        <dsp:cNvSpPr/>
      </dsp:nvSpPr>
      <dsp:spPr>
        <a:xfrm>
          <a:off x="1726406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Стартовий фермент</a:t>
          </a:r>
          <a:endParaRPr lang="ru-UA" sz="1400" kern="1200" dirty="0"/>
        </a:p>
      </dsp:txBody>
      <dsp:txXfrm>
        <a:off x="1748027" y="2361860"/>
        <a:ext cx="1187070" cy="694945"/>
      </dsp:txXfrm>
    </dsp:sp>
    <dsp:sp modelId="{5B6B38A9-9E35-4F70-B5F6-CFFD38174BC3}">
      <dsp:nvSpPr>
        <dsp:cNvPr id="0" name=""/>
        <dsp:cNvSpPr/>
      </dsp:nvSpPr>
      <dsp:spPr>
        <a:xfrm>
          <a:off x="3073356" y="2556774"/>
          <a:ext cx="247271" cy="305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/>
        </a:p>
      </dsp:txBody>
      <dsp:txXfrm>
        <a:off x="3073356" y="2617797"/>
        <a:ext cx="173090" cy="183071"/>
      </dsp:txXfrm>
    </dsp:sp>
    <dsp:sp modelId="{EF58B033-ABCE-4906-8F5F-9CA21ADED9CC}">
      <dsp:nvSpPr>
        <dsp:cNvPr id="0" name=""/>
        <dsp:cNvSpPr/>
      </dsp:nvSpPr>
      <dsp:spPr>
        <a:xfrm>
          <a:off x="3423268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 err="1"/>
            <a:t>Протеїнкінази</a:t>
          </a:r>
          <a:endParaRPr lang="ru-UA" sz="1400" kern="1200" dirty="0"/>
        </a:p>
      </dsp:txBody>
      <dsp:txXfrm>
        <a:off x="3444889" y="2361860"/>
        <a:ext cx="1187070" cy="694945"/>
      </dsp:txXfrm>
    </dsp:sp>
    <dsp:sp modelId="{45777D20-2F32-437A-AC99-4FC7458E799A}">
      <dsp:nvSpPr>
        <dsp:cNvPr id="0" name=""/>
        <dsp:cNvSpPr/>
      </dsp:nvSpPr>
      <dsp:spPr>
        <a:xfrm>
          <a:off x="4783005" y="2556774"/>
          <a:ext cx="274381" cy="305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/>
        </a:p>
      </dsp:txBody>
      <dsp:txXfrm>
        <a:off x="4783005" y="2617797"/>
        <a:ext cx="192067" cy="183071"/>
      </dsp:txXfrm>
    </dsp:sp>
    <dsp:sp modelId="{B71490C7-727A-4696-82F1-33106E6FDEFD}">
      <dsp:nvSpPr>
        <dsp:cNvPr id="0" name=""/>
        <dsp:cNvSpPr/>
      </dsp:nvSpPr>
      <dsp:spPr>
        <a:xfrm>
          <a:off x="5171281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ФРТ</a:t>
          </a:r>
          <a:endParaRPr lang="ru-UA" sz="1400" kern="1200" dirty="0"/>
        </a:p>
      </dsp:txBody>
      <dsp:txXfrm>
        <a:off x="5192902" y="2361860"/>
        <a:ext cx="1187070" cy="694945"/>
      </dsp:txXfrm>
    </dsp:sp>
    <dsp:sp modelId="{DCDF95A5-9E2D-44D2-89BE-C45340E2BDBF}">
      <dsp:nvSpPr>
        <dsp:cNvPr id="0" name=""/>
        <dsp:cNvSpPr/>
      </dsp:nvSpPr>
      <dsp:spPr>
        <a:xfrm>
          <a:off x="6524624" y="2556774"/>
          <a:ext cx="260826" cy="305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/>
        </a:p>
      </dsp:txBody>
      <dsp:txXfrm>
        <a:off x="6524624" y="2617797"/>
        <a:ext cx="182578" cy="183071"/>
      </dsp:txXfrm>
    </dsp:sp>
    <dsp:sp modelId="{8F28F6AE-EC98-4235-A83E-DC542DE022D7}">
      <dsp:nvSpPr>
        <dsp:cNvPr id="0" name=""/>
        <dsp:cNvSpPr/>
      </dsp:nvSpPr>
      <dsp:spPr>
        <a:xfrm>
          <a:off x="6893718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Зміна експресії генів</a:t>
          </a:r>
          <a:endParaRPr lang="ru-UA" sz="1400" kern="1200" dirty="0"/>
        </a:p>
      </dsp:txBody>
      <dsp:txXfrm>
        <a:off x="6915339" y="2361860"/>
        <a:ext cx="1187070" cy="694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35D5E-481C-41E0-8CC8-1D323DBD9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B16533-2128-4609-BD96-C2CFC1C3F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7445D-5E1F-4AD2-A5C9-94864352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3A2843-E7CF-4C1D-BD3B-0A3B7EA8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63F246-EDC3-4103-9DF2-BBC1F634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0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605E0-A0C7-4530-A437-79331A62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94482E-496B-4C30-8D2D-BCD662AD4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D60864-89E1-4AB2-9413-BE07484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AF5D9-36DC-4C16-934D-BADD7CA9C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8A7805-92EB-4A6E-8842-7220798D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77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235846-F390-4F9F-AA39-9FC561A29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10DD42-A878-4BB8-BD18-442C50C25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18E82-44D2-4CED-B298-DEB5D8E6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906733-D8B5-4021-AADA-7C35177C1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454CE1-59B3-4989-983B-7E005D45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128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6807-65B9-449F-A0D5-653872992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21D64B-F617-4CCB-83A2-52AB0C605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3A25BD-6D68-409A-B0BF-51FFD0D8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E54280-F914-41A5-89E8-12FFDF07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0F3008-33FE-449B-A639-B7782882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71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B4238-2C98-475E-A96F-94BB6FE4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581C6B-A6A9-46A2-AE17-D6B97BE0F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3B5220-DF22-463F-B44B-3056C78B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8B457-A2B0-4C4D-A18F-8739F6CE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DBE76B-58F9-4508-AACC-B12CFA09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212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BCC46-55EB-44D2-9F85-EA96E9AC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32701D-A899-456D-A1F9-3D768A5F6B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3CA7D6-91EC-4F38-AF6A-00F21AF43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A5806C-0D14-42B1-B8A8-EE3BA8B5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8DA39E-641B-4BEF-8667-E56A1B9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D59015-DD90-46A4-B28D-4DFD7291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6831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2E4AD-E55D-4AF2-932E-EBC0D3040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22AEB2-E5BE-4B2F-937F-0182EF83C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BCCDE2-10E8-4CE7-AC14-D6335BA64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9265CD-F527-4357-8FB4-6A9FEC501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147DEC-9A61-40B2-80CE-54306F10A7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103E9A-F72E-4FE9-9D4E-DDE92B19E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EB8F01-E7E1-4BF8-AD70-B0EE42810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BADB51-7983-4CB8-A989-6FCB9316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4052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270C7-FD13-462C-B09A-93678224A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4E4601-F762-4E61-B737-3C960017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FD150E-4587-44CB-823A-E3A7E823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CCD852-C0C6-4630-9FF6-672073D0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48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76F1658-C173-48F8-A012-325E5E7A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1F9D66-126A-4B09-B446-B65A3E93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187B44-CA04-428C-8E02-80CAC690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858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BCD41-D933-4979-93A9-388B39FD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509254-8C10-4CC8-BDAA-10527DE34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079D01-381F-4223-A43B-7AD1E1BF8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5AE625-E20E-4BC1-BE7C-A57A7C3BE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D1A47C-9A25-473A-A802-E17CB3F0D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D2E54E-B266-4FCD-8D4E-E18310DAC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147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B03E5-273C-4216-9F5F-11FFE3F04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CC002A-7490-41CE-B710-B5BEE628A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31A1C2-7785-4BDF-85C9-AF36C80E5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E969D7-C2FC-406B-A8FD-084D5F55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C97F94-ECCF-4DD8-910A-FB543275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45FE8B-49E1-4D3E-A19D-F1EF31B2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488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5D049-4B24-4CD7-BF99-994C0EF1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9CE560-3AAF-43B3-8ED6-7732A9B38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CFB02-B282-41D3-8866-13831D0B9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3142C-5C1F-41CC-9D8D-F439834F9F18}" type="datetimeFigureOut">
              <a:rPr lang="ru-UA" smtClean="0"/>
              <a:t>13.11.2022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2147BF-9216-46F4-B35A-530B3AD46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23D97C-093B-4A1A-8C7E-B52559237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700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EFE4C-F918-4442-8FD6-41F0F1D66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50320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rgbClr val="FF0000"/>
                </a:solidFill>
              </a:rPr>
              <a:t>Сигнальні системи організмів</a:t>
            </a:r>
            <a:endParaRPr lang="ru-UA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28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8" y="120355"/>
            <a:ext cx="10515600" cy="1325563"/>
          </a:xfrm>
        </p:spPr>
        <p:txBody>
          <a:bodyPr/>
          <a:lstStyle/>
          <a:p>
            <a:r>
              <a:rPr lang="uk-UA" dirty="0"/>
              <a:t>Як відбувається трансдукція сигналу?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6" y="1757701"/>
            <a:ext cx="3144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Це каскад хімічних перетворень білків всередині клітини</a:t>
            </a:r>
            <a:endParaRPr lang="ru-U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77F2B-8FDB-4A4C-8CD6-284578EF9904}"/>
              </a:ext>
            </a:extLst>
          </p:cNvPr>
          <p:cNvSpPr txBox="1"/>
          <p:nvPr/>
        </p:nvSpPr>
        <p:spPr>
          <a:xfrm>
            <a:off x="4965031" y="1445918"/>
            <a:ext cx="6168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Основними гравцями при цьому є:</a:t>
            </a:r>
          </a:p>
          <a:p>
            <a:r>
              <a:rPr lang="uk-UA" sz="2400" dirty="0"/>
              <a:t>1 – ферменти, які синтезують вторинні месенджери</a:t>
            </a:r>
          </a:p>
          <a:p>
            <a:r>
              <a:rPr lang="uk-UA" sz="2400" dirty="0"/>
              <a:t>2 – </a:t>
            </a:r>
            <a:r>
              <a:rPr lang="uk-UA" sz="2400" dirty="0" err="1"/>
              <a:t>протеїнкінази</a:t>
            </a:r>
            <a:r>
              <a:rPr lang="uk-UA" sz="2400" dirty="0"/>
              <a:t>, які послідовно активують одна одну через фосфорилювання</a:t>
            </a:r>
          </a:p>
          <a:p>
            <a:r>
              <a:rPr lang="uk-UA" sz="2400" dirty="0"/>
              <a:t>3 – білки- фактори регулятори транскрипції (ФРТ)  (на кінцевих ділянках </a:t>
            </a:r>
            <a:r>
              <a:rPr lang="uk-UA" sz="2400" dirty="0" err="1"/>
              <a:t>сигналінгу</a:t>
            </a:r>
            <a:r>
              <a:rPr lang="uk-UA" sz="2400" dirty="0"/>
              <a:t>)</a:t>
            </a:r>
            <a:endParaRPr lang="ru-UA" sz="2400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E779FB75-EDEB-41C9-80CE-EC8946B52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9549743"/>
              </p:ext>
            </p:extLst>
          </p:nvPr>
        </p:nvGraphicFramePr>
        <p:xfrm>
          <a:off x="1694648" y="28591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267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7" y="120355"/>
            <a:ext cx="11546305" cy="1325563"/>
          </a:xfrm>
        </p:spPr>
        <p:txBody>
          <a:bodyPr/>
          <a:lstStyle/>
          <a:p>
            <a:r>
              <a:rPr lang="uk-UA" dirty="0"/>
              <a:t>Як зв'язані компоненти трансдукції сигналу?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5" y="1757701"/>
            <a:ext cx="4443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Через вторинних месенджерів (посередників)</a:t>
            </a:r>
            <a:endParaRPr lang="ru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B7B205-CF2F-4A87-ADD0-7DE7868CD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37" t="39999" r="29989" b="34025"/>
          <a:stretch/>
        </p:blipFill>
        <p:spPr>
          <a:xfrm>
            <a:off x="5085347" y="1054347"/>
            <a:ext cx="6545180" cy="23746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FEB092-6FE5-403C-BF94-9BCB0BB40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53" t="40117" r="30131" b="23743"/>
          <a:stretch/>
        </p:blipFill>
        <p:spPr>
          <a:xfrm>
            <a:off x="352925" y="3740783"/>
            <a:ext cx="6007101" cy="29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6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7" y="120355"/>
            <a:ext cx="11546305" cy="1325563"/>
          </a:xfrm>
        </p:spPr>
        <p:txBody>
          <a:bodyPr/>
          <a:lstStyle/>
          <a:p>
            <a:r>
              <a:rPr lang="uk-UA" dirty="0"/>
              <a:t>Як відбувається посилення сигналу від рецептора до ядра?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5" y="1757701"/>
            <a:ext cx="4443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 err="1"/>
              <a:t>Каскадно</a:t>
            </a:r>
            <a:endParaRPr lang="ru-UA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126914-4C3F-456E-9C03-5472C036A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21" t="36907" r="30395" b="10176"/>
          <a:stretch/>
        </p:blipFill>
        <p:spPr>
          <a:xfrm>
            <a:off x="3883990" y="1371639"/>
            <a:ext cx="7591033" cy="54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49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7" y="120355"/>
            <a:ext cx="11546305" cy="1325563"/>
          </a:xfrm>
        </p:spPr>
        <p:txBody>
          <a:bodyPr/>
          <a:lstStyle/>
          <a:p>
            <a:r>
              <a:rPr lang="uk-UA" dirty="0"/>
              <a:t>Як відбувається посилення сигналу від рецептора до ядра?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5" y="1757701"/>
            <a:ext cx="4443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 err="1"/>
              <a:t>Каскадно</a:t>
            </a:r>
            <a:endParaRPr lang="ru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76ABBA-2539-4FA3-ACE2-24DD5EA3F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22" t="25629" r="29868" b="18364"/>
          <a:stretch/>
        </p:blipFill>
        <p:spPr>
          <a:xfrm>
            <a:off x="4791775" y="1445918"/>
            <a:ext cx="6822707" cy="51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36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7" y="120355"/>
            <a:ext cx="11546305" cy="1325563"/>
          </a:xfrm>
        </p:spPr>
        <p:txBody>
          <a:bodyPr/>
          <a:lstStyle/>
          <a:p>
            <a:r>
              <a:rPr lang="uk-UA" dirty="0"/>
              <a:t>Як довго триває каскад і як зникають сигнали?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5" y="1757701"/>
            <a:ext cx="263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Хвилини - години</a:t>
            </a:r>
            <a:endParaRPr lang="ru-UA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1C16AE-28EA-4BF6-8F80-E85AE5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3" t="27602" r="30263" b="22105"/>
          <a:stretch/>
        </p:blipFill>
        <p:spPr>
          <a:xfrm>
            <a:off x="4154905" y="1757701"/>
            <a:ext cx="6497052" cy="446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52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9A597-32E8-4FD9-9A7B-06F57B4A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20745"/>
            <a:ext cx="11353800" cy="1325563"/>
          </a:xfrm>
        </p:spPr>
        <p:txBody>
          <a:bodyPr/>
          <a:lstStyle/>
          <a:p>
            <a:r>
              <a:rPr lang="uk-UA" dirty="0"/>
              <a:t>Сигнальних каскадів багато і вони взаємодіють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08DD11-3DD6-4F1D-860D-34B7E3DC86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20373" y="1546308"/>
            <a:ext cx="6836974" cy="489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3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9A597-32E8-4FD9-9A7B-06F57B4A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66"/>
            <a:ext cx="11353800" cy="1325563"/>
          </a:xfrm>
        </p:spPr>
        <p:txBody>
          <a:bodyPr/>
          <a:lstStyle/>
          <a:p>
            <a:r>
              <a:rPr lang="uk-UA" dirty="0"/>
              <a:t>Як передається сигнал  між клітинами ?</a:t>
            </a:r>
            <a:endParaRPr lang="ru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1C28A7-BD02-4157-BF73-839064678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9" t="32843" r="31812" b="10601"/>
          <a:stretch/>
        </p:blipFill>
        <p:spPr>
          <a:xfrm>
            <a:off x="2820609" y="1229310"/>
            <a:ext cx="6291307" cy="531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30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9A597-32E8-4FD9-9A7B-06F57B4A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66"/>
            <a:ext cx="11353800" cy="1325563"/>
          </a:xfrm>
        </p:spPr>
        <p:txBody>
          <a:bodyPr/>
          <a:lstStyle/>
          <a:p>
            <a:r>
              <a:rPr lang="uk-UA" dirty="0"/>
              <a:t>Контактна сигналізація між клітинами</a:t>
            </a: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E646E-E332-47DF-8FB0-E44598B556C8}"/>
              </a:ext>
            </a:extLst>
          </p:cNvPr>
          <p:cNvSpPr txBox="1"/>
          <p:nvPr/>
        </p:nvSpPr>
        <p:spPr>
          <a:xfrm>
            <a:off x="352925" y="1757701"/>
            <a:ext cx="38501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Через білки клітинної адгезії  1-кадгенини, 2-імуноглобуліни, 3-інтегрини (взаємодіють з білком позаклітинного матриксу </a:t>
            </a:r>
            <a:r>
              <a:rPr lang="uk-UA" sz="2400" dirty="0" err="1"/>
              <a:t>фібронектином</a:t>
            </a:r>
            <a:r>
              <a:rPr lang="uk-UA" sz="2400" dirty="0"/>
              <a:t>),</a:t>
            </a:r>
          </a:p>
          <a:p>
            <a:r>
              <a:rPr lang="uk-UA" sz="2400" dirty="0"/>
              <a:t>4-селектини (взаємодіють з глікокаліксом)</a:t>
            </a:r>
          </a:p>
          <a:p>
            <a:endParaRPr lang="ru-UA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F4E880-9733-425B-85C6-818CE7B2B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74" t="39766" r="30131" b="22807"/>
          <a:stretch/>
        </p:blipFill>
        <p:spPr>
          <a:xfrm>
            <a:off x="4844466" y="1218928"/>
            <a:ext cx="3144504" cy="36994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353A4F-4BFB-4C49-A217-03BD09932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84" t="33918" r="28421" b="21668"/>
          <a:stretch/>
        </p:blipFill>
        <p:spPr>
          <a:xfrm>
            <a:off x="8791075" y="2160796"/>
            <a:ext cx="3048000" cy="42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1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5E69-561F-41C8-920B-79797C727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464" y="4963278"/>
            <a:ext cx="10872536" cy="1630027"/>
          </a:xfrm>
        </p:spPr>
        <p:txBody>
          <a:bodyPr/>
          <a:lstStyle/>
          <a:p>
            <a:r>
              <a:rPr lang="uk-UA" dirty="0"/>
              <a:t>Наприклад, </a:t>
            </a:r>
            <a:r>
              <a:rPr lang="uk-UA" dirty="0" err="1"/>
              <a:t>катенін</a:t>
            </a:r>
            <a:r>
              <a:rPr lang="uk-UA" dirty="0"/>
              <a:t>  регулює роботу </a:t>
            </a:r>
            <a:r>
              <a:rPr lang="uk-UA" dirty="0" err="1"/>
              <a:t>цитоскелету</a:t>
            </a:r>
            <a:endParaRPr lang="uk-UA" dirty="0"/>
          </a:p>
          <a:p>
            <a:r>
              <a:rPr lang="uk-UA" dirty="0"/>
              <a:t>Як результат – клітина (тваринна) може змінювати форму, створювати вирости, прикріплюватись і повзати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04A983-9CE9-4638-A3BB-260A4FA0C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7" t="36507" r="33237" b="25469"/>
          <a:stretch/>
        </p:blipFill>
        <p:spPr>
          <a:xfrm>
            <a:off x="1748590" y="264695"/>
            <a:ext cx="7748336" cy="45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30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9A597-32E8-4FD9-9A7B-06F57B4A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66"/>
            <a:ext cx="11353800" cy="1325563"/>
          </a:xfrm>
        </p:spPr>
        <p:txBody>
          <a:bodyPr/>
          <a:lstStyle/>
          <a:p>
            <a:r>
              <a:rPr lang="uk-UA" dirty="0"/>
              <a:t>Інші види міжклітинного </a:t>
            </a:r>
            <a:r>
              <a:rPr lang="uk-UA" dirty="0" err="1"/>
              <a:t>сигналінгу</a:t>
            </a: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E646E-E332-47DF-8FB0-E44598B556C8}"/>
              </a:ext>
            </a:extLst>
          </p:cNvPr>
          <p:cNvSpPr txBox="1"/>
          <p:nvPr/>
        </p:nvSpPr>
        <p:spPr>
          <a:xfrm>
            <a:off x="352925" y="1757701"/>
            <a:ext cx="38501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Пов'язані з переносом сигнальних молекул </a:t>
            </a:r>
            <a:r>
              <a:rPr lang="uk-UA" sz="2400" b="1" dirty="0"/>
              <a:t>на певну відстань</a:t>
            </a:r>
            <a:r>
              <a:rPr lang="uk-UA" sz="2400" dirty="0"/>
              <a:t> між клітинами: дуже коротка (</a:t>
            </a:r>
            <a:r>
              <a:rPr lang="uk-UA" sz="2400" dirty="0" err="1"/>
              <a:t>нейромедіатори</a:t>
            </a:r>
            <a:r>
              <a:rPr lang="uk-UA" sz="2400" dirty="0"/>
              <a:t> у </a:t>
            </a:r>
            <a:r>
              <a:rPr lang="uk-UA" sz="2400" dirty="0" err="1">
                <a:solidFill>
                  <a:srgbClr val="FF0000"/>
                </a:solidFill>
              </a:rPr>
              <a:t>синапсі</a:t>
            </a:r>
            <a:r>
              <a:rPr lang="uk-UA" sz="2400" dirty="0"/>
              <a:t>), поруч з клітиною (</a:t>
            </a:r>
            <a:r>
              <a:rPr lang="uk-UA" sz="2400" dirty="0" err="1">
                <a:solidFill>
                  <a:srgbClr val="FF0000"/>
                </a:solidFill>
              </a:rPr>
              <a:t>паракринн</a:t>
            </a:r>
            <a:r>
              <a:rPr lang="uk-UA" sz="2400" dirty="0" err="1"/>
              <a:t>а</a:t>
            </a:r>
            <a:r>
              <a:rPr lang="uk-UA" sz="2400" dirty="0"/>
              <a:t> регуляція) або на далекі відстані (через кров або фітогормони) – ендокринна регуляція</a:t>
            </a:r>
          </a:p>
          <a:p>
            <a:endParaRPr lang="ru-UA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8E2AAF-6888-44DB-AC32-BB57326DC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6" t="50185" r="27632" b="14854"/>
          <a:stretch/>
        </p:blipFill>
        <p:spPr>
          <a:xfrm>
            <a:off x="4444774" y="3911559"/>
            <a:ext cx="6899890" cy="29464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DDC9F2-D2CC-48A1-B924-BFEF72F97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89" t="18012" r="28685" b="49815"/>
          <a:stretch/>
        </p:blipFill>
        <p:spPr>
          <a:xfrm>
            <a:off x="6096000" y="1205800"/>
            <a:ext cx="3162333" cy="248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6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894FE9-F810-48BB-AA1C-C136C2BCC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5136" y="4404144"/>
            <a:ext cx="10138611" cy="165576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 –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!)</a:t>
            </a:r>
          </a:p>
          <a:p>
            <a:pPr algn="just"/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Передавання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сигналу  -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біологічної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!).</a:t>
            </a: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механізмів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небагато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вони є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універсальними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D303D6-8790-4057-BB1E-55EE6BDEF868}"/>
              </a:ext>
            </a:extLst>
          </p:cNvPr>
          <p:cNvSpPr/>
          <p:nvPr/>
        </p:nvSpPr>
        <p:spPr>
          <a:xfrm>
            <a:off x="858252" y="215205"/>
            <a:ext cx="104754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Цілісність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диференційованого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велику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спеціалізованих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органел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тканин і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досконалих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регуляції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керування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інтеграції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800" dirty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0194F6-12FE-422D-BD59-ACCCB7B25519}"/>
              </a:ext>
            </a:extLst>
          </p:cNvPr>
          <p:cNvSpPr/>
          <p:nvPr/>
        </p:nvSpPr>
        <p:spPr>
          <a:xfrm>
            <a:off x="761999" y="2094231"/>
            <a:ext cx="110048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Регуляція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забезпечує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гомеостаз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організму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тобто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збереження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постійності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параметрів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внутрішнього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середовища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створює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епігенезу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або реагування на зовнішній вплив або внутрішній стан</a:t>
            </a:r>
            <a:endParaRPr lang="ru-UA" sz="2800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99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DF4F3F-BE5C-4768-AC4E-2C4882095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9A512F-5AED-4C25-A44E-9741E6FB0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9" t="17310" r="22500" b="12515"/>
          <a:stretch/>
        </p:blipFill>
        <p:spPr>
          <a:xfrm>
            <a:off x="63450" y="653806"/>
            <a:ext cx="8732352" cy="61640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F472A9-1C2E-475C-AF80-055941848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26" t="29825" r="23552" b="19065"/>
          <a:stretch/>
        </p:blipFill>
        <p:spPr>
          <a:xfrm>
            <a:off x="8021052" y="1585146"/>
            <a:ext cx="4183219" cy="215066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CF8B238-D8C5-4354-B976-380D2C3A8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9" y="-85848"/>
            <a:ext cx="10515600" cy="1325563"/>
          </a:xfrm>
        </p:spPr>
        <p:txBody>
          <a:bodyPr/>
          <a:lstStyle/>
          <a:p>
            <a:r>
              <a:rPr lang="uk-UA" dirty="0" err="1"/>
              <a:t>Синаптична</a:t>
            </a:r>
            <a:r>
              <a:rPr lang="uk-UA" dirty="0"/>
              <a:t> передача</a:t>
            </a:r>
            <a:br>
              <a:rPr lang="uk-UA" dirty="0"/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474280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DF4F3F-BE5C-4768-AC4E-2C4882095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CF8B238-D8C5-4354-B976-380D2C3A8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9" y="-85848"/>
            <a:ext cx="10515600" cy="1325563"/>
          </a:xfrm>
        </p:spPr>
        <p:txBody>
          <a:bodyPr/>
          <a:lstStyle/>
          <a:p>
            <a:r>
              <a:rPr lang="uk-UA" dirty="0" err="1"/>
              <a:t>Паракринна</a:t>
            </a:r>
            <a:r>
              <a:rPr lang="uk-UA" dirty="0"/>
              <a:t> передача</a:t>
            </a:r>
            <a:br>
              <a:rPr lang="uk-UA" dirty="0"/>
            </a:br>
            <a:endParaRPr lang="ru-UA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DA2454-F22B-4D8A-9637-1295E9E9E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32281" r="30920" b="12748"/>
          <a:stretch/>
        </p:blipFill>
        <p:spPr>
          <a:xfrm>
            <a:off x="272715" y="650667"/>
            <a:ext cx="5641378" cy="43042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3B537C-FAB5-4CC4-889A-F1C414A2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05" t="24878" r="30921" b="18281"/>
          <a:stretch/>
        </p:blipFill>
        <p:spPr>
          <a:xfrm>
            <a:off x="6605338" y="2458575"/>
            <a:ext cx="5313947" cy="430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04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121A203-3773-4D8B-A6EB-3B9A1371F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40" t="20349" r="30922" b="27667"/>
          <a:stretch/>
        </p:blipFill>
        <p:spPr>
          <a:xfrm>
            <a:off x="2309144" y="812131"/>
            <a:ext cx="7845509" cy="567290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CF8B238-D8C5-4354-B976-380D2C3A8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9" y="-85848"/>
            <a:ext cx="10515600" cy="1325563"/>
          </a:xfrm>
        </p:spPr>
        <p:txBody>
          <a:bodyPr/>
          <a:lstStyle/>
          <a:p>
            <a:r>
              <a:rPr lang="uk-UA" dirty="0"/>
              <a:t>Ендокринна передача</a:t>
            </a:r>
            <a:br>
              <a:rPr lang="uk-UA" dirty="0"/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94189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984ACE-9F09-4E9E-87B8-C54520439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2" t="16842" r="30658" b="29591"/>
          <a:stretch/>
        </p:blipFill>
        <p:spPr>
          <a:xfrm>
            <a:off x="2021304" y="262901"/>
            <a:ext cx="8406064" cy="633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8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25500-C1D9-43A5-AB01-7B5641E0F25F}"/>
              </a:ext>
            </a:extLst>
          </p:cNvPr>
          <p:cNvSpPr txBox="1">
            <a:spLocks/>
          </p:cNvSpPr>
          <p:nvPr/>
        </p:nvSpPr>
        <p:spPr>
          <a:xfrm>
            <a:off x="3886199" y="-85848"/>
            <a:ext cx="6942222" cy="7756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Фізіологічні ефекти ауксинів</a:t>
            </a:r>
          </a:p>
          <a:p>
            <a:br>
              <a:rPr lang="uk-UA" dirty="0"/>
            </a:br>
            <a:endParaRPr lang="ru-UA" dirty="0"/>
          </a:p>
        </p:txBody>
      </p:sp>
      <p:graphicFrame>
        <p:nvGraphicFramePr>
          <p:cNvPr id="3" name="Object 8">
            <a:extLst>
              <a:ext uri="{FF2B5EF4-FFF2-40B4-BE49-F238E27FC236}">
                <a16:creationId xmlns:a16="http://schemas.microsoft.com/office/drawing/2014/main" id="{EB8C054C-2E48-443F-A12B-EBA26D241D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388428"/>
              </p:ext>
            </p:extLst>
          </p:nvPr>
        </p:nvGraphicFramePr>
        <p:xfrm>
          <a:off x="368299" y="1065547"/>
          <a:ext cx="3517900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Image" r:id="rId3" imgW="7034921" imgH="2907937" progId="Photoshop.Image.9">
                  <p:embed/>
                </p:oleObj>
              </mc:Choice>
              <mc:Fallback>
                <p:oleObj name="Image" r:id="rId3" imgW="7034921" imgH="2907937" progId="Photoshop.Image.9">
                  <p:embed/>
                  <p:pic>
                    <p:nvPicPr>
                      <p:cNvPr id="23556" name="Object 8">
                        <a:extLst>
                          <a:ext uri="{FF2B5EF4-FFF2-40B4-BE49-F238E27FC236}">
                            <a16:creationId xmlns:a16="http://schemas.microsoft.com/office/drawing/2014/main" id="{8F10343D-17A4-4351-B2C5-84DAA16DE1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299" y="1065547"/>
                        <a:ext cx="3517900" cy="1454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B2ECF41-4529-44A7-A210-C83D65E30387}"/>
              </a:ext>
            </a:extLst>
          </p:cNvPr>
          <p:cNvSpPr txBox="1"/>
          <p:nvPr/>
        </p:nvSpPr>
        <p:spPr>
          <a:xfrm>
            <a:off x="609599" y="2664600"/>
            <a:ext cx="2630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Ріст клітини розтягненням через активацію іонних каналів</a:t>
            </a:r>
            <a:endParaRPr lang="ru-UA" sz="2400" dirty="0"/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04A2DC8C-2DD2-44EC-8F38-A322EB358DF1}"/>
              </a:ext>
            </a:extLst>
          </p:cNvPr>
          <p:cNvGrpSpPr>
            <a:grpSpLocks/>
          </p:cNvGrpSpPr>
          <p:nvPr/>
        </p:nvGrpSpPr>
        <p:grpSpPr bwMode="auto">
          <a:xfrm>
            <a:off x="823307" y="689762"/>
            <a:ext cx="6806926" cy="5635318"/>
            <a:chOff x="1519" y="-4659"/>
            <a:chExt cx="8714" cy="8407"/>
          </a:xfrm>
        </p:grpSpPr>
        <p:graphicFrame>
          <p:nvGraphicFramePr>
            <p:cNvPr id="7" name="Object 7">
              <a:extLst>
                <a:ext uri="{FF2B5EF4-FFF2-40B4-BE49-F238E27FC236}">
                  <a16:creationId xmlns:a16="http://schemas.microsoft.com/office/drawing/2014/main" id="{0C151808-171D-4391-9FFF-2235EAD5AC4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3880969"/>
                </p:ext>
              </p:extLst>
            </p:nvPr>
          </p:nvGraphicFramePr>
          <p:xfrm>
            <a:off x="6865" y="-4659"/>
            <a:ext cx="3368" cy="3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Image" r:id="rId5" imgW="5346032" imgH="5257143" progId="Photoshop.Image.9">
                    <p:embed/>
                  </p:oleObj>
                </mc:Choice>
                <mc:Fallback>
                  <p:oleObj name="Image" r:id="rId5" imgW="5346032" imgH="5257143" progId="Photoshop.Image.9">
                    <p:embed/>
                    <p:pic>
                      <p:nvPicPr>
                        <p:cNvPr id="25606" name="Object 7">
                          <a:extLst>
                            <a:ext uri="{FF2B5EF4-FFF2-40B4-BE49-F238E27FC236}">
                              <a16:creationId xmlns:a16="http://schemas.microsoft.com/office/drawing/2014/main" id="{858D729E-C855-4EAA-9EB2-790C2B5DDBA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5" y="-4659"/>
                          <a:ext cx="3368" cy="33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9933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9875DEE7-71AC-4357-8882-43D5756921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9" y="2659"/>
              <a:ext cx="0" cy="227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C61B8795-E55A-4421-9E28-C71EB4295F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8" y="3430"/>
              <a:ext cx="0" cy="272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E16B55F6-12BD-40A8-B0D7-E35692CF98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4" y="3612"/>
              <a:ext cx="227" cy="136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A83D0337-8449-4E0D-AD92-E7C76F792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3" y="1797"/>
              <a:ext cx="0" cy="182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559AE39-7AFF-42EA-BAA7-E489C7881997}"/>
              </a:ext>
            </a:extLst>
          </p:cNvPr>
          <p:cNvSpPr txBox="1"/>
          <p:nvPr/>
        </p:nvSpPr>
        <p:spPr>
          <a:xfrm>
            <a:off x="7894925" y="689762"/>
            <a:ext cx="2630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Контроль клітинного циклу </a:t>
            </a:r>
            <a:endParaRPr lang="ru-UA" sz="2400" dirty="0"/>
          </a:p>
        </p:txBody>
      </p:sp>
      <p:graphicFrame>
        <p:nvGraphicFramePr>
          <p:cNvPr id="13" name="Object 28">
            <a:extLst>
              <a:ext uri="{FF2B5EF4-FFF2-40B4-BE49-F238E27FC236}">
                <a16:creationId xmlns:a16="http://schemas.microsoft.com/office/drawing/2014/main" id="{2531E355-3814-4191-9B73-4FABB9DEAD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919907"/>
              </p:ext>
            </p:extLst>
          </p:nvPr>
        </p:nvGraphicFramePr>
        <p:xfrm>
          <a:off x="288090" y="4780547"/>
          <a:ext cx="3085766" cy="1940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Image" r:id="rId7" imgW="6907937" imgH="4342857" progId="Photoshop.Image.9">
                  <p:embed/>
                </p:oleObj>
              </mc:Choice>
              <mc:Fallback>
                <p:oleObj name="Image" r:id="rId7" imgW="6907937" imgH="4342857" progId="Photoshop.Image.9">
                  <p:embed/>
                  <p:pic>
                    <p:nvPicPr>
                      <p:cNvPr id="26628" name="Object 28">
                        <a:extLst>
                          <a:ext uri="{FF2B5EF4-FFF2-40B4-BE49-F238E27FC236}">
                            <a16:creationId xmlns:a16="http://schemas.microsoft.com/office/drawing/2014/main" id="{02B539CE-9E13-4E6C-9FBB-BDBCF27B25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90" y="4780547"/>
                        <a:ext cx="3085766" cy="194002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86BBA84-334C-4671-831F-D5675CC893CE}"/>
              </a:ext>
            </a:extLst>
          </p:cNvPr>
          <p:cNvSpPr txBox="1"/>
          <p:nvPr/>
        </p:nvSpPr>
        <p:spPr>
          <a:xfrm>
            <a:off x="3512586" y="4487114"/>
            <a:ext cx="26309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Диференціювання кореневих волосків клітинами епідерми</a:t>
            </a:r>
            <a:endParaRPr lang="ru-UA" sz="2400" dirty="0"/>
          </a:p>
        </p:txBody>
      </p:sp>
      <p:graphicFrame>
        <p:nvGraphicFramePr>
          <p:cNvPr id="15" name="Object 8">
            <a:extLst>
              <a:ext uri="{FF2B5EF4-FFF2-40B4-BE49-F238E27FC236}">
                <a16:creationId xmlns:a16="http://schemas.microsoft.com/office/drawing/2014/main" id="{188A3666-A11E-4CBE-A168-3D3DC3CEE8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029323"/>
              </p:ext>
            </p:extLst>
          </p:nvPr>
        </p:nvGraphicFramePr>
        <p:xfrm>
          <a:off x="10563696" y="622589"/>
          <a:ext cx="1377852" cy="2228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Image" r:id="rId9" imgW="2222222" imgH="3593651" progId="Photoshop.Image.9">
                  <p:embed/>
                </p:oleObj>
              </mc:Choice>
              <mc:Fallback>
                <p:oleObj name="Image" r:id="rId9" imgW="2222222" imgH="3593651" progId="Photoshop.Image.9">
                  <p:embed/>
                  <p:pic>
                    <p:nvPicPr>
                      <p:cNvPr id="28676" name="Object 8">
                        <a:extLst>
                          <a:ext uri="{FF2B5EF4-FFF2-40B4-BE49-F238E27FC236}">
                            <a16:creationId xmlns:a16="http://schemas.microsoft.com/office/drawing/2014/main" id="{5C1CC854-B656-448A-B828-6383C96824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3696" y="622589"/>
                        <a:ext cx="1377852" cy="222818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C525F79-280E-456C-9C79-D5D8B336C7EE}"/>
              </a:ext>
            </a:extLst>
          </p:cNvPr>
          <p:cNvSpPr txBox="1"/>
          <p:nvPr/>
        </p:nvSpPr>
        <p:spPr>
          <a:xfrm>
            <a:off x="9937168" y="3133804"/>
            <a:ext cx="2630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Апікальне домінування</a:t>
            </a:r>
            <a:endParaRPr lang="ru-UA" sz="2400" dirty="0"/>
          </a:p>
        </p:txBody>
      </p:sp>
      <p:graphicFrame>
        <p:nvGraphicFramePr>
          <p:cNvPr id="17" name="Object 7">
            <a:extLst>
              <a:ext uri="{FF2B5EF4-FFF2-40B4-BE49-F238E27FC236}">
                <a16:creationId xmlns:a16="http://schemas.microsoft.com/office/drawing/2014/main" id="{21DF98C6-054A-4189-B6AE-8E5DAFF2CA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051933"/>
              </p:ext>
            </p:extLst>
          </p:nvPr>
        </p:nvGraphicFramePr>
        <p:xfrm>
          <a:off x="5814822" y="3024041"/>
          <a:ext cx="3512080" cy="2186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Image" r:id="rId11" imgW="7695238" imgH="4787302" progId="Photoshop.Image.9">
                  <p:embed/>
                </p:oleObj>
              </mc:Choice>
              <mc:Fallback>
                <p:oleObj name="Image" r:id="rId11" imgW="7695238" imgH="4787302" progId="Photoshop.Image.9">
                  <p:embed/>
                  <p:pic>
                    <p:nvPicPr>
                      <p:cNvPr id="29700" name="Object 7">
                        <a:extLst>
                          <a:ext uri="{FF2B5EF4-FFF2-40B4-BE49-F238E27FC236}">
                            <a16:creationId xmlns:a16="http://schemas.microsoft.com/office/drawing/2014/main" id="{50EC62E8-86FA-4576-938B-2635B5D9F1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4822" y="3024041"/>
                        <a:ext cx="3512080" cy="218615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379E1B4-95C9-42B6-BB43-483F6EB9360E}"/>
              </a:ext>
            </a:extLst>
          </p:cNvPr>
          <p:cNvSpPr txBox="1"/>
          <p:nvPr/>
        </p:nvSpPr>
        <p:spPr>
          <a:xfrm>
            <a:off x="6041856" y="5372086"/>
            <a:ext cx="2630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Стимулювання розвитку бічних коренів</a:t>
            </a:r>
            <a:endParaRPr lang="ru-UA" sz="2400" dirty="0"/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8F1FAD42-733C-40BF-84FF-33724B38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666" y="4076447"/>
            <a:ext cx="990144" cy="2069578"/>
          </a:xfrm>
          <a:prstGeom prst="rect">
            <a:avLst/>
          </a:prstGeom>
          <a:noFill/>
          <a:ln w="9525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78E253-6545-4536-8422-DEE2905B6F46}"/>
              </a:ext>
            </a:extLst>
          </p:cNvPr>
          <p:cNvSpPr txBox="1"/>
          <p:nvPr/>
        </p:nvSpPr>
        <p:spPr>
          <a:xfrm>
            <a:off x="10049356" y="6241440"/>
            <a:ext cx="263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 err="1"/>
              <a:t>Тропізми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2929794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EB9B5A-EA7F-4443-9172-3D1BD089E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4" t="28070" r="29473" b="17427"/>
          <a:stretch/>
        </p:blipFill>
        <p:spPr>
          <a:xfrm>
            <a:off x="2585946" y="1191124"/>
            <a:ext cx="7276781" cy="543426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2E88A30-2E7C-4321-9873-02553F0253E2}"/>
              </a:ext>
            </a:extLst>
          </p:cNvPr>
          <p:cNvSpPr txBox="1">
            <a:spLocks/>
          </p:cNvSpPr>
          <p:nvPr/>
        </p:nvSpPr>
        <p:spPr>
          <a:xfrm>
            <a:off x="1239251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В багатоклітинних організмах існує ієрархія та взаємодія між сигнальними системами </a:t>
            </a:r>
            <a:br>
              <a:rPr lang="uk-UA" dirty="0"/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693317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64DA4B8D-666C-4AFD-996A-3959778D3C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531333"/>
              </p:ext>
            </p:extLst>
          </p:nvPr>
        </p:nvGraphicFramePr>
        <p:xfrm>
          <a:off x="2759243" y="333861"/>
          <a:ext cx="6304546" cy="6190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Image" r:id="rId3" imgW="5561905" imgH="5460317" progId="Photoshop.Image.9">
                  <p:embed/>
                </p:oleObj>
              </mc:Choice>
              <mc:Fallback>
                <p:oleObj name="Image" r:id="rId3" imgW="5561905" imgH="5460317" progId="Photoshop.Image.9">
                  <p:embed/>
                  <p:pic>
                    <p:nvPicPr>
                      <p:cNvPr id="1822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9243" y="333861"/>
                        <a:ext cx="6304546" cy="6190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1162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3084CE-8B76-4059-BB18-6940FD707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9" t="22395" r="27258" b="14156"/>
          <a:stretch/>
        </p:blipFill>
        <p:spPr>
          <a:xfrm>
            <a:off x="1926453" y="133166"/>
            <a:ext cx="8643291" cy="65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64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Що таке сигнал?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B40FAD-AE0C-4E08-881D-011F6F314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60901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Фізичний</a:t>
            </a:r>
            <a:r>
              <a:rPr lang="ru-RU" dirty="0"/>
              <a:t> стимул </a:t>
            </a:r>
            <a:r>
              <a:rPr lang="ru-RU" dirty="0" err="1"/>
              <a:t>або</a:t>
            </a:r>
            <a:r>
              <a:rPr lang="ru-RU" dirty="0"/>
              <a:t>  </a:t>
            </a:r>
            <a:r>
              <a:rPr lang="ru-RU" dirty="0" err="1"/>
              <a:t>хімічні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з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властивостями</a:t>
            </a:r>
            <a:r>
              <a:rPr lang="ru-RU" dirty="0"/>
              <a:t>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220D1E-4766-4E21-88F8-C921CD6C6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79" t="24652" r="26711" b="21638"/>
          <a:stretch/>
        </p:blipFill>
        <p:spPr>
          <a:xfrm>
            <a:off x="5154240" y="2486526"/>
            <a:ext cx="6199560" cy="4236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1331495" y="3866438"/>
            <a:ext cx="312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Наприклад, це гормони  різної хімічної природи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15051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/>
          <a:lstStyle/>
          <a:p>
            <a:r>
              <a:rPr lang="uk-UA" dirty="0"/>
              <a:t>Що таке сигнал?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1122948" y="3429000"/>
            <a:ext cx="463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Або це фітогормони  різної хімічної природи</a:t>
            </a:r>
            <a:endParaRPr lang="ru-UA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879A04-0D6C-4C3B-830A-75ADDB6E6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16" t="42807" r="37631" b="26784"/>
          <a:stretch/>
        </p:blipFill>
        <p:spPr>
          <a:xfrm>
            <a:off x="6721643" y="647950"/>
            <a:ext cx="4090738" cy="2085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72567F-6049-489A-B2D6-57A882EDA903}"/>
              </a:ext>
            </a:extLst>
          </p:cNvPr>
          <p:cNvSpPr txBox="1"/>
          <p:nvPr/>
        </p:nvSpPr>
        <p:spPr>
          <a:xfrm>
            <a:off x="6970296" y="4124576"/>
            <a:ext cx="3128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b="1" dirty="0" err="1"/>
              <a:t>Гормоноподібні</a:t>
            </a:r>
            <a:r>
              <a:rPr lang="uk-UA" b="1" dirty="0"/>
              <a:t> речовини рослин: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err="1"/>
              <a:t>Жасмонова</a:t>
            </a:r>
            <a:r>
              <a:rPr lang="uk-UA" dirty="0"/>
              <a:t> кислота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Саліцилова кислота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err="1"/>
              <a:t>Брасиностероїди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err="1"/>
              <a:t>Олігопептиди</a:t>
            </a:r>
            <a:r>
              <a:rPr lang="uk-UA" dirty="0"/>
              <a:t> (</a:t>
            </a:r>
            <a:r>
              <a:rPr lang="uk-UA" dirty="0" err="1"/>
              <a:t>системін</a:t>
            </a:r>
            <a:r>
              <a:rPr lang="uk-UA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err="1"/>
              <a:t>фузікокцини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75944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96" name="Picture 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3426" y="5580064"/>
            <a:ext cx="17954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1804988" y="4624389"/>
            <a:ext cx="1573212" cy="865187"/>
            <a:chOff x="647" y="2752"/>
            <a:chExt cx="849" cy="439"/>
          </a:xfrm>
        </p:grpSpPr>
        <p:pic>
          <p:nvPicPr>
            <p:cNvPr id="151597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" y="2752"/>
              <a:ext cx="787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1598" name="Rectangle 46"/>
            <p:cNvSpPr>
              <a:spLocks noChangeArrowheads="1"/>
            </p:cNvSpPr>
            <p:nvPr/>
          </p:nvSpPr>
          <p:spPr bwMode="auto">
            <a:xfrm>
              <a:off x="1314" y="3001"/>
              <a:ext cx="182" cy="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4657725" y="3257551"/>
            <a:ext cx="2574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06600"/>
                </a:solidFill>
              </a:rPr>
              <a:t>Фітогормони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2601946" y="1835150"/>
            <a:ext cx="1460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CC0066"/>
                </a:solidFill>
              </a:rPr>
              <a:t>цитокінини</a:t>
            </a:r>
            <a:endParaRPr lang="ru-RU" sz="2000" b="1" dirty="0">
              <a:solidFill>
                <a:srgbClr val="CC0066"/>
              </a:solidFill>
            </a:endParaRP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2286118" y="3668713"/>
            <a:ext cx="9598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CC0066"/>
                </a:solidFill>
              </a:rPr>
              <a:t>етилен</a:t>
            </a:r>
            <a:endParaRPr lang="ru-RU" sz="2000" b="1" dirty="0">
              <a:solidFill>
                <a:srgbClr val="CC0066"/>
              </a:solidFill>
            </a:endParaRP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4664098" y="1835150"/>
            <a:ext cx="10852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CC0066"/>
                </a:solidFill>
              </a:rPr>
              <a:t>ауксини</a:t>
            </a:r>
            <a:endParaRPr lang="ru-RU" sz="2000" b="1" dirty="0">
              <a:solidFill>
                <a:srgbClr val="CC0066"/>
              </a:solidFill>
            </a:endParaRP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6196014" y="1828800"/>
            <a:ext cx="14276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CC0066"/>
                </a:solidFill>
              </a:rPr>
              <a:t>гибереліни</a:t>
            </a:r>
            <a:endParaRPr lang="ru-RU" sz="2000" b="1" dirty="0">
              <a:solidFill>
                <a:srgbClr val="CC0066"/>
              </a:solidFill>
            </a:endParaRP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8010526" y="2397125"/>
            <a:ext cx="26019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rgbClr val="CC0066"/>
                </a:solidFill>
              </a:rPr>
              <a:t>абсцизова</a:t>
            </a:r>
            <a:r>
              <a:rPr lang="ru-RU" b="1" dirty="0">
                <a:solidFill>
                  <a:srgbClr val="CC0066"/>
                </a:solidFill>
              </a:rPr>
              <a:t> </a:t>
            </a:r>
            <a:r>
              <a:rPr lang="ru-RU" sz="2000" b="1" dirty="0">
                <a:solidFill>
                  <a:srgbClr val="CC0066"/>
                </a:solidFill>
              </a:rPr>
              <a:t>кислота</a:t>
            </a:r>
            <a:r>
              <a:rPr lang="ru-RU" b="1" dirty="0">
                <a:solidFill>
                  <a:srgbClr val="CC0066"/>
                </a:solidFill>
              </a:rPr>
              <a:t> (</a:t>
            </a:r>
            <a:r>
              <a:rPr lang="ru-RU" sz="2000" b="1" dirty="0">
                <a:solidFill>
                  <a:srgbClr val="CC0066"/>
                </a:solidFill>
              </a:rPr>
              <a:t>АБК</a:t>
            </a:r>
            <a:r>
              <a:rPr lang="ru-RU" b="1" dirty="0">
                <a:solidFill>
                  <a:srgbClr val="CC0066"/>
                </a:solidFill>
              </a:rPr>
              <a:t>)</a:t>
            </a: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2049464" y="4357688"/>
            <a:ext cx="14324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 dirty="0" err="1"/>
              <a:t>жасмонати</a:t>
            </a:r>
            <a:endParaRPr lang="ru-RU" sz="2000" b="1" dirty="0"/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5900616" y="5187950"/>
            <a:ext cx="20778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 dirty="0" err="1"/>
              <a:t>брасиностероїди</a:t>
            </a:r>
            <a:endParaRPr lang="ru-RU" sz="2000" b="1" dirty="0"/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3287688" y="5013176"/>
            <a:ext cx="2601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саліцилова</a:t>
            </a:r>
            <a:r>
              <a:rPr lang="ru-RU" b="1" dirty="0"/>
              <a:t> </a:t>
            </a:r>
            <a:r>
              <a:rPr lang="ru-RU" sz="2000" b="1" dirty="0"/>
              <a:t>кислота</a:t>
            </a:r>
            <a:r>
              <a:rPr lang="ru-RU" b="1" dirty="0"/>
              <a:t> </a:t>
            </a:r>
          </a:p>
        </p:txBody>
      </p: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7567613" y="3806825"/>
            <a:ext cx="2601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 err="1"/>
              <a:t>системін</a:t>
            </a:r>
            <a:endParaRPr lang="ru-RU" sz="2000" b="1" dirty="0"/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7712076" y="3490913"/>
            <a:ext cx="2601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CLE-</a:t>
            </a:r>
            <a:r>
              <a:rPr lang="ru-RU" sz="2000" b="1" dirty="0" err="1"/>
              <a:t>пептиди</a:t>
            </a:r>
            <a:endParaRPr lang="ru-RU" sz="2000" b="1" dirty="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063552" y="3140970"/>
            <a:ext cx="1585912" cy="702040"/>
            <a:chOff x="4123" y="3546"/>
            <a:chExt cx="1272" cy="595"/>
          </a:xfrm>
        </p:grpSpPr>
        <p:sp>
          <p:nvSpPr>
            <p:cNvPr id="151569" name="Text Box 17"/>
            <p:cNvSpPr txBox="1">
              <a:spLocks noChangeArrowheads="1"/>
            </p:cNvSpPr>
            <p:nvPr/>
          </p:nvSpPr>
          <p:spPr bwMode="auto">
            <a:xfrm>
              <a:off x="4353" y="3707"/>
              <a:ext cx="460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C</a:t>
              </a:r>
              <a:endParaRPr lang="ru-RU" sz="1400" baseline="-25000"/>
            </a:p>
          </p:txBody>
        </p:sp>
        <p:sp>
          <p:nvSpPr>
            <p:cNvPr id="151570" name="Text Box 18"/>
            <p:cNvSpPr txBox="1">
              <a:spLocks noChangeArrowheads="1"/>
            </p:cNvSpPr>
            <p:nvPr/>
          </p:nvSpPr>
          <p:spPr bwMode="auto">
            <a:xfrm>
              <a:off x="4707" y="3703"/>
              <a:ext cx="46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C</a:t>
              </a:r>
              <a:endParaRPr lang="ru-RU" sz="1400" baseline="-25000"/>
            </a:p>
          </p:txBody>
        </p:sp>
        <p:sp>
          <p:nvSpPr>
            <p:cNvPr id="151571" name="Text Box 19"/>
            <p:cNvSpPr txBox="1">
              <a:spLocks noChangeArrowheads="1"/>
            </p:cNvSpPr>
            <p:nvPr/>
          </p:nvSpPr>
          <p:spPr bwMode="auto">
            <a:xfrm>
              <a:off x="4124" y="3574"/>
              <a:ext cx="460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H</a:t>
              </a:r>
              <a:endParaRPr lang="ru-RU" sz="1400" baseline="-25000"/>
            </a:p>
          </p:txBody>
        </p:sp>
        <p:sp>
          <p:nvSpPr>
            <p:cNvPr id="151572" name="Text Box 20"/>
            <p:cNvSpPr txBox="1">
              <a:spLocks noChangeArrowheads="1"/>
            </p:cNvSpPr>
            <p:nvPr/>
          </p:nvSpPr>
          <p:spPr bwMode="auto">
            <a:xfrm>
              <a:off x="4123" y="3877"/>
              <a:ext cx="460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H</a:t>
              </a:r>
              <a:endParaRPr lang="ru-RU" sz="1400" baseline="-25000"/>
            </a:p>
          </p:txBody>
        </p:sp>
        <p:sp>
          <p:nvSpPr>
            <p:cNvPr id="151573" name="Text Box 21"/>
            <p:cNvSpPr txBox="1">
              <a:spLocks noChangeArrowheads="1"/>
            </p:cNvSpPr>
            <p:nvPr/>
          </p:nvSpPr>
          <p:spPr bwMode="auto">
            <a:xfrm>
              <a:off x="4935" y="3546"/>
              <a:ext cx="460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H</a:t>
              </a:r>
              <a:endParaRPr lang="ru-RU" sz="1400" baseline="-25000"/>
            </a:p>
          </p:txBody>
        </p:sp>
        <p:sp>
          <p:nvSpPr>
            <p:cNvPr id="151574" name="Text Box 22"/>
            <p:cNvSpPr txBox="1">
              <a:spLocks noChangeArrowheads="1"/>
            </p:cNvSpPr>
            <p:nvPr/>
          </p:nvSpPr>
          <p:spPr bwMode="auto">
            <a:xfrm>
              <a:off x="4926" y="3880"/>
              <a:ext cx="460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H</a:t>
              </a:r>
              <a:endParaRPr lang="ru-RU" sz="1400" baseline="-25000"/>
            </a:p>
          </p:txBody>
        </p:sp>
        <p:sp>
          <p:nvSpPr>
            <p:cNvPr id="151575" name="Line 23"/>
            <p:cNvSpPr>
              <a:spLocks noChangeShapeType="1"/>
            </p:cNvSpPr>
            <p:nvPr/>
          </p:nvSpPr>
          <p:spPr bwMode="auto">
            <a:xfrm>
              <a:off x="4654" y="3772"/>
              <a:ext cx="21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1576" name="Line 24"/>
            <p:cNvSpPr>
              <a:spLocks noChangeShapeType="1"/>
            </p:cNvSpPr>
            <p:nvPr/>
          </p:nvSpPr>
          <p:spPr bwMode="auto">
            <a:xfrm>
              <a:off x="4655" y="3818"/>
              <a:ext cx="21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1577" name="Line 25"/>
            <p:cNvSpPr>
              <a:spLocks noChangeShapeType="1"/>
            </p:cNvSpPr>
            <p:nvPr/>
          </p:nvSpPr>
          <p:spPr bwMode="auto">
            <a:xfrm>
              <a:off x="4967" y="3862"/>
              <a:ext cx="120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51578" name="Line 26"/>
            <p:cNvSpPr>
              <a:spLocks noChangeShapeType="1"/>
            </p:cNvSpPr>
            <p:nvPr/>
          </p:nvSpPr>
          <p:spPr bwMode="auto">
            <a:xfrm>
              <a:off x="4406" y="3692"/>
              <a:ext cx="120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1579" name="Line 27"/>
            <p:cNvSpPr>
              <a:spLocks noChangeShapeType="1"/>
            </p:cNvSpPr>
            <p:nvPr/>
          </p:nvSpPr>
          <p:spPr bwMode="auto">
            <a:xfrm flipH="1">
              <a:off x="4421" y="3856"/>
              <a:ext cx="120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1580" name="Line 28"/>
            <p:cNvSpPr>
              <a:spLocks noChangeShapeType="1"/>
            </p:cNvSpPr>
            <p:nvPr/>
          </p:nvSpPr>
          <p:spPr bwMode="auto">
            <a:xfrm flipH="1">
              <a:off x="4984" y="3667"/>
              <a:ext cx="120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1583" name="Rectangle 31"/>
          <p:cNvSpPr>
            <a:spLocks noChangeArrowheads="1"/>
          </p:cNvSpPr>
          <p:nvPr/>
        </p:nvSpPr>
        <p:spPr bwMode="auto">
          <a:xfrm>
            <a:off x="5160963" y="0"/>
            <a:ext cx="14446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51584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3051" y="928689"/>
            <a:ext cx="104457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86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6" y="1239838"/>
            <a:ext cx="1376363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87" name="Picture 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3914" y="1717675"/>
            <a:ext cx="16081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88" name="Picture 36"/>
          <p:cNvPicPr>
            <a:picLocks noChangeAspect="1" noChangeArrowheads="1"/>
          </p:cNvPicPr>
          <p:nvPr/>
        </p:nvPicPr>
        <p:blipFill>
          <a:blip r:embed="rId7" cstate="print">
            <a:lum contrast="24000"/>
          </a:blip>
          <a:srcRect/>
          <a:stretch>
            <a:fillRect/>
          </a:stretch>
        </p:blipFill>
        <p:spPr bwMode="auto">
          <a:xfrm>
            <a:off x="4703764" y="1352551"/>
            <a:ext cx="13922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1589" name="Text Box 37"/>
          <p:cNvSpPr txBox="1">
            <a:spLocks noChangeArrowheads="1"/>
          </p:cNvSpPr>
          <p:nvPr/>
        </p:nvSpPr>
        <p:spPr bwMode="auto">
          <a:xfrm>
            <a:off x="4394201" y="671513"/>
            <a:ext cx="1846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похідні</a:t>
            </a:r>
            <a:r>
              <a:rPr lang="ru-RU" dirty="0"/>
              <a:t> триптофана</a:t>
            </a:r>
          </a:p>
        </p:txBody>
      </p:sp>
      <p:sp>
        <p:nvSpPr>
          <p:cNvPr id="151590" name="Text Box 38"/>
          <p:cNvSpPr txBox="1">
            <a:spLocks noChangeArrowheads="1"/>
          </p:cNvSpPr>
          <p:nvPr/>
        </p:nvSpPr>
        <p:spPr bwMode="auto">
          <a:xfrm>
            <a:off x="2493963" y="288925"/>
            <a:ext cx="1846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Похідні</a:t>
            </a:r>
            <a:r>
              <a:rPr lang="ru-RU" dirty="0"/>
              <a:t> </a:t>
            </a:r>
            <a:r>
              <a:rPr lang="ru-RU" dirty="0" err="1"/>
              <a:t>аденіна</a:t>
            </a:r>
            <a:endParaRPr lang="ru-RU" dirty="0"/>
          </a:p>
        </p:txBody>
      </p:sp>
      <p:sp>
        <p:nvSpPr>
          <p:cNvPr id="151591" name="Text Box 39"/>
          <p:cNvSpPr txBox="1">
            <a:spLocks noChangeArrowheads="1"/>
          </p:cNvSpPr>
          <p:nvPr/>
        </p:nvSpPr>
        <p:spPr bwMode="auto">
          <a:xfrm>
            <a:off x="1895476" y="2519363"/>
            <a:ext cx="1846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Газоподібний</a:t>
            </a:r>
            <a:r>
              <a:rPr lang="ru-RU" dirty="0"/>
              <a:t> </a:t>
            </a:r>
            <a:r>
              <a:rPr lang="ru-RU" dirty="0" err="1"/>
              <a:t>вуглеводень</a:t>
            </a:r>
            <a:endParaRPr lang="ru-RU" dirty="0"/>
          </a:p>
        </p:txBody>
      </p:sp>
      <p:sp>
        <p:nvSpPr>
          <p:cNvPr id="151592" name="Text Box 40"/>
          <p:cNvSpPr txBox="1">
            <a:spLocks noChangeArrowheads="1"/>
          </p:cNvSpPr>
          <p:nvPr/>
        </p:nvSpPr>
        <p:spPr bwMode="auto">
          <a:xfrm>
            <a:off x="7512051" y="34417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51593" name="Text Box 41"/>
          <p:cNvSpPr txBox="1">
            <a:spLocks noChangeArrowheads="1"/>
          </p:cNvSpPr>
          <p:nvPr/>
        </p:nvSpPr>
        <p:spPr bwMode="auto">
          <a:xfrm>
            <a:off x="8186738" y="660401"/>
            <a:ext cx="184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терпеноїди</a:t>
            </a:r>
            <a:endParaRPr lang="ru-RU" dirty="0"/>
          </a:p>
        </p:txBody>
      </p:sp>
      <p:sp>
        <p:nvSpPr>
          <p:cNvPr id="151594" name="AutoShape 42"/>
          <p:cNvSpPr>
            <a:spLocks/>
          </p:cNvSpPr>
          <p:nvPr/>
        </p:nvSpPr>
        <p:spPr bwMode="auto">
          <a:xfrm rot="-3749899">
            <a:off x="8166894" y="592932"/>
            <a:ext cx="496888" cy="1235075"/>
          </a:xfrm>
          <a:prstGeom prst="rightBrace">
            <a:avLst>
              <a:gd name="adj1" fmla="val 207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595" name="Text Box 43"/>
          <p:cNvSpPr txBox="1">
            <a:spLocks noChangeArrowheads="1"/>
          </p:cNvSpPr>
          <p:nvPr/>
        </p:nvSpPr>
        <p:spPr bwMode="auto">
          <a:xfrm>
            <a:off x="6691313" y="6011863"/>
            <a:ext cx="18462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похідні</a:t>
            </a:r>
            <a:r>
              <a:rPr lang="ru-RU" dirty="0"/>
              <a:t> </a:t>
            </a:r>
            <a:r>
              <a:rPr lang="ru-RU" dirty="0" err="1"/>
              <a:t>холестана</a:t>
            </a:r>
            <a:endParaRPr lang="ru-RU" dirty="0"/>
          </a:p>
        </p:txBody>
      </p:sp>
      <p:sp>
        <p:nvSpPr>
          <p:cNvPr id="151600" name="Text Box 48"/>
          <p:cNvSpPr txBox="1">
            <a:spLocks noChangeArrowheads="1"/>
          </p:cNvSpPr>
          <p:nvPr/>
        </p:nvSpPr>
        <p:spPr bwMode="auto">
          <a:xfrm>
            <a:off x="1479551" y="5353051"/>
            <a:ext cx="1846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оксиліпини</a:t>
            </a:r>
            <a:endParaRPr lang="ru-RU" dirty="0"/>
          </a:p>
        </p:txBody>
      </p:sp>
      <p:pic>
        <p:nvPicPr>
          <p:cNvPr id="151601" name="Picture 4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4226" y="5580064"/>
            <a:ext cx="7588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1603" name="Rectangle 51"/>
          <p:cNvSpPr>
            <a:spLocks noChangeArrowheads="1"/>
          </p:cNvSpPr>
          <p:nvPr/>
        </p:nvSpPr>
        <p:spPr bwMode="auto">
          <a:xfrm>
            <a:off x="5068889" y="1266826"/>
            <a:ext cx="128587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604" name="Rectangle 52"/>
          <p:cNvSpPr>
            <a:spLocks noChangeArrowheads="1"/>
          </p:cNvSpPr>
          <p:nvPr/>
        </p:nvSpPr>
        <p:spPr bwMode="auto">
          <a:xfrm>
            <a:off x="9231314" y="1674813"/>
            <a:ext cx="128587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605" name="Text Box 53"/>
          <p:cNvSpPr txBox="1">
            <a:spLocks noChangeArrowheads="1"/>
          </p:cNvSpPr>
          <p:nvPr/>
        </p:nvSpPr>
        <p:spPr bwMode="auto">
          <a:xfrm>
            <a:off x="7642226" y="4151314"/>
            <a:ext cx="26019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ENOD-40</a:t>
            </a:r>
          </a:p>
          <a:p>
            <a:pPr algn="ctr"/>
            <a:r>
              <a:rPr lang="en-US" sz="2000" b="1" dirty="0"/>
              <a:t>POLARIS</a:t>
            </a:r>
          </a:p>
          <a:p>
            <a:pPr algn="ctr"/>
            <a:r>
              <a:rPr lang="en-US" sz="2000" b="1" dirty="0"/>
              <a:t>etc.</a:t>
            </a:r>
            <a:endParaRPr lang="ru-RU" sz="2000" b="1" dirty="0"/>
          </a:p>
        </p:txBody>
      </p:sp>
      <p:sp>
        <p:nvSpPr>
          <p:cNvPr id="151606" name="AutoShape 54"/>
          <p:cNvSpPr>
            <a:spLocks/>
          </p:cNvSpPr>
          <p:nvPr/>
        </p:nvSpPr>
        <p:spPr bwMode="auto">
          <a:xfrm rot="1722466">
            <a:off x="9513888" y="3756025"/>
            <a:ext cx="381000" cy="1885950"/>
          </a:xfrm>
          <a:prstGeom prst="rightBrace">
            <a:avLst>
              <a:gd name="adj1" fmla="val 4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607" name="Text Box 55"/>
          <p:cNvSpPr txBox="1">
            <a:spLocks noChangeArrowheads="1"/>
          </p:cNvSpPr>
          <p:nvPr/>
        </p:nvSpPr>
        <p:spPr bwMode="auto">
          <a:xfrm>
            <a:off x="9372600" y="5043488"/>
            <a:ext cx="1550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короткі</a:t>
            </a:r>
            <a:r>
              <a:rPr lang="ru-RU" dirty="0"/>
              <a:t> </a:t>
            </a:r>
            <a:r>
              <a:rPr lang="ru-RU" dirty="0" err="1"/>
              <a:t>пептиди</a:t>
            </a:r>
            <a:endParaRPr lang="ru-RU" dirty="0"/>
          </a:p>
        </p:txBody>
      </p:sp>
      <p:sp>
        <p:nvSpPr>
          <p:cNvPr id="151610" name="Line 58"/>
          <p:cNvSpPr>
            <a:spLocks noChangeShapeType="1"/>
          </p:cNvSpPr>
          <p:nvPr/>
        </p:nvSpPr>
        <p:spPr bwMode="auto">
          <a:xfrm flipV="1">
            <a:off x="5378450" y="2363788"/>
            <a:ext cx="0" cy="969962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2" name="Line 60"/>
          <p:cNvSpPr>
            <a:spLocks noChangeShapeType="1"/>
          </p:cNvSpPr>
          <p:nvPr/>
        </p:nvSpPr>
        <p:spPr bwMode="auto">
          <a:xfrm flipV="1">
            <a:off x="6662738" y="2368551"/>
            <a:ext cx="0" cy="969963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3" name="Line 61"/>
          <p:cNvSpPr>
            <a:spLocks noChangeShapeType="1"/>
          </p:cNvSpPr>
          <p:nvPr/>
        </p:nvSpPr>
        <p:spPr bwMode="auto">
          <a:xfrm flipH="1" flipV="1">
            <a:off x="4098925" y="2433639"/>
            <a:ext cx="590550" cy="871537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4" name="Line 62"/>
          <p:cNvSpPr>
            <a:spLocks noChangeShapeType="1"/>
          </p:cNvSpPr>
          <p:nvPr/>
        </p:nvSpPr>
        <p:spPr bwMode="auto">
          <a:xfrm flipV="1">
            <a:off x="7151689" y="2757488"/>
            <a:ext cx="1082675" cy="5207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5" name="Line 63"/>
          <p:cNvSpPr>
            <a:spLocks noChangeShapeType="1"/>
          </p:cNvSpPr>
          <p:nvPr/>
        </p:nvSpPr>
        <p:spPr bwMode="auto">
          <a:xfrm flipH="1">
            <a:off x="3465513" y="3602039"/>
            <a:ext cx="1111250" cy="280987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6" name="Line 64"/>
          <p:cNvSpPr>
            <a:spLocks noChangeShapeType="1"/>
          </p:cNvSpPr>
          <p:nvPr/>
        </p:nvSpPr>
        <p:spPr bwMode="auto">
          <a:xfrm>
            <a:off x="7291389" y="3700464"/>
            <a:ext cx="815975" cy="365125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7" name="Line 65"/>
          <p:cNvSpPr>
            <a:spLocks noChangeShapeType="1"/>
          </p:cNvSpPr>
          <p:nvPr/>
        </p:nvSpPr>
        <p:spPr bwMode="auto">
          <a:xfrm flipH="1">
            <a:off x="3732213" y="3825875"/>
            <a:ext cx="1041400" cy="7747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8" name="Line 66"/>
          <p:cNvSpPr>
            <a:spLocks noChangeShapeType="1"/>
          </p:cNvSpPr>
          <p:nvPr/>
        </p:nvSpPr>
        <p:spPr bwMode="auto">
          <a:xfrm>
            <a:off x="5097463" y="3840163"/>
            <a:ext cx="0" cy="1154112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9" name="Line 67"/>
          <p:cNvSpPr>
            <a:spLocks noChangeShapeType="1"/>
          </p:cNvSpPr>
          <p:nvPr/>
        </p:nvSpPr>
        <p:spPr bwMode="auto">
          <a:xfrm>
            <a:off x="6621463" y="3886201"/>
            <a:ext cx="0" cy="1154113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Що таке сигнал?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417095" y="2578766"/>
            <a:ext cx="4636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Або це метаболічні сигнали</a:t>
            </a:r>
            <a:endParaRPr lang="ru-UA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AFC10E-C732-4A15-81BA-8C4C38737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94" t="26845" r="27237" b="14854"/>
          <a:stretch/>
        </p:blipFill>
        <p:spPr>
          <a:xfrm>
            <a:off x="4606436" y="1690688"/>
            <a:ext cx="7024090" cy="44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0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Що таке сигнал?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417095" y="2578766"/>
            <a:ext cx="4636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Або це </a:t>
            </a:r>
            <a:r>
              <a:rPr lang="uk-UA" sz="2400" dirty="0" err="1"/>
              <a:t>еліситори</a:t>
            </a:r>
            <a:endParaRPr lang="ru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89C4F2-79CA-420B-86DB-19ED4D17F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1" t="52298" r="35268" b="33981"/>
          <a:stretch/>
        </p:blipFill>
        <p:spPr>
          <a:xfrm>
            <a:off x="5291090" y="1305016"/>
            <a:ext cx="5868141" cy="9410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7B8587-4BF7-4886-A071-E6AA4BEC0CB1}"/>
              </a:ext>
            </a:extLst>
          </p:cNvPr>
          <p:cNvSpPr/>
          <p:nvPr/>
        </p:nvSpPr>
        <p:spPr>
          <a:xfrm>
            <a:off x="8975324" y="2059619"/>
            <a:ext cx="2050742" cy="1864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454B2A-C24C-471D-BA38-B1179E642A85}"/>
              </a:ext>
            </a:extLst>
          </p:cNvPr>
          <p:cNvSpPr/>
          <p:nvPr/>
        </p:nvSpPr>
        <p:spPr>
          <a:xfrm>
            <a:off x="4829083" y="307594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Розрізняють</a:t>
            </a:r>
            <a:r>
              <a:rPr lang="ru-RU" dirty="0"/>
              <a:t> </a:t>
            </a:r>
            <a:r>
              <a:rPr lang="ru-RU" dirty="0" err="1"/>
              <a:t>екзогенні</a:t>
            </a:r>
            <a:r>
              <a:rPr lang="ru-RU" dirty="0"/>
              <a:t> та </a:t>
            </a:r>
            <a:r>
              <a:rPr lang="ru-RU" dirty="0" err="1"/>
              <a:t>ендогенні</a:t>
            </a:r>
            <a:r>
              <a:rPr lang="ru-RU" dirty="0"/>
              <a:t> </a:t>
            </a:r>
            <a:r>
              <a:rPr lang="ru-RU" dirty="0" err="1"/>
              <a:t>еліситори</a:t>
            </a:r>
            <a:r>
              <a:rPr lang="ru-RU" dirty="0"/>
              <a:t>. Як правило,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низькомолекулярні</a:t>
            </a:r>
            <a:r>
              <a:rPr lang="ru-RU" dirty="0"/>
              <a:t> </a:t>
            </a:r>
            <a:r>
              <a:rPr lang="ru-RU" dirty="0" err="1"/>
              <a:t>компоненти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синтезуються</a:t>
            </a:r>
            <a:r>
              <a:rPr lang="ru-RU" dirty="0"/>
              <a:t> в </a:t>
            </a:r>
            <a:r>
              <a:rPr lang="ru-RU" dirty="0" err="1"/>
              <a:t>клітині</a:t>
            </a:r>
            <a:r>
              <a:rPr lang="ru-RU" dirty="0"/>
              <a:t> </a:t>
            </a:r>
            <a:r>
              <a:rPr lang="en-US" dirty="0"/>
              <a:t>de novo, </a:t>
            </a:r>
            <a:r>
              <a:rPr lang="ru-RU" dirty="0" err="1"/>
              <a:t>або</a:t>
            </a:r>
            <a:r>
              <a:rPr lang="ru-RU" dirty="0"/>
              <a:t> є </a:t>
            </a:r>
            <a:r>
              <a:rPr lang="ru-RU" dirty="0" err="1"/>
              <a:t>похідними</a:t>
            </a:r>
            <a:r>
              <a:rPr lang="ru-RU" dirty="0"/>
              <a:t> </a:t>
            </a:r>
            <a:r>
              <a:rPr lang="ru-RU" dirty="0" err="1"/>
              <a:t>полімерних</a:t>
            </a:r>
            <a:r>
              <a:rPr lang="ru-RU" dirty="0"/>
              <a:t> </a:t>
            </a:r>
            <a:r>
              <a:rPr lang="ru-RU" dirty="0" err="1"/>
              <a:t>попередників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перебігу</a:t>
            </a:r>
            <a:r>
              <a:rPr lang="ru-RU" dirty="0"/>
              <a:t> </a:t>
            </a:r>
            <a:r>
              <a:rPr lang="ru-RU" dirty="0" err="1"/>
              <a:t>інфекції</a:t>
            </a:r>
            <a:r>
              <a:rPr lang="ru-RU" dirty="0"/>
              <a:t>: </a:t>
            </a:r>
          </a:p>
          <a:p>
            <a:r>
              <a:rPr lang="ru-RU" dirty="0" err="1"/>
              <a:t>білки</a:t>
            </a:r>
            <a:r>
              <a:rPr lang="ru-RU" dirty="0"/>
              <a:t> (в тому </a:t>
            </a:r>
            <a:r>
              <a:rPr lang="ru-RU" dirty="0" err="1"/>
              <a:t>числі</a:t>
            </a:r>
            <a:r>
              <a:rPr lang="ru-RU" dirty="0"/>
              <a:t> й </a:t>
            </a:r>
            <a:r>
              <a:rPr lang="ru-RU" dirty="0" err="1"/>
              <a:t>глікопротеїни</a:t>
            </a:r>
            <a:r>
              <a:rPr lang="ru-RU" dirty="0"/>
              <a:t>),</a:t>
            </a:r>
          </a:p>
          <a:p>
            <a:r>
              <a:rPr lang="ru-RU" dirty="0"/>
              <a:t> </a:t>
            </a:r>
            <a:r>
              <a:rPr lang="ru-RU" dirty="0" err="1"/>
              <a:t>олігосахариди</a:t>
            </a:r>
            <a:r>
              <a:rPr lang="ru-RU" dirty="0"/>
              <a:t> (</a:t>
            </a:r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/>
              <a:t>неповного</a:t>
            </a:r>
            <a:r>
              <a:rPr lang="ru-RU" dirty="0"/>
              <a:t> </a:t>
            </a:r>
            <a:r>
              <a:rPr lang="ru-RU" dirty="0" err="1"/>
              <a:t>гідролізу</a:t>
            </a:r>
            <a:r>
              <a:rPr lang="ru-RU" dirty="0"/>
              <a:t> </a:t>
            </a:r>
            <a:r>
              <a:rPr lang="ru-RU" dirty="0" err="1"/>
              <a:t>полісахаридів</a:t>
            </a:r>
            <a:r>
              <a:rPr lang="ru-RU" dirty="0"/>
              <a:t> </a:t>
            </a:r>
            <a:r>
              <a:rPr lang="ru-RU" dirty="0" err="1"/>
              <a:t>клітинних</a:t>
            </a:r>
            <a:r>
              <a:rPr lang="ru-RU" dirty="0"/>
              <a:t> </a:t>
            </a:r>
            <a:r>
              <a:rPr lang="ru-RU" dirty="0" err="1"/>
              <a:t>стінок</a:t>
            </a:r>
            <a:r>
              <a:rPr lang="ru-RU" dirty="0"/>
              <a:t> </a:t>
            </a:r>
            <a:r>
              <a:rPr lang="ru-RU" dirty="0" err="1"/>
              <a:t>рослини-хазяїна</a:t>
            </a:r>
            <a:r>
              <a:rPr lang="ru-RU" dirty="0"/>
              <a:t> та патогена), </a:t>
            </a:r>
          </a:p>
          <a:p>
            <a:r>
              <a:rPr lang="ru-RU" dirty="0" err="1"/>
              <a:t>поліенові</a:t>
            </a:r>
            <a:r>
              <a:rPr lang="ru-RU" dirty="0"/>
              <a:t> </a:t>
            </a:r>
            <a:r>
              <a:rPr lang="ru-RU" dirty="0" err="1"/>
              <a:t>жирні</a:t>
            </a:r>
            <a:r>
              <a:rPr lang="ru-RU" dirty="0"/>
              <a:t> </a:t>
            </a:r>
            <a:r>
              <a:rPr lang="ru-RU" dirty="0" err="1"/>
              <a:t>кислоти</a:t>
            </a:r>
            <a:r>
              <a:rPr lang="ru-RU" dirty="0"/>
              <a:t>, </a:t>
            </a:r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/>
              <a:t>гідролізу</a:t>
            </a:r>
            <a:r>
              <a:rPr lang="ru-RU" dirty="0"/>
              <a:t>,</a:t>
            </a:r>
          </a:p>
          <a:p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/>
              <a:t>сапрофітних</a:t>
            </a:r>
            <a:r>
              <a:rPr lang="ru-RU" dirty="0"/>
              <a:t> </a:t>
            </a:r>
            <a:r>
              <a:rPr lang="ru-RU" dirty="0" err="1"/>
              <a:t>мікроорганізмів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 </a:t>
            </a:r>
            <a:r>
              <a:rPr lang="ru-RU" dirty="0" err="1"/>
              <a:t>дріж</a:t>
            </a:r>
            <a:r>
              <a:rPr lang="ru-RU" dirty="0"/>
              <a:t> </a:t>
            </a:r>
            <a:r>
              <a:rPr lang="ru-RU" dirty="0" err="1"/>
              <a:t>джів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є </a:t>
            </a:r>
            <a:r>
              <a:rPr lang="ru-RU" dirty="0" err="1"/>
              <a:t>складовою</a:t>
            </a:r>
            <a:r>
              <a:rPr lang="ru-RU" dirty="0"/>
              <a:t> </a:t>
            </a:r>
            <a:r>
              <a:rPr lang="ru-RU" dirty="0" err="1"/>
              <a:t>епіфітної</a:t>
            </a:r>
            <a:r>
              <a:rPr lang="ru-RU" dirty="0"/>
              <a:t> </a:t>
            </a:r>
            <a:r>
              <a:rPr lang="ru-RU" dirty="0" err="1"/>
              <a:t>мікрофлори</a:t>
            </a:r>
            <a:r>
              <a:rPr lang="ru-RU" dirty="0"/>
              <a:t>, </a:t>
            </a:r>
          </a:p>
          <a:p>
            <a:r>
              <a:rPr lang="ru-RU" dirty="0" err="1"/>
              <a:t>певні</a:t>
            </a:r>
            <a:r>
              <a:rPr lang="ru-RU" dirty="0"/>
              <a:t> </a:t>
            </a:r>
            <a:r>
              <a:rPr lang="ru-RU" dirty="0" err="1"/>
              <a:t>метаболіти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структурні</a:t>
            </a:r>
            <a:r>
              <a:rPr lang="ru-RU" dirty="0"/>
              <a:t> </a:t>
            </a:r>
            <a:r>
              <a:rPr lang="ru-RU" dirty="0" err="1"/>
              <a:t>компоненти</a:t>
            </a:r>
            <a:r>
              <a:rPr lang="ru-RU" dirty="0"/>
              <a:t> </a:t>
            </a:r>
            <a:r>
              <a:rPr lang="ru-RU" dirty="0" err="1"/>
              <a:t>фітопатогенів</a:t>
            </a:r>
            <a:endParaRPr lang="ru-UA" dirty="0"/>
          </a:p>
        </p:txBody>
      </p:sp>
      <p:pic>
        <p:nvPicPr>
          <p:cNvPr id="3074" name="Picture 2" descr="Стрес у рослин. Як може допомогти Айдамін Аміно">
            <a:extLst>
              <a:ext uri="{FF2B5EF4-FFF2-40B4-BE49-F238E27FC236}">
                <a16:creationId xmlns:a16="http://schemas.microsoft.com/office/drawing/2014/main" id="{F9BFBEF3-546E-4096-927F-CB761C647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5" y="355384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7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8" y="120355"/>
            <a:ext cx="10515600" cy="1325563"/>
          </a:xfrm>
        </p:spPr>
        <p:txBody>
          <a:bodyPr/>
          <a:lstStyle/>
          <a:p>
            <a:r>
              <a:rPr lang="uk-UA" dirty="0"/>
              <a:t>Які бувають рецептори?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6" y="1757701"/>
            <a:ext cx="3144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Різні за структурою</a:t>
            </a:r>
            <a:endParaRPr lang="ru-UA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8A3BD-6FC9-40EC-B5D8-4ED4497941A8}"/>
              </a:ext>
            </a:extLst>
          </p:cNvPr>
          <p:cNvSpPr txBox="1"/>
          <p:nvPr/>
        </p:nvSpPr>
        <p:spPr>
          <a:xfrm>
            <a:off x="4523874" y="1445918"/>
            <a:ext cx="3144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Різні за функціональною активністю</a:t>
            </a:r>
            <a:endParaRPr lang="ru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643E8B-0402-4CBE-A97F-25BAA20E89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41" t="41871" r="34343" b="17427"/>
          <a:stretch/>
        </p:blipFill>
        <p:spPr>
          <a:xfrm>
            <a:off x="557459" y="2953919"/>
            <a:ext cx="3818023" cy="27913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A98FD4-66AF-4D88-A135-895C19FD5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90" t="24652" r="35395" b="5324"/>
          <a:stretch/>
        </p:blipFill>
        <p:spPr>
          <a:xfrm>
            <a:off x="7423483" y="1454653"/>
            <a:ext cx="3818024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120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556</Words>
  <Application>Microsoft Office PowerPoint</Application>
  <PresentationFormat>Широкоэкранный</PresentationFormat>
  <Paragraphs>97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Image</vt:lpstr>
      <vt:lpstr>Сигнальні системи організмів</vt:lpstr>
      <vt:lpstr>Презентация PowerPoint</vt:lpstr>
      <vt:lpstr>Презентация PowerPoint</vt:lpstr>
      <vt:lpstr>Що таке сигнал?</vt:lpstr>
      <vt:lpstr>Що таке сигнал?</vt:lpstr>
      <vt:lpstr>Презентация PowerPoint</vt:lpstr>
      <vt:lpstr>Що таке сигнал?</vt:lpstr>
      <vt:lpstr>Що таке сигнал?</vt:lpstr>
      <vt:lpstr>Які бувають рецептори?</vt:lpstr>
      <vt:lpstr>Як відбувається трансдукція сигналу?</vt:lpstr>
      <vt:lpstr>Як зв'язані компоненти трансдукції сигналу?</vt:lpstr>
      <vt:lpstr>Як відбувається посилення сигналу від рецептора до ядра?</vt:lpstr>
      <vt:lpstr>Як відбувається посилення сигналу від рецептора до ядра?</vt:lpstr>
      <vt:lpstr>Як довго триває каскад і як зникають сигнали?</vt:lpstr>
      <vt:lpstr>Сигнальних каскадів багато і вони взаємодіють</vt:lpstr>
      <vt:lpstr>Як передається сигнал  між клітинами ?</vt:lpstr>
      <vt:lpstr>Контактна сигналізація між клітинами</vt:lpstr>
      <vt:lpstr>Презентация PowerPoint</vt:lpstr>
      <vt:lpstr>Інші види міжклітинного сигналінгу</vt:lpstr>
      <vt:lpstr>Синаптична передача </vt:lpstr>
      <vt:lpstr>Паракринна передача </vt:lpstr>
      <vt:lpstr>Ендокринна передача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helenVoit@gmail.com</dc:creator>
  <cp:lastModifiedBy>helenVoit@gmail.com</cp:lastModifiedBy>
  <cp:revision>22</cp:revision>
  <dcterms:created xsi:type="dcterms:W3CDTF">2022-09-27T02:35:49Z</dcterms:created>
  <dcterms:modified xsi:type="dcterms:W3CDTF">2022-11-13T20:21:04Z</dcterms:modified>
</cp:coreProperties>
</file>