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>
                <a:sym typeface="+mn-ea"/>
              </a:rPr>
              <a:t>Лекція 9. </a:t>
            </a:r>
            <a:r>
              <a:rPr lang="uk-UA" altLang="en-US" b="1">
                <a:sym typeface="+mn-ea"/>
              </a:rPr>
              <a:t>ЕСТЕТИКА ЄВРОПЕЙСЬКОГО МИСТЕЦТВА: </a:t>
            </a:r>
            <a:r>
              <a:rPr lang="uk-UA" altLang="en-US" b="1" u="sng">
                <a:latin typeface="Arial Black" panose="020B0A04020102020204" charset="0"/>
                <a:cs typeface="Arial Black" panose="020B0A04020102020204" charset="0"/>
                <a:sym typeface="+mn-ea"/>
              </a:rPr>
              <a:t>ЛІТЕРАТУРА </a:t>
            </a:r>
            <a:r>
              <a:rPr lang="uk-UA" altLang="en-US" b="1">
                <a:sym typeface="+mn-ea"/>
              </a:rPr>
              <a:t>( ЧАСТИНА 2 )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uk-UA" altLang="en-US">
                <a:sym typeface="+mn-ea"/>
              </a:rPr>
              <a:t>План</a:t>
            </a:r>
            <a:endParaRPr lang="uk-UA" altLang="en-US"/>
          </a:p>
          <a:p>
            <a:pPr marL="0" indent="0">
              <a:buNone/>
            </a:pPr>
            <a:r>
              <a:rPr lang="uk-UA" altLang="en-US">
                <a:sym typeface="+mn-ea"/>
              </a:rPr>
              <a:t>1. Європейська література 19 століття: представники, твори, ідеї.</a:t>
            </a:r>
            <a:endParaRPr lang="uk-UA" altLang="en-US"/>
          </a:p>
          <a:p>
            <a:pPr marL="0" indent="0">
              <a:buNone/>
            </a:pPr>
            <a:r>
              <a:rPr lang="uk-UA" altLang="en-US">
                <a:sym typeface="+mn-ea"/>
              </a:rPr>
              <a:t>2. </a:t>
            </a:r>
            <a:r>
              <a:rPr lang="uk-UA" altLang="en-US">
                <a:sym typeface="+mn-ea"/>
              </a:rPr>
              <a:t> Європейська література 20 століття</a:t>
            </a:r>
            <a:r>
              <a:rPr lang="uk-UA" altLang="en-US">
                <a:sym typeface="+mn-ea"/>
              </a:rPr>
              <a:t>: </a:t>
            </a:r>
            <a:r>
              <a:rPr lang="uk-UA" altLang="en-US">
                <a:sym typeface="+mn-ea"/>
              </a:rPr>
              <a:t>представники, твори, ідеї.</a:t>
            </a:r>
            <a:endParaRPr lang="uk-UA" altLang="en-US"/>
          </a:p>
          <a:p>
            <a:pPr marL="0" indent="0">
              <a:buNone/>
            </a:pPr>
            <a:r>
              <a:rPr lang="uk-UA" altLang="en-US">
                <a:sym typeface="+mn-ea"/>
              </a:rPr>
              <a:t>3. </a:t>
            </a:r>
            <a:r>
              <a:rPr lang="uk-UA" altLang="en-US">
                <a:sym typeface="+mn-ea"/>
              </a:rPr>
              <a:t> Європейська література 21 століття</a:t>
            </a:r>
            <a:r>
              <a:rPr lang="uk-UA" altLang="en-US">
                <a:sym typeface="+mn-ea"/>
              </a:rPr>
              <a:t>: </a:t>
            </a:r>
            <a:r>
              <a:rPr lang="uk-UA" altLang="en-US">
                <a:sym typeface="+mn-ea"/>
              </a:rPr>
              <a:t>представники, твори, ідеї.</a:t>
            </a:r>
            <a:endParaRPr lang="uk-UA" altLang="en-US">
              <a:sym typeface="+mn-ea"/>
            </a:endParaRPr>
          </a:p>
          <a:p>
            <a:pPr marL="0" indent="0">
              <a:buNone/>
            </a:pPr>
            <a:r>
              <a:rPr lang="uk-UA" altLang="en-US">
                <a:sym typeface="+mn-ea"/>
              </a:rPr>
              <a:t>4. Нобелівські лауреати з літератури в 21 столітті.</a:t>
            </a:r>
            <a:endParaRPr lang="uk-UA" altLang="en-US">
              <a:sym typeface="+mn-ea"/>
            </a:endParaRPr>
          </a:p>
          <a:p>
            <a:pPr marL="0" indent="0">
              <a:buNone/>
            </a:pPr>
            <a:endParaRPr lang="uk-UA" altLang="en-US">
              <a:sym typeface="+mn-ea"/>
            </a:endParaRPr>
          </a:p>
          <a:p>
            <a:pPr marL="0" indent="0">
              <a:buNone/>
            </a:pPr>
            <a:endParaRPr lang="uk-UA" altLang="en-US">
              <a:sym typeface="+mn-ea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 b="1"/>
              <a:t>ПРЕДСТАВНИКИ ЄВРОПЕЙСЬОЇ ЛІТЕРАТУРИ </a:t>
            </a:r>
            <a:br>
              <a:rPr lang="uk-UA" altLang="en-US" b="1"/>
            </a:br>
            <a:r>
              <a:rPr lang="uk-UA" altLang="en-US" b="1"/>
              <a:t>В 20 СТОЛІТТІ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405" y="1624965"/>
            <a:ext cx="12093575" cy="5232400"/>
          </a:xfrm>
        </p:spPr>
        <p:txBody>
          <a:bodyPr>
            <a:normAutofit lnSpcReduction="10000"/>
          </a:bodyPr>
          <a:p>
            <a:r>
              <a:rPr lang="en-US" altLang="en-US" b="1" u="sng"/>
              <a:t>Франц Кафка</a:t>
            </a:r>
            <a:r>
              <a:rPr lang="uk-UA" altLang="en-US" b="1" u="sng"/>
              <a:t> </a:t>
            </a:r>
            <a:r>
              <a:rPr lang="uk-UA" altLang="en-US"/>
              <a:t>(Австрія/Чехія, екзистенціалізм) -</a:t>
            </a:r>
            <a:r>
              <a:rPr lang="en-US" altLang="en-US" i="1"/>
              <a:t>Процес, Перевтілення</a:t>
            </a:r>
            <a:endParaRPr lang="en-US" altLang="en-US" i="1"/>
          </a:p>
          <a:p>
            <a:r>
              <a:rPr lang="en-US" altLang="en-US" b="1" u="sng"/>
              <a:t>Марсель Пруст</a:t>
            </a:r>
            <a:r>
              <a:rPr lang="en-GB" altLang="en-US" u="sng"/>
              <a:t> </a:t>
            </a:r>
            <a:r>
              <a:rPr lang="en-GB" altLang="en-US"/>
              <a:t>(</a:t>
            </a:r>
            <a:r>
              <a:rPr lang="uk-UA" altLang="en-GB"/>
              <a:t>Ф</a:t>
            </a:r>
            <a:r>
              <a:rPr lang="uk-UA" altLang="en-US"/>
              <a:t>ранція, модернізм) - </a:t>
            </a:r>
            <a:r>
              <a:rPr lang="en-US" altLang="en-US" i="1"/>
              <a:t>У пошуках втраченого часу</a:t>
            </a:r>
            <a:endParaRPr lang="en-US" altLang="en-US" i="1"/>
          </a:p>
          <a:p>
            <a:r>
              <a:rPr lang="en-US" altLang="en-US" u="sng"/>
              <a:t>Джеймс </a:t>
            </a:r>
            <a:r>
              <a:rPr lang="en-US" altLang="en-US" b="1" u="sng"/>
              <a:t>Джойс</a:t>
            </a:r>
            <a:r>
              <a:rPr lang="uk-UA" altLang="en-US" b="1" u="sng"/>
              <a:t> </a:t>
            </a:r>
            <a:r>
              <a:rPr lang="uk-UA" altLang="en-US"/>
              <a:t>(Ірландія, модернізм)-</a:t>
            </a:r>
            <a:r>
              <a:rPr lang="en-US" altLang="en-US" i="1"/>
              <a:t>Улісс, Портрет митця замолоду</a:t>
            </a:r>
            <a:endParaRPr lang="en-US" altLang="en-US" i="1"/>
          </a:p>
          <a:p>
            <a:r>
              <a:rPr lang="uk-UA" altLang="en-US" b="1" u="sng"/>
              <a:t>Альбер Камю</a:t>
            </a:r>
            <a:r>
              <a:rPr lang="uk-UA" altLang="en-US" u="sng"/>
              <a:t>  </a:t>
            </a:r>
            <a:r>
              <a:rPr lang="uk-UA" altLang="en-US"/>
              <a:t> (Франція, екзистенціалізм)-</a:t>
            </a:r>
            <a:r>
              <a:rPr lang="en-US" altLang="en-US" i="1"/>
              <a:t>Чума, Сторонній</a:t>
            </a:r>
            <a:r>
              <a:rPr lang="uk-UA" altLang="en-US" i="1"/>
              <a:t>, </a:t>
            </a:r>
            <a:r>
              <a:rPr lang="uk-UA" altLang="en-US" b="1" i="1"/>
              <a:t>Міф про                                   Сизифа.</a:t>
            </a:r>
            <a:endParaRPr lang="uk-UA" altLang="en-US" b="1" i="1"/>
          </a:p>
          <a:p>
            <a:r>
              <a:rPr lang="uk-UA" altLang="en-US" b="1" u="sng"/>
              <a:t>Жан-Поль Сартр</a:t>
            </a:r>
            <a:r>
              <a:rPr lang="uk-UA" altLang="en-US"/>
              <a:t> ( Франція, екзистенціалізм) - </a:t>
            </a:r>
            <a:r>
              <a:rPr lang="en-US" altLang="en-US" i="1"/>
              <a:t>Нудота, Слова</a:t>
            </a:r>
            <a:r>
              <a:rPr lang="uk-UA" altLang="en-US" i="1"/>
              <a:t>, </a:t>
            </a:r>
            <a:r>
              <a:rPr lang="uk-UA" b="1" i="1" dirty="0">
                <a:sym typeface="+mn-ea"/>
              </a:rPr>
              <a:t>Шляхи свободи.</a:t>
            </a:r>
            <a:endParaRPr lang="uk-UA" b="1" i="1" dirty="0">
              <a:sym typeface="+mn-ea"/>
            </a:endParaRPr>
          </a:p>
          <a:p>
            <a:r>
              <a:rPr lang="en-US" altLang="en-US" b="1" u="sng" dirty="0">
                <a:sym typeface="+mn-ea"/>
              </a:rPr>
              <a:t>Самюел Беккет</a:t>
            </a:r>
            <a:r>
              <a:rPr lang="uk-UA" altLang="en-US" b="1" dirty="0">
                <a:sym typeface="+mn-ea"/>
              </a:rPr>
              <a:t>(</a:t>
            </a:r>
            <a:r>
              <a:rPr lang="uk-UA" altLang="en-US" dirty="0">
                <a:sym typeface="+mn-ea"/>
              </a:rPr>
              <a:t>Ірландія, абсурдизм) - </a:t>
            </a:r>
            <a:r>
              <a:rPr lang="en-US" altLang="en-US" i="1" dirty="0">
                <a:sym typeface="+mn-ea"/>
              </a:rPr>
              <a:t>Чекаючи на Годо</a:t>
            </a:r>
            <a:r>
              <a:rPr lang="uk-UA" altLang="en-US" dirty="0">
                <a:sym typeface="+mn-ea"/>
              </a:rPr>
              <a:t>.</a:t>
            </a:r>
            <a:endParaRPr lang="uk-UA" altLang="en-US" dirty="0">
              <a:sym typeface="+mn-ea"/>
            </a:endParaRPr>
          </a:p>
          <a:p>
            <a:r>
              <a:rPr lang="en-US" altLang="en-US" b="1" u="sng" dirty="0">
                <a:sym typeface="+mn-ea"/>
              </a:rPr>
              <a:t>Джордж Орвелл</a:t>
            </a:r>
            <a:r>
              <a:rPr lang="uk-UA" altLang="en-US" b="1" u="sng" dirty="0">
                <a:sym typeface="+mn-ea"/>
              </a:rPr>
              <a:t> </a:t>
            </a:r>
            <a:r>
              <a:rPr lang="uk-UA" altLang="en-US" dirty="0">
                <a:sym typeface="+mn-ea"/>
              </a:rPr>
              <a:t>(Англія, політична проза) - </a:t>
            </a:r>
            <a:r>
              <a:rPr lang="uk-UA" altLang="en-US" i="1" dirty="0">
                <a:sym typeface="+mn-ea"/>
              </a:rPr>
              <a:t>1984, Колгосп тварин.</a:t>
            </a:r>
            <a:endParaRPr lang="uk-UA" altLang="en-US" i="1" dirty="0">
              <a:sym typeface="+mn-ea"/>
            </a:endParaRPr>
          </a:p>
          <a:p>
            <a:r>
              <a:rPr lang="en-US" altLang="en-US" b="1" u="sng" dirty="0">
                <a:sym typeface="+mn-ea"/>
              </a:rPr>
              <a:t>Герман Гессе</a:t>
            </a:r>
            <a:r>
              <a:rPr lang="uk-UA" altLang="en-US" b="1" u="sng" dirty="0">
                <a:sym typeface="+mn-ea"/>
              </a:rPr>
              <a:t> </a:t>
            </a:r>
            <a:r>
              <a:rPr lang="uk-UA" altLang="en-US" dirty="0">
                <a:sym typeface="+mn-ea"/>
              </a:rPr>
              <a:t>(Німеччина, психологічна проза) - </a:t>
            </a:r>
            <a:r>
              <a:rPr lang="en-US" altLang="en-US" i="1" dirty="0">
                <a:sym typeface="+mn-ea"/>
              </a:rPr>
              <a:t>Степовий вовк, Гра в бісер</a:t>
            </a:r>
            <a:r>
              <a:rPr lang="uk-UA" altLang="en-US" i="1" dirty="0">
                <a:sym typeface="+mn-ea"/>
              </a:rPr>
              <a:t>.</a:t>
            </a:r>
            <a:endParaRPr lang="uk-UA" altLang="en-US" i="1" dirty="0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 u="sng">
                <a:sym typeface="+mn-ea"/>
              </a:rPr>
              <a:t>Основні напрями та ідеї</a:t>
            </a:r>
            <a:r>
              <a:rPr lang="uk-UA" altLang="en-US" b="1" u="sng">
                <a:sym typeface="+mn-ea"/>
              </a:rPr>
              <a:t> європейської літератури 20 століття</a:t>
            </a:r>
            <a:endParaRPr lang="uk-UA" altLang="en-US" b="1" u="sng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en-US" altLang="en-US" b="1" u="sng"/>
              <a:t>Модернізм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/>
              <a:t>- Ідеї: розрив з традицією, суб’єктивність, потік свідомості.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Особливості: складна структура, психологізм, інтертекстуальність.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Представники: Джойс, Пруст, Вулф.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Екзистенціалізм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Ідеї: абсурдність буття, свобода вибору, самотність.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Особливості: філософська глибина, моральні дилеми.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Представники: Камю, Сартр, Кафка.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 u="sng">
                <a:sym typeface="+mn-ea"/>
              </a:rPr>
              <a:t>Основні напрями та ідеї</a:t>
            </a:r>
            <a:r>
              <a:rPr lang="uk-UA" altLang="en-US" b="1" u="sng">
                <a:sym typeface="+mn-ea"/>
              </a:rPr>
              <a:t> європейської літератури 20 століття</a:t>
            </a:r>
            <a:endParaRPr lang="en-US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 </a:t>
            </a:r>
            <a:r>
              <a:rPr lang="en-US" altLang="en-US" b="1" u="sng"/>
              <a:t>Авангардизм і театр абсурду</a:t>
            </a:r>
            <a:endParaRPr lang="en-US" altLang="en-US" b="1" u="sng"/>
          </a:p>
          <a:p>
            <a:pPr marL="0" indent="0">
              <a:buNone/>
            </a:pPr>
            <a:r>
              <a:rPr lang="en-US" altLang="en-US"/>
              <a:t>- Ідеї: криза мови, безглуздість дій, розпад логіки.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Особливості: мінімалізм, повтори, паузи.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Представники: Беккет, Йонеско.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Постмодернізм (друга половина століття</a:t>
            </a:r>
            <a:r>
              <a:rPr lang="en-US" altLang="en-US"/>
              <a:t>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Ідеї: симуляція, гра, деконструкція.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Особливості: іронія, цитування, фрагментарність.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Представники: Умберто Еко, Італо Кальвіно, Мілан Кундера.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 b="1" u="sng">
                <a:sym typeface="+mn-ea"/>
              </a:rPr>
              <a:t> </a:t>
            </a:r>
            <a:r>
              <a:rPr lang="en-US" altLang="en-US">
                <a:sym typeface="+mn-ea"/>
              </a:rPr>
              <a:t> </a:t>
            </a:r>
            <a:r>
              <a:rPr lang="en-US" altLang="en-US" b="1">
                <a:sym typeface="+mn-ea"/>
              </a:rPr>
              <a:t>Культурний </a:t>
            </a:r>
            <a:r>
              <a:rPr lang="en-US" altLang="en-US" b="1">
                <a:sym typeface="+mn-ea"/>
              </a:rPr>
              <a:t>контекст</a:t>
            </a:r>
            <a:r>
              <a:rPr lang="uk-UA" altLang="en-US" b="1">
                <a:sym typeface="+mn-ea"/>
              </a:rPr>
              <a:t> </a:t>
            </a:r>
            <a:r>
              <a:rPr lang="uk-UA" altLang="en-US" b="1" u="sng">
                <a:sym typeface="+mn-ea"/>
              </a:rPr>
              <a:t>європейської літератури 20 століття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/>
              <a:t>- Світові війни — глибока травма, тема абсурду і втрати.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Філософія ХХ ст. — вплив Ніцше, Гуссерля, Гайдеґґера.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Технічний прогрес — нові форми комунікації, урбанізм.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Ідеології — фашизм, комунізм, тоталітаризм як теми літератури.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/>
              <a:t> </a:t>
            </a:r>
            <a:r>
              <a:rPr lang="uk-UA" altLang="en-US" b="1" u="sng"/>
              <a:t>Основні ідеї роботи Кафки </a:t>
            </a:r>
            <a:r>
              <a:rPr lang="en-US" altLang="en-US" b="1" i="1" u="sng">
                <a:sym typeface="+mn-ea"/>
              </a:rPr>
              <a:t>Перевтілення</a:t>
            </a:r>
            <a:endParaRPr lang="uk-UA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pPr marL="0" indent="0">
              <a:buNone/>
            </a:pPr>
            <a:r>
              <a:rPr lang="" altLang="en-US" sz="3335"/>
              <a:t>«</a:t>
            </a:r>
            <a:r>
              <a:rPr lang="en-US" altLang="en-US" sz="3335"/>
              <a:t>Перевтілення</a:t>
            </a:r>
            <a:r>
              <a:rPr lang="" altLang="en-US" sz="3335"/>
              <a:t>»</a:t>
            </a:r>
            <a:r>
              <a:rPr lang="en-US" altLang="en-US" sz="3335"/>
              <a:t> Франца Кафки — це глибоко символічна новела про відчуження, втрату людської гідності та абсурдність буття. Головний герой, Грегор Замза, прокидається комахою — і це стає метафорою його ізоляції в родині та суспільстві.</a:t>
            </a:r>
            <a:endParaRPr lang="en-US" altLang="en-US" sz="3335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 b="1"/>
              <a:t> </a:t>
            </a:r>
            <a:r>
              <a:rPr lang="en-US" altLang="en-US" sz="3335" b="1"/>
              <a:t>Сюже</a:t>
            </a:r>
            <a:r>
              <a:rPr lang="en-US" altLang="en-US" sz="3335"/>
              <a:t>т</a:t>
            </a:r>
            <a:endParaRPr lang="en-US" altLang="en-US" sz="3335"/>
          </a:p>
          <a:p>
            <a:pPr marL="0" indent="0">
              <a:buNone/>
            </a:pPr>
            <a:r>
              <a:rPr lang="en-US" altLang="en-US" b="1" i="1"/>
              <a:t>Початок</a:t>
            </a:r>
            <a:r>
              <a:rPr lang="en-US" altLang="en-US"/>
              <a:t>: Грегор Замза, комівояжер, одного ранку прокидається і виявляє, що перетворився на велетенську комаху.</a:t>
            </a:r>
            <a:endParaRPr lang="en-US" altLang="en-US"/>
          </a:p>
          <a:p>
            <a:pPr marL="0" indent="0">
              <a:buNone/>
            </a:pPr>
            <a:r>
              <a:rPr lang="en-US" altLang="en-US" i="1"/>
              <a:t>Реакція:</a:t>
            </a:r>
            <a:r>
              <a:rPr lang="en-US" altLang="en-US"/>
              <a:t> Він намагається встати й піти на роботу, але не може. Родина шокована, начальник тікає.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Розвиток: </a:t>
            </a:r>
            <a:r>
              <a:rPr lang="en-US" altLang="en-US"/>
              <a:t>Грегор ізолюється у своїй кімнаті. Спочатку родина його жаліє, але з часом ставиться дедалі холодніше.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Кульмінація</a:t>
            </a:r>
            <a:r>
              <a:rPr lang="en-US" altLang="en-US"/>
              <a:t>: Грегор стає тягарем. Його сестра, яка спершу його підтримувала, тепер вимагає позбутися його.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Фінал</a:t>
            </a:r>
            <a:r>
              <a:rPr lang="en-US" altLang="en-US"/>
              <a:t>: Грегор помирає на самоті. Родина полегшено зітхає і вирушає на прогулянку, мріючи про нове життя.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Основні ідеї</a:t>
            </a:r>
            <a:r>
              <a:rPr lang="uk-UA" altLang="en-US">
                <a:sym typeface="+mn-ea"/>
              </a:rPr>
              <a:t> </a:t>
            </a:r>
            <a:r>
              <a:rPr lang="uk-UA" altLang="en-US" b="1" u="sng">
                <a:sym typeface="+mn-ea"/>
              </a:rPr>
              <a:t>роботи Кафки </a:t>
            </a:r>
            <a:r>
              <a:rPr lang="en-US" altLang="en-US" b="1" i="1" u="sng">
                <a:sym typeface="+mn-ea"/>
              </a:rPr>
              <a:t>Перевтілення</a:t>
            </a:r>
            <a:endParaRPr lang="uk-UA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endParaRPr lang="en-US" altLang="en-US"/>
          </a:p>
          <a:p>
            <a:pPr marL="0" indent="0">
              <a:buNone/>
            </a:pPr>
            <a:r>
              <a:rPr lang="en-US" altLang="en-US" sz="3335" b="1"/>
              <a:t>Відчуження:</a:t>
            </a:r>
            <a:r>
              <a:rPr lang="en-US" altLang="en-US"/>
              <a:t> Грегор втрачає людську подобу — це символізує, як суспільство й родина відвертаються від того, хто не відповідає їхнім очікуванням.</a:t>
            </a:r>
            <a:endParaRPr lang="en-US" altLang="en-US"/>
          </a:p>
          <a:p>
            <a:pPr marL="0" indent="0">
              <a:buNone/>
            </a:pPr>
            <a:r>
              <a:rPr lang="en-US" altLang="en-US" sz="3335" b="1" i="1"/>
              <a:t>Абсурдність буття</a:t>
            </a:r>
            <a:r>
              <a:rPr lang="en-US" altLang="en-US"/>
              <a:t>: Перетворення не має пояснення — як і багато подій у житті, воно просто стається.</a:t>
            </a:r>
            <a:endParaRPr lang="en-US" altLang="en-US"/>
          </a:p>
          <a:p>
            <a:pPr marL="0" indent="0">
              <a:buNone/>
            </a:pPr>
            <a:r>
              <a:rPr lang="en-US" altLang="en-US" sz="3335" b="1" i="1">
                <a:latin typeface="Times New Roman" panose="02020603050405020304" charset="0"/>
                <a:cs typeface="Times New Roman" panose="02020603050405020304" charset="0"/>
              </a:rPr>
              <a:t>Криза ідентичності</a:t>
            </a:r>
            <a:r>
              <a:rPr lang="en-US" altLang="en-US"/>
              <a:t>: Грегор зберігає людську свідомість, але втрачає тіло — це розрив між </a:t>
            </a:r>
            <a:r>
              <a:rPr lang="" altLang="en-US"/>
              <a:t>«</a:t>
            </a:r>
            <a:r>
              <a:rPr lang="en-US" altLang="en-US"/>
              <a:t>я</a:t>
            </a:r>
            <a:r>
              <a:rPr lang="" altLang="en-US"/>
              <a:t>»</a:t>
            </a:r>
            <a:r>
              <a:rPr lang="en-US" altLang="en-US"/>
              <a:t> і </a:t>
            </a:r>
            <a:r>
              <a:rPr lang="" altLang="en-US"/>
              <a:t>«</a:t>
            </a:r>
            <a:r>
              <a:rPr lang="en-US" altLang="en-US"/>
              <a:t>тілом</a:t>
            </a:r>
            <a:r>
              <a:rPr lang="" altLang="en-US"/>
              <a:t>»</a:t>
            </a:r>
            <a:r>
              <a:rPr lang="en-US" altLang="en-US"/>
              <a:t>, між внутрішнім і зовнішнім.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Байдужість родини</a:t>
            </a:r>
            <a:r>
              <a:rPr lang="en-US" altLang="en-US"/>
              <a:t>: Кафка засуджує черствість і егоїзм навіть у найближчих стосунках.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Людина як функція</a:t>
            </a:r>
            <a:r>
              <a:rPr lang="en-US" altLang="en-US"/>
              <a:t>: Грегор цінувався лише як годувальник. Коли він втратив цю роль — став </a:t>
            </a:r>
            <a:r>
              <a:rPr lang="" altLang="en-US"/>
              <a:t>«</a:t>
            </a:r>
            <a:r>
              <a:rPr lang="en-US" altLang="en-US"/>
              <a:t>непотрібним</a:t>
            </a:r>
            <a:r>
              <a:rPr lang="" altLang="en-US"/>
              <a:t>»</a:t>
            </a:r>
            <a:r>
              <a:rPr lang="en-US" altLang="en-US"/>
              <a:t>.</a:t>
            </a:r>
            <a:endParaRPr lang="en-US" altLang="en-US"/>
          </a:p>
          <a:p>
            <a:pPr marL="0" indent="0">
              <a:buNone/>
            </a:pPr>
            <a:r>
              <a:rPr lang="en-US" altLang="en-US" b="1" i="1"/>
              <a:t>Самотність і безсилля:</a:t>
            </a:r>
            <a:r>
              <a:rPr lang="en-US" altLang="en-US"/>
              <a:t> Герой не може вплинути на свою долю, не може говорити, не може бути почутим.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 sz="4000" b="1" i="1"/>
              <a:t>Цей твір — класика екзистенціалізму та літератури абсурду.</a:t>
            </a:r>
            <a:endParaRPr lang="en-US" altLang="en-US" sz="4000" b="1" i="1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en-US" b="1" u="sng"/>
              <a:t>Європейська література 21 століття</a:t>
            </a:r>
            <a:endParaRPr lang="uk-UA" alt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735" y="1318260"/>
            <a:ext cx="11899265" cy="5539740"/>
          </a:xfrm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 b="1" u="sng"/>
              <a:t>Мілан Кундера</a:t>
            </a:r>
            <a:r>
              <a:rPr lang="uk-UA" altLang="en-US" b="1" u="sng"/>
              <a:t> </a:t>
            </a:r>
            <a:r>
              <a:rPr lang="uk-UA" altLang="en-US"/>
              <a:t>(Чехія/Франція, стиль - п</a:t>
            </a:r>
            <a:r>
              <a:rPr lang="en-US" altLang="en-US"/>
              <a:t>остмодернізм</a:t>
            </a:r>
            <a:r>
              <a:rPr lang="uk-UA" altLang="en-US"/>
              <a:t>) - </a:t>
            </a:r>
            <a:r>
              <a:rPr lang="en-US" altLang="en-US" i="1"/>
              <a:t>Невиносна легкість буття, Свято незначущості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u="sng"/>
              <a:t>Умберто Еко</a:t>
            </a:r>
            <a:r>
              <a:rPr lang="uk-UA" altLang="en-US" b="1" u="sng"/>
              <a:t> (</a:t>
            </a:r>
            <a:r>
              <a:rPr lang="uk-UA" altLang="en-US"/>
              <a:t>Італія, стиль - і</a:t>
            </a:r>
            <a:r>
              <a:rPr lang="en-US" altLang="en-US"/>
              <a:t>сторична метафікція</a:t>
            </a:r>
            <a:r>
              <a:rPr lang="uk-UA" altLang="en-US"/>
              <a:t>) -</a:t>
            </a:r>
            <a:r>
              <a:rPr lang="en-US" altLang="en-US" b="1"/>
              <a:t>І</a:t>
            </a:r>
            <a:r>
              <a:rPr lang="en-US" altLang="en-US" i="1"/>
              <a:t>м’я троянди, Празький цвинтар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u="sng"/>
              <a:t>Орхан Памук</a:t>
            </a:r>
            <a:r>
              <a:rPr lang="uk-UA" altLang="en-US" b="1" u="sng"/>
              <a:t> </a:t>
            </a:r>
            <a:r>
              <a:rPr lang="uk-UA" altLang="en-US"/>
              <a:t>(</a:t>
            </a:r>
            <a:r>
              <a:rPr lang="en-US" altLang="en-US" b="1"/>
              <a:t>Т</a:t>
            </a:r>
            <a:r>
              <a:rPr lang="en-US" altLang="en-US"/>
              <a:t>уреччина</a:t>
            </a:r>
            <a:r>
              <a:rPr lang="uk-UA" altLang="en-US"/>
              <a:t>, стиль - політична проза</a:t>
            </a:r>
            <a:r>
              <a:rPr lang="uk-UA" altLang="en-US" b="1"/>
              <a:t>) - </a:t>
            </a:r>
            <a:r>
              <a:rPr lang="en-US" altLang="en-US" i="1"/>
              <a:t>Ім’я мені — Червоний, Сніг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u="sng"/>
              <a:t>Ельфріде Єлінек</a:t>
            </a:r>
            <a:r>
              <a:rPr lang="uk-UA" altLang="en-US" b="1" u="sng"/>
              <a:t> </a:t>
            </a:r>
            <a:r>
              <a:rPr lang="uk-UA" altLang="en-US"/>
              <a:t>( Австрія, стиль - ф</a:t>
            </a:r>
            <a:r>
              <a:rPr lang="en-US" altLang="en-US"/>
              <a:t>еміністична критика</a:t>
            </a:r>
            <a:r>
              <a:rPr lang="uk-UA" altLang="en-US"/>
              <a:t>) - </a:t>
            </a:r>
            <a:r>
              <a:rPr lang="en-US" altLang="en-US" i="1"/>
              <a:t>Піаністка, Жадоба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i="1" u="sng"/>
              <a:t>Мішель Уельбек</a:t>
            </a:r>
            <a:r>
              <a:rPr lang="uk-UA" altLang="en-US" b="1" i="1" u="sng"/>
              <a:t> </a:t>
            </a:r>
            <a:r>
              <a:rPr lang="uk-UA" altLang="en-US"/>
              <a:t>( Франція, стиль - </a:t>
            </a:r>
            <a:r>
              <a:rPr lang="en-US" altLang="en-US"/>
              <a:t>Антиутопія, соціальна критика</a:t>
            </a:r>
            <a:r>
              <a:rPr lang="uk-UA" altLang="en-US"/>
              <a:t>) - </a:t>
            </a:r>
            <a:r>
              <a:rPr lang="en-US" altLang="en-US" i="1"/>
              <a:t>Платформа, Покора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u="sng"/>
              <a:t>Зеді Сміт</a:t>
            </a:r>
            <a:r>
              <a:rPr lang="uk-UA" altLang="en-US"/>
              <a:t> ( Велика Британія, стиль - </a:t>
            </a:r>
            <a:r>
              <a:rPr lang="en-US" altLang="en-US"/>
              <a:t>Мультикультурна проза</a:t>
            </a:r>
            <a:r>
              <a:rPr lang="uk-UA" altLang="en-US"/>
              <a:t>) - </a:t>
            </a:r>
            <a:r>
              <a:rPr lang="en-US" altLang="en-US" i="1"/>
              <a:t>Білі зуби, Про красу</a:t>
            </a:r>
            <a:r>
              <a:rPr lang="uk-UA" altLang="en-US" i="1"/>
              <a:t>.</a:t>
            </a:r>
            <a:endParaRPr lang="uk-UA" altLang="en-US" i="1"/>
          </a:p>
          <a:p>
            <a:pPr marL="0" indent="0">
              <a:buNone/>
            </a:pPr>
            <a:r>
              <a:rPr lang="en-US" altLang="en-US" b="1" u="sng"/>
              <a:t>Юлія Крістєва</a:t>
            </a:r>
            <a:r>
              <a:rPr lang="uk-UA" altLang="en-US" b="1" u="sng"/>
              <a:t> </a:t>
            </a:r>
            <a:r>
              <a:rPr lang="uk-UA" altLang="en-US"/>
              <a:t>(Болгарія/Франція - стиль - філософська проза) - </a:t>
            </a:r>
            <a:r>
              <a:rPr lang="en-US" altLang="en-US" i="1"/>
              <a:t>Самураї, Меланхолія</a:t>
            </a:r>
            <a:endParaRPr lang="en-US" altLang="en-US" i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 b="1"/>
              <a:t>Основні ідеї та теми </a:t>
            </a:r>
            <a:br>
              <a:rPr lang="uk-UA" altLang="en-US" b="1"/>
            </a:br>
            <a:r>
              <a:rPr lang="uk-UA" altLang="en-US" b="1"/>
              <a:t>європейської літератури 21 століття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440" y="1488440"/>
            <a:ext cx="10881360" cy="4688840"/>
          </a:xfrm>
        </p:spPr>
        <p:txBody>
          <a:bodyPr>
            <a:normAutofit fontScale="35000"/>
          </a:bodyPr>
          <a:p>
            <a:pPr marL="0" indent="0">
              <a:buNone/>
            </a:pPr>
            <a:r>
              <a:rPr lang="en-US" altLang="en-US" sz="5715" b="1"/>
              <a:t>Постмодернізм і метафікція</a:t>
            </a:r>
            <a:endParaRPr lang="en-US" altLang="en-US" sz="4445"/>
          </a:p>
          <a:p>
            <a:pPr marL="0" indent="0">
              <a:buNone/>
            </a:pPr>
            <a:r>
              <a:rPr lang="en-US" altLang="en-US" sz="4570"/>
              <a:t>- Ідеї: гра з формою, цитатність, деконструкція наративу.</a:t>
            </a:r>
            <a:r>
              <a:rPr lang="uk-UA" altLang="en-US" sz="4570"/>
              <a:t> </a:t>
            </a:r>
            <a:r>
              <a:rPr lang="en-US" altLang="en-US" sz="4570"/>
              <a:t>- Приклад: Еко, Кундера — поєднання історії, філософії, іронії.</a:t>
            </a:r>
            <a:endParaRPr lang="en-US" altLang="en-US" sz="4570"/>
          </a:p>
          <a:p>
            <a:pPr marL="0" indent="0">
              <a:buNone/>
            </a:pPr>
            <a:r>
              <a:rPr lang="en-US" altLang="en-US" sz="5145" b="1">
                <a:latin typeface="Arial Black" panose="020B0A04020102020204" charset="0"/>
                <a:cs typeface="Arial Black" panose="020B0A04020102020204" charset="0"/>
              </a:rPr>
              <a:t>Політична та соціальна критика</a:t>
            </a:r>
            <a:endParaRPr lang="en-US" altLang="en-US" sz="5145" b="1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5145"/>
              <a:t>- Ідеї: криза ідентичності, націоналізм, релігія, міграція.</a:t>
            </a:r>
            <a:r>
              <a:rPr lang="uk-UA" altLang="en-US" sz="5145"/>
              <a:t> </a:t>
            </a:r>
            <a:r>
              <a:rPr lang="en-US" altLang="en-US" sz="5145"/>
              <a:t> Приклад: Памук, Уельбек — конфлікти між Сходом і Заходом, іслам і секуляризм.</a:t>
            </a:r>
            <a:endParaRPr lang="en-US" altLang="en-US" sz="5145"/>
          </a:p>
          <a:p>
            <a:pPr marL="0" indent="0">
              <a:buNone/>
            </a:pPr>
            <a:r>
              <a:rPr lang="en-US" altLang="en-US" sz="5715" b="1"/>
              <a:t>Феміністична та тілесна проза</a:t>
            </a:r>
            <a:endParaRPr lang="en-US" altLang="en-US" sz="5715" b="1"/>
          </a:p>
          <a:p>
            <a:pPr marL="0" indent="0">
              <a:buNone/>
            </a:pPr>
            <a:r>
              <a:rPr lang="en-US" altLang="en-US" sz="5145"/>
              <a:t>- Ідеї: тілесність, сексуальність, влада, травма.</a:t>
            </a:r>
            <a:r>
              <a:rPr lang="uk-UA" altLang="en-US" sz="5145"/>
              <a:t> </a:t>
            </a:r>
            <a:r>
              <a:rPr lang="en-US" altLang="en-US" sz="5145"/>
              <a:t>- Приклад: Єлінек — критика патріархату, жорстка мова.</a:t>
            </a:r>
            <a:endParaRPr lang="en-US" altLang="en-US" sz="5145"/>
          </a:p>
          <a:p>
            <a:pPr marL="0" indent="0">
              <a:buNone/>
            </a:pPr>
            <a:r>
              <a:rPr lang="en-US" altLang="en-US" sz="5715" b="1"/>
              <a:t> Мультикультурність і глобалізація</a:t>
            </a:r>
            <a:endParaRPr lang="en-US" altLang="en-US" sz="5715" b="1"/>
          </a:p>
          <a:p>
            <a:pPr marL="0" indent="0">
              <a:buNone/>
            </a:pPr>
            <a:r>
              <a:rPr lang="en-US" altLang="en-US" sz="5145"/>
              <a:t>- Ідеї: расова ідентичність, міграція, культурна гібридність.</a:t>
            </a:r>
            <a:r>
              <a:rPr lang="uk-UA" altLang="en-US" sz="5145"/>
              <a:t> </a:t>
            </a:r>
            <a:r>
              <a:rPr lang="en-US" altLang="en-US" sz="5145"/>
              <a:t>- Приклад: Зеді Сміт — життя іммігрантів у Лондоні.</a:t>
            </a:r>
            <a:endParaRPr lang="en-US" altLang="en-US" sz="5145"/>
          </a:p>
          <a:p>
            <a:pPr marL="0" indent="0">
              <a:buNone/>
            </a:pPr>
            <a:r>
              <a:rPr lang="en-US" altLang="en-US"/>
              <a:t> </a:t>
            </a:r>
            <a:r>
              <a:rPr lang="en-US" altLang="en-US" sz="5715" b="1"/>
              <a:t>Філософська та психоаналітична проз</a:t>
            </a:r>
            <a:r>
              <a:rPr lang="en-US" altLang="en-US" sz="5715"/>
              <a:t>а</a:t>
            </a:r>
            <a:endParaRPr lang="en-US" altLang="en-US"/>
          </a:p>
          <a:p>
            <a:pPr marL="0" indent="0">
              <a:buNone/>
            </a:pPr>
            <a:r>
              <a:rPr lang="en-US" altLang="en-US" sz="5715"/>
              <a:t>- Ідеї: суб’єктивність, меланхолія, мова як структура.</a:t>
            </a:r>
            <a:r>
              <a:rPr lang="uk-UA" altLang="en-US" sz="5715"/>
              <a:t>  </a:t>
            </a:r>
            <a:r>
              <a:rPr lang="en-US" altLang="en-US" sz="5715"/>
              <a:t>- Приклад: Крістєва — поєднання філософії, лінгвістики, літератури.</a:t>
            </a:r>
            <a:endParaRPr lang="en-US" altLang="en-US" sz="5715"/>
          </a:p>
          <a:p>
            <a:pPr marL="0" indent="0">
              <a:buNone/>
            </a:pPr>
            <a:endParaRPr lang="en-US" altLang="en-US" sz="5715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 u="sng">
                <a:sym typeface="+mn-ea"/>
              </a:rPr>
              <a:t>Жанрові особливості</a:t>
            </a:r>
            <a:r>
              <a:rPr lang="uk-UA" altLang="en-US" b="1" u="sng">
                <a:sym typeface="+mn-ea"/>
              </a:rPr>
              <a:t> європейської літератури</a:t>
            </a:r>
            <a:r>
              <a:rPr lang="en-US" altLang="en-US" b="1" u="sng">
                <a:sym typeface="+mn-ea"/>
              </a:rPr>
              <a:t> XXI століття</a:t>
            </a:r>
            <a:endParaRPr lang="en-US" b="1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endParaRPr lang="en-US" altLang="en-US" sz="4000"/>
          </a:p>
          <a:p>
            <a:pPr marL="0" indent="0">
              <a:buNone/>
            </a:pPr>
            <a:r>
              <a:rPr lang="uk-UA" altLang="en-US" sz="4000">
                <a:sym typeface="+mn-ea"/>
              </a:rPr>
              <a:t>- </a:t>
            </a:r>
            <a:r>
              <a:rPr lang="en-US" altLang="en-US" sz="4000" b="1">
                <a:sym typeface="+mn-ea"/>
              </a:rPr>
              <a:t>Гібридність:</a:t>
            </a:r>
            <a:r>
              <a:rPr lang="en-US" altLang="en-US" sz="4000">
                <a:sym typeface="+mn-ea"/>
              </a:rPr>
              <a:t> поєднання есе, роману, щоденника.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>
                <a:sym typeface="+mn-ea"/>
              </a:rPr>
              <a:t>- </a:t>
            </a:r>
            <a:r>
              <a:rPr lang="en-US" altLang="en-US" sz="4000" b="1">
                <a:sym typeface="+mn-ea"/>
              </a:rPr>
              <a:t>Інтермедіальність</a:t>
            </a:r>
            <a:r>
              <a:rPr lang="en-US" altLang="en-US" sz="4000">
                <a:sym typeface="+mn-ea"/>
              </a:rPr>
              <a:t>: вплив кіно, медіа, цифрових технологій.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>
                <a:sym typeface="+mn-ea"/>
              </a:rPr>
              <a:t>- </a:t>
            </a:r>
            <a:r>
              <a:rPr lang="en-US" altLang="en-US" sz="4000" b="1">
                <a:sym typeface="+mn-ea"/>
              </a:rPr>
              <a:t>Екологічна проза:</a:t>
            </a:r>
            <a:r>
              <a:rPr lang="en-US" altLang="en-US" sz="4000">
                <a:sym typeface="+mn-ea"/>
              </a:rPr>
              <a:t> нові теми — клімат, антропоцен, природа.</a:t>
            </a:r>
            <a:endParaRPr lang="en-US" altLang="en-US" sz="4000"/>
          </a:p>
          <a:p>
            <a:pPr marL="0" indent="0">
              <a:buNone/>
            </a:pPr>
            <a:r>
              <a:rPr lang="en-US" altLang="en-US" sz="4000">
                <a:sym typeface="+mn-ea"/>
              </a:rPr>
              <a:t>- </a:t>
            </a:r>
            <a:r>
              <a:rPr lang="en-US" altLang="en-US" sz="4000" b="1">
                <a:sym typeface="+mn-ea"/>
              </a:rPr>
              <a:t>Мова: </a:t>
            </a:r>
            <a:r>
              <a:rPr lang="en-US" altLang="en-US" sz="4000">
                <a:sym typeface="+mn-ea"/>
              </a:rPr>
              <a:t>експерименти з синтаксисом, багатомовність, коди.</a:t>
            </a:r>
            <a:endParaRPr lang="en-US" altLang="en-US" sz="4000"/>
          </a:p>
          <a:p>
            <a:endParaRPr lang="en-US" altLang="en-US" sz="4000"/>
          </a:p>
          <a:p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just"/>
            <a:r>
              <a:rPr lang="" altLang="en-US" sz="2665" b="1">
                <a:latin typeface="Arial Black" panose="020B0A04020102020204" charset="0"/>
                <a:cs typeface="Arial Black" panose="020B0A04020102020204" charset="0"/>
              </a:rPr>
              <a:t>«</a:t>
            </a:r>
            <a:r>
              <a:rPr lang="en-US" altLang="en-US" sz="2665" b="1">
                <a:latin typeface="Arial Black" panose="020B0A04020102020204" charset="0"/>
                <a:cs typeface="Arial Black" panose="020B0A04020102020204" charset="0"/>
              </a:rPr>
              <a:t>Піаністка</a:t>
            </a:r>
            <a:r>
              <a:rPr lang="" altLang="en-US" sz="2665" b="1">
                <a:latin typeface="Arial Black" panose="020B0A04020102020204" charset="0"/>
                <a:cs typeface="Arial Black" panose="020B0A04020102020204" charset="0"/>
              </a:rPr>
              <a:t>»</a:t>
            </a:r>
            <a:r>
              <a:rPr lang="en-US" altLang="en-US" sz="2665" b="1">
                <a:latin typeface="Arial Black" panose="020B0A04020102020204" charset="0"/>
                <a:cs typeface="Arial Black" panose="020B0A04020102020204" charset="0"/>
              </a:rPr>
              <a:t> Ельфріде Єлінек </a:t>
            </a:r>
            <a:r>
              <a:rPr lang="en-US" altLang="en-US" sz="2665" b="1"/>
              <a:t>— це психологічний роман про жінку, зламану материнським контролем, репресивною культурою і власними сексуальними фантазіями. Головна героїня Еріка Когут — піаністка, яка живе подвійним життям між музичною досконалістю і глибокою внутрішньою травмою.</a:t>
            </a:r>
            <a:endParaRPr lang="en-US" altLang="en-US" sz="2665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marL="0" indent="0">
              <a:buNone/>
            </a:pPr>
            <a:r>
              <a:rPr lang="en-US" altLang="en-US" b="1">
                <a:latin typeface="Arial Black" panose="020B0A04020102020204" charset="0"/>
                <a:cs typeface="Arial Black" panose="020B0A04020102020204" charset="0"/>
              </a:rPr>
              <a:t>Сюжет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Головна героїня:</a:t>
            </a:r>
            <a:r>
              <a:rPr lang="en-US" altLang="en-US"/>
              <a:t> Еріка Когут — викладачка фортепіано у Віденській консерваторії, яка живе з матір’ю, що контролює кожен її крок.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Материнська тиранія: </a:t>
            </a:r>
            <a:r>
              <a:rPr lang="en-US" altLang="en-US"/>
              <a:t>Мати виховувала Еріку як музичного вундеркінда, але перетворила її життя на емоційне рабство. Вони сплять в одному ліжку, конфліктують, але водночас залежні одна від одної.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Подвійне життя:</a:t>
            </a:r>
            <a:r>
              <a:rPr lang="en-US" altLang="en-US"/>
              <a:t> Еріка вдень — стримана професіоналка, а ввечері — вуайєристка, яка підглядає за сексуальними сценами, відвідує порнокабіни, пише листи з садомазохістськими фантазіями.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Конфлікт</a:t>
            </a:r>
            <a:r>
              <a:rPr lang="en-US" altLang="en-US"/>
              <a:t>: Вона закохується в учня — Вальтера Клеммера, який спершу захоплюється її інтелектом, а потім намагається реалізувати її фантазії, що призводить до насильства.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Фінал</a:t>
            </a:r>
            <a:r>
              <a:rPr lang="en-US" altLang="en-US"/>
              <a:t>: Еріка, зранена і принижена, завдає собі тілесної шкоди — фінал відкритий, але глибоко трагічний.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 sz="4890" b="1">
                <a:sym typeface="+mn-ea"/>
              </a:rPr>
              <a:t>Європейська література 19 століття: представники, твори, ідеї.</a:t>
            </a:r>
            <a:endParaRPr lang="en-US" sz="489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sz="4000"/>
              <a:t>Європейська література XIX століття охоплює </a:t>
            </a:r>
            <a:r>
              <a:rPr lang="en-US" altLang="en-US" sz="4000" b="1" i="1"/>
              <a:t>романтизм, реалізм, натуралізм і символізм, </a:t>
            </a:r>
            <a:r>
              <a:rPr lang="en-US" altLang="en-US" sz="4000"/>
              <a:t>відображаючи глибокі соціальні, філософські та естетичні пошуки епохи. Серед ключових авторів — Гете, Гюго, Діккенс, Толстой, Достоєвський, Золя, Ібсен, Бодлер.</a:t>
            </a:r>
            <a:endParaRPr lang="en-US" altLang="en-US" sz="40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 sz="3200">
                <a:latin typeface="Arial Black" panose="020B0A04020102020204" charset="0"/>
                <a:cs typeface="Arial Black" panose="020B0A04020102020204" charset="0"/>
                <a:sym typeface="+mn-ea"/>
              </a:rPr>
              <a:t>Основні ідеї</a:t>
            </a:r>
            <a:r>
              <a:rPr lang="uk-UA" altLang="en-US" sz="3200">
                <a:latin typeface="Arial Black" panose="020B0A04020102020204" charset="0"/>
                <a:cs typeface="Arial Black" panose="020B0A04020102020204" charset="0"/>
                <a:sym typeface="+mn-ea"/>
              </a:rPr>
              <a:t> праці </a:t>
            </a:r>
            <a:r>
              <a:rPr lang="uk-UA" altLang="en-US" sz="3200" i="1">
                <a:latin typeface="Arial Black" panose="020B0A04020102020204" charset="0"/>
                <a:cs typeface="Arial Black" panose="020B0A04020102020204" charset="0"/>
                <a:sym typeface="+mn-ea"/>
              </a:rPr>
              <a:t>Піаністка </a:t>
            </a:r>
            <a:r>
              <a:rPr lang="en-US" altLang="en-US" sz="3200">
                <a:latin typeface="Arial Black" panose="020B0A04020102020204" charset="0"/>
                <a:cs typeface="Arial Black" panose="020B0A04020102020204" charset="0"/>
                <a:sym typeface="+mn-ea"/>
              </a:rPr>
              <a:t>Ельфріде Єлінек</a:t>
            </a:r>
            <a:endParaRPr lang="uk-UA" altLang="en-US" sz="3200">
              <a:latin typeface="Arial Black" panose="020B0A04020102020204" charset="0"/>
              <a:cs typeface="Arial Black" panose="020B0A04020102020204" charset="0"/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en-US" altLang="en-US"/>
              <a:t>- </a:t>
            </a:r>
            <a:r>
              <a:rPr lang="en-US" altLang="en-US" b="1" i="1"/>
              <a:t>Критика патріархального суспільства</a:t>
            </a:r>
            <a:r>
              <a:rPr lang="en-US" altLang="en-US"/>
              <a:t>: Жінка як об’єкт контролю — спершу материнського, потім чоловічого.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 i="1"/>
              <a:t>Травма і тілесність</a:t>
            </a:r>
            <a:r>
              <a:rPr lang="en-US" altLang="en-US"/>
              <a:t>: Тіло Еріки — поле боротьби між бажанням і соромом, між владою і підкоренням.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 i="1"/>
              <a:t>Музика як міф</a:t>
            </a:r>
            <a:r>
              <a:rPr lang="en-US" altLang="en-US"/>
              <a:t>: Єлінек деконструює австрійський міф про </a:t>
            </a:r>
            <a:r>
              <a:rPr lang="" altLang="en-US"/>
              <a:t>«</a:t>
            </a:r>
            <a:r>
              <a:rPr lang="en-US" altLang="en-US"/>
              <a:t>високе мистецтво</a:t>
            </a:r>
            <a:r>
              <a:rPr lang="" altLang="en-US"/>
              <a:t>»</a:t>
            </a:r>
            <a:r>
              <a:rPr lang="en-US" altLang="en-US"/>
              <a:t> — музика не рятує, а пригнічує.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 i="1"/>
              <a:t>Сексуальність і насильство:</a:t>
            </a:r>
            <a:r>
              <a:rPr lang="en-US" altLang="en-US"/>
              <a:t> Роман досліджує межу між бажанням і домінуванням, між фантазією і реальністю.</a:t>
            </a:r>
            <a:endParaRPr lang="en-US" altLang="en-US"/>
          </a:p>
          <a:p>
            <a:r>
              <a:rPr lang="en-US" altLang="en-US"/>
              <a:t>- </a:t>
            </a:r>
            <a:r>
              <a:rPr lang="en-US" altLang="en-US" b="1" i="1"/>
              <a:t>Мовна агресія</a:t>
            </a:r>
            <a:r>
              <a:rPr lang="en-US" altLang="en-US"/>
              <a:t>: Стиль Єлінек — фрагментарний, жорсткий, з іронією і повтореннями, що підкреслює психологічну напругу.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3110" b="1">
                <a:latin typeface="Arial Black" panose="020B0A04020102020204" charset="0"/>
                <a:cs typeface="Arial Black" panose="020B0A04020102020204" charset="0"/>
                <a:sym typeface="+mn-ea"/>
              </a:rPr>
              <a:t>У фіналі роману «Піаністка» Ельфріде Єлінек головна героїня Еріка Когут переживає глибоке приниження, емоційний крах і тілесну травму, що символізує остаточний розпад її особистості.</a:t>
            </a:r>
            <a:endParaRPr lang="en-US" sz="3110" b="1"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pPr marL="0" indent="0">
              <a:buNone/>
            </a:pPr>
            <a:r>
              <a:rPr lang="en-US" altLang="en-US"/>
              <a:t> </a:t>
            </a:r>
            <a:r>
              <a:rPr lang="en-US" altLang="en-US" b="1"/>
              <a:t>Що саме відбувається</a:t>
            </a:r>
            <a:r>
              <a:rPr lang="uk-UA" altLang="en-US" b="1"/>
              <a:t>: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Після сцени сексуального насильства з боку учня Вальтера Клеммера, який намагається реалізувати її садомазохістські фантазії, Еріка втрачає контроль над собою.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Вона завдає собі тілесної шкоди — встромляє ножа собі в плече. Цей акт — не спроба суїциду, а жест відчаю, протесту, самопокарання.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Потім вона виходить з дому, йде вулицею, зникає в натовпі — фінал відкритий, але глибоко трагічний: ми не знаємо, чи вона виживе, чи повернеться, чи зникне назавжди.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 b="1"/>
              <a:t>Нобелівські лауреати з літератури в 21 столітті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r>
              <a:rPr lang="uk-UA" altLang="en-US"/>
              <a:t>2001 - </a:t>
            </a:r>
            <a:r>
              <a:rPr lang="en-US" altLang="en-US" b="1"/>
              <a:t>Ві Сянь</a:t>
            </a:r>
            <a:r>
              <a:rPr lang="en-US" altLang="en-US"/>
              <a:t> (Gao Xingjian)</a:t>
            </a:r>
            <a:r>
              <a:rPr lang="uk-UA" altLang="en-US"/>
              <a:t> (Китай/Франція) - </a:t>
            </a:r>
            <a:r>
              <a:rPr lang="en-US" altLang="en-US"/>
              <a:t>Екзистенційна проза, театр, вигнання</a:t>
            </a:r>
            <a:endParaRPr lang="en-US" altLang="en-US"/>
          </a:p>
          <a:p>
            <a:r>
              <a:rPr lang="uk-UA" altLang="en-US"/>
              <a:t>2002 - </a:t>
            </a:r>
            <a:r>
              <a:rPr lang="en-US" altLang="en-US" b="1"/>
              <a:t>Імре Кертес</a:t>
            </a:r>
            <a:r>
              <a:rPr lang="uk-UA" altLang="en-US" b="1"/>
              <a:t> ( </a:t>
            </a:r>
            <a:r>
              <a:rPr lang="uk-UA" altLang="en-US"/>
              <a:t>Угорщина) - </a:t>
            </a:r>
            <a:r>
              <a:rPr lang="en-US" altLang="en-US"/>
              <a:t>Пам’ять про Голокост, індивідуалізм</a:t>
            </a:r>
            <a:endParaRPr lang="en-US" altLang="en-US" b="1"/>
          </a:p>
          <a:p>
            <a:r>
              <a:rPr lang="uk-UA" altLang="en-US"/>
              <a:t>2003 - </a:t>
            </a:r>
            <a:r>
              <a:rPr lang="en-US" altLang="en-US" b="1"/>
              <a:t>Джон Максвелл Кутзее</a:t>
            </a:r>
            <a:r>
              <a:rPr lang="uk-UA" altLang="en-US" b="1"/>
              <a:t> </a:t>
            </a:r>
            <a:r>
              <a:rPr lang="uk-UA" altLang="en-US"/>
              <a:t>( ПАР/Австралія) - </a:t>
            </a:r>
            <a:r>
              <a:rPr lang="en-US" altLang="en-US"/>
              <a:t>Етика, постколоніалізм, психологізм</a:t>
            </a:r>
            <a:endParaRPr lang="en-US" altLang="en-US"/>
          </a:p>
          <a:p>
            <a:r>
              <a:rPr lang="uk-UA" altLang="en-US"/>
              <a:t>2004 - </a:t>
            </a:r>
            <a:r>
              <a:rPr lang="en-US" altLang="en-US" b="1"/>
              <a:t>Ельфріде Єлінек</a:t>
            </a:r>
            <a:r>
              <a:rPr lang="uk-UA" altLang="en-US"/>
              <a:t> (Австрія) - </a:t>
            </a:r>
            <a:r>
              <a:rPr lang="en-US" altLang="en-US"/>
              <a:t>Феміністична критика, тілесність, музика</a:t>
            </a:r>
            <a:endParaRPr lang="en-US" altLang="en-US"/>
          </a:p>
          <a:p>
            <a:r>
              <a:rPr lang="uk-UA" altLang="en-US"/>
              <a:t>2005 -</a:t>
            </a:r>
            <a:r>
              <a:rPr lang="uk-UA" altLang="en-US" b="1"/>
              <a:t> </a:t>
            </a:r>
            <a:r>
              <a:rPr lang="en-US" altLang="en-US" b="1"/>
              <a:t>Гарольд Пінтер</a:t>
            </a:r>
            <a:r>
              <a:rPr lang="uk-UA" altLang="en-US" b="1"/>
              <a:t> </a:t>
            </a:r>
            <a:r>
              <a:rPr lang="uk-UA" altLang="en-US"/>
              <a:t>(Велика Британія) - </a:t>
            </a:r>
            <a:r>
              <a:rPr lang="en-US" altLang="en-US"/>
              <a:t>Театр абсурду, політична критика</a:t>
            </a:r>
            <a:endParaRPr lang="en-US" altLang="en-US" b="1"/>
          </a:p>
          <a:p>
            <a:r>
              <a:rPr lang="uk-UA" altLang="en-US"/>
              <a:t>2006 - </a:t>
            </a:r>
            <a:r>
              <a:rPr lang="en-US" altLang="en-US" b="1"/>
              <a:t>Орхан Памук</a:t>
            </a:r>
            <a:r>
              <a:rPr lang="uk-UA" altLang="en-US" b="1"/>
              <a:t> </a:t>
            </a:r>
            <a:r>
              <a:rPr lang="uk-UA" altLang="en-US"/>
              <a:t>(Туреччина) - </a:t>
            </a:r>
            <a:r>
              <a:rPr lang="en-US" altLang="en-US"/>
              <a:t>Ідентичність, Схід і Захід, історія</a:t>
            </a:r>
            <a:endParaRPr lang="en-US" altLang="en-US" b="1"/>
          </a:p>
          <a:p>
            <a:r>
              <a:rPr lang="uk-UA" altLang="en-US"/>
              <a:t>2007 - </a:t>
            </a:r>
            <a:r>
              <a:rPr lang="en-US" altLang="en-US" b="1"/>
              <a:t>Доріс Лессінг </a:t>
            </a:r>
            <a:r>
              <a:rPr lang="uk-UA" altLang="en-US" b="1"/>
              <a:t>(</a:t>
            </a:r>
            <a:r>
              <a:rPr lang="uk-UA" altLang="en-US"/>
              <a:t> Велика Британія) - </a:t>
            </a:r>
            <a:r>
              <a:rPr lang="en-US" altLang="en-US"/>
              <a:t>Фемінізм, утопія, психологія</a:t>
            </a:r>
            <a:endParaRPr lang="en-US" altLang="en-US"/>
          </a:p>
          <a:p>
            <a:r>
              <a:rPr lang="uk-UA" altLang="en-US"/>
              <a:t>2008 - </a:t>
            </a:r>
            <a:r>
              <a:rPr lang="en-US" altLang="en-US" b="1"/>
              <a:t>Жан-Марі Гюстав Ле Клезіо</a:t>
            </a:r>
            <a:r>
              <a:rPr lang="uk-UA" altLang="en-US" b="1"/>
              <a:t> </a:t>
            </a:r>
            <a:r>
              <a:rPr lang="uk-UA" altLang="en-US"/>
              <a:t>( Франція) - </a:t>
            </a:r>
            <a:r>
              <a:rPr lang="en-US" altLang="en-US"/>
              <a:t>Культура, природа, міграція</a:t>
            </a:r>
            <a:endParaRPr lang="en-US" altLang="en-US"/>
          </a:p>
          <a:p>
            <a:r>
              <a:rPr lang="uk-UA" altLang="en-US"/>
              <a:t>2009 -</a:t>
            </a:r>
            <a:r>
              <a:rPr lang="en-US" altLang="en-US"/>
              <a:t>Герта Мюллер</a:t>
            </a:r>
            <a:r>
              <a:rPr lang="uk-UA" altLang="en-US"/>
              <a:t> </a:t>
            </a:r>
            <a:r>
              <a:rPr lang="en-US" altLang="uk-UA"/>
              <a:t>(</a:t>
            </a:r>
            <a:r>
              <a:rPr lang="en-US" altLang="en-US"/>
              <a:t>Німеччина / Румунія) - Тоталітаризм, пам’ять, поетична проза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 b="1">
                <a:sym typeface="+mn-ea"/>
              </a:rPr>
              <a:t>Нобелівські лауреати з літератури в 21 столітті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r>
              <a:rPr lang="uk-UA" altLang="en-US"/>
              <a:t>2010</a:t>
            </a:r>
            <a:r>
              <a:rPr lang="en-US" altLang="uk-UA"/>
              <a:t> - </a:t>
            </a:r>
            <a:r>
              <a:rPr lang="en-US" altLang="en-US" b="1"/>
              <a:t>Маріо Варгас Льоса </a:t>
            </a:r>
            <a:r>
              <a:rPr lang="en-US" altLang="en-US"/>
              <a:t>(</a:t>
            </a:r>
            <a:r>
              <a:rPr lang="uk-UA" altLang="en-US"/>
              <a:t>Перу/Іспанія) - </a:t>
            </a:r>
            <a:r>
              <a:rPr lang="en-US" altLang="en-US"/>
              <a:t>Політика, диктатура, свобода</a:t>
            </a:r>
            <a:endParaRPr lang="en-US" altLang="en-US"/>
          </a:p>
          <a:p>
            <a:r>
              <a:rPr lang="uk-UA" altLang="en-US"/>
              <a:t>2011-</a:t>
            </a:r>
            <a:r>
              <a:rPr lang="en-US" altLang="en-US" b="1"/>
              <a:t>Томас Транстремер</a:t>
            </a:r>
            <a:r>
              <a:rPr lang="uk-UA" altLang="en-US" b="1"/>
              <a:t> </a:t>
            </a:r>
            <a:r>
              <a:rPr lang="uk-UA" altLang="en-US"/>
              <a:t>( Швеція) - </a:t>
            </a:r>
            <a:r>
              <a:rPr lang="en-US" altLang="en-US"/>
              <a:t>Поезія, метафізика, стислість</a:t>
            </a:r>
            <a:endParaRPr lang="en-US" altLang="en-US"/>
          </a:p>
          <a:p>
            <a:r>
              <a:rPr lang="uk-UA" altLang="en-US"/>
              <a:t>2012- </a:t>
            </a:r>
            <a:r>
              <a:rPr lang="en-US" altLang="en-US" b="1"/>
              <a:t>Мо Янь</a:t>
            </a:r>
            <a:r>
              <a:rPr lang="uk-UA" altLang="en-US"/>
              <a:t> ( Китай) - </a:t>
            </a:r>
            <a:r>
              <a:rPr lang="en-US" altLang="en-US"/>
              <a:t>Реалізм, сатира, фольклор</a:t>
            </a:r>
            <a:endParaRPr lang="en-US" altLang="en-US"/>
          </a:p>
          <a:p>
            <a:r>
              <a:rPr lang="uk-UA" altLang="en-US"/>
              <a:t>2013 - </a:t>
            </a:r>
            <a:r>
              <a:rPr lang="en-US" altLang="en-US" b="1"/>
              <a:t>Еліс Манро</a:t>
            </a:r>
            <a:r>
              <a:rPr lang="uk-UA" altLang="en-US"/>
              <a:t> (Канада) - </a:t>
            </a:r>
            <a:r>
              <a:rPr lang="en-US" altLang="en-US"/>
              <a:t>Майстер короткої прози, буденність</a:t>
            </a:r>
            <a:endParaRPr lang="en-US" altLang="en-US"/>
          </a:p>
          <a:p>
            <a:r>
              <a:rPr lang="uk-UA" altLang="en-US"/>
              <a:t>2014 -</a:t>
            </a:r>
            <a:r>
              <a:rPr lang="en-US" altLang="en-US" b="1"/>
              <a:t>Патрік Модіано</a:t>
            </a:r>
            <a:r>
              <a:rPr lang="uk-UA" altLang="en-US"/>
              <a:t> (Франція)  - </a:t>
            </a:r>
            <a:r>
              <a:rPr lang="en-US" altLang="en-US"/>
              <a:t>Пам’ять, ідентичність, окупація</a:t>
            </a:r>
            <a:endParaRPr lang="en-US" altLang="en-US"/>
          </a:p>
          <a:p>
            <a:r>
              <a:rPr lang="uk-UA" altLang="en-US"/>
              <a:t>2015 -- </a:t>
            </a:r>
            <a:r>
              <a:rPr lang="en-US" altLang="en-US" b="1"/>
              <a:t>Світлана Алексієвич</a:t>
            </a:r>
            <a:r>
              <a:rPr lang="uk-UA" altLang="en-US"/>
              <a:t> (Беларусь)  - </a:t>
            </a:r>
            <a:r>
              <a:rPr lang="en-US" altLang="en-US"/>
              <a:t>Документальна проза, голоси народу</a:t>
            </a:r>
            <a:endParaRPr lang="en-US" altLang="en-US"/>
          </a:p>
          <a:p>
            <a:r>
              <a:rPr lang="uk-UA" altLang="en-US"/>
              <a:t>2016 - </a:t>
            </a:r>
            <a:r>
              <a:rPr lang="en-US" altLang="en-US" b="1"/>
              <a:t>Боб Ділан</a:t>
            </a:r>
            <a:r>
              <a:rPr lang="uk-UA" altLang="en-US"/>
              <a:t> (США) - </a:t>
            </a:r>
            <a:r>
              <a:rPr lang="en-US" altLang="en-US"/>
              <a:t>Поезія в піснях, культурний вплив</a:t>
            </a:r>
            <a:endParaRPr lang="en-US" altLang="en-US"/>
          </a:p>
          <a:p>
            <a:r>
              <a:rPr lang="uk-UA" altLang="en-US"/>
              <a:t>2017- </a:t>
            </a:r>
            <a:r>
              <a:rPr lang="en-US" altLang="en-US"/>
              <a:t>Кадзуо Ішіґуро</a:t>
            </a:r>
            <a:r>
              <a:rPr lang="uk-UA" altLang="en-US"/>
              <a:t> ( Велика Британія) - </a:t>
            </a:r>
            <a:r>
              <a:rPr lang="en-US" altLang="en-US"/>
              <a:t>Пам’ять, етика, постапокаліпсис</a:t>
            </a:r>
            <a:endParaRPr lang="en-US" altLang="en-US"/>
          </a:p>
          <a:p>
            <a:r>
              <a:rPr lang="uk-UA" altLang="en-US"/>
              <a:t>2018 - </a:t>
            </a:r>
            <a:r>
              <a:rPr lang="en-US" altLang="en-US"/>
              <a:t>Ольга Токарчук</a:t>
            </a:r>
            <a:r>
              <a:rPr lang="uk-UA" altLang="en-US"/>
              <a:t> (Польща) - </a:t>
            </a:r>
            <a:r>
              <a:rPr lang="en-US" altLang="en-US"/>
              <a:t>Міф, екологія, психологізм</a:t>
            </a:r>
            <a:endParaRPr lang="en-US" altLang="en-US"/>
          </a:p>
          <a:p>
            <a:r>
              <a:rPr lang="uk-UA" altLang="en-US"/>
              <a:t>2019 - </a:t>
            </a:r>
            <a:r>
              <a:rPr lang="en-US" altLang="en-US"/>
              <a:t>Петер Гандке</a:t>
            </a:r>
            <a:r>
              <a:rPr lang="uk-UA" altLang="en-US"/>
              <a:t> (Австрія) - </a:t>
            </a:r>
            <a:r>
              <a:rPr lang="en-US" altLang="en-US"/>
              <a:t>Мова, ідентичність, контроверсійність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 b="1">
                <a:sym typeface="+mn-ea"/>
              </a:rPr>
              <a:t>Нобелівські лауреати з літератури в 21 столітті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uk-UA" altLang="en-US"/>
              <a:t>2020 - </a:t>
            </a:r>
            <a:r>
              <a:rPr lang="en-US" altLang="en-US" b="1"/>
              <a:t>Луїза Глік</a:t>
            </a:r>
            <a:r>
              <a:rPr lang="uk-UA" altLang="en-US"/>
              <a:t> (США)- </a:t>
            </a:r>
            <a:r>
              <a:rPr lang="en-US" altLang="en-US"/>
              <a:t>Поезія, природа, внутрішній світ</a:t>
            </a:r>
            <a:endParaRPr lang="en-US" altLang="en-US"/>
          </a:p>
          <a:p>
            <a:r>
              <a:rPr lang="uk-UA" altLang="en-US"/>
              <a:t>2021 - </a:t>
            </a:r>
            <a:r>
              <a:rPr lang="en-US" altLang="en-US" b="1"/>
              <a:t>Абдулразак Гурна</a:t>
            </a:r>
            <a:r>
              <a:rPr lang="uk-UA" altLang="en-US"/>
              <a:t> ( Танзанія/Британія) - </a:t>
            </a:r>
            <a:r>
              <a:rPr lang="en-US" altLang="en-US"/>
              <a:t>Міграція, колоніалізм, біженці</a:t>
            </a:r>
            <a:endParaRPr lang="en-US" altLang="en-US"/>
          </a:p>
          <a:p>
            <a:r>
              <a:rPr lang="uk-UA" altLang="en-US"/>
              <a:t>2022 - </a:t>
            </a:r>
            <a:r>
              <a:rPr lang="en-US" altLang="en-US" b="1"/>
              <a:t>Енні Ерно</a:t>
            </a:r>
            <a:r>
              <a:rPr lang="uk-UA" altLang="en-US" b="1"/>
              <a:t> </a:t>
            </a:r>
            <a:r>
              <a:rPr lang="uk-UA" altLang="en-US"/>
              <a:t>(Франція) - </a:t>
            </a:r>
            <a:r>
              <a:rPr lang="en-US" altLang="en-US"/>
              <a:t>Автобіографічна проза, соціальна пам’ять</a:t>
            </a:r>
            <a:endParaRPr lang="en-US" altLang="en-US"/>
          </a:p>
          <a:p>
            <a:r>
              <a:rPr lang="uk-UA" altLang="en-US"/>
              <a:t>2023 - </a:t>
            </a:r>
            <a:r>
              <a:rPr lang="en-US" altLang="en-US" b="1"/>
              <a:t>Йон Фоссе</a:t>
            </a:r>
            <a:r>
              <a:rPr lang="uk-UA" altLang="en-US" b="1"/>
              <a:t> </a:t>
            </a:r>
            <a:r>
              <a:rPr lang="uk-UA" altLang="en-US"/>
              <a:t>(Норвегія) - </a:t>
            </a:r>
            <a:r>
              <a:rPr lang="en-US" altLang="en-US"/>
              <a:t>Театр абсурду, мінімалізм, духовність</a:t>
            </a:r>
            <a:endParaRPr lang="en-US" altLang="en-US"/>
          </a:p>
          <a:p>
            <a:r>
              <a:rPr lang="uk-UA" altLang="en-US"/>
              <a:t>2024 - </a:t>
            </a:r>
            <a:r>
              <a:rPr lang="en-US" altLang="en-US" b="1"/>
              <a:t>Хан Ган</a:t>
            </a:r>
            <a:r>
              <a:rPr lang="en-US" altLang="en-US"/>
              <a:t> (</a:t>
            </a:r>
            <a:r>
              <a:rPr lang="uk-UA" altLang="en-US"/>
              <a:t>Південа Корея) - </a:t>
            </a:r>
            <a:r>
              <a:rPr lang="en-US" altLang="en-US"/>
              <a:t>Тілесність, травма, поетична проза</a:t>
            </a:r>
            <a:endParaRPr lang="en-US" altLang="en-US"/>
          </a:p>
          <a:p>
            <a:r>
              <a:rPr lang="uk-UA" altLang="en-US"/>
              <a:t>2025 -</a:t>
            </a:r>
            <a:r>
              <a:rPr lang="uk-UA" altLang="en-US" b="1"/>
              <a:t> </a:t>
            </a:r>
            <a:r>
              <a:rPr lang="en-US" altLang="en-US" b="1"/>
              <a:t>Ласло Краснагорка</a:t>
            </a:r>
            <a:r>
              <a:rPr lang="uk-UA" altLang="en-US" b="1"/>
              <a:t>і</a:t>
            </a:r>
            <a:r>
              <a:rPr lang="uk-UA" altLang="en-US"/>
              <a:t> (Угорщина) -</a:t>
            </a:r>
            <a:r>
              <a:rPr lang="en-US" altLang="en-US"/>
              <a:t>Його нагородили </a:t>
            </a:r>
            <a:r>
              <a:rPr lang="" altLang="en-US"/>
              <a:t>«</a:t>
            </a:r>
            <a:r>
              <a:rPr lang="en-US" altLang="en-US"/>
              <a:t>за переконливу та пророчу творчість, яка серед апокаліптичного терору підтверджує силу мистецтва</a:t>
            </a:r>
            <a:r>
              <a:rPr lang="" altLang="en-US"/>
              <a:t>»</a:t>
            </a:r>
            <a:endParaRPr lang="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en-US">
                <a:sym typeface="+mn-ea"/>
              </a:rPr>
              <a:t>      </a:t>
            </a:r>
            <a:r>
              <a:rPr lang="en-US" altLang="en-US">
                <a:sym typeface="+mn-ea"/>
              </a:rPr>
              <a:t>Хто такий Ласло Краснагоркаї?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pPr marL="0" indent="0">
              <a:buNone/>
            </a:pPr>
            <a:r>
              <a:rPr lang="en-US" altLang="en-US"/>
              <a:t> • 	Народився: 1954 року в місті Дьюла, Угорщина.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Стиль: Центральноєвропейський модернізм, близький до Кафки і Томаса Бернгарда.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Особливості прози: абсурдизм, гротеск, довгі синтаксичні конструкції, філософська глибина.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	</a:t>
            </a:r>
            <a:r>
              <a:rPr lang="en-US" altLang="en-US" b="1"/>
              <a:t>Відомі твори</a:t>
            </a:r>
            <a:r>
              <a:rPr lang="en-US" altLang="en-US"/>
              <a:t>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Сатананґо </a:t>
            </a:r>
            <a:r>
              <a:rPr lang="en-US" altLang="en-US"/>
              <a:t>(Sátántangó, 1985) — роман про розпад сільської спільноти, екранізований Бела Таром.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Меланхолія опору</a:t>
            </a:r>
            <a:r>
              <a:rPr lang="en-US" altLang="en-US"/>
              <a:t> (The Melancholy of Resistance) — антиутопія з елементами філософії.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Seiobo There Below</a:t>
            </a:r>
            <a:r>
              <a:rPr lang="en-US" altLang="en-US"/>
              <a:t> — дослідження краси через різні культурні контексти.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Чому саме він</a:t>
            </a:r>
            <a:r>
              <a:rPr lang="uk-UA" altLang="en-US">
                <a:sym typeface="+mn-ea"/>
              </a:rPr>
              <a:t> </a:t>
            </a:r>
            <a:r>
              <a:rPr lang="en-US" altLang="en-US">
                <a:sym typeface="+mn-ea"/>
              </a:rPr>
              <a:t>Ласло Краснагоркаї?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en-US" b="1"/>
              <a:t>Тематика: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його твори досліджують апокаліптичні настрої, моральну деградацію, пошуки сенсу в хаосі.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Мова: 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складна, ритмічна, з довгими реченнями — виклик для читача.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Вплив</a:t>
            </a:r>
            <a:r>
              <a:rPr lang="en-US" altLang="en-US"/>
              <a:t>: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продовжує традицію європейського літературного модернізму, з глибоким філософським підтекстом.</a:t>
            </a:r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 sz="2800"/>
              <a:t>Сюжет роману </a:t>
            </a:r>
            <a:r>
              <a:rPr lang="" altLang="en-US" sz="2800"/>
              <a:t>«</a:t>
            </a:r>
            <a:r>
              <a:rPr lang="en-US" altLang="en-US" sz="2800"/>
              <a:t>Меланхолія опору</a:t>
            </a:r>
            <a:r>
              <a:rPr lang="" altLang="en-US" sz="2800"/>
              <a:t>»</a:t>
            </a:r>
            <a:r>
              <a:rPr lang="en-US" altLang="en-US" sz="2800"/>
              <a:t> Ласло Краснагоркаї розгортається в провінційному угорському містечку, куди прибуває химерний цирк із опудалом кита та загадковим карликом. Ця подія стає каталізатором соціального хаосу, страху та насильства.</a:t>
            </a:r>
            <a:endParaRPr lang="en-US" altLang="en-US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pPr marL="0" indent="0">
              <a:buNone/>
            </a:pPr>
            <a:r>
              <a:rPr lang="en-US" altLang="en-US" b="1"/>
              <a:t>Основні сюжетні лінії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Місто в очікуванні:</a:t>
            </a:r>
            <a:r>
              <a:rPr lang="en-US" altLang="en-US"/>
              <a:t> У розпал зими мешканці містечка дізнаються про приїзд цирку, який обіцяє показати </a:t>
            </a:r>
            <a:r>
              <a:rPr lang="" altLang="en-US"/>
              <a:t>«</a:t>
            </a:r>
            <a:r>
              <a:rPr lang="en-US" altLang="en-US"/>
              <a:t>найбільшого у світі кита</a:t>
            </a:r>
            <a:r>
              <a:rPr lang="" altLang="en-US"/>
              <a:t>»</a:t>
            </a:r>
            <a:r>
              <a:rPr lang="en-US" altLang="en-US"/>
              <a:t> та карлика на ім’я Князь. Афіші розвішуються по нічних вулицях, викликаючи тривогу.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Поширення страху:</a:t>
            </a:r>
            <a:r>
              <a:rPr lang="en-US" altLang="en-US"/>
              <a:t> Разом із цирком ширяться чутки про змову, насильство, зміну влади. Люди починають панікувати, втрачають довіру одне до одного.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Герої</a:t>
            </a:r>
            <a:r>
              <a:rPr lang="en-US" altLang="en-US"/>
              <a:t>: Серед персонажів — пан Валушка, наївний поштовий працівник, який вірить у гармонію світу, та пані Естер — інтелектуалка, яка намагається осмислити події. Вони протиставляються натовпу, що піддається істерії.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Крах порядку</a:t>
            </a:r>
            <a:r>
              <a:rPr lang="en-US" altLang="en-US"/>
              <a:t>: Місто охоплює насильство, влада паралізована, моральні орієнтири зникають. Люди шукають порятунку в ритуалах, але це лише маскує загальний розпад.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	</a:t>
            </a:r>
            <a:r>
              <a:rPr lang="en-US" altLang="en-US" b="1"/>
              <a:t>Фінал:</a:t>
            </a:r>
            <a:r>
              <a:rPr lang="en-US" altLang="en-US"/>
              <a:t> Немає чіткого розв’язання — роман завершується в атмосфері тривоги, безнадії та філософського запитання про сенс опору.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 Ключові ідеї</a:t>
            </a:r>
            <a:r>
              <a:rPr lang="uk-UA" altLang="en-US">
                <a:sym typeface="+mn-ea"/>
              </a:rPr>
              <a:t> Меланхолії опору  Л. Красногаркаі</a:t>
            </a:r>
            <a:endParaRPr lang="uk-UA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en-US" altLang="en-US" b="1"/>
              <a:t>Апокаліптична атмосфера:</a:t>
            </a:r>
            <a:r>
              <a:rPr lang="en-US" altLang="en-US"/>
              <a:t> Краснагоркаї показує, як страх і чутки можуть зруйнувати соціальний лад.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 </a:t>
            </a:r>
            <a:r>
              <a:rPr lang="en-US" altLang="en-US" b="1"/>
              <a:t>Меланхолія як форма опор</a:t>
            </a:r>
            <a:r>
              <a:rPr lang="en-US" altLang="en-US"/>
              <a:t>у: герої не борються активно, але зберігають внутрішню гідність і здатність мислити.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•</a:t>
            </a:r>
            <a:r>
              <a:rPr lang="en-US" altLang="en-US" b="1"/>
              <a:t>Критика масової свідомост</a:t>
            </a:r>
            <a:r>
              <a:rPr lang="en-US" altLang="en-US"/>
              <a:t>і: натовп легко піддається маніпуляціям, втрачає індивідуальність.</a:t>
            </a:r>
            <a:endParaRPr lang="en-US" altLang="en-US"/>
          </a:p>
          <a:p>
            <a:r>
              <a:rPr lang="en-US" altLang="en-US" b="1"/>
              <a:t>Мова і форм</a:t>
            </a:r>
            <a:r>
              <a:rPr lang="en-US" altLang="en-US"/>
              <a:t>а: роман написаний довгими реченнями, без абзаців — це створює ефект потоку свідомості, тривоги, безперервності.</a:t>
            </a:r>
            <a:endParaRPr lang="en-US" altLang="en-US"/>
          </a:p>
          <a:p>
            <a:r>
              <a:rPr lang="en-US" altLang="en-US" b="1"/>
              <a:t>Філософський підтекст:</a:t>
            </a:r>
            <a:r>
              <a:rPr lang="en-US" altLang="en-US"/>
              <a:t> зло не є випадковістю, воно — постійна присутність у світі, і мистецтво — єдина форма спротиву.</a:t>
            </a:r>
            <a:endParaRPr lang="en-US" altLang="en-US"/>
          </a:p>
          <a:p>
            <a:endParaRPr lang="en-US" altLang="en-US"/>
          </a:p>
          <a:p>
            <a:pPr marL="0" indent="0">
              <a:buNone/>
            </a:pPr>
            <a:r>
              <a:rPr lang="en-US" altLang="en-US"/>
              <a:t>Цей роман — антиутопія, філософська притча і соціальна сатира водночас. Його екранізував Бела Тар у фільмі Werckmeister Harmonies (2000), який вважається шедевром артхаузного кіно.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/>
              <a:t>ПРЕДСТАВНИКИ європейської літератури 19 століття та їх твори</a:t>
            </a:r>
            <a:endParaRPr lang="uk-UA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b="1" u="sng"/>
              <a:t>Йоганн Вольфганг Гете</a:t>
            </a:r>
            <a:r>
              <a:rPr lang="uk-UA" altLang="en-US"/>
              <a:t> (</a:t>
            </a:r>
            <a:r>
              <a:rPr lang="en-US" altLang="en-US"/>
              <a:t>Німеччина</a:t>
            </a:r>
            <a:r>
              <a:rPr lang="uk-UA" altLang="en-US"/>
              <a:t>, стиль - романтизм) - </a:t>
            </a:r>
            <a:r>
              <a:rPr lang="en-US" altLang="en-US" b="1" i="1"/>
              <a:t>Фауст, Страждання юного Вертера</a:t>
            </a:r>
            <a:r>
              <a:rPr lang="uk-UA" altLang="en-US" b="1" i="1"/>
              <a:t>.</a:t>
            </a:r>
            <a:endParaRPr lang="en-US" altLang="en-US" b="1" i="1"/>
          </a:p>
          <a:p>
            <a:r>
              <a:rPr lang="en-US" altLang="en-US" b="1" i="1" u="sng"/>
              <a:t>Віктор Гюго</a:t>
            </a:r>
            <a:r>
              <a:rPr lang="uk-UA" altLang="en-US" b="1" i="1" u="sng"/>
              <a:t> </a:t>
            </a:r>
            <a:r>
              <a:rPr lang="uk-UA" altLang="en-US" b="1" i="1"/>
              <a:t>( </a:t>
            </a:r>
            <a:r>
              <a:rPr lang="uk-UA" altLang="en-US"/>
              <a:t>Франція, стиль - романтизм</a:t>
            </a:r>
            <a:r>
              <a:rPr lang="uk-UA" altLang="en-US" b="1" i="1"/>
              <a:t>) - </a:t>
            </a:r>
            <a:r>
              <a:rPr lang="en-US" altLang="en-US" b="1" i="1"/>
              <a:t>Собор Паризької Богоматері, Знедолені</a:t>
            </a:r>
            <a:r>
              <a:rPr lang="uk-UA" altLang="en-US" b="1" i="1"/>
              <a:t>.</a:t>
            </a:r>
            <a:endParaRPr lang="uk-UA" altLang="en-US" b="1" i="1"/>
          </a:p>
          <a:p>
            <a:r>
              <a:rPr lang="en-US" altLang="en-US" b="1" i="1" u="sng"/>
              <a:t>Чарльз Діккенс</a:t>
            </a:r>
            <a:r>
              <a:rPr lang="uk-UA" altLang="en-US" b="1" i="1" u="sng"/>
              <a:t>  </a:t>
            </a:r>
            <a:r>
              <a:rPr lang="uk-UA" altLang="en-US" b="1" i="1"/>
              <a:t>(</a:t>
            </a:r>
            <a:r>
              <a:rPr lang="uk-UA" altLang="en-US" i="1"/>
              <a:t>Англія, стиль - реалізм) - </a:t>
            </a:r>
            <a:r>
              <a:rPr lang="en-US" altLang="en-US" b="1" i="1"/>
              <a:t>Олівер Твіст, Холодний дім</a:t>
            </a:r>
            <a:r>
              <a:rPr lang="uk-UA" altLang="en-US" b="1" i="1"/>
              <a:t>.</a:t>
            </a:r>
            <a:endParaRPr lang="uk-UA" altLang="en-US" b="1" i="1"/>
          </a:p>
          <a:p>
            <a:r>
              <a:rPr lang="en-US" altLang="en-US" b="1" i="1" u="sng"/>
              <a:t>Лев Толстой</a:t>
            </a:r>
            <a:r>
              <a:rPr lang="uk-UA" altLang="en-US" b="1" i="1" u="sng"/>
              <a:t> </a:t>
            </a:r>
            <a:r>
              <a:rPr lang="uk-UA" altLang="en-US" b="1" i="1"/>
              <a:t>(</a:t>
            </a:r>
            <a:r>
              <a:rPr lang="uk-UA" altLang="en-US" i="1"/>
              <a:t>Росія,</a:t>
            </a:r>
            <a:r>
              <a:rPr lang="uk-UA" altLang="en-US"/>
              <a:t>стиль - реалізм) - </a:t>
            </a:r>
            <a:r>
              <a:rPr lang="en-US" altLang="en-US" b="1"/>
              <a:t>Війна і мир, Анна Кареніна</a:t>
            </a:r>
            <a:endParaRPr lang="en-US" altLang="en-US" b="1"/>
          </a:p>
          <a:p>
            <a:r>
              <a:rPr lang="en-US" altLang="en-US" b="1" u="sng"/>
              <a:t>Федір Достоєвський</a:t>
            </a:r>
            <a:r>
              <a:rPr lang="uk-UA" altLang="en-US" b="1" u="sng"/>
              <a:t> (</a:t>
            </a:r>
            <a:r>
              <a:rPr lang="uk-UA" altLang="en-US" i="1">
                <a:sym typeface="+mn-ea"/>
              </a:rPr>
              <a:t>Росія,</a:t>
            </a:r>
            <a:r>
              <a:rPr lang="uk-UA" altLang="en-US">
                <a:sym typeface="+mn-ea"/>
              </a:rPr>
              <a:t>стиль - реалізм)  - </a:t>
            </a:r>
            <a:r>
              <a:rPr lang="en-US" altLang="en-US" b="1" u="sng"/>
              <a:t>Злочин і кара, Брати Карамазови</a:t>
            </a:r>
            <a:endParaRPr lang="en-US" altLang="en-US" b="1" u="sn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uk-UA" altLang="en-US">
                <a:sym typeface="+mn-ea"/>
              </a:rPr>
              <a:t>ПРЕДСТАВНИКИ європейської літератури 19 століття та їх твори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en-US" altLang="en-US" b="1" u="sng"/>
              <a:t>Генрік Ібсен</a:t>
            </a:r>
            <a:r>
              <a:rPr lang="uk-UA" altLang="en-US" b="1" u="sng"/>
              <a:t>  </a:t>
            </a:r>
            <a:r>
              <a:rPr lang="uk-UA" altLang="en-US" b="1"/>
              <a:t>(</a:t>
            </a:r>
            <a:r>
              <a:rPr lang="en-US" altLang="en-US"/>
              <a:t>Норвегія</a:t>
            </a:r>
            <a:r>
              <a:rPr lang="uk-UA" altLang="en-US"/>
              <a:t>, стиль - реалізм/драма) - </a:t>
            </a:r>
            <a:r>
              <a:rPr lang="en-US" altLang="en-US" b="1" i="1"/>
              <a:t>Ляльковий дім, Пер Гюнт</a:t>
            </a:r>
            <a:r>
              <a:rPr lang="uk-UA" altLang="en-US" b="1" i="1"/>
              <a:t>.</a:t>
            </a:r>
            <a:endParaRPr lang="uk-UA" altLang="en-US" b="1" i="1"/>
          </a:p>
          <a:p>
            <a:r>
              <a:rPr lang="en-US" altLang="en-US" b="1" i="1"/>
              <a:t>Шарль Бодлер</a:t>
            </a:r>
            <a:r>
              <a:rPr lang="uk-UA" altLang="en-US" b="1" i="1"/>
              <a:t> ( </a:t>
            </a:r>
            <a:r>
              <a:rPr lang="uk-UA" altLang="en-US"/>
              <a:t>Франція, стиль - символізм) -</a:t>
            </a:r>
            <a:r>
              <a:rPr lang="uk-UA" altLang="en-US" i="1"/>
              <a:t> </a:t>
            </a:r>
            <a:r>
              <a:rPr lang="en-US" altLang="en-US" b="1" i="1"/>
              <a:t>Квіти зла</a:t>
            </a:r>
            <a:r>
              <a:rPr lang="uk-UA" altLang="en-US" b="1"/>
              <a:t>.</a:t>
            </a:r>
            <a:endParaRPr lang="uk-UA" altLang="en-US" b="1"/>
          </a:p>
          <a:p>
            <a:r>
              <a:rPr lang="uk-UA" altLang="en-US" b="1"/>
              <a:t>Еміль Золя </a:t>
            </a:r>
            <a:r>
              <a:rPr lang="uk-UA" altLang="en-US"/>
              <a:t>(Франція, стиль - натуралізм)  - </a:t>
            </a:r>
            <a:r>
              <a:rPr lang="en-US" altLang="en-US"/>
              <a:t>Т</a:t>
            </a:r>
            <a:r>
              <a:rPr lang="en-US" altLang="en-US" b="1" i="1"/>
              <a:t>ереза Ракен, Жерминаль</a:t>
            </a:r>
            <a:r>
              <a:rPr lang="uk-UA" altLang="en-US" b="1" i="1"/>
              <a:t>.</a:t>
            </a:r>
            <a:endParaRPr lang="uk-UA" altLang="en-US" b="1" i="1"/>
          </a:p>
          <a:p>
            <a:r>
              <a:rPr lang="uk-UA" altLang="en-US" b="1"/>
              <a:t>Гі де Мопасан ( </a:t>
            </a:r>
            <a:r>
              <a:rPr lang="uk-UA" altLang="en-US"/>
              <a:t>Франція,</a:t>
            </a:r>
            <a:r>
              <a:rPr lang="en-US" altLang="en-US"/>
              <a:t> </a:t>
            </a:r>
            <a:r>
              <a:rPr lang="uk-UA" altLang="en-US"/>
              <a:t>стиль - н</a:t>
            </a:r>
            <a:r>
              <a:rPr lang="en-US" altLang="en-US"/>
              <a:t>атуралізм, реалізм</a:t>
            </a:r>
            <a:r>
              <a:rPr lang="uk-UA" altLang="en-US"/>
              <a:t> ,  о</a:t>
            </a:r>
            <a:r>
              <a:rPr lang="en-US" altLang="en-US"/>
              <a:t>собливості стилю: лаконізм, психологічна глибина, іронія, фаталізм</a:t>
            </a:r>
            <a:r>
              <a:rPr lang="uk-UA" altLang="en-US"/>
              <a:t>, т</a:t>
            </a:r>
            <a:r>
              <a:rPr lang="en-US" altLang="en-US"/>
              <a:t>ематика: буденність, війна, моральна деградація, лицемірство буржуазії</a:t>
            </a:r>
            <a:r>
              <a:rPr lang="uk-UA" altLang="en-US"/>
              <a:t>) - </a:t>
            </a:r>
            <a:r>
              <a:rPr lang="en-US" altLang="en-US"/>
              <a:t>Відомі твори: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• 	Ожерельє (La Parure) — сатира на соціальні амбіції</a:t>
            </a:r>
            <a:endParaRPr lang="en-US" altLang="en-US" b="1"/>
          </a:p>
          <a:p>
            <a:pPr marL="0" indent="0">
              <a:buNone/>
            </a:pPr>
            <a:r>
              <a:rPr lang="en-US" altLang="en-US" b="1"/>
              <a:t>• 	Милий друг (Bel-Ami) — кар’єризм і моральна порожнеча</a:t>
            </a:r>
            <a:endParaRPr lang="en-US" altLang="en-US" b="1"/>
          </a:p>
          <a:p>
            <a:pPr marL="0" indent="0">
              <a:buNone/>
            </a:pPr>
            <a:r>
              <a:rPr lang="en-US" altLang="en-US" b="1"/>
              <a:t>• 	Пампушка (Boule de Suif) — антивоєнна новела з глибоким соціальним підтекстом</a:t>
            </a:r>
            <a:endParaRPr lang="en-US" altLang="en-US" b="1"/>
          </a:p>
          <a:p>
            <a:pPr marL="0" indent="0">
              <a:buNone/>
            </a:pPr>
            <a:r>
              <a:rPr lang="en-US" altLang="en-US" b="1"/>
              <a:t>Ідеї</a:t>
            </a:r>
            <a:r>
              <a:rPr lang="uk-UA" altLang="en-US" b="1"/>
              <a:t> творів Гі де Мопасана</a:t>
            </a:r>
            <a:r>
              <a:rPr lang="en-US" altLang="en-US" b="1"/>
              <a:t>: </a:t>
            </a:r>
            <a:r>
              <a:rPr lang="en-US" altLang="en-US"/>
              <a:t>Людина — жертва інстинктів, суспільства й обставин; натуралістичне бачення світу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3035"/>
            <a:ext cx="10515600" cy="1325563"/>
          </a:xfrm>
        </p:spPr>
        <p:txBody>
          <a:bodyPr>
            <a:normAutofit/>
          </a:bodyPr>
          <a:p>
            <a:r>
              <a:rPr lang="en-US" altLang="en-US" sz="2000" b="1">
                <a:sym typeface="+mn-ea"/>
              </a:rPr>
              <a:t>«Пампушка» Гі де Мопасана — це новела про моральний вибір, лицемірство буржуазії та гідність простої людини в умовах війни. Головна героїня — куртизанка, яка виявляється єдиною справжньо благородною серед пасажирів диліжанс</a:t>
            </a:r>
            <a:r>
              <a:rPr lang="uk-UA" altLang="en-US" sz="2000" b="1">
                <a:sym typeface="+mn-ea"/>
              </a:rPr>
              <a:t>а</a:t>
            </a:r>
            <a:endParaRPr lang="uk-UA" altLang="en-US" sz="2000" b="1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480" y="1359535"/>
            <a:ext cx="11652885" cy="521906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altLang="en-US" sz="1600"/>
              <a:t> </a:t>
            </a:r>
            <a:r>
              <a:rPr lang="en-US" altLang="en-US" sz="1600" b="1"/>
              <a:t>Сюжет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 i="1"/>
              <a:t>Місце дії</a:t>
            </a:r>
            <a:r>
              <a:rPr lang="en-US" altLang="en-US" sz="1600"/>
              <a:t>: Франція, час Франко-прусської війни (1870–1871).</a:t>
            </a:r>
            <a:endParaRPr lang="en-US" altLang="en-US" sz="1600"/>
          </a:p>
          <a:p>
            <a:pPr marL="0" indent="0">
              <a:buNone/>
            </a:pPr>
            <a:r>
              <a:rPr lang="uk-UA" altLang="en-US" sz="1600" i="1"/>
              <a:t>Г</a:t>
            </a:r>
            <a:r>
              <a:rPr lang="en-US" altLang="en-US" sz="1600" i="1"/>
              <a:t>оловні персонажі</a:t>
            </a:r>
            <a:r>
              <a:rPr lang="en-US" altLang="en-US" sz="1600"/>
              <a:t>: група французів, які намагаються втекти з окупованого Руана — буржуа, черниці, демократ Корнюде і куртизанка на прізвисько Пампушка (Boule de Suif).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 i="1"/>
              <a:t>Конфлікт</a:t>
            </a:r>
            <a:r>
              <a:rPr lang="en-US" altLang="en-US" sz="1600"/>
              <a:t>: Прусський офіцер затримує диліжанс і вимагає, щоб Пампушка провела з ним ніч. Вона відмовляється.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 i="1"/>
              <a:t>Розвиток</a:t>
            </a:r>
            <a:r>
              <a:rPr lang="en-US" altLang="en-US" sz="1600"/>
              <a:t>: Спочатку пасажири підтримують її, але поступово починають тиснути, переконуючи пожертвувати собою </a:t>
            </a:r>
            <a:r>
              <a:rPr lang="" altLang="en-US" sz="1600"/>
              <a:t>«</a:t>
            </a:r>
            <a:r>
              <a:rPr lang="en-US" altLang="en-US" sz="1600"/>
              <a:t>заради всіх</a:t>
            </a:r>
            <a:r>
              <a:rPr lang="" altLang="en-US" sz="1600"/>
              <a:t>»</a:t>
            </a:r>
            <a:r>
              <a:rPr lang="en-US" altLang="en-US" sz="1600"/>
              <a:t>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 i="1"/>
              <a:t>Кульмінація</a:t>
            </a:r>
            <a:r>
              <a:rPr lang="en-US" altLang="en-US" sz="1600"/>
              <a:t>: Пампушка погоджується, жертвує собою — і після цього її зневажають, ігнорують, навіть не діляться їжею.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 i="1"/>
              <a:t>Фінал</a:t>
            </a:r>
            <a:r>
              <a:rPr lang="en-US" altLang="en-US" sz="1600"/>
              <a:t>: Пампушка плаче, принижена, а буржуа поводяться як переможці, демонструючи лицемірство.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 </a:t>
            </a:r>
            <a:r>
              <a:rPr lang="en-US" altLang="en-US" sz="1600" b="1"/>
              <a:t>Основні ідеї</a:t>
            </a:r>
            <a:endParaRPr lang="en-US" altLang="en-US" sz="1600" b="1"/>
          </a:p>
          <a:p>
            <a:pPr marL="0" indent="0">
              <a:buNone/>
            </a:pPr>
            <a:r>
              <a:rPr lang="en-US" altLang="en-US" sz="1600"/>
              <a:t>Моральна деградація буржуазії: зовні пристойні люди виявляються безпринципними, егоїстичними.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Гідність простої людини: Пампушка — єдина, хто чинить морально, попри соціальний статус.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Лицемірство суспільства: ті, хто засуджують її професію, самі користуються її жертвою.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Антивоєнний підтекст: війна як фон для розкриття людських слабкостей і соціальних конфліктів.</a:t>
            </a:r>
            <a:endParaRPr lang="en-US" altLang="en-US" sz="1600"/>
          </a:p>
          <a:p>
            <a:pPr marL="0" indent="0">
              <a:buNone/>
            </a:pPr>
            <a:r>
              <a:rPr lang="en-US" altLang="en-US" sz="1600"/>
              <a:t>Натуралізм: точне зображення побуту, психології, соціального середовища.</a:t>
            </a:r>
            <a:endParaRPr lang="en-US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 u="sng">
                <a:sym typeface="+mn-ea"/>
              </a:rPr>
              <a:t>Основні напрями та ідеї</a:t>
            </a:r>
            <a:r>
              <a:rPr lang="uk-UA" altLang="en-US" b="1" u="sng">
                <a:sym typeface="+mn-ea"/>
              </a:rPr>
              <a:t> </a:t>
            </a:r>
            <a:br>
              <a:rPr lang="uk-UA" altLang="en-US" b="1" u="sng">
                <a:sym typeface="+mn-ea"/>
              </a:rPr>
            </a:br>
            <a:r>
              <a:rPr lang="uk-UA" altLang="en-US" b="1" u="sng">
                <a:sym typeface="+mn-ea"/>
              </a:rPr>
              <a:t>європейської літератури 19 століття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pPr marL="0" indent="0">
              <a:buNone/>
            </a:pPr>
            <a:r>
              <a:rPr lang="en-US" altLang="en-US" sz="9600" i="1" u="sng">
                <a:latin typeface="Arial Black" panose="020B0A04020102020204" charset="0"/>
                <a:cs typeface="Arial Black" panose="020B0A04020102020204" charset="0"/>
              </a:rPr>
              <a:t>Романтизм</a:t>
            </a:r>
            <a:endParaRPr lang="en-US" altLang="en-US" sz="9600" i="1" u="sng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Ідеї: культ почуттів, індивідуалізм, втеча в ідеалізоване минуле або природу.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Особливості: героїчні постаті, екзальтовані емоції, містика.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Представники: Гете, Гюго, Байрон, Шеллі.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 i="1" u="sng">
                <a:latin typeface="Arial Black" panose="020B0A04020102020204" charset="0"/>
                <a:cs typeface="Arial Black" panose="020B0A04020102020204" charset="0"/>
              </a:rPr>
              <a:t>Реалізм</a:t>
            </a:r>
            <a:endParaRPr lang="en-US" altLang="en-US" sz="9600" i="1" u="sng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Ідеї: об’єктивне зображення суспільства, соціальна критика, психологізм.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Особливості: детальний опис побуту, внутрішній світ персонажів.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9600">
                <a:latin typeface="Arial Black" panose="020B0A04020102020204" charset="0"/>
                <a:cs typeface="Arial Black" panose="020B0A04020102020204" charset="0"/>
              </a:rPr>
              <a:t>- Представники: Діккенс, Толстой, Достоєвський, Флобер.</a:t>
            </a:r>
            <a:endParaRPr lang="en-US" altLang="en-US" sz="9600">
              <a:latin typeface="Arial Black" panose="020B0A04020102020204" charset="0"/>
              <a:cs typeface="Arial Black" panose="020B0A04020102020204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 b="1" u="sng">
                <a:sym typeface="+mn-ea"/>
              </a:rPr>
              <a:t>Основні напрями та ідеї</a:t>
            </a:r>
            <a:r>
              <a:rPr lang="uk-UA" altLang="en-US" b="1" u="sng">
                <a:sym typeface="+mn-ea"/>
              </a:rPr>
              <a:t> </a:t>
            </a:r>
            <a:br>
              <a:rPr lang="uk-UA" altLang="en-US" b="1" u="sng">
                <a:sym typeface="+mn-ea"/>
              </a:rPr>
            </a:br>
            <a:r>
              <a:rPr lang="uk-UA" altLang="en-US" b="1" u="sng">
                <a:sym typeface="+mn-ea"/>
              </a:rPr>
              <a:t>європейської літератури 19 століття</a:t>
            </a:r>
            <a:endParaRPr lang="uk-UA" altLang="en-US" b="1" u="sng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pPr marL="0" indent="0">
              <a:buNone/>
            </a:pPr>
            <a:r>
              <a:rPr lang="en-US" altLang="en-US" sz="7200" b="1" i="1" u="sng">
                <a:latin typeface="Arial Black" panose="020B0A04020102020204" charset="0"/>
                <a:cs typeface="Arial Black" panose="020B0A04020102020204" charset="0"/>
                <a:sym typeface="+mn-ea"/>
              </a:rPr>
              <a:t>Натуралізм</a:t>
            </a:r>
            <a:endParaRPr lang="en-US" altLang="en-US" sz="7200" b="1" i="1" u="sng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Ідеї: людина як продукт середовища і спадковості, вплив науки.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Особливості: точність, документальність, біологічний детермінізм.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Представники: Золя, Мопассан, Гонкури.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 u="sng">
                <a:latin typeface="Arial Black" panose="020B0A04020102020204" charset="0"/>
                <a:cs typeface="Arial Black" panose="020B0A04020102020204" charset="0"/>
                <a:sym typeface="+mn-ea"/>
              </a:rPr>
              <a:t> </a:t>
            </a:r>
            <a:r>
              <a:rPr lang="en-US" altLang="en-US" sz="6665" i="1" u="sng">
                <a:latin typeface="Arial Black" panose="020B0A04020102020204" charset="0"/>
                <a:cs typeface="Arial Black" panose="020B0A04020102020204" charset="0"/>
                <a:sym typeface="+mn-ea"/>
              </a:rPr>
              <a:t>Символізм</a:t>
            </a:r>
            <a:endParaRPr lang="en-US" altLang="en-US" sz="6665" u="sng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Ідеї: мистецтво як засіб вираження внутрішнього світу, інтуїція, містика.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Особливості: символи, музичність мови, відмова від прямого опису.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Представники: Бодлер, Верлен, Метерлінк.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 i="1">
                <a:latin typeface="Arial Black" panose="020B0A04020102020204" charset="0"/>
                <a:cs typeface="Arial Black" panose="020B0A04020102020204" charset="0"/>
                <a:sym typeface="+mn-ea"/>
              </a:rPr>
              <a:t> </a:t>
            </a:r>
            <a:r>
              <a:rPr lang="en-US" altLang="en-US" sz="6665" i="1" u="sng">
                <a:latin typeface="Arial Black" panose="020B0A04020102020204" charset="0"/>
                <a:cs typeface="Arial Black" panose="020B0A04020102020204" charset="0"/>
                <a:sym typeface="+mn-ea"/>
              </a:rPr>
              <a:t>Культурний контекст</a:t>
            </a:r>
            <a:endParaRPr lang="en-US" altLang="en-US" sz="6665" i="1" u="sng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Індустріалізація і урбанізація — нові соціальні типи, конфлікти.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Філософські впливи — позитивізм, ідеї Канта, Шопенгауера, Ніцше.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Політичні потрясіння — революції 1848 року, національні рухи.</a:t>
            </a:r>
            <a:endParaRPr lang="en-US" altLang="en-US" sz="6665">
              <a:latin typeface="Arial Black" panose="020B0A04020102020204" charset="0"/>
              <a:cs typeface="Arial Black" panose="020B0A04020102020204" charset="0"/>
            </a:endParaRPr>
          </a:p>
          <a:p>
            <a:pPr marL="0" indent="0">
              <a:buNone/>
            </a:pPr>
            <a:r>
              <a:rPr lang="en-US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- Наука і техніка — вплив на натуралізм і реаліз</a:t>
            </a:r>
            <a:r>
              <a:rPr lang="uk-UA" altLang="en-US" sz="6665">
                <a:latin typeface="Arial Black" panose="020B0A04020102020204" charset="0"/>
                <a:cs typeface="Arial Black" panose="020B0A04020102020204" charset="0"/>
                <a:sym typeface="+mn-ea"/>
              </a:rPr>
              <a:t>м</a:t>
            </a:r>
            <a:r>
              <a:rPr lang="en-US" altLang="en-US">
                <a:sym typeface="+mn-ea"/>
              </a:rPr>
              <a:t>м.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en-US" altLang="en-US">
                <a:sym typeface="+mn-ea"/>
              </a:rPr>
              <a:t> </a:t>
            </a:r>
            <a:r>
              <a:rPr lang="en-US" altLang="en-US" b="1">
                <a:sym typeface="+mn-ea"/>
              </a:rPr>
              <a:t>Моріс Метерлінк </a:t>
            </a:r>
            <a:r>
              <a:rPr lang="en-US" altLang="en-US">
                <a:sym typeface="+mn-ea"/>
              </a:rPr>
              <a:t>(Maurice Maeterlinck, 1862–1949)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pPr marL="0" indent="0">
              <a:buNone/>
            </a:pPr>
            <a:r>
              <a:rPr lang="en-US" altLang="en-US"/>
              <a:t>Країна: Бельгія (писав французькою)</a:t>
            </a:r>
            <a:endParaRPr lang="en-US" altLang="en-US"/>
          </a:p>
          <a:p>
            <a:r>
              <a:rPr lang="en-US" altLang="en-US" b="1"/>
              <a:t>Напрямок: </a:t>
            </a:r>
            <a:r>
              <a:rPr lang="en-US" altLang="en-US"/>
              <a:t>Символізм, драматургія і філософська проза</a:t>
            </a:r>
            <a:endParaRPr lang="en-US" altLang="en-US"/>
          </a:p>
          <a:p>
            <a:r>
              <a:rPr lang="en-US" altLang="en-US" b="1"/>
              <a:t>Особливості стилю: </a:t>
            </a:r>
            <a:r>
              <a:rPr lang="en-US" altLang="en-US"/>
              <a:t>алегорія, містика, фаталізм, тиша як засіб вираження</a:t>
            </a:r>
            <a:endParaRPr lang="en-US" altLang="en-US"/>
          </a:p>
          <a:p>
            <a:r>
              <a:rPr lang="en-US" altLang="en-US" b="1"/>
              <a:t>Тематика</a:t>
            </a:r>
            <a:r>
              <a:rPr lang="en-US" altLang="en-US"/>
              <a:t>: смерть, доля, підсвідоме, невидиме життя душі</a:t>
            </a:r>
            <a:endParaRPr lang="en-US" altLang="en-US"/>
          </a:p>
          <a:p>
            <a:r>
              <a:rPr lang="en-US" altLang="en-US" b="1" u="sng"/>
              <a:t>Відомі твори:</a:t>
            </a:r>
            <a:endParaRPr lang="en-US" altLang="en-US" b="1" u="sng"/>
          </a:p>
          <a:p>
            <a:r>
              <a:rPr lang="en-US" altLang="en-US"/>
              <a:t>•Сліпі (Les Aveugles) — символічна драма про очікування смерті</a:t>
            </a:r>
            <a:endParaRPr lang="en-US" altLang="en-US"/>
          </a:p>
          <a:p>
            <a:r>
              <a:rPr lang="en-US" altLang="en-US" b="1"/>
              <a:t>Синя пташка </a:t>
            </a:r>
            <a:r>
              <a:rPr lang="en-US" altLang="en-US"/>
              <a:t>(L’Oiseau bleu) — філософська казка про пошук щастя</a:t>
            </a:r>
            <a:endParaRPr lang="en-US" altLang="en-US"/>
          </a:p>
          <a:p>
            <a:r>
              <a:rPr lang="en-US" altLang="en-US"/>
              <a:t>Принцеса Мален (La Princesse Maleine) — трагедія в дусі Шекспіра</a:t>
            </a:r>
            <a:endParaRPr lang="en-US" altLang="en-US"/>
          </a:p>
          <a:p>
            <a:pPr marL="0" indent="0">
              <a:buNone/>
            </a:pPr>
            <a:r>
              <a:rPr lang="en-US" altLang="en-US" b="1" u="sng"/>
              <a:t>Ідеї:</a:t>
            </a:r>
            <a:r>
              <a:rPr lang="en-US" altLang="en-US"/>
              <a:t> Людина безсила перед таємницями буття; істина — у тиші, інтуїції, символах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uk-UA" altLang="en-US" b="1"/>
              <a:t>Європейська література 20 століття: представники, твори, ідеї</a:t>
            </a:r>
            <a:endParaRPr lang="uk-UA" alt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Європейська література XX століття охоплює </a:t>
            </a:r>
            <a:r>
              <a:rPr lang="en-US" altLang="en-US" b="1"/>
              <a:t>модернізм, авангардизм, екзистенціалізм, постмодернізм </a:t>
            </a:r>
            <a:r>
              <a:rPr lang="en-US" altLang="en-US"/>
              <a:t>та інші течії, що відображають глибокі кризи, пошуки сенсу, індивідуалізм і експерименти з формою. Серед ключових авторів — Кафка, Пруст, Джойс, Камю, Сартр, Беккет, Орвелл, Гессе.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17171</Words>
  <Application>WPS Presentation</Application>
  <PresentationFormat>Widescreen</PresentationFormat>
  <Paragraphs>297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8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Arial Black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ЕСТЕТИКА ЄВРОПЕЙСЬКОГО МИСТЕЦТВА: ЛІТЕРАТУРА ( ЧАСТИНА 2 )</dc:title>
  <dc:creator/>
  <cp:lastModifiedBy>Mila</cp:lastModifiedBy>
  <cp:revision>15</cp:revision>
  <dcterms:created xsi:type="dcterms:W3CDTF">2025-10-14T09:47:17Z</dcterms:created>
  <dcterms:modified xsi:type="dcterms:W3CDTF">2025-10-14T21:49:35Z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9FA12FB3CD8947BAA5749CB4538881EF_13</vt:lpwstr>
  </property>
  <property fmtid="{D5CDD505-2E9C-101B-9397-08002B2CF9AE}" pid="3" name="KSOProductBuildVer">
    <vt:lpwstr>1033-12.2.0.21931</vt:lpwstr>
  </property>
</Properties>
</file>