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94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16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11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2194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269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176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70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61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72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94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9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02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57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37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62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3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7BE60BC-8372-426D-B3EA-716233A81CF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F01D127-AE51-45F4-A75C-8FAE25B28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1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1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4845" y="232216"/>
            <a:ext cx="9302339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770" marR="155575" algn="ctr">
              <a:lnSpc>
                <a:spcPct val="150000"/>
              </a:lnSpc>
              <a:spcAft>
                <a:spcPts val="0"/>
              </a:spcAft>
            </a:pP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Приклади</a:t>
            </a:r>
            <a:r>
              <a:rPr lang="uk-UA" sz="2000" b="1" i="1" spc="-1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термопар</a:t>
            </a:r>
            <a:r>
              <a:rPr lang="uk-UA" sz="2000" b="1" i="1" spc="-1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згідно</a:t>
            </a:r>
            <a:r>
              <a:rPr lang="uk-UA" sz="2000" b="1" i="1" spc="-1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класифікації Американського</a:t>
            </a:r>
            <a:r>
              <a:rPr lang="uk-UA" sz="2000" b="1" i="1" spc="-1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інституту </a:t>
            </a:r>
          </a:p>
          <a:p>
            <a:pPr marL="191770" marR="155575" algn="ctr">
              <a:lnSpc>
                <a:spcPct val="150000"/>
              </a:lnSpc>
              <a:spcAft>
                <a:spcPts val="0"/>
              </a:spcAft>
            </a:pP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національних</a:t>
            </a:r>
            <a:r>
              <a:rPr lang="uk-UA" sz="2000" b="1" i="1" spc="-2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стандартів</a:t>
            </a:r>
            <a:r>
              <a:rPr lang="uk-UA" sz="2000" b="1" i="1" spc="-1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(ANSI)</a:t>
            </a:r>
            <a:endParaRPr lang="ru-RU" sz="20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256312" y="1436914"/>
          <a:ext cx="7552705" cy="41896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2041144"/>
                <a:gridCol w="2849157"/>
                <a:gridCol w="2662404"/>
              </a:tblGrid>
              <a:tr h="876483">
                <a:tc>
                  <a:txBody>
                    <a:bodyPr/>
                    <a:lstStyle/>
                    <a:p>
                      <a:pPr marL="224790" marR="22161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Позначення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4790" marR="219075" algn="ctr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ANSI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732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</a:t>
                      </a:r>
                      <a:r>
                        <a:rPr lang="uk-UA" sz="1800" b="0" spc="-2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термопари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74930" algn="ctr">
                        <a:lnSpc>
                          <a:spcPts val="168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0010" marR="74930" algn="ctr">
                        <a:lnSpc>
                          <a:spcPts val="168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Робочий</a:t>
                      </a:r>
                      <a:r>
                        <a:rPr lang="uk-UA" sz="1800" b="0" spc="-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діапазон,</a:t>
                      </a:r>
                      <a:r>
                        <a:rPr lang="uk-UA" sz="1800" b="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°С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120153">
                <a:tc>
                  <a:txBody>
                    <a:bodyPr/>
                    <a:lstStyle/>
                    <a:p>
                      <a:pPr marL="63119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119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1769110" algn="l"/>
                        </a:tabLst>
                      </a:pP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вольфрам-реній(5%)	–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spcBef>
                          <a:spcPts val="815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вольфрам-реній(26%)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7429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0010" marR="7429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50…+2320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37332">
                <a:tc>
                  <a:txBody>
                    <a:bodyPr/>
                    <a:lstStyle/>
                    <a:p>
                      <a:pPr marL="63563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63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хромель</a:t>
                      </a:r>
                      <a:r>
                        <a:rPr lang="uk-UA" sz="1800" b="0" spc="-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800" b="0" spc="3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константан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73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0010" marR="73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270…+1000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40060">
                <a:tc>
                  <a:txBody>
                    <a:bodyPr/>
                    <a:lstStyle/>
                    <a:p>
                      <a:pPr marL="65532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532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залізо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800" b="0" spc="3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константан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7366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0010" marR="7366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210…+1200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38242">
                <a:tc>
                  <a:txBody>
                    <a:bodyPr/>
                    <a:lstStyle/>
                    <a:p>
                      <a:pPr marL="62611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2611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хромель</a:t>
                      </a:r>
                      <a:r>
                        <a:rPr lang="uk-UA" sz="1800" b="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алюмель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73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0010" marR="73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270…+1300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40060">
                <a:tc>
                  <a:txBody>
                    <a:bodyPr/>
                    <a:lstStyle/>
                    <a:p>
                      <a:pPr marL="64008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4008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платинородій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800" b="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платина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7429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0010" marR="7429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50…+1768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37332">
                <a:tc>
                  <a:txBody>
                    <a:bodyPr/>
                    <a:lstStyle/>
                    <a:p>
                      <a:pPr marL="63563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63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мідь</a:t>
                      </a:r>
                      <a:r>
                        <a:rPr lang="uk-UA" sz="1800" b="0" spc="-2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 константан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73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0010" marR="73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270…+400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1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64603"/>
            <a:ext cx="6096000" cy="43088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1770" algn="just">
              <a:spcBef>
                <a:spcPts val="765"/>
              </a:spcBef>
              <a:spcAft>
                <a:spcPts val="0"/>
              </a:spcAft>
            </a:pPr>
            <a:r>
              <a:rPr lang="uk-UA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uk-UA" b="1" spc="-2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термопарних</a:t>
            </a:r>
            <a:r>
              <a:rPr lang="uk-UA" b="1" spc="-1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сенсорів</a:t>
            </a:r>
            <a:r>
              <a:rPr lang="uk-UA" b="1" spc="-3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температури:</a:t>
            </a:r>
            <a:endParaRPr lang="ru-RU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81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48970" algn="l"/>
              </a:tabLst>
            </a:pP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висока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точність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(до</a:t>
            </a:r>
            <a:r>
              <a:rPr lang="uk-UA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±0,01 °С),</a:t>
            </a:r>
            <a:endParaRPr lang="ru-RU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800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48970" algn="l"/>
              </a:tabLst>
            </a:pP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широкий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температурний</a:t>
            </a:r>
            <a:r>
              <a:rPr lang="uk-UA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діапазон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</a:t>
            </a:r>
            <a:r>
              <a:rPr lang="uk-UA" spc="-2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0">
              <a:spcBef>
                <a:spcPts val="800"/>
              </a:spcBef>
              <a:spcAft>
                <a:spcPts val="0"/>
              </a:spcAft>
              <a:buSzPts val="1400"/>
              <a:tabLst>
                <a:tab pos="648970" algn="l"/>
              </a:tabLst>
            </a:pPr>
            <a:r>
              <a:rPr lang="uk-UA" spc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(–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200…+2500°С),</a:t>
            </a:r>
            <a:endParaRPr lang="ru-RU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80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48970" algn="l"/>
              </a:tabLst>
            </a:pP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uk-UA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точкові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вимірювання,</a:t>
            </a:r>
            <a:endParaRPr lang="ru-RU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57480" lvl="0" indent="-342900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48970" algn="l"/>
              </a:tabLst>
            </a:pP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вимірювання сигналу (</a:t>
            </a:r>
            <a:r>
              <a:rPr lang="uk-UA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термоЕРС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не потрібно пропускати струм крізь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сенсор,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отже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усувається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похибка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вимірювання,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обумовлена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саморозігрівом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сенсору,</a:t>
            </a:r>
            <a:endParaRPr lang="ru-RU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48970" algn="l"/>
              </a:tabLst>
            </a:pP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простота</a:t>
            </a:r>
            <a:r>
              <a:rPr lang="uk-UA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конструкції,</a:t>
            </a:r>
            <a:endParaRPr lang="ru-RU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80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48970" algn="l"/>
              </a:tabLst>
            </a:pP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невелика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вартість.</a:t>
            </a:r>
            <a:endParaRPr lang="ru-RU" sz="1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12873" y="1064603"/>
            <a:ext cx="6096000" cy="54886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1770" algn="just">
              <a:spcBef>
                <a:spcPts val="815"/>
              </a:spcBef>
              <a:spcAft>
                <a:spcPts val="0"/>
              </a:spcAft>
            </a:pPr>
            <a:r>
              <a:rPr lang="uk-UA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</a:t>
            </a:r>
            <a:r>
              <a:rPr lang="uk-UA" b="1" spc="3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термопарних</a:t>
            </a:r>
            <a:r>
              <a:rPr lang="uk-UA" b="1" spc="-1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сенсорів</a:t>
            </a:r>
            <a:r>
              <a:rPr lang="uk-UA" b="1" spc="-2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температури:</a:t>
            </a:r>
            <a:endParaRPr lang="ru-RU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59385" lvl="0" indent="-34290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48970" algn="l"/>
              </a:tabLst>
            </a:pP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вимірювання температури необхідно </a:t>
            </a:r>
            <a:r>
              <a:rPr lang="uk-UA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термостабілізувати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температуру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холодного</a:t>
            </a:r>
            <a:r>
              <a:rPr lang="uk-UA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спаю,</a:t>
            </a:r>
            <a:endParaRPr lang="ru-RU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605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48970" algn="l"/>
              </a:tabLst>
            </a:pP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даний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контактним,</a:t>
            </a:r>
            <a:endParaRPr lang="ru-RU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61925" lvl="0" indent="-342900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48970" algn="l"/>
              </a:tabLst>
            </a:pP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високої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точності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необхідне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індивідуальне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градуювання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термопари,</a:t>
            </a:r>
            <a:endParaRPr lang="ru-RU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54940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48970" algn="l"/>
              </a:tabLst>
            </a:pP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корозія,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механічні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напруження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призводять</a:t>
            </a:r>
            <a:r>
              <a:rPr lang="uk-UA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суттєвої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похибки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вимірюванні температури,</a:t>
            </a:r>
            <a:endParaRPr lang="ru-RU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5557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48970" algn="l"/>
              </a:tabLst>
            </a:pP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рахунок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значної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протяжності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термоелектродів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3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подовжуючих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проводів може виникати ефект ”антени” для існуючих електромагнітних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полів.</a:t>
            </a:r>
            <a:endParaRPr lang="ru-RU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02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6930" y="187528"/>
            <a:ext cx="6848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ts val="350"/>
              </a:spcBef>
              <a:buSzPts val="1400"/>
              <a:tabLst>
                <a:tab pos="954405" algn="l"/>
              </a:tabLst>
            </a:pPr>
            <a:r>
              <a:rPr lang="uk-UA" sz="2800" b="1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</a:t>
            </a:r>
            <a:r>
              <a:rPr lang="uk-UA" sz="2800" b="1" i="1" kern="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uk-UA" sz="2800" b="1" i="1" kern="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800" b="1" i="1" kern="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фотоефекті</a:t>
            </a:r>
            <a:endParaRPr lang="ru-RU" sz="2800" b="1" i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4197" y="1051404"/>
            <a:ext cx="9052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Власне</a:t>
            </a:r>
            <a:r>
              <a:rPr lang="uk-UA" b="1" i="1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поглинання</a:t>
            </a:r>
            <a:r>
              <a:rPr lang="uk-UA" b="1" i="1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ІЧ-випромінювання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Фотопровідність</a:t>
            </a:r>
            <a:r>
              <a:rPr lang="uk-UA" b="1" i="1" spc="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b="1" i="1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напівпровідниках.</a:t>
            </a:r>
            <a:r>
              <a:rPr lang="uk-UA" b="1" i="1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548" y="165718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напівпровідниках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розрізняють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поглинання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випромінювання,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область спектру: власне поглинання,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екситонне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поглинання, поглинання світла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носіями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заряду,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домішкове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поглинання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поглинання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світла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граткою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/>
          </p:nvPr>
        </p:nvGraphicFramePr>
        <p:xfrm>
          <a:off x="1693037" y="3491345"/>
          <a:ext cx="1465799" cy="63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901309" imgH="393529" progId="Equation.3">
                  <p:embed/>
                </p:oleObj>
              </mc:Choice>
              <mc:Fallback>
                <p:oleObj name="Equation" r:id="rId3" imgW="90130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037" y="3491345"/>
                        <a:ext cx="1465799" cy="6326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/>
          </p:nvPr>
        </p:nvGraphicFramePr>
        <p:xfrm>
          <a:off x="1443654" y="4480788"/>
          <a:ext cx="2126187" cy="708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345616" imgH="444307" progId="Equation.3">
                  <p:embed/>
                </p:oleObj>
              </mc:Choice>
              <mc:Fallback>
                <p:oleObj name="Equation" r:id="rId5" imgW="134561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654" y="4480788"/>
                        <a:ext cx="2126187" cy="7087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5189517"/>
            <a:ext cx="647205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770" marR="154305" indent="456565" algn="just">
              <a:lnSpc>
                <a:spcPct val="150000"/>
              </a:lnSpc>
              <a:spcBef>
                <a:spcPts val="44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 – енергія фотона,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стала Планка, с – швидкість світла, λ – довжина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хвилі випромінювання,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ΔЕ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ширина забороненої зони,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λ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гранична довжина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хвилі.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7244289" y="1705682"/>
          <a:ext cx="3787889" cy="38875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21870"/>
                <a:gridCol w="758507"/>
                <a:gridCol w="758507"/>
                <a:gridCol w="949005"/>
              </a:tblGrid>
              <a:tr h="426285">
                <a:tc>
                  <a:txBody>
                    <a:bodyPr/>
                    <a:lstStyle/>
                    <a:p>
                      <a:pPr marL="6794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Напівпровідник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 marR="10858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sz="1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4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 marR="10858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ΔЕ</a:t>
                      </a:r>
                      <a:r>
                        <a:rPr lang="uk-UA" sz="1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415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uk-UA" sz="1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4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5618">
                <a:tc>
                  <a:txBody>
                    <a:bodyPr/>
                    <a:lstStyle/>
                    <a:p>
                      <a:pPr marL="6794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CdS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161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6170">
                <a:tc>
                  <a:txBody>
                    <a:bodyPr/>
                    <a:lstStyle/>
                    <a:p>
                      <a:pPr marL="6794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CdSe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0858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858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161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4513">
                <a:tc>
                  <a:txBody>
                    <a:bodyPr/>
                    <a:lstStyle/>
                    <a:p>
                      <a:pPr marL="67945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CdTe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08585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8585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1610" 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7274">
                <a:tc>
                  <a:txBody>
                    <a:bodyPr/>
                    <a:lstStyle/>
                    <a:p>
                      <a:pPr marL="6794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GaP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161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6170">
                <a:tc>
                  <a:txBody>
                    <a:bodyPr/>
                    <a:lstStyle/>
                    <a:p>
                      <a:pPr marL="6794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GaAs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161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6170">
                <a:tc>
                  <a:txBody>
                    <a:bodyPr/>
                    <a:lstStyle/>
                    <a:p>
                      <a:pPr marL="6794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09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7274">
                <a:tc>
                  <a:txBody>
                    <a:bodyPr/>
                    <a:lstStyle/>
                    <a:p>
                      <a:pPr marL="6794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0858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858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097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5618">
                <a:tc>
                  <a:txBody>
                    <a:bodyPr/>
                    <a:lstStyle/>
                    <a:p>
                      <a:pPr marL="6794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PbS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09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7274">
                <a:tc>
                  <a:txBody>
                    <a:bodyPr/>
                    <a:lstStyle/>
                    <a:p>
                      <a:pPr marL="6794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PbSe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09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6170">
                <a:tc>
                  <a:txBody>
                    <a:bodyPr/>
                    <a:lstStyle/>
                    <a:p>
                      <a:pPr marL="6794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InAs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09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5618">
                <a:tc>
                  <a:txBody>
                    <a:bodyPr/>
                    <a:lstStyle/>
                    <a:p>
                      <a:pPr marL="6794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InSb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09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7274">
                <a:tc>
                  <a:txBody>
                    <a:bodyPr/>
                    <a:lstStyle/>
                    <a:p>
                      <a:pPr marL="67945"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</a:t>
                      </a: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</a:t>
                      </a: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858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858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224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6170">
                <a:tc>
                  <a:txBody>
                    <a:bodyPr/>
                    <a:lstStyle/>
                    <a:p>
                      <a:pPr marL="67945" algn="ctr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Hg</a:t>
                      </a: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</a:t>
                      </a: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85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18224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3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8154" y="275503"/>
            <a:ext cx="3420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Фотонні сенсори температури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5858232" y="644835"/>
          <a:ext cx="6183347" cy="27559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96596"/>
                <a:gridCol w="1443551"/>
                <a:gridCol w="2743200"/>
              </a:tblGrid>
              <a:tr h="307340">
                <a:tc>
                  <a:txBody>
                    <a:bodyPr/>
                    <a:lstStyle/>
                    <a:p>
                      <a:pPr marL="22352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352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uk-UA" sz="1800" b="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приймача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28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428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8755" marR="19558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98755" marR="19558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Робочий</a:t>
                      </a:r>
                      <a:r>
                        <a:rPr lang="uk-UA" sz="1800" b="0" spc="-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спектральний</a:t>
                      </a:r>
                      <a:r>
                        <a:rPr lang="uk-UA" sz="1800" b="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діапазон,</a:t>
                      </a:r>
                      <a:r>
                        <a:rPr lang="uk-UA" sz="1800" b="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мкм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06070">
                <a:tc rowSpan="2">
                  <a:txBody>
                    <a:bodyPr/>
                    <a:lstStyle/>
                    <a:p>
                      <a:pPr marL="41719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1719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фотодіод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755" marR="1936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0,5…1,1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755" marR="1936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0,8…1,8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7340">
                <a:tc rowSpan="5">
                  <a:txBody>
                    <a:bodyPr/>
                    <a:lstStyle/>
                    <a:p>
                      <a:pPr marL="67945" algn="l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algn="l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algn="l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205" algn="l"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фоторезистор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PbS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755" marR="19494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1,3…3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PbSe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755" marR="19558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2…5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7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InSb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755" marR="19494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3…5,5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PbSnTe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755" marR="19431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2…14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7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HgCdTe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755" marR="19431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2…12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288966" y="855530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R="154940" lvl="2" algn="just">
              <a:spcBef>
                <a:spcPts val="10"/>
              </a:spcBef>
              <a:spcAft>
                <a:spcPts val="0"/>
              </a:spcAft>
              <a:buSzPts val="1400"/>
              <a:tabLst>
                <a:tab pos="1128395" algn="l"/>
              </a:tabLst>
            </a:pP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сенсорів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ІЧ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випромінювання.</a:t>
            </a:r>
          </a:p>
          <a:p>
            <a:pPr marR="154940" lvl="2" algn="just">
              <a:spcBef>
                <a:spcPts val="10"/>
              </a:spcBef>
              <a:spcAft>
                <a:spcPts val="0"/>
              </a:spcAft>
              <a:buSzPts val="1400"/>
              <a:tabLst>
                <a:tab pos="1128395" algn="l"/>
              </a:tabLs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 ІЧ-фотоприймачі можна поділити на два класи: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теплові та фотонні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4940" lvl="2" algn="just">
              <a:spcBef>
                <a:spcPts val="10"/>
              </a:spcBef>
              <a:spcAft>
                <a:spcPts val="0"/>
              </a:spcAft>
              <a:buSzPts val="1400"/>
              <a:tabLst>
                <a:tab pos="1128395" algn="l"/>
              </a:tabLst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теплових приймачах ІЧ випромінювання, що поглинається, викликає нагрівання чутливого елементу, що в свою чергу викликає зміну певних характеристик детектора.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4940" lvl="2" algn="just">
              <a:spcBef>
                <a:spcPts val="10"/>
              </a:spcBef>
              <a:spcAft>
                <a:spcPts val="0"/>
              </a:spcAft>
              <a:buSzPts val="1400"/>
              <a:tabLst>
                <a:tab pos="1128395" algn="l"/>
              </a:tabLst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фотонних приймачах поглинуте ІЧ випромінювання призводить до переходів між певними енергетичними станами кристалу (наприклад, з валентної зони в зону провідності). </a:t>
            </a:r>
            <a:endParaRPr lang="ru-RU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07034" y="3778432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1770" marR="156210" indent="456565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підсилити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фотопровідність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напівпровідникового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домішки,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сенсибілізаторами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створювані ними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домішкові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центри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центрами сенсибілізації.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Такі домішки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легко захоплюють неосновні носії заряду, в результаті чого зростає час життя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 носіїв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заряду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фотовідгук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сенсорів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зростає.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5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0285" y="290597"/>
            <a:ext cx="2392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SzPts val="1400"/>
              <a:tabLst>
                <a:tab pos="1105535" algn="l"/>
                <a:tab pos="1106170" algn="l"/>
              </a:tabLst>
            </a:pPr>
            <a:r>
              <a:rPr lang="uk-UA" b="1" i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Теплові</a:t>
            </a:r>
            <a:r>
              <a:rPr lang="uk-UA" b="1" i="1" kern="0" spc="37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сенсори</a:t>
            </a:r>
            <a:endParaRPr lang="ru-RU" b="1" i="1" kern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49449" y="977950"/>
            <a:ext cx="4177994" cy="47981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90446" y="59240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Порівняльна діаграма теплових та фотонних сенсорів температури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7170" name="Picture 2" descr="Информация про тепловые датчики пожарной сигнализац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76" y="183473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Тепловой датчик (датчик тепла) купить в Украине | Тепловые датчики пожарной  сигнализации (извещатели) цена в Киеве, Днепре, Одессе, Харькове -  Security-Sh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825" y="1834738"/>
            <a:ext cx="2588821" cy="258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6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4857" y="272635"/>
            <a:ext cx="8696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закони поглинання та випромінювання, сформульовані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абсолютно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чорного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тіла</a:t>
            </a:r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uk-UA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АЧТ</a:t>
            </a:r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2783" y="976039"/>
            <a:ext cx="387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закон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випромінювання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495" y="212101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густина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 – температура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(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ІЧ-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/>
          </p:nvPr>
        </p:nvGraphicFramePr>
        <p:xfrm>
          <a:off x="1852675" y="1432881"/>
          <a:ext cx="1330137" cy="677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838080" imgH="431640" progId="Equation.3">
                  <p:embed/>
                </p:oleObj>
              </mc:Choice>
              <mc:Fallback>
                <p:oleObj name="Equation" r:id="rId3" imgW="838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75" y="1432881"/>
                        <a:ext cx="1330137" cy="677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/>
          </p:nvPr>
        </p:nvGraphicFramePr>
        <p:xfrm>
          <a:off x="1131198" y="2110498"/>
          <a:ext cx="261141" cy="40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31198" y="2110498"/>
                        <a:ext cx="261141" cy="409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/>
          </p:nvPr>
        </p:nvGraphicFramePr>
        <p:xfrm>
          <a:off x="5201392" y="2203532"/>
          <a:ext cx="242343" cy="266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126720" imgH="139680" progId="Equation.3">
                  <p:embed/>
                </p:oleObj>
              </mc:Choice>
              <mc:Fallback>
                <p:oleObj name="Equation" r:id="rId7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01392" y="2203532"/>
                        <a:ext cx="242343" cy="266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/>
          </p:nvPr>
        </p:nvGraphicFramePr>
        <p:xfrm>
          <a:off x="801864" y="2730554"/>
          <a:ext cx="221838" cy="244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126720" imgH="139680" progId="Equation.3">
                  <p:embed/>
                </p:oleObj>
              </mc:Choice>
              <mc:Fallback>
                <p:oleObj name="Equation" r:id="rId9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1864" y="2730554"/>
                        <a:ext cx="221838" cy="244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2833" y="3399452"/>
            <a:ext cx="6060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області високих частот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малих довжин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/>
          </p:nvPr>
        </p:nvGraphicFramePr>
        <p:xfrm>
          <a:off x="1637543" y="4038536"/>
          <a:ext cx="1823952" cy="56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0" imgW="1129810" imgH="355446" progId="Equation.3">
                  <p:embed/>
                </p:oleObj>
              </mc:Choice>
              <mc:Fallback>
                <p:oleObj name="Equation" r:id="rId10" imgW="1129810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543" y="4038536"/>
                        <a:ext cx="1823952" cy="567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0" y="4413733"/>
            <a:ext cx="6096000" cy="12388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1770" indent="456565">
              <a:spcBef>
                <a:spcPts val="325"/>
              </a:spcBef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indent="456565">
              <a:spcBef>
                <a:spcPts val="325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деякі</a:t>
            </a:r>
            <a:r>
              <a:rPr lang="uk-UA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константи,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числовий</a:t>
            </a:r>
            <a:r>
              <a:rPr lang="uk-UA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вираз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був</a:t>
            </a:r>
            <a:r>
              <a:rPr lang="uk-UA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встановлений</a:t>
            </a:r>
            <a:r>
              <a:rPr lang="uk-UA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пізніше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Максом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Планком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другий закон Віна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набув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вигляду: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/>
          </p:nvPr>
        </p:nvGraphicFramePr>
        <p:xfrm>
          <a:off x="1866219" y="5575202"/>
          <a:ext cx="1553874" cy="629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2" imgW="1054100" imgH="431800" progId="Equation.3">
                  <p:embed/>
                </p:oleObj>
              </mc:Choice>
              <mc:Fallback>
                <p:oleObj name="Equation" r:id="rId12" imgW="1054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219" y="5575202"/>
                        <a:ext cx="1553874" cy="6299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70702" y="6370776"/>
            <a:ext cx="4215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h – стала Планка, с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09495" y="929480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1770" indent="456565">
              <a:spcBef>
                <a:spcPts val="815"/>
              </a:spcBef>
              <a:spcAft>
                <a:spcPts val="0"/>
              </a:spcAft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</a:t>
            </a:r>
            <a:r>
              <a:rPr lang="uk-UA" spc="2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Релея-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Джинса</a:t>
            </a:r>
            <a:r>
              <a:rPr lang="uk-UA" spc="2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–справедливий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низьких частот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великих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довжин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хвиль: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/>
          </p:nvPr>
        </p:nvGraphicFramePr>
        <p:xfrm>
          <a:off x="8146452" y="1672882"/>
          <a:ext cx="1411044" cy="530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4" imgW="1117600" imgH="419100" progId="Equation.3">
                  <p:embed/>
                </p:oleObj>
              </mc:Choice>
              <mc:Fallback>
                <p:oleObj name="Equation" r:id="rId14" imgW="1117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6452" y="1672882"/>
                        <a:ext cx="1411044" cy="530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6273018" y="2193082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648335">
              <a:spcBef>
                <a:spcPts val="44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прямуванні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нуля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переходить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</a:t>
            </a:r>
            <a:r>
              <a:rPr lang="uk-UA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Планка: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/>
          </p:nvPr>
        </p:nvGraphicFramePr>
        <p:xfrm>
          <a:off x="8040329" y="2916479"/>
          <a:ext cx="1623290" cy="7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6" imgW="1155700" imgH="533400" progId="Equation.3">
                  <p:embed/>
                </p:oleObj>
              </mc:Choice>
              <mc:Fallback>
                <p:oleObj name="Equation" r:id="rId16" imgW="11557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329" y="2916479"/>
                        <a:ext cx="1623290" cy="751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6384046" y="3699255"/>
            <a:ext cx="4707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8335" algn="just">
              <a:spcBef>
                <a:spcPts val="76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інтенсивність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випромінювання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АЧТ.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80786" y="4076696"/>
            <a:ext cx="3649845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1770" marR="154940" indent="456565" algn="just">
              <a:lnSpc>
                <a:spcPct val="150000"/>
              </a:lnSpc>
              <a:spcBef>
                <a:spcPts val="815"/>
              </a:spcBef>
              <a:spcAft>
                <a:spcPts val="0"/>
              </a:spcAft>
            </a:pP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Стефана-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Больцмана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265944" y="4584527"/>
            <a:ext cx="11403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uk-UA" i="1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uk-UA" spc="-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i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246372" y="503313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 j – потужність випромінювання на одиницю поверхні,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постійна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Стефана-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Больцмана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654819" y="5679464"/>
            <a:ext cx="2394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</a:t>
            </a:r>
            <a:r>
              <a:rPr lang="uk-UA" spc="3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зміщення</a:t>
            </a:r>
            <a:r>
              <a:rPr lang="uk-UA" spc="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Віна:</a:t>
            </a:r>
            <a:r>
              <a:rPr lang="uk-UA" spc="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/>
          </p:nvPr>
        </p:nvGraphicFramePr>
        <p:xfrm>
          <a:off x="8040329" y="6048796"/>
          <a:ext cx="1490289" cy="509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8" imgW="1143000" imgH="393700" progId="Equation.3">
                  <p:embed/>
                </p:oleObj>
              </mc:Choice>
              <mc:Fallback>
                <p:oleObj name="Equation" r:id="rId18" imgW="1143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329" y="6048796"/>
                        <a:ext cx="1490289" cy="5091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2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7438" y="251962"/>
            <a:ext cx="5680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770" marR="156845" algn="ctr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Співвідношення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АЧТ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кольору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випромінювання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6011066" y="1442739"/>
          <a:ext cx="4819229" cy="34142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12882"/>
                <a:gridCol w="2406347"/>
              </a:tblGrid>
              <a:tr h="340365">
                <a:tc>
                  <a:txBody>
                    <a:bodyPr/>
                    <a:lstStyle/>
                    <a:p>
                      <a:pPr marL="13208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Температурний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інтервал,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8530" marR="93281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Колір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42488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1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червоний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41073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r>
                        <a:rPr lang="uk-UA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оранжевий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40365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r>
                        <a:rPr lang="uk-UA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42488">
                <a:tc>
                  <a:txBody>
                    <a:bodyPr/>
                    <a:lstStyle/>
                    <a:p>
                      <a:pPr marL="6794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r>
                        <a:rPr lang="uk-UA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блідо-жовтий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41073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  <a:r>
                        <a:rPr lang="uk-UA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жовтувато-білий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42488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5500</a:t>
                      </a:r>
                      <a:r>
                        <a:rPr lang="uk-UA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41073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  <a:r>
                        <a:rPr lang="uk-UA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голубувато-білий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40365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  <a:r>
                        <a:rPr lang="uk-UA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біло-голубий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42488">
                <a:tc>
                  <a:txBody>
                    <a:bodyPr/>
                    <a:lstStyle/>
                    <a:p>
                      <a:pPr marL="6794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∞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голубий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9218" name="Picture 2" descr="https://metropir.ru/assets/cache_image/gallery/Ponyatie_Absolyutno_chernogo_tela_900x600_ed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95" y="1591294"/>
            <a:ext cx="3954483" cy="263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1825" y="5119692"/>
            <a:ext cx="113159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чорне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електромагнітне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електромагнітне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чорноти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АЧТ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чорноти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штучним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АЧТ,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чорноти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0,995.</a:t>
            </a:r>
          </a:p>
        </p:txBody>
      </p:sp>
    </p:spTree>
    <p:extLst>
      <p:ext uri="{BB962C8B-B14F-4D97-AF65-F5344CB8AC3E}">
        <p14:creationId xmlns:p14="http://schemas.microsoft.com/office/powerpoint/2010/main" val="37916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86BDBA15-A9B2-4589-9900-B20B7CB6458F}" vid="{64ED899E-DB56-4711-9C21-DCE9F1EBCE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</TotalTime>
  <Words>752</Words>
  <Application>Microsoft Office PowerPoint</Application>
  <PresentationFormat>Широкоэкранный</PresentationFormat>
  <Paragraphs>195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Symbol</vt:lpstr>
      <vt:lpstr>Times New Roman</vt:lpstr>
      <vt:lpstr>Tw Cen MT</vt:lpstr>
      <vt:lpstr>Тема1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2022-03-30T09:47:38Z</dcterms:created>
  <dcterms:modified xsi:type="dcterms:W3CDTF">2022-03-30T09:48:56Z</dcterms:modified>
</cp:coreProperties>
</file>