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9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49A27-46F1-462A-85B5-520895F8519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5B069-D781-4B79-8268-2C029B41C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87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20F6F3-1459-45AB-955D-616F90DE98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05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6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79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7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68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12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77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68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64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50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5BCFE-8AC3-49FA-AABA-58D35C2A488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C8FA9-AA29-4373-8D7C-CF0837B1F7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41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692275" y="214313"/>
            <a:ext cx="7151688" cy="292665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atin typeface="Times New Roman" pitchFamily="18" charset="0"/>
              </a:rPr>
              <a:t>Запорізький національний університет, кафедра фізіології, імунології і біохімії з курсом цивільного захисту та медицини</a:t>
            </a:r>
            <a:br>
              <a:rPr lang="uk-UA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2276872"/>
            <a:ext cx="8569325" cy="3168824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ІМУНОЛОГІЯ</a:t>
            </a:r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 робота №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Гістогенез та властивості клітин імунної системи ссавців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026" name="Picture 2" descr="C:\Users\Андрей\Desktop\znu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3" y="260648"/>
            <a:ext cx="1150476" cy="1080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323850" y="5229225"/>
            <a:ext cx="7993063" cy="13684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uk-UA" sz="2000" dirty="0">
              <a:solidFill>
                <a:srgbClr val="002060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ru-RU" sz="2400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4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Питання до лабораторного заняття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Характеристика вихідної стовбурової кровотворної клітини</a:t>
            </a:r>
          </a:p>
          <a:p>
            <a:r>
              <a:rPr lang="uk-UA" dirty="0" smtClean="0"/>
              <a:t>Типи диференціації стовбурової кровотворної клітини</a:t>
            </a:r>
          </a:p>
          <a:p>
            <a:r>
              <a:rPr lang="uk-UA" dirty="0" smtClean="0"/>
              <a:t>Гістогенез Т- і В-лімфоцитів</a:t>
            </a:r>
          </a:p>
          <a:p>
            <a:r>
              <a:rPr lang="uk-UA" dirty="0" smtClean="0"/>
              <a:t>Основні функції Т- і В-лімфоцитів</a:t>
            </a:r>
          </a:p>
          <a:p>
            <a:r>
              <a:rPr lang="uk-UA" dirty="0" err="1" smtClean="0"/>
              <a:t>Субпопуляції</a:t>
            </a:r>
            <a:r>
              <a:rPr lang="uk-UA" dirty="0" smtClean="0"/>
              <a:t> Т-, В-, О-лімфоцитів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44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СХЕМА ГЕМАТОПОЕЗУ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Acer\Desktop\Difference-Between-Myeloid-and-Lymphoid-Cells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76" y="980728"/>
            <a:ext cx="6984776" cy="567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80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Гістогенез Т- і В-лімфоцитів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Acer\Desktop\Overview-of-Immune-System-Bone-marrow-derived-precursors-enter-the-thymus-T-cel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6698796" cy="525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28565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ФУНКЦІЇ Т- І В-ЛІМФОЦИТІВ…?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95746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 кількості лейкоцитів</a:t>
            </a:r>
            <a:endParaRPr lang="ru-RU" dirty="0"/>
          </a:p>
        </p:txBody>
      </p:sp>
      <p:pic>
        <p:nvPicPr>
          <p:cNvPr id="3074" name="Picture 2" descr="C:\Users\Acer\Desktop\1200px-Neubauer_improved_with_cell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058" y="3573016"/>
            <a:ext cx="3116164" cy="233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cer\Desktop\3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28800"/>
            <a:ext cx="3584152" cy="158482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537861"/>
            <a:ext cx="47525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Підрахунок кількості лейкоцитів здійснюють за пробірковим </a:t>
            </a:r>
            <a:r>
              <a:rPr lang="uk-UA" b="1" dirty="0" smtClean="0"/>
              <a:t>методом.</a:t>
            </a:r>
          </a:p>
          <a:p>
            <a:endParaRPr lang="uk-UA" dirty="0" smtClean="0"/>
          </a:p>
          <a:p>
            <a:r>
              <a:rPr lang="uk-UA" dirty="0" smtClean="0"/>
              <a:t>Він </a:t>
            </a:r>
            <a:r>
              <a:rPr lang="uk-UA" dirty="0"/>
              <a:t>полягає у: </a:t>
            </a:r>
            <a:endParaRPr lang="uk-UA" dirty="0" smtClean="0"/>
          </a:p>
          <a:p>
            <a:pPr marL="342900" indent="-342900">
              <a:buAutoNum type="arabicParenR"/>
            </a:pPr>
            <a:r>
              <a:rPr lang="uk-UA" dirty="0" smtClean="0"/>
              <a:t>змішуванні </a:t>
            </a:r>
            <a:r>
              <a:rPr lang="uk-UA" dirty="0"/>
              <a:t>0,02 мл крові з 0,38 мл 3% розчину оцтової кислоти; </a:t>
            </a:r>
            <a:endParaRPr lang="uk-UA" dirty="0" smtClean="0"/>
          </a:p>
          <a:p>
            <a:pPr marL="342900" indent="-342900">
              <a:buAutoNum type="arabicParenR"/>
            </a:pPr>
            <a:r>
              <a:rPr lang="uk-UA" dirty="0" smtClean="0"/>
              <a:t>підрахунку </a:t>
            </a:r>
            <a:r>
              <a:rPr lang="uk-UA" dirty="0"/>
              <a:t>лейкоцитів у камері </a:t>
            </a:r>
            <a:r>
              <a:rPr lang="uk-UA" dirty="0" err="1"/>
              <a:t>Горяєва</a:t>
            </a:r>
            <a:r>
              <a:rPr lang="uk-UA" dirty="0"/>
              <a:t> - у 100 великих квадратах; </a:t>
            </a:r>
            <a:endParaRPr lang="uk-UA" dirty="0" smtClean="0"/>
          </a:p>
          <a:p>
            <a:pPr marL="342900" indent="-342900">
              <a:buAutoNum type="arabicParenR"/>
            </a:pPr>
            <a:r>
              <a:rPr lang="uk-UA" dirty="0" smtClean="0"/>
              <a:t>множення </a:t>
            </a:r>
            <a:r>
              <a:rPr lang="uk-UA" dirty="0"/>
              <a:t>отриманого числа лейкоцитів на 50, у результаті чого отримують кількість лейкоцитів у кубічному міліметрі, далі за міжнародною системою одиниць виражають у одиницях на літр (10</a:t>
            </a:r>
            <a:r>
              <a:rPr lang="uk-UA" baseline="30000" dirty="0"/>
              <a:t>9</a:t>
            </a:r>
            <a:r>
              <a:rPr lang="uk-UA" dirty="0"/>
              <a:t> од/л) або в </a:t>
            </a:r>
            <a:r>
              <a:rPr lang="uk-UA" dirty="0" err="1"/>
              <a:t>гіга</a:t>
            </a:r>
            <a:r>
              <a:rPr lang="uk-UA" dirty="0"/>
              <a:t> на літр (Г/л). Одночасно з підрахунком лейкоцитів із того ж зразка крові готують мазок для вивчення формули крові.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0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Лейкоцитарна формула крові</a:t>
            </a:r>
            <a:endParaRPr lang="ru-RU" dirty="0"/>
          </a:p>
        </p:txBody>
      </p:sp>
      <p:pic>
        <p:nvPicPr>
          <p:cNvPr id="4098" name="Picture 2" descr="C:\Users\Acer\Desktop\image0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589763" cy="205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049411"/>
              </p:ext>
            </p:extLst>
          </p:nvPr>
        </p:nvGraphicFramePr>
        <p:xfrm>
          <a:off x="480024" y="3933056"/>
          <a:ext cx="8183951" cy="557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4" imgW="5905500" imgH="393700" progId="Equation.3">
                  <p:embed/>
                </p:oleObj>
              </mc:Choice>
              <mc:Fallback>
                <p:oleObj r:id="rId4" imgW="59055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24" y="3933056"/>
                        <a:ext cx="8183951" cy="5577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5013176"/>
            <a:ext cx="5760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Лейкоцитоз - …?</a:t>
            </a:r>
          </a:p>
          <a:p>
            <a:pPr algn="ctr"/>
            <a:r>
              <a:rPr lang="uk-UA" sz="3200" b="1" dirty="0" err="1" smtClean="0"/>
              <a:t>Лейкопения</a:t>
            </a:r>
            <a:r>
              <a:rPr lang="uk-UA" sz="3200" b="1" dirty="0" smtClean="0"/>
              <a:t> - …?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37565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Метод </a:t>
            </a:r>
            <a:r>
              <a:rPr lang="uk-UA" dirty="0" err="1"/>
              <a:t>розеткоутворення</a:t>
            </a:r>
            <a:r>
              <a:rPr lang="uk-UA" dirty="0"/>
              <a:t> лімфоцитів з еритроцитами барана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/>
              <a:t>Метод заснований на здатності Т-лімфоцитів і натуральних </a:t>
            </a:r>
            <a:r>
              <a:rPr lang="uk-UA" dirty="0" err="1"/>
              <a:t>кілерів</a:t>
            </a:r>
            <a:r>
              <a:rPr lang="uk-UA" dirty="0"/>
              <a:t> людини за допомогою рецепторів СD2 спонтанно приєднувати еритроцити барана (ЕБ). Необхідно враховувати, що компліментарність СD2–рецептора лімфоцитів до поверхневого антигену ЕБ випадкова. У природі такої взаємодії не спостерігається. В організмі лігандом до СD2 (LFA-2) є поширена на клітинах організму СD58-структура (LFA-3</a:t>
            </a:r>
            <a:r>
              <a:rPr lang="uk-UA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76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етапи постановки: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1. Виділення лімфоцитів із крові.</a:t>
            </a:r>
            <a:endParaRPr lang="ru-RU" dirty="0"/>
          </a:p>
          <a:p>
            <a:r>
              <a:rPr lang="uk-UA" dirty="0"/>
              <a:t>2. Змішування рівних об’ємів (0,1 мл) суспензії лімфоцитів на середовищі 199 із концентрацією клітин 2 млн/мл із (0,1 мл) 0,5% суспензією ЕБ на середовищі 199.</a:t>
            </a:r>
            <a:endParaRPr lang="ru-RU" dirty="0"/>
          </a:p>
          <a:p>
            <a:r>
              <a:rPr lang="uk-UA" dirty="0"/>
              <a:t>3. Центрифугування 5 хвилин при 1000 об./хв. та інкубація при температурі +37</a:t>
            </a:r>
            <a:r>
              <a:rPr lang="uk-UA" baseline="30000" dirty="0"/>
              <a:t>0</a:t>
            </a:r>
            <a:r>
              <a:rPr lang="uk-UA" dirty="0"/>
              <a:t>С протягом 15 хвилин.</a:t>
            </a:r>
            <a:endParaRPr lang="ru-RU" dirty="0"/>
          </a:p>
          <a:p>
            <a:r>
              <a:rPr lang="uk-UA" dirty="0"/>
              <a:t>4. Інкубація при +6</a:t>
            </a:r>
            <a:r>
              <a:rPr lang="uk-UA" baseline="30000" dirty="0"/>
              <a:t>0</a:t>
            </a:r>
            <a:r>
              <a:rPr lang="uk-UA" dirty="0"/>
              <a:t>С протягом 1 години.</a:t>
            </a:r>
            <a:endParaRPr lang="ru-RU" dirty="0"/>
          </a:p>
          <a:p>
            <a:pPr lvl="0"/>
            <a:r>
              <a:rPr lang="uk-UA" dirty="0"/>
              <a:t>Фіксація </a:t>
            </a:r>
            <a:r>
              <a:rPr lang="uk-UA" dirty="0" err="1"/>
              <a:t>глютаровим</a:t>
            </a:r>
            <a:r>
              <a:rPr lang="uk-UA" dirty="0"/>
              <a:t> альдегідом, приготування препаратів, фарбування, </a:t>
            </a:r>
            <a:r>
              <a:rPr lang="uk-UA" dirty="0" err="1"/>
              <a:t>мікроскопіювання</a:t>
            </a:r>
            <a:r>
              <a:rPr lang="uk-UA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80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cer\Desktop\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8" y="548680"/>
            <a:ext cx="9055261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1995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264</Words>
  <Application>Microsoft Office PowerPoint</Application>
  <PresentationFormat>Экран (4:3)</PresentationFormat>
  <Paragraphs>33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Equation.3</vt:lpstr>
      <vt:lpstr> Запорізький національний університет, кафедра фізіології, імунології і біохімії з курсом цивільного захисту та медицини     </vt:lpstr>
      <vt:lpstr>Питання до лабораторного заняття</vt:lpstr>
      <vt:lpstr>СХЕМА ГЕМАТОПОЕЗУ</vt:lpstr>
      <vt:lpstr>Гістогенез Т- і В-лімфоцитів</vt:lpstr>
      <vt:lpstr>Визначення кількості лейкоцитів</vt:lpstr>
      <vt:lpstr>Лейкоцитарна формула крові</vt:lpstr>
      <vt:lpstr>Метод розеткоутворення лімфоцитів з еритроцитами барана</vt:lpstr>
      <vt:lpstr>Основні етапи постановки: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Запорізький національний університет, кафедра фізіології, імунології і біохімії з курсом цивільного захисту та медицини</dc:title>
  <dc:creator>Oleksandra Bekasova</dc:creator>
  <cp:lastModifiedBy>Oleksandra Bekasova</cp:lastModifiedBy>
  <cp:revision>4</cp:revision>
  <dcterms:created xsi:type="dcterms:W3CDTF">2021-01-18T14:55:08Z</dcterms:created>
  <dcterms:modified xsi:type="dcterms:W3CDTF">2021-01-18T15:35:04Z</dcterms:modified>
</cp:coreProperties>
</file>