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312" r:id="rId6"/>
    <p:sldId id="283" r:id="rId7"/>
    <p:sldId id="284" r:id="rId8"/>
    <p:sldId id="309" r:id="rId9"/>
    <p:sldId id="290" r:id="rId10"/>
    <p:sldId id="291" r:id="rId11"/>
    <p:sldId id="292" r:id="rId12"/>
    <p:sldId id="293" r:id="rId13"/>
    <p:sldId id="313" r:id="rId14"/>
    <p:sldId id="314" r:id="rId15"/>
    <p:sldId id="301" r:id="rId16"/>
    <p:sldId id="302" r:id="rId17"/>
    <p:sldId id="303" r:id="rId18"/>
    <p:sldId id="310" r:id="rId19"/>
    <p:sldId id="311" r:id="rId20"/>
    <p:sldId id="316" r:id="rId21"/>
    <p:sldId id="317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river.land.kiev.ua/dnep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6Tx1vRmaV8" TargetMode="External"/><Relationship Id="rId2" Type="http://schemas.openxmlformats.org/officeDocument/2006/relationships/hyperlink" Target="https://www.youtube.com/watch?v=0H8k9X4zUd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ng.com/videos/search?q=&#1082;&#1083;&#1110;&#1084;&#1072;&#1090;&amp;&amp;view=detail&amp;mid=F8D099EA7D3633962F4AF8D099EA7D3633962F4A&amp;&amp;FORM=VRDGAR&amp;ru=%2Fvideos%2Fsearch" TargetMode="External"/><Relationship Id="rId4" Type="http://schemas.openxmlformats.org/officeDocument/2006/relationships/hyperlink" Target="https://www.youtube.com/watch?v=0X2YXo2ziDc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Моніторинг </a:t>
            </a:r>
            <a:r>
              <a:rPr lang="uk-UA" sz="5400" b="1" dirty="0" smtClean="0">
                <a:solidFill>
                  <a:srgbClr val="FF0000"/>
                </a:solidFill>
              </a:rPr>
              <a:t>довкілля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816424" cy="4104456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6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7606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200" dirty="0" smtClean="0"/>
              <a:t>Усі </a:t>
            </a:r>
            <a:r>
              <a:rPr lang="uk-UA" sz="3200" b="1" dirty="0" smtClean="0">
                <a:solidFill>
                  <a:srgbClr val="FF0000"/>
                </a:solidFill>
              </a:rPr>
              <a:t>основні кліматичні дані</a:t>
            </a:r>
            <a:r>
              <a:rPr lang="uk-UA" sz="3200" dirty="0" smtClean="0"/>
              <a:t>, </a:t>
            </a:r>
          </a:p>
          <a:p>
            <a:pPr marL="68580" indent="0">
              <a:buNone/>
            </a:pPr>
            <a:r>
              <a:rPr lang="uk-UA" sz="3200" dirty="0" smtClean="0"/>
              <a:t>необхідні для аналізу змін клімату, поділяють на такі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uk-UA" sz="3200" dirty="0" smtClean="0"/>
              <a:t>: 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39552" y="2420888"/>
            <a:ext cx="4464496" cy="2304256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вимірювання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метеорологічних</a:t>
            </a:r>
            <a:r>
              <a:rPr lang="ru-RU" b="1" dirty="0"/>
              <a:t> </a:t>
            </a:r>
            <a:r>
              <a:rPr lang="ru-RU" b="1" dirty="0" err="1"/>
              <a:t>параметрів</a:t>
            </a:r>
            <a:r>
              <a:rPr lang="ru-RU" b="1" dirty="0"/>
              <a:t>, </a:t>
            </a:r>
            <a:r>
              <a:rPr lang="ru-RU" b="1" dirty="0" err="1"/>
              <a:t>вивчення</a:t>
            </a:r>
            <a:r>
              <a:rPr lang="ru-RU" b="1" dirty="0"/>
              <a:t> та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атмосферних</a:t>
            </a:r>
            <a:r>
              <a:rPr lang="ru-RU" b="1" dirty="0"/>
              <a:t> </a:t>
            </a:r>
            <a:r>
              <a:rPr lang="ru-RU" b="1" dirty="0" err="1"/>
              <a:t>явищ</a:t>
            </a:r>
            <a:r>
              <a:rPr lang="ru-RU" b="1" dirty="0"/>
              <a:t> і </a:t>
            </a:r>
            <a:r>
              <a:rPr lang="ru-RU" b="1" dirty="0" err="1"/>
              <a:t>процесів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характеризують</a:t>
            </a:r>
            <a:r>
              <a:rPr lang="ru-RU" b="1" dirty="0"/>
              <a:t> </a:t>
            </a:r>
            <a:r>
              <a:rPr lang="ru-RU" b="1" dirty="0" err="1"/>
              <a:t>відповідний</a:t>
            </a:r>
            <a:r>
              <a:rPr lang="ru-RU" b="1" dirty="0"/>
              <a:t> стан погоди;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92080" y="2924944"/>
            <a:ext cx="3096344" cy="1296144"/>
          </a:xfrm>
          <a:prstGeom prst="round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моніторинг</a:t>
            </a:r>
            <a:r>
              <a:rPr lang="ru-RU" b="1" dirty="0"/>
              <a:t> стану </a:t>
            </a:r>
            <a:r>
              <a:rPr lang="ru-RU" b="1" dirty="0" err="1"/>
              <a:t>кліматичної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;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55576" y="4965812"/>
            <a:ext cx="3960440" cy="1415516"/>
          </a:xfrm>
          <a:prstGeom prst="round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моніторинг</a:t>
            </a:r>
            <a:r>
              <a:rPr lang="ru-RU" b="1" dirty="0"/>
              <a:t> </a:t>
            </a:r>
            <a:r>
              <a:rPr lang="ru-RU" b="1" dirty="0" err="1"/>
              <a:t>внутрішніх</a:t>
            </a:r>
            <a:r>
              <a:rPr lang="ru-RU" b="1" dirty="0"/>
              <a:t> та </a:t>
            </a:r>
            <a:r>
              <a:rPr lang="ru-RU" b="1" dirty="0" err="1"/>
              <a:t>зовнішніх</a:t>
            </a:r>
            <a:r>
              <a:rPr lang="ru-RU" b="1" dirty="0"/>
              <a:t> </a:t>
            </a:r>
            <a:r>
              <a:rPr lang="ru-RU" b="1" dirty="0" err="1"/>
              <a:t>факторів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впливають</a:t>
            </a:r>
            <a:r>
              <a:rPr lang="ru-RU" b="1" dirty="0"/>
              <a:t> на </a:t>
            </a:r>
            <a:r>
              <a:rPr lang="ru-RU" b="1" dirty="0" err="1"/>
              <a:t>клімат</a:t>
            </a:r>
            <a:r>
              <a:rPr lang="ru-RU" b="1" dirty="0"/>
              <a:t> і стан </a:t>
            </a:r>
            <a:r>
              <a:rPr lang="ru-RU" b="1" dirty="0" err="1"/>
              <a:t>кліматичної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;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32040" y="4437112"/>
            <a:ext cx="3672408" cy="1800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у </a:t>
            </a:r>
            <a:r>
              <a:rPr lang="ru-RU" dirty="0" err="1"/>
              <a:t>довкіллі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кліматичних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і </a:t>
            </a:r>
            <a:r>
              <a:rPr lang="ru-RU" dirty="0" err="1"/>
              <a:t>коливань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688632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uk-UA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 основних метеорологічних параметрів, вивчення та аналіз атмосферних явищ і процесів, які характеризують відповідний стан погоди. </a:t>
            </a:r>
            <a:endParaRPr lang="uk-UA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uk-UA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цієї групи належать дані про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 і вологість повітря,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атмосферний тиск,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 та напрямок вітру,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 опадів,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гідрологічні дані,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дані про сніговий покрив,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вологість і глибину промерзання ґрунту та інші,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отримують на метеорологічних і гідрологічних станціях і постах. </a:t>
            </a:r>
          </a:p>
          <a:p>
            <a:pPr marL="68580" indent="0" algn="just">
              <a:buNone/>
            </a:pP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цієї інформації здійснюють моніторинг атмосферних явищ і процесів.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844824"/>
            <a:ext cx="2017951" cy="8718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5760640" cy="55446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sz="2000" dirty="0" smtClean="0"/>
              <a:t>На сучасному етапі у світі функціонує </a:t>
            </a:r>
          </a:p>
          <a:p>
            <a:pPr marL="68580" indent="0">
              <a:buNone/>
            </a:pPr>
            <a:r>
              <a:rPr lang="uk-UA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40 000 </a:t>
            </a:r>
            <a:r>
              <a:rPr lang="uk-UA" sz="2800" dirty="0" smtClean="0">
                <a:solidFill>
                  <a:srgbClr val="FF0000"/>
                </a:solidFill>
              </a:rPr>
              <a:t>кліматологічних </a:t>
            </a:r>
            <a:r>
              <a:rPr lang="uk-UA" sz="2800" dirty="0" smtClean="0"/>
              <a:t>і </a:t>
            </a:r>
          </a:p>
          <a:p>
            <a:pPr marL="68580" indent="0">
              <a:buNone/>
            </a:pPr>
            <a:r>
              <a:rPr lang="uk-UA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140 000 </a:t>
            </a:r>
            <a:r>
              <a:rPr lang="uk-UA" sz="2800" dirty="0" smtClean="0">
                <a:solidFill>
                  <a:srgbClr val="FF0000"/>
                </a:solidFill>
              </a:rPr>
              <a:t>дощомірних станцій</a:t>
            </a:r>
            <a:r>
              <a:rPr lang="uk-UA" sz="2000" dirty="0" smtClean="0"/>
              <a:t>, однак розміщені вони нерівномірно. </a:t>
            </a:r>
          </a:p>
          <a:p>
            <a:pPr marL="68580" indent="0">
              <a:buNone/>
            </a:pPr>
            <a:r>
              <a:rPr lang="uk-UA" sz="2000" dirty="0" smtClean="0"/>
              <a:t>Міжнародний обмін основними погодними даними забезпечують </a:t>
            </a:r>
          </a:p>
          <a:p>
            <a:r>
              <a:rPr lang="uk-UA" sz="3200" b="1" i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Всесвітня служба погоди (ВСП),</a:t>
            </a:r>
          </a:p>
          <a:p>
            <a:r>
              <a:rPr lang="uk-UA" sz="3200" b="1" i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Всесвітня метеорологічна організація (ВМО)</a:t>
            </a:r>
            <a:r>
              <a:rPr lang="uk-UA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09020"/>
            <a:ext cx="3052266" cy="2281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065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2800" dirty="0" err="1"/>
              <a:t>Глобальну</a:t>
            </a:r>
            <a:r>
              <a:rPr lang="ru-RU" sz="2800" dirty="0"/>
              <a:t> систему </a:t>
            </a:r>
            <a:r>
              <a:rPr lang="ru-RU" sz="2800" dirty="0" err="1"/>
              <a:t>спостережень</a:t>
            </a:r>
            <a:r>
              <a:rPr lang="ru-RU" sz="2800" dirty="0"/>
              <a:t> </a:t>
            </a:r>
            <a:r>
              <a:rPr lang="ru-RU" sz="2800" dirty="0" err="1"/>
              <a:t>формують</a:t>
            </a:r>
            <a:r>
              <a:rPr lang="ru-RU" sz="2800" dirty="0"/>
              <a:t> </a:t>
            </a:r>
            <a:r>
              <a:rPr lang="ru-RU" sz="2800" dirty="0" err="1"/>
              <a:t>наземна</a:t>
            </a:r>
            <a:r>
              <a:rPr lang="ru-RU" sz="2800" dirty="0"/>
              <a:t> й </a:t>
            </a:r>
            <a:r>
              <a:rPr lang="ru-RU" sz="2800" dirty="0" err="1"/>
              <a:t>супутникова</a:t>
            </a:r>
            <a:r>
              <a:rPr lang="ru-RU" sz="2800" dirty="0"/>
              <a:t> </a:t>
            </a:r>
            <a:r>
              <a:rPr lang="ru-RU" sz="2800" dirty="0" err="1"/>
              <a:t>підсистеми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065" y="1979712"/>
            <a:ext cx="7376335" cy="440161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err="1" smtClean="0"/>
              <a:t>Наземна</a:t>
            </a:r>
            <a:r>
              <a:rPr lang="ru-RU" dirty="0" smtClean="0"/>
              <a:t>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</a:rPr>
              <a:t>на </a:t>
            </a:r>
            <a:r>
              <a:rPr lang="ru-RU" b="1" dirty="0" err="1">
                <a:solidFill>
                  <a:srgbClr val="002060"/>
                </a:solidFill>
              </a:rPr>
              <a:t>опорній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синоптичній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мережі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68580" indent="0" algn="just">
              <a:buNone/>
            </a:pPr>
            <a:r>
              <a:rPr lang="ru-RU" dirty="0" smtClean="0"/>
              <a:t>Вона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з </a:t>
            </a:r>
            <a:r>
              <a:rPr lang="ru-RU" dirty="0" err="1"/>
              <a:t>кораблів</a:t>
            </a:r>
            <a:r>
              <a:rPr lang="ru-RU" dirty="0"/>
              <a:t> і </a:t>
            </a:r>
            <a:r>
              <a:rPr lang="ru-RU" dirty="0" err="1"/>
              <a:t>літаків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метеорологічних</a:t>
            </a:r>
            <a:r>
              <a:rPr lang="ru-RU" dirty="0"/>
              <a:t> </a:t>
            </a:r>
            <a:r>
              <a:rPr lang="ru-RU" dirty="0" err="1"/>
              <a:t>радіолокаторів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різних</a:t>
            </a:r>
            <a:r>
              <a:rPr lang="ru-RU" dirty="0"/>
              <a:t> систем </a:t>
            </a:r>
            <a:r>
              <a:rPr lang="ru-RU" dirty="0" err="1"/>
              <a:t>зондування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До </a:t>
            </a:r>
            <a:r>
              <a:rPr lang="ru-RU" dirty="0" err="1"/>
              <a:t>наземної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належать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сонячної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радіації</a:t>
            </a:r>
            <a:r>
              <a:rPr lang="ru-RU" b="1" dirty="0">
                <a:solidFill>
                  <a:srgbClr val="FF0000"/>
                </a:solidFill>
              </a:rPr>
              <a:t> і фонового </a:t>
            </a:r>
            <a:r>
              <a:rPr lang="ru-RU" b="1" dirty="0" err="1">
                <a:solidFill>
                  <a:srgbClr val="FF0000"/>
                </a:solidFill>
              </a:rPr>
              <a:t>забруднення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атмосфери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75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Супутникову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підсистему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153" y="2636912"/>
            <a:ext cx="7272924" cy="3769644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sz="4800" b="1" dirty="0" err="1">
                <a:solidFill>
                  <a:srgbClr val="7030A0"/>
                </a:solidFill>
              </a:rPr>
              <a:t>геостаціонарні</a:t>
            </a:r>
            <a:r>
              <a:rPr lang="ru-RU" dirty="0"/>
              <a:t> і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навколополярних</a:t>
            </a:r>
            <a:r>
              <a:rPr lang="ru-RU" dirty="0"/>
              <a:t> </a:t>
            </a:r>
            <a:r>
              <a:rPr lang="ru-RU" dirty="0" err="1"/>
              <a:t>орбітах</a:t>
            </a:r>
            <a:r>
              <a:rPr lang="ru-RU" dirty="0"/>
              <a:t> </a:t>
            </a:r>
            <a:r>
              <a:rPr lang="ru-RU" sz="5200" b="1" dirty="0" err="1">
                <a:solidFill>
                  <a:srgbClr val="7030A0"/>
                </a:solidFill>
              </a:rPr>
              <a:t>метеорологічні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супутники</a:t>
            </a:r>
            <a:r>
              <a:rPr lang="ru-RU" dirty="0"/>
              <a:t>. </a:t>
            </a:r>
          </a:p>
          <a:p>
            <a:pPr marL="68580" indent="0" algn="just">
              <a:buNone/>
            </a:pP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Вони </a:t>
            </a:r>
            <a:r>
              <a:rPr lang="ru-RU" b="1" u="sng" dirty="0" err="1"/>
              <a:t>відстежують</a:t>
            </a:r>
            <a:r>
              <a:rPr lang="ru-RU" b="1" u="sng" dirty="0"/>
              <a:t> </a:t>
            </a:r>
            <a:endParaRPr lang="ru-RU" b="1" u="sng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вертикальні</a:t>
            </a:r>
            <a:r>
              <a:rPr lang="ru-RU" dirty="0" smtClean="0"/>
              <a:t> </a:t>
            </a:r>
            <a:r>
              <a:rPr lang="ru-RU" dirty="0" err="1"/>
              <a:t>профілі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</a:t>
            </a:r>
            <a:r>
              <a:rPr lang="ru-RU" dirty="0" err="1"/>
              <a:t>вологості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температуру </a:t>
            </a:r>
            <a:r>
              <a:rPr lang="ru-RU" dirty="0" err="1"/>
              <a:t>поверхні</a:t>
            </a:r>
            <a:r>
              <a:rPr lang="ru-RU" dirty="0"/>
              <a:t> моря,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/>
              <a:t>суші</a:t>
            </a:r>
            <a:r>
              <a:rPr lang="ru-RU" dirty="0"/>
              <a:t> та </a:t>
            </a:r>
            <a:r>
              <a:rPr lang="ru-RU" dirty="0" err="1"/>
              <a:t>верхнього</a:t>
            </a:r>
            <a:r>
              <a:rPr lang="ru-RU" dirty="0"/>
              <a:t> шару </a:t>
            </a:r>
            <a:r>
              <a:rPr lang="ru-RU" dirty="0" err="1"/>
              <a:t>хмар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сніговий</a:t>
            </a:r>
            <a:r>
              <a:rPr lang="ru-RU" dirty="0" smtClean="0"/>
              <a:t> </a:t>
            </a:r>
            <a:r>
              <a:rPr lang="ru-RU" dirty="0" err="1"/>
              <a:t>покрив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радіаційний</a:t>
            </a:r>
            <a:r>
              <a:rPr lang="ru-RU" dirty="0" smtClean="0"/>
              <a:t> </a:t>
            </a:r>
            <a:r>
              <a:rPr lang="ru-RU" dirty="0"/>
              <a:t>баланс.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-99392"/>
            <a:ext cx="3526807" cy="2641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356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536504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uk-UA" dirty="0" smtClean="0"/>
              <a:t>Він охоплює всю біосферу, але зосереджений </a:t>
            </a:r>
            <a:r>
              <a:rPr lang="uk-UA" b="1" dirty="0" smtClean="0">
                <a:solidFill>
                  <a:srgbClr val="7030A0"/>
                </a:solidFill>
              </a:rPr>
              <a:t>на реакціях,</a:t>
            </a:r>
            <a:r>
              <a:rPr lang="uk-UA" dirty="0" smtClean="0"/>
              <a:t> які безпосередньо стосуються антропогенних змін клімату. </a:t>
            </a:r>
          </a:p>
          <a:p>
            <a:pPr marL="68580" indent="0" algn="just">
              <a:buNone/>
            </a:pPr>
            <a:endParaRPr lang="uk-UA" dirty="0" smtClean="0"/>
          </a:p>
          <a:p>
            <a:pPr marL="68580" indent="0" algn="just">
              <a:buNone/>
            </a:pPr>
            <a:r>
              <a:rPr lang="uk-UA" dirty="0" smtClean="0"/>
              <a:t>Спостереження </a:t>
            </a:r>
            <a:r>
              <a:rPr lang="uk-UA" dirty="0" smtClean="0"/>
              <a:t>за станом клімату охоплює </a:t>
            </a:r>
            <a:r>
              <a:rPr lang="uk-UA" b="1" dirty="0" smtClean="0">
                <a:solidFill>
                  <a:srgbClr val="7030A0"/>
                </a:solidFill>
              </a:rPr>
              <a:t>моніторинг </a:t>
            </a:r>
            <a:r>
              <a:rPr lang="uk-UA" b="1" dirty="0" err="1" smtClean="0">
                <a:solidFill>
                  <a:srgbClr val="7030A0"/>
                </a:solidFill>
              </a:rPr>
              <a:t>кліматоутворюючих</a:t>
            </a:r>
            <a:r>
              <a:rPr lang="uk-UA" b="1" dirty="0" smtClean="0">
                <a:solidFill>
                  <a:srgbClr val="7030A0"/>
                </a:solidFill>
              </a:rPr>
              <a:t> факторів</a:t>
            </a:r>
            <a:r>
              <a:rPr lang="uk-UA" dirty="0" smtClean="0"/>
              <a:t>, а також величин, які характеризують </a:t>
            </a:r>
            <a:r>
              <a:rPr lang="uk-UA" sz="4000" dirty="0" smtClean="0"/>
              <a:t>реакцію </a:t>
            </a:r>
            <a:r>
              <a:rPr lang="uk-UA" dirty="0" smtClean="0"/>
              <a:t>кліматичної системи та її елементів на різні дії, передусім антропогенні.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08004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Моніторинг стану кліматичної </a:t>
            </a:r>
            <a:r>
              <a:rPr lang="uk-UA" b="1" dirty="0" smtClean="0">
                <a:solidFill>
                  <a:schemeClr val="bg1"/>
                </a:solidFill>
              </a:rPr>
              <a:t>системи -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850404"/>
            <a:ext cx="756084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ru-RU" b="1" dirty="0" err="1" smtClean="0"/>
              <a:t>реакція</a:t>
            </a:r>
            <a:r>
              <a:rPr lang="ru-RU" b="1" dirty="0" smtClean="0"/>
              <a:t> </a:t>
            </a:r>
            <a:r>
              <a:rPr lang="ru-RU" b="1" dirty="0" err="1"/>
              <a:t>кліматичної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елементів</a:t>
            </a:r>
            <a:r>
              <a:rPr lang="ru-RU" b="1" dirty="0"/>
              <a:t> </a:t>
            </a:r>
            <a:endParaRPr lang="ru-RU" b="1" dirty="0" smtClean="0"/>
          </a:p>
          <a:p>
            <a:pPr algn="r"/>
            <a:r>
              <a:rPr lang="ru-RU" b="1" dirty="0" smtClean="0"/>
              <a:t>на </a:t>
            </a:r>
            <a:r>
              <a:rPr lang="ru-RU" b="1" dirty="0" err="1"/>
              <a:t>природні</a:t>
            </a:r>
            <a:r>
              <a:rPr lang="ru-RU" b="1" dirty="0"/>
              <a:t> й </a:t>
            </a:r>
            <a:r>
              <a:rPr lang="ru-RU" b="1" dirty="0" err="1"/>
              <a:t>антропогенні</a:t>
            </a:r>
            <a:r>
              <a:rPr lang="ru-RU" b="1" dirty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31" y="213742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solidFill>
                  <a:srgbClr val="FF0000"/>
                </a:solidFill>
              </a:rPr>
              <a:t>Моніторинг</a:t>
            </a:r>
            <a:r>
              <a:rPr lang="uk-UA" sz="3100" b="1" dirty="0">
                <a:solidFill>
                  <a:srgbClr val="7030A0"/>
                </a:solidFill>
              </a:rPr>
              <a:t> </a:t>
            </a: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внутрішніх </a:t>
            </a:r>
            <a:r>
              <a:rPr lang="uk-UA" sz="3100" dirty="0"/>
              <a:t>та зовнішніх факторів (особливо антропогенних факторів та їх джерел), які впливають на клімат і стан кліматичної системи.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3084" y="2708920"/>
            <a:ext cx="4396627" cy="3508977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uk-UA" dirty="0" smtClean="0"/>
              <a:t>До </a:t>
            </a:r>
            <a:r>
              <a:rPr lang="uk-UA" b="1" dirty="0" smtClean="0">
                <a:solidFill>
                  <a:srgbClr val="FF0000"/>
                </a:solidFill>
              </a:rPr>
              <a:t>зовнішніх факторів </a:t>
            </a:r>
            <a:r>
              <a:rPr lang="uk-UA" dirty="0" smtClean="0"/>
              <a:t>належать вплив Сонця і космічного випромінювання. </a:t>
            </a:r>
          </a:p>
          <a:p>
            <a:pPr marL="68580" indent="0" algn="just">
              <a:buNone/>
            </a:pPr>
            <a:r>
              <a:rPr lang="uk-UA" dirty="0" smtClean="0"/>
              <a:t>До </a:t>
            </a:r>
            <a:r>
              <a:rPr lang="uk-UA" b="1" dirty="0" smtClean="0">
                <a:solidFill>
                  <a:srgbClr val="FF0000"/>
                </a:solidFill>
              </a:rPr>
              <a:t>внутрішніх факторів</a:t>
            </a:r>
            <a:r>
              <a:rPr lang="uk-UA" dirty="0" smtClean="0"/>
              <a:t>, які впливають на клімат і кліматичну систему, відносять теплові викиди та викиди забруднюючих речовин у біосферу, їх перерозподіл між різними середовищами.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41" y="3201345"/>
            <a:ext cx="3365500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uk-UA" sz="4900" b="1" cap="all" dirty="0">
                <a:solidFill>
                  <a:srgbClr val="FF0000"/>
                </a:solidFill>
              </a:rPr>
              <a:t>Моніторинг </a:t>
            </a: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можливих фізичних </a:t>
            </a:r>
            <a:r>
              <a:rPr lang="uk-UA" sz="2700" dirty="0"/>
              <a:t>і екологічних перетворень у довкіллі, які відбуваються внаслідок кліматичних змін і коливань. 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00644" y="2516377"/>
            <a:ext cx="7759788" cy="3720936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uk-UA" dirty="0" smtClean="0"/>
              <a:t>Трансформації клімату, впливаючи на стан біосфери, позначаються і на господарській діяльності людини. </a:t>
            </a:r>
          </a:p>
          <a:p>
            <a:pPr marL="68580" indent="0" algn="just">
              <a:buNone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Чутливими</a:t>
            </a:r>
            <a:r>
              <a:rPr lang="uk-UA" dirty="0" smtClean="0"/>
              <a:t> до коливань клімату є елементи біосфери, розташовані </a:t>
            </a:r>
          </a:p>
          <a:p>
            <a:pPr algn="just"/>
            <a:r>
              <a:rPr lang="uk-UA" dirty="0" smtClean="0"/>
              <a:t>у полярних широтах, </a:t>
            </a:r>
          </a:p>
          <a:p>
            <a:pPr algn="just"/>
            <a:r>
              <a:rPr lang="uk-UA" dirty="0" smtClean="0"/>
              <a:t>засушливих місцях, </a:t>
            </a:r>
          </a:p>
          <a:p>
            <a:pPr algn="just"/>
            <a:r>
              <a:rPr lang="uk-UA" dirty="0" smtClean="0"/>
              <a:t>а також екосистеми пустельних зон,</a:t>
            </a:r>
          </a:p>
          <a:p>
            <a:pPr algn="just"/>
            <a:r>
              <a:rPr lang="uk-UA" dirty="0" smtClean="0"/>
              <a:t> високогір’їв.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dirty="0" smtClean="0"/>
              <a:t>Параметри змін у біосфері називають </a:t>
            </a:r>
            <a:r>
              <a:rPr lang="uk-UA" sz="4200" b="1" u="sng" dirty="0" smtClean="0">
                <a:solidFill>
                  <a:srgbClr val="FF0000"/>
                </a:solidFill>
              </a:rPr>
              <a:t>непрямими показниками </a:t>
            </a:r>
            <a:r>
              <a:rPr lang="uk-UA" sz="4200" b="1" dirty="0" smtClean="0">
                <a:solidFill>
                  <a:srgbClr val="FF0000"/>
                </a:solidFill>
              </a:rPr>
              <a:t>змін клімату.</a:t>
            </a: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19572" y="2924944"/>
            <a:ext cx="3528392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sz="2800" b="1" dirty="0" err="1"/>
              <a:t>зміни</a:t>
            </a:r>
            <a:r>
              <a:rPr lang="ru-RU" sz="2800" b="1" dirty="0"/>
              <a:t> </a:t>
            </a:r>
            <a:r>
              <a:rPr lang="ru-RU" sz="2800" b="1" dirty="0" err="1"/>
              <a:t>рівня</a:t>
            </a:r>
            <a:endParaRPr lang="ru-RU" sz="28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озер,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берегової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/>
              <a:t>річних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/>
              <a:t>донних</a:t>
            </a:r>
            <a:r>
              <a:rPr lang="ru-RU" dirty="0"/>
              <a:t> </a:t>
            </a:r>
            <a:r>
              <a:rPr lang="ru-RU" dirty="0" err="1"/>
              <a:t>відкладень</a:t>
            </a:r>
            <a:r>
              <a:rPr lang="ru-RU" dirty="0"/>
              <a:t> озер,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/>
              <a:t>снігової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1988840"/>
            <a:ext cx="3888432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зараховують</a:t>
            </a:r>
            <a:r>
              <a:rPr lang="ru-RU" dirty="0"/>
              <a:t> і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як </a:t>
            </a:r>
            <a:r>
              <a:rPr lang="ru-RU" sz="2400" b="1" dirty="0" err="1"/>
              <a:t>зміна</a:t>
            </a:r>
            <a:r>
              <a:rPr lang="ru-RU" sz="2400" b="1" dirty="0"/>
              <a:t> характеру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/>
              <a:t>рослинності</a:t>
            </a:r>
            <a:r>
              <a:rPr lang="ru-RU" dirty="0"/>
              <a:t>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/>
              <a:t>врожайності</a:t>
            </a:r>
            <a:r>
              <a:rPr lang="ru-RU" dirty="0"/>
              <a:t> культур,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мікрофлори</a:t>
            </a:r>
            <a:r>
              <a:rPr lang="ru-RU" dirty="0"/>
              <a:t> і </a:t>
            </a:r>
            <a:r>
              <a:rPr lang="ru-RU" dirty="0" err="1"/>
              <a:t>мікрофауни</a:t>
            </a:r>
            <a:r>
              <a:rPr lang="ru-RU" dirty="0"/>
              <a:t>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/>
              <a:t>популяцій</a:t>
            </a:r>
            <a:r>
              <a:rPr lang="ru-RU" dirty="0"/>
              <a:t> комах,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хвороб </a:t>
            </a:r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рослин</a:t>
            </a:r>
            <a:r>
              <a:rPr lang="ru-RU" dirty="0"/>
              <a:t>,</a:t>
            </a:r>
          </a:p>
          <a:p>
            <a:pPr algn="ctr"/>
            <a:r>
              <a:rPr lang="ru-RU" dirty="0"/>
              <a:t> </a:t>
            </a:r>
            <a:r>
              <a:rPr lang="ru-RU" b="1" dirty="0" err="1"/>
              <a:t>передусім</a:t>
            </a:r>
            <a:r>
              <a:rPr lang="ru-RU" b="1" dirty="0"/>
              <a:t> у зонах з </a:t>
            </a:r>
            <a:r>
              <a:rPr lang="ru-RU" b="1" dirty="0" err="1"/>
              <a:t>найбільшою</a:t>
            </a:r>
            <a:r>
              <a:rPr lang="ru-RU" b="1" dirty="0"/>
              <a:t> </a:t>
            </a:r>
            <a:r>
              <a:rPr lang="ru-RU" b="1" dirty="0" err="1"/>
              <a:t>чутливістю</a:t>
            </a:r>
            <a:r>
              <a:rPr lang="ru-RU" b="1" dirty="0"/>
              <a:t> до </a:t>
            </a:r>
            <a:r>
              <a:rPr lang="ru-RU" b="1" dirty="0" err="1"/>
              <a:t>змін</a:t>
            </a:r>
            <a:r>
              <a:rPr lang="ru-RU" b="1" dirty="0"/>
              <a:t> </a:t>
            </a:r>
            <a:r>
              <a:rPr lang="ru-RU" b="1" dirty="0" err="1"/>
              <a:t>клімату</a:t>
            </a:r>
            <a:r>
              <a:rPr lang="ru-RU" b="1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08740"/>
            <a:ext cx="3006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https://www.youtube.com/watch?v=0H8k9X4zUdc </a:t>
            </a:r>
            <a:r>
              <a:rPr lang="ru-RU" sz="1200" dirty="0" err="1">
                <a:solidFill>
                  <a:schemeClr val="bg1"/>
                </a:solidFill>
              </a:rPr>
              <a:t>клімат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України</a:t>
            </a:r>
            <a:r>
              <a:rPr lang="ru-RU" sz="1200" dirty="0">
                <a:solidFill>
                  <a:schemeClr val="bg1"/>
                </a:solidFill>
              </a:rPr>
              <a:t>. 5 </a:t>
            </a:r>
            <a:r>
              <a:rPr lang="ru-RU" sz="1200" dirty="0" err="1">
                <a:solidFill>
                  <a:schemeClr val="bg1"/>
                </a:solidFill>
              </a:rPr>
              <a:t>хв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Комплекс усіх цих </a:t>
            </a: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кліматичних </a:t>
            </a:r>
            <a:r>
              <a:rPr lang="uk-UA" b="1" dirty="0">
                <a:solidFill>
                  <a:srgbClr val="FF0000"/>
                </a:solidFill>
              </a:rPr>
              <a:t>даних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508977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uk-UA" dirty="0" smtClean="0"/>
              <a:t>необхідний для проведення </a:t>
            </a:r>
            <a:r>
              <a:rPr lang="uk-UA" sz="4800" b="1" dirty="0" smtClean="0"/>
              <a:t>всебічного аналізу стану довкілля</a:t>
            </a:r>
            <a:r>
              <a:rPr lang="uk-UA" dirty="0" smtClean="0"/>
              <a:t> і </a:t>
            </a:r>
            <a:r>
              <a:rPr lang="uk-UA" b="1" dirty="0" smtClean="0"/>
              <a:t>моделювання клімату,</a:t>
            </a:r>
            <a:r>
              <a:rPr lang="uk-UA" dirty="0" smtClean="0"/>
              <a:t> на підставі яких виокремлюють </a:t>
            </a:r>
            <a:r>
              <a:rPr lang="uk-UA" b="1" u="sng" dirty="0" smtClean="0">
                <a:solidFill>
                  <a:srgbClr val="FF0000"/>
                </a:solidFill>
              </a:rPr>
              <a:t>критичні фактори впливу</a:t>
            </a:r>
            <a:r>
              <a:rPr lang="uk-UA" dirty="0" smtClean="0"/>
              <a:t> і </a:t>
            </a:r>
            <a:r>
              <a:rPr lang="uk-UA" b="1" dirty="0" smtClean="0">
                <a:solidFill>
                  <a:srgbClr val="00B050"/>
                </a:solidFill>
              </a:rPr>
              <a:t>сприйнятливіші елементи біосфери,</a:t>
            </a:r>
            <a:r>
              <a:rPr lang="uk-UA" dirty="0" smtClean="0"/>
              <a:t> що є передумовою оптимального функціонування системи кліматичного моніторингу.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-1901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https://www.youtube.com/watch?v=0X2YXo2ziDc</a:t>
            </a:r>
          </a:p>
          <a:p>
            <a:r>
              <a:rPr lang="ru-RU" sz="1200" dirty="0">
                <a:solidFill>
                  <a:schemeClr val="bg1"/>
                </a:solidFill>
              </a:rPr>
              <a:t>-</a:t>
            </a:r>
            <a:r>
              <a:rPr lang="ru-RU" sz="1200" dirty="0" err="1">
                <a:solidFill>
                  <a:schemeClr val="bg1"/>
                </a:solidFill>
              </a:rPr>
              <a:t>кліматична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діаграма</a:t>
            </a:r>
            <a:r>
              <a:rPr lang="ru-RU" sz="1200" dirty="0">
                <a:solidFill>
                  <a:schemeClr val="bg1"/>
                </a:solidFill>
              </a:rPr>
              <a:t> – 3 </a:t>
            </a:r>
            <a:r>
              <a:rPr lang="ru-RU" sz="1200" dirty="0" err="1">
                <a:solidFill>
                  <a:schemeClr val="bg1"/>
                </a:solidFill>
              </a:rPr>
              <a:t>хвилина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Лекція №</a:t>
            </a:r>
            <a:r>
              <a:rPr lang="en-US" b="1" dirty="0" smtClean="0"/>
              <a:t> </a:t>
            </a:r>
            <a:r>
              <a:rPr lang="uk-UA" b="1" dirty="0" smtClean="0"/>
              <a:t>8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6600" b="1" dirty="0" smtClean="0"/>
              <a:t>Кліматичний моніторинг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3255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dirty="0" smtClean="0">
                <a:solidFill>
                  <a:srgbClr val="FF0000"/>
                </a:solidFill>
              </a:rPr>
              <a:t>завдання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river.land.kiev.ua/dnepr.html</a:t>
            </a:r>
            <a:r>
              <a:rPr lang="uk-UA" dirty="0" smtClean="0"/>
              <a:t> - переглянути сайт і порахувати: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874676"/>
            <a:ext cx="5310336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https://www.bing.com/videos/search?q=клімат&amp;&amp;view=detail&amp;mid=F8D099EA7D3633962F4AF8D099EA7D3633962F4A&amp;&amp;FORM=VRDGAR&amp;ru=%2Fvideos%2Fsearch – в </a:t>
            </a:r>
            <a:r>
              <a:rPr lang="ru-RU" sz="1200" dirty="0" err="1">
                <a:solidFill>
                  <a:schemeClr val="bg1"/>
                </a:solidFill>
              </a:rPr>
              <a:t>Україні</a:t>
            </a:r>
            <a:r>
              <a:rPr lang="ru-RU" sz="1200" dirty="0">
                <a:solidFill>
                  <a:schemeClr val="bg1"/>
                </a:solidFill>
              </a:rPr>
              <a:t>  </a:t>
            </a:r>
            <a:r>
              <a:rPr lang="ru-RU" sz="1200" dirty="0" err="1">
                <a:solidFill>
                  <a:schemeClr val="bg1"/>
                </a:solidFill>
              </a:rPr>
              <a:t>зміни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клімату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диктують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нові</a:t>
            </a:r>
            <a:r>
              <a:rPr lang="ru-RU" sz="1200" dirty="0">
                <a:solidFill>
                  <a:schemeClr val="bg1"/>
                </a:solidFill>
              </a:rPr>
              <a:t>  </a:t>
            </a:r>
            <a:r>
              <a:rPr lang="ru-RU" sz="1200" dirty="0" err="1">
                <a:solidFill>
                  <a:schemeClr val="bg1"/>
                </a:solidFill>
              </a:rPr>
              <a:t>аграрні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тренди</a:t>
            </a:r>
            <a:r>
              <a:rPr lang="ru-RU" sz="1200" dirty="0">
                <a:solidFill>
                  <a:schemeClr val="bg1"/>
                </a:solidFill>
              </a:rPr>
              <a:t> – 3 </a:t>
            </a:r>
            <a:r>
              <a:rPr lang="ru-RU" sz="1200" dirty="0" err="1">
                <a:solidFill>
                  <a:schemeClr val="bg1"/>
                </a:solidFill>
              </a:rPr>
              <a:t>хв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068960"/>
            <a:ext cx="7240650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Загальну кількість річок України і їх довжину.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Кількість </a:t>
            </a:r>
            <a:r>
              <a:rPr lang="uk-UA" dirty="0"/>
              <a:t>великих річок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Середніх </a:t>
            </a:r>
            <a:r>
              <a:rPr lang="uk-UA" dirty="0"/>
              <a:t>річок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Малих </a:t>
            </a:r>
            <a:r>
              <a:rPr lang="uk-UA" dirty="0"/>
              <a:t>річок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Водосховищ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112433"/>
            <a:ext cx="79208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731" y="3987119"/>
            <a:ext cx="810838" cy="3779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939" y="4490058"/>
            <a:ext cx="810838" cy="3779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232" y="5035322"/>
            <a:ext cx="810838" cy="3779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186" y="5564048"/>
            <a:ext cx="810838" cy="3779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599" y="3112433"/>
            <a:ext cx="81083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38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Перелік відео до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https://www.bing.com/videos/search?q=%D0%BA%D0%BB%D1%96%D0%BC%D0%B0%D1%82&amp;&amp;view=detail&amp;mid=0F206A089B444AD5AB730F206A089B444AD5AB73&amp;&amp;FORM=VRDGAR&amp;ru=%</a:t>
            </a:r>
            <a:r>
              <a:rPr lang="en-US" sz="1400" dirty="0" smtClean="0"/>
              <a:t>2Fvideos%2Fsearch%3Fq%3D%25d0%25ba%25d0%25bb%25d1%2596%25d0%25bc%25d0%25b0%25d1%2582%26FORM%3DHDRSC3</a:t>
            </a:r>
            <a:r>
              <a:rPr lang="uk-UA" sz="1400" dirty="0" smtClean="0"/>
              <a:t> – </a:t>
            </a:r>
            <a:r>
              <a:rPr lang="uk-UA" sz="1400" dirty="0" smtClean="0">
                <a:solidFill>
                  <a:srgbClr val="FF0000"/>
                </a:solidFill>
              </a:rPr>
              <a:t>3 хв. Мотивуюче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sz="1400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sz="1400" dirty="0" smtClean="0">
                <a:solidFill>
                  <a:srgbClr val="FF0000"/>
                </a:solidFill>
                <a:hlinkClick r:id="rId2"/>
              </a:rPr>
              <a:t>www.youtube.com/watch?v=0H8k9X4zUdc</a:t>
            </a:r>
            <a:r>
              <a:rPr lang="uk-UA" sz="1400" dirty="0" smtClean="0">
                <a:solidFill>
                  <a:srgbClr val="FF0000"/>
                </a:solidFill>
              </a:rPr>
              <a:t> клімат України. 5 хв.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400" dirty="0" smtClean="0">
                <a:solidFill>
                  <a:srgbClr val="FF0000"/>
                </a:solidFill>
                <a:hlinkClick r:id="rId3"/>
              </a:rPr>
              <a:t>www.youtube.com/watch?v=Y6Tx1vRmaV8</a:t>
            </a:r>
            <a:r>
              <a:rPr lang="uk-UA" sz="1400" dirty="0" smtClean="0">
                <a:solidFill>
                  <a:srgbClr val="FF0000"/>
                </a:solidFill>
              </a:rPr>
              <a:t> </a:t>
            </a:r>
            <a:r>
              <a:rPr lang="uk-UA" sz="1400" dirty="0" err="1" smtClean="0">
                <a:solidFill>
                  <a:srgbClr val="FF0000"/>
                </a:solidFill>
              </a:rPr>
              <a:t>кліматотворні</a:t>
            </a:r>
            <a:r>
              <a:rPr lang="uk-UA" sz="1400" dirty="0" smtClean="0">
                <a:solidFill>
                  <a:srgbClr val="FF0000"/>
                </a:solidFill>
              </a:rPr>
              <a:t> чинники  -11 хвилин.</a:t>
            </a:r>
          </a:p>
          <a:p>
            <a:r>
              <a:rPr lang="en-US" sz="1400" dirty="0">
                <a:solidFill>
                  <a:srgbClr val="FF0000"/>
                </a:solidFill>
                <a:hlinkClick r:id="rId4"/>
              </a:rPr>
              <a:t>https://www.youtube.com/watch?v=0X2YXo2ziDc</a:t>
            </a:r>
            <a:endParaRPr lang="uk-UA" sz="14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uk-UA" sz="1400" dirty="0">
                <a:solidFill>
                  <a:srgbClr val="FF0000"/>
                </a:solidFill>
              </a:rPr>
              <a:t>-кліматична діаграма – 3 </a:t>
            </a:r>
            <a:r>
              <a:rPr lang="uk-UA" sz="1400" dirty="0" smtClean="0">
                <a:solidFill>
                  <a:srgbClr val="FF0000"/>
                </a:solidFill>
              </a:rPr>
              <a:t>хвилина</a:t>
            </a:r>
            <a:endParaRPr lang="uk-UA" sz="1400" dirty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  <a:hlinkClick r:id="rId5"/>
              </a:rPr>
              <a:t>https</a:t>
            </a:r>
            <a:r>
              <a:rPr lang="en-US" sz="1400" dirty="0">
                <a:solidFill>
                  <a:srgbClr val="FF0000"/>
                </a:solidFill>
                <a:hlinkClick r:id="rId5"/>
              </a:rPr>
              <a:t>://www.bing.com/videos/search?q=</a:t>
            </a:r>
            <a:r>
              <a:rPr lang="ru-RU" sz="1400" dirty="0" err="1">
                <a:solidFill>
                  <a:srgbClr val="FF0000"/>
                </a:solidFill>
                <a:hlinkClick r:id="rId5"/>
              </a:rPr>
              <a:t>клімат</a:t>
            </a:r>
            <a:r>
              <a:rPr lang="ru-RU" sz="1400" dirty="0">
                <a:solidFill>
                  <a:srgbClr val="FF0000"/>
                </a:solidFill>
                <a:hlinkClick r:id="rId5"/>
              </a:rPr>
              <a:t>&amp;&amp;</a:t>
            </a:r>
            <a:r>
              <a:rPr lang="en-US" sz="1400" dirty="0">
                <a:solidFill>
                  <a:srgbClr val="FF0000"/>
                </a:solidFill>
                <a:hlinkClick r:id="rId5"/>
              </a:rPr>
              <a:t>view=</a:t>
            </a:r>
            <a:r>
              <a:rPr lang="en-US" sz="1400" dirty="0" err="1">
                <a:solidFill>
                  <a:srgbClr val="FF0000"/>
                </a:solidFill>
                <a:hlinkClick r:id="rId5"/>
              </a:rPr>
              <a:t>detail&amp;mid</a:t>
            </a:r>
            <a:r>
              <a:rPr lang="en-US" sz="1400" dirty="0">
                <a:solidFill>
                  <a:srgbClr val="FF0000"/>
                </a:solidFill>
                <a:hlinkClick r:id="rId5"/>
              </a:rPr>
              <a:t>=F8D099EA7D3633962F4AF8D099EA7D3633962F4A&amp;&amp;FORM=</a:t>
            </a:r>
            <a:r>
              <a:rPr lang="en-US" sz="1400" dirty="0" err="1">
                <a:solidFill>
                  <a:srgbClr val="FF0000"/>
                </a:solidFill>
                <a:hlinkClick r:id="rId5"/>
              </a:rPr>
              <a:t>VRDGAR&amp;ru</a:t>
            </a:r>
            <a:r>
              <a:rPr lang="en-US" sz="1400" dirty="0">
                <a:solidFill>
                  <a:srgbClr val="FF0000"/>
                </a:solidFill>
                <a:hlinkClick r:id="rId5"/>
              </a:rPr>
              <a:t>=%2Fvideos%2Fsearch</a:t>
            </a:r>
            <a:r>
              <a:rPr lang="uk-UA" sz="1400" dirty="0">
                <a:solidFill>
                  <a:srgbClr val="FF0000"/>
                </a:solidFill>
              </a:rPr>
              <a:t> – в Україні  зміни клімату диктують нові  аграрні тренди – 3 </a:t>
            </a:r>
            <a:r>
              <a:rPr lang="uk-UA" sz="1400" dirty="0" smtClean="0">
                <a:solidFill>
                  <a:srgbClr val="FF0000"/>
                </a:solidFill>
              </a:rPr>
              <a:t>хв.</a:t>
            </a:r>
            <a:endParaRPr lang="uk-UA" sz="1400" dirty="0" smtClean="0">
              <a:solidFill>
                <a:srgbClr val="FF0000"/>
              </a:solidFill>
              <a:hlinkClick r:id="rId4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8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7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ПИТАННЯ ДЛЯ РОЗГЛЯДУ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636912"/>
            <a:ext cx="39604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Організація, мета і завдання кліматичного моніторингу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636912"/>
            <a:ext cx="1952665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Види кліматичного моніторингу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44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833" y="1121482"/>
            <a:ext cx="7416824" cy="1224136"/>
          </a:xfrm>
        </p:spPr>
        <p:txBody>
          <a:bodyPr>
            <a:noAutofit/>
          </a:bodyPr>
          <a:lstStyle/>
          <a:p>
            <a:r>
              <a:rPr lang="uk-UA" sz="3200" dirty="0" smtClean="0"/>
              <a:t>Організація, </a:t>
            </a:r>
            <a:br>
              <a:rPr lang="uk-UA" sz="3200" dirty="0" smtClean="0"/>
            </a:br>
            <a:r>
              <a:rPr lang="uk-UA" sz="3200" dirty="0" smtClean="0"/>
              <a:t>мета і завдання</a:t>
            </a:r>
            <a:br>
              <a:rPr lang="uk-UA" sz="3200" dirty="0" smtClean="0"/>
            </a:br>
            <a:r>
              <a:rPr lang="uk-UA" sz="3200" dirty="0" smtClean="0"/>
              <a:t> кліматичного моніторингу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5618"/>
            <a:ext cx="7560840" cy="482453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uk-UA" dirty="0" smtClean="0"/>
              <a:t>При глобальних перетвореннях довкілля визначальну роль відіграють </a:t>
            </a:r>
            <a:r>
              <a:rPr lang="uk-UA" sz="3200" b="1" dirty="0" smtClean="0">
                <a:solidFill>
                  <a:srgbClr val="FF0000"/>
                </a:solidFill>
              </a:rPr>
              <a:t>кліматичні зміни</a:t>
            </a:r>
            <a:r>
              <a:rPr lang="uk-UA" dirty="0" smtClean="0"/>
              <a:t>, спричинені </a:t>
            </a:r>
            <a:r>
              <a:rPr lang="uk-UA" b="1" dirty="0" smtClean="0">
                <a:solidFill>
                  <a:srgbClr val="00B050"/>
                </a:solidFill>
              </a:rPr>
              <a:t>природними</a:t>
            </a:r>
            <a:r>
              <a:rPr lang="uk-UA" dirty="0" smtClean="0"/>
              <a:t> та </a:t>
            </a:r>
            <a:r>
              <a:rPr lang="uk-UA" b="1" dirty="0" smtClean="0">
                <a:solidFill>
                  <a:srgbClr val="7030A0"/>
                </a:solidFill>
              </a:rPr>
              <a:t>антропогенними </a:t>
            </a:r>
            <a:r>
              <a:rPr lang="uk-UA" dirty="0" smtClean="0"/>
              <a:t>факторами. </a:t>
            </a:r>
          </a:p>
          <a:p>
            <a:pPr marL="68580" indent="0" algn="just">
              <a:buNone/>
            </a:pPr>
            <a:r>
              <a:rPr lang="uk-UA" dirty="0" smtClean="0"/>
              <a:t>Перебуваючи в тісному взаємозв’язку з усіма компонентами природного середовища, клімат (багаторічний режим погоди, властивий даній місцевості) відчутно впливає на них, на </a:t>
            </a:r>
            <a:r>
              <a:rPr lang="uk-UA" sz="4000" b="1" dirty="0" smtClean="0"/>
              <a:t>умови</a:t>
            </a:r>
            <a:r>
              <a:rPr lang="uk-UA" dirty="0" smtClean="0"/>
              <a:t> життя і самопочуття </a:t>
            </a:r>
            <a:r>
              <a:rPr lang="uk-UA" b="1" u="sng" dirty="0" smtClean="0"/>
              <a:t>людини.</a:t>
            </a:r>
            <a:endParaRPr lang="ru-RU" b="1" u="sng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0"/>
            <a:ext cx="3162300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41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04856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/>
              <a:t>З’ясування</a:t>
            </a:r>
            <a:r>
              <a:rPr lang="ru-RU" sz="2400" dirty="0"/>
              <a:t> </a:t>
            </a:r>
            <a:r>
              <a:rPr lang="ru-RU" sz="2400" dirty="0" err="1"/>
              <a:t>антропогенних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 і </a:t>
            </a:r>
            <a:r>
              <a:rPr lang="ru-RU" sz="2400" dirty="0" err="1"/>
              <a:t>коливань</a:t>
            </a:r>
            <a:r>
              <a:rPr lang="ru-RU" sz="2400" dirty="0"/>
              <a:t> </a:t>
            </a:r>
            <a:r>
              <a:rPr lang="ru-RU" sz="2400" dirty="0" err="1"/>
              <a:t>клімату</a:t>
            </a:r>
            <a:r>
              <a:rPr lang="ru-RU" sz="2400" dirty="0"/>
              <a:t> </a:t>
            </a:r>
            <a:r>
              <a:rPr lang="ru-RU" sz="2400" dirty="0" err="1"/>
              <a:t>неможливе</a:t>
            </a:r>
            <a:r>
              <a:rPr lang="ru-RU" sz="2400" dirty="0"/>
              <a:t> без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природної</a:t>
            </a:r>
            <a:r>
              <a:rPr lang="ru-RU" sz="2400" dirty="0"/>
              <a:t> </a:t>
            </a:r>
            <a:r>
              <a:rPr lang="ru-RU" sz="2400" dirty="0" err="1"/>
              <a:t>динаміки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632848" cy="3913660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smtClean="0"/>
              <a:t>яка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даних</a:t>
            </a:r>
            <a:r>
              <a:rPr lang="ru-RU" dirty="0"/>
              <a:t> про стан </a:t>
            </a:r>
            <a:r>
              <a:rPr lang="ru-RU" dirty="0" err="1"/>
              <a:t>кліматичної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sz="3000" b="1" cap="all" dirty="0" smtClean="0">
                <a:solidFill>
                  <a:srgbClr val="FF0000"/>
                </a:solidFill>
              </a:rPr>
              <a:t>“</a:t>
            </a:r>
            <a:r>
              <a:rPr lang="ru-RU" sz="3000" b="1" cap="all" dirty="0">
                <a:solidFill>
                  <a:srgbClr val="FF0000"/>
                </a:solidFill>
              </a:rPr>
              <a:t>атмосфера – океан – </a:t>
            </a:r>
            <a:r>
              <a:rPr lang="ru-RU" sz="3000" b="1" cap="all" dirty="0" err="1">
                <a:solidFill>
                  <a:srgbClr val="FF0000"/>
                </a:solidFill>
              </a:rPr>
              <a:t>поверхня</a:t>
            </a:r>
            <a:r>
              <a:rPr lang="ru-RU" sz="3000" b="1" cap="all" dirty="0">
                <a:solidFill>
                  <a:srgbClr val="FF0000"/>
                </a:solidFill>
              </a:rPr>
              <a:t> </a:t>
            </a:r>
            <a:r>
              <a:rPr lang="ru-RU" sz="3000" b="1" cap="all" dirty="0" err="1">
                <a:solidFill>
                  <a:srgbClr val="FF0000"/>
                </a:solidFill>
              </a:rPr>
              <a:t>суші</a:t>
            </a:r>
            <a:r>
              <a:rPr lang="ru-RU" sz="3000" b="1" cap="all" dirty="0">
                <a:solidFill>
                  <a:srgbClr val="FF0000"/>
                </a:solidFill>
              </a:rPr>
              <a:t> – </a:t>
            </a:r>
            <a:r>
              <a:rPr lang="ru-RU" sz="3000" b="1" cap="all" dirty="0" err="1">
                <a:solidFill>
                  <a:srgbClr val="FF0000"/>
                </a:solidFill>
              </a:rPr>
              <a:t>літосфера</a:t>
            </a:r>
            <a:r>
              <a:rPr lang="ru-RU" sz="3000" b="1" cap="all" dirty="0">
                <a:solidFill>
                  <a:srgbClr val="FF0000"/>
                </a:solidFill>
              </a:rPr>
              <a:t> – </a:t>
            </a:r>
            <a:r>
              <a:rPr lang="ru-RU" sz="3000" b="1" cap="all" dirty="0" err="1">
                <a:solidFill>
                  <a:srgbClr val="FF0000"/>
                </a:solidFill>
              </a:rPr>
              <a:t>біота</a:t>
            </a:r>
            <a:r>
              <a:rPr lang="ru-RU" sz="3000" b="1" cap="all" dirty="0" smtClean="0">
                <a:solidFill>
                  <a:srgbClr val="FF0000"/>
                </a:solidFill>
              </a:rPr>
              <a:t>”</a:t>
            </a:r>
          </a:p>
          <a:p>
            <a:pPr marL="6858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b="1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тривалий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час. </a:t>
            </a:r>
            <a:endParaRPr lang="ru-R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just">
              <a:buNone/>
            </a:pP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/>
              <a:t>за станом </a:t>
            </a:r>
            <a:r>
              <a:rPr lang="ru-RU" dirty="0" err="1"/>
              <a:t>кліматичної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sz="3800" b="1" dirty="0" err="1">
                <a:solidFill>
                  <a:srgbClr val="7030A0"/>
                </a:solidFill>
              </a:rPr>
              <a:t>кліматичного</a:t>
            </a: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err="1">
                <a:solidFill>
                  <a:srgbClr val="7030A0"/>
                </a:solidFill>
              </a:rPr>
              <a:t>моніторингу</a:t>
            </a:r>
            <a:r>
              <a:rPr lang="ru-RU" dirty="0"/>
              <a:t>.</a:t>
            </a:r>
          </a:p>
          <a:p>
            <a:endParaRPr lang="ru-RU" dirty="0"/>
          </a:p>
          <a:p>
            <a:pPr marL="68580" indent="0">
              <a:buNone/>
            </a:pPr>
            <a:r>
              <a:rPr lang="ru-RU" sz="1700" dirty="0"/>
              <a:t>https://www.bing.com/videos/search?q=%D0%BA%D0%BB%D1%96%D0%BC%D0%B0%D1%82&amp;&amp;view=detail&amp;mid=0F206A089B444AD5AB730F206A089B444AD5AB73&amp;&amp;FORM=VRDGAR&amp;ru=%2Fvideos%2Fsearch%3Fq%3D%25d0%25ba%25d0%25bb%25d1%2596%25d0%25bc%25d0%25b0%25d1%2582%26FORM%3DHDRSC3 – 3 </a:t>
            </a:r>
            <a:r>
              <a:rPr lang="ru-RU" sz="1700" dirty="0" err="1"/>
              <a:t>хв</a:t>
            </a:r>
            <a:r>
              <a:rPr lang="ru-RU" sz="1700" dirty="0"/>
              <a:t>. </a:t>
            </a:r>
            <a:r>
              <a:rPr lang="ru-RU" sz="1700" dirty="0" err="1"/>
              <a:t>Мотивуюче</a:t>
            </a:r>
            <a:endParaRPr lang="ru-RU" sz="1700" dirty="0"/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78161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472608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uk-UA" b="1" cap="all" dirty="0" smtClean="0"/>
              <a:t>система</a:t>
            </a:r>
            <a:r>
              <a:rPr lang="uk-UA" b="1" cap="all" dirty="0" smtClean="0"/>
              <a:t> спостережень, оцінювання і прогнозування зміни клімату</a:t>
            </a:r>
            <a:r>
              <a:rPr lang="uk-UA" b="1" cap="all" dirty="0" smtClean="0"/>
              <a:t>.</a:t>
            </a:r>
          </a:p>
          <a:p>
            <a:pPr marL="68580" indent="0" algn="just">
              <a:buNone/>
            </a:pPr>
            <a:endParaRPr lang="ru-RU" b="1" cap="all" dirty="0" smtClean="0"/>
          </a:p>
          <a:p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Кліматичний моніторинг включає </a:t>
            </a:r>
            <a:r>
              <a:rPr lang="uk-UA" sz="3100" b="1" dirty="0" smtClean="0">
                <a:solidFill>
                  <a:srgbClr val="002060"/>
                </a:solidFill>
              </a:rPr>
              <a:t>пошук</a:t>
            </a:r>
            <a:r>
              <a:rPr lang="uk-UA" dirty="0" smtClean="0"/>
              <a:t> і </a:t>
            </a:r>
            <a:r>
              <a:rPr lang="uk-UA" sz="3100" b="1" dirty="0" smtClean="0"/>
              <a:t>аналіз</a:t>
            </a:r>
            <a:r>
              <a:rPr lang="uk-UA" sz="2800" b="1" dirty="0" smtClean="0"/>
              <a:t> </a:t>
            </a:r>
            <a:r>
              <a:rPr lang="uk-UA" dirty="0" smtClean="0"/>
              <a:t>даних про клімат минулого.</a:t>
            </a:r>
            <a:endParaRPr lang="ru-RU" dirty="0" smtClean="0"/>
          </a:p>
          <a:p>
            <a:pPr marL="68580" indent="0">
              <a:buNone/>
            </a:pPr>
            <a:endParaRPr lang="uk-UA" b="1" dirty="0" smtClean="0"/>
          </a:p>
          <a:p>
            <a:pPr marL="68580" indent="0">
              <a:buNone/>
            </a:pPr>
            <a:r>
              <a:rPr lang="uk-UA" b="1" dirty="0" smtClean="0"/>
              <a:t>Кліматичний</a:t>
            </a:r>
            <a:r>
              <a:rPr lang="uk-UA" dirty="0" smtClean="0"/>
              <a:t> </a:t>
            </a:r>
            <a:r>
              <a:rPr lang="uk-UA" dirty="0" smtClean="0"/>
              <a:t>моніторинг пов’язаний з </a:t>
            </a:r>
            <a:r>
              <a:rPr lang="uk-UA" b="1" dirty="0" smtClean="0">
                <a:solidFill>
                  <a:srgbClr val="00B050"/>
                </a:solidFill>
              </a:rPr>
              <a:t>екологічним.</a:t>
            </a:r>
            <a:r>
              <a:rPr lang="uk-UA" dirty="0" smtClean="0"/>
              <a:t> </a:t>
            </a:r>
          </a:p>
          <a:p>
            <a:pPr marL="68580" indent="0" algn="just">
              <a:buNone/>
            </a:pPr>
            <a:r>
              <a:rPr lang="uk-UA" dirty="0" smtClean="0"/>
              <a:t>Він потребує </a:t>
            </a:r>
            <a:r>
              <a:rPr lang="uk-UA" u="sng" dirty="0" smtClean="0"/>
              <a:t>спеціальної системи спостережень</a:t>
            </a:r>
            <a:r>
              <a:rPr lang="uk-UA" dirty="0" smtClean="0"/>
              <a:t>, спроможної забезпечити виконання наукових і практичних завдань та надати </a:t>
            </a:r>
            <a:r>
              <a:rPr lang="uk-UA" b="1" dirty="0" smtClean="0"/>
              <a:t>широку</a:t>
            </a:r>
            <a:r>
              <a:rPr lang="uk-UA" dirty="0" smtClean="0"/>
              <a:t> кліматичну інформацію. </a:t>
            </a:r>
          </a:p>
          <a:p>
            <a:pPr marL="68580" indent="0" algn="just">
              <a:buNone/>
            </a:pPr>
            <a:endParaRPr lang="uk-UA" dirty="0"/>
          </a:p>
          <a:p>
            <a:pPr marL="68580" indent="0" algn="just">
              <a:buNone/>
            </a:pPr>
            <a:r>
              <a:rPr lang="uk-UA" dirty="0" smtClean="0"/>
              <a:t>З цією метою, як правило, створюють </a:t>
            </a:r>
            <a:r>
              <a:rPr lang="uk-UA" sz="2800" b="1" dirty="0" smtClean="0">
                <a:solidFill>
                  <a:srgbClr val="002060"/>
                </a:solidFill>
              </a:rPr>
              <a:t>службу збору кліматичних даних, </a:t>
            </a:r>
            <a:r>
              <a:rPr lang="uk-UA" dirty="0" smtClean="0"/>
              <a:t>сфера діяльності якої простягається і за межі моніторингу антропогенних змін клімату. </a:t>
            </a:r>
          </a:p>
          <a:p>
            <a:pPr marL="68580" indent="0" algn="just">
              <a:buNone/>
            </a:pPr>
            <a:r>
              <a:rPr lang="uk-UA" dirty="0" smtClean="0"/>
              <a:t>Для пізнання сутності й антропогенної складової змін і коливань клімату необхідний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великий масив даних </a:t>
            </a:r>
            <a:r>
              <a:rPr lang="uk-UA" dirty="0" smtClean="0"/>
              <a:t>про параметри елементів біосфери та процеси, які характеризують її зміни.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15373" y="116632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Кліматичний моніторинг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799288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 клімату зосереджений на реалізації таких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завдань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5447" y="1602557"/>
            <a:ext cx="7852977" cy="576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/>
              <a:t>збір даних про стан кліматичної системи;</a:t>
            </a:r>
            <a:endParaRPr lang="ru-RU" b="1" dirty="0"/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47" y="3325876"/>
            <a:ext cx="7996993" cy="861296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48" y="2271228"/>
            <a:ext cx="7923636" cy="8937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18" y="4270071"/>
            <a:ext cx="7978222" cy="8400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18" y="5334127"/>
            <a:ext cx="7978222" cy="9386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2990" y="2380615"/>
            <a:ext cx="7683427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аналіз і оцінка природних та антропогенних змін і коливань клімату, включаючи порівняння з кліматом минулого;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832" y="3379894"/>
            <a:ext cx="7755564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виокремлення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антропогенних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ефектів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зафіксованих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змінах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клімату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1612" y="4323921"/>
            <a:ext cx="7824661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виявлення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природних</a:t>
            </a:r>
            <a:r>
              <a:rPr lang="ru-RU" b="1" dirty="0">
                <a:solidFill>
                  <a:schemeClr val="bg1"/>
                </a:solidFill>
              </a:rPr>
              <a:t> і </a:t>
            </a:r>
            <a:r>
              <a:rPr lang="ru-RU" b="1" dirty="0" err="1">
                <a:solidFill>
                  <a:schemeClr val="bg1"/>
                </a:solidFill>
              </a:rPr>
              <a:t>антропогенних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факторів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що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зумовлюють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зміну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клімату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6343" y="5404401"/>
            <a:ext cx="7620074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виявлення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критичних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елементів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біосфери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вплив</a:t>
            </a:r>
            <a:r>
              <a:rPr lang="ru-RU" b="1" dirty="0">
                <a:solidFill>
                  <a:schemeClr val="bg1"/>
                </a:solidFill>
              </a:rPr>
              <a:t> на </a:t>
            </a:r>
            <a:r>
              <a:rPr lang="ru-RU" b="1" dirty="0" err="1">
                <a:solidFill>
                  <a:schemeClr val="bg1"/>
                </a:solidFill>
              </a:rPr>
              <a:t>які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може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спричинити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кліматичні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зміни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b="1" dirty="0" err="1" smtClean="0">
                <a:solidFill>
                  <a:srgbClr val="FF0000"/>
                </a:solidFill>
              </a:rPr>
              <a:t>абіотичних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спостережень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середовищ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враховують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endParaRPr lang="ru-RU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15616" y="2276872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поширення речовин, їх стійкість і мобільність у навколишньому середовищі;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3501008"/>
            <a:ext cx="74168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до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біологічні</a:t>
            </a:r>
            <a:r>
              <a:rPr lang="ru-RU" dirty="0"/>
              <a:t> та </a:t>
            </a:r>
            <a:r>
              <a:rPr lang="ru-RU" dirty="0" err="1"/>
              <a:t>геофізичні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4761148"/>
            <a:ext cx="7488832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Біотична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фонового </a:t>
            </a:r>
            <a:r>
              <a:rPr lang="ru-RU" dirty="0" err="1"/>
              <a:t>моніторингу</a:t>
            </a:r>
            <a:r>
              <a:rPr lang="ru-RU" dirty="0"/>
              <a:t> 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стану </a:t>
            </a:r>
            <a:r>
              <a:rPr lang="ru-RU" dirty="0" err="1"/>
              <a:t>біоти</a:t>
            </a:r>
            <a:r>
              <a:rPr lang="ru-RU" dirty="0"/>
              <a:t>,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на </a:t>
            </a:r>
            <a:r>
              <a:rPr lang="ru-RU" dirty="0" err="1"/>
              <a:t>незначну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3968" y="3161674"/>
            <a:ext cx="3761580" cy="314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064896" cy="9361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кліматичного моніторингу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7901" y="1980821"/>
            <a:ext cx="3034507" cy="1014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геофізичний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943" y="1646645"/>
            <a:ext cx="2880321" cy="131685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7" name="Прямоугольник 6"/>
          <p:cNvSpPr/>
          <p:nvPr/>
        </p:nvSpPr>
        <p:spPr>
          <a:xfrm>
            <a:off x="4392488" y="3304336"/>
            <a:ext cx="3551789" cy="286232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chemeClr val="bg1"/>
                </a:solidFill>
              </a:rPr>
              <a:t>система</a:t>
            </a:r>
            <a:r>
              <a:rPr lang="uk-UA" b="1" dirty="0">
                <a:solidFill>
                  <a:schemeClr val="bg1"/>
                </a:solidFill>
              </a:rPr>
              <a:t> спостережень за станом біотичної складової біосфери та її реакцією на антропогенний </a:t>
            </a:r>
            <a:r>
              <a:rPr lang="uk-UA" b="1" dirty="0" smtClean="0">
                <a:solidFill>
                  <a:schemeClr val="bg1"/>
                </a:solidFill>
              </a:rPr>
              <a:t>вплив </a:t>
            </a:r>
            <a:r>
              <a:rPr lang="uk-UA" b="1" dirty="0" err="1">
                <a:solidFill>
                  <a:schemeClr val="bg1"/>
                </a:solidFill>
              </a:rPr>
              <a:t>моніторинги</a:t>
            </a:r>
            <a:r>
              <a:rPr lang="uk-UA" b="1" dirty="0">
                <a:solidFill>
                  <a:schemeClr val="bg1"/>
                </a:solidFill>
              </a:rPr>
              <a:t>. </a:t>
            </a:r>
            <a:endParaRPr lang="uk-UA" b="1" dirty="0" smtClean="0">
              <a:solidFill>
                <a:schemeClr val="bg1"/>
              </a:solidFill>
            </a:endParaRPr>
          </a:p>
          <a:p>
            <a:pPr marL="68580" indent="0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У </a:t>
            </a:r>
            <a:r>
              <a:rPr lang="uk-UA" b="1" dirty="0">
                <a:solidFill>
                  <a:schemeClr val="bg1"/>
                </a:solidFill>
              </a:rPr>
              <a:t>його здійсненні важливу роль відіграють метеорологічні служби, які сформовані з наземних та супутникових підсистем</a:t>
            </a:r>
            <a:r>
              <a:rPr lang="uk-UA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7967" y="3293569"/>
            <a:ext cx="313285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система </a:t>
            </a:r>
            <a:r>
              <a:rPr lang="uk-UA" dirty="0"/>
              <a:t>спостережень за абіотичною частиною біосфери: </a:t>
            </a:r>
            <a:endParaRPr lang="uk-UA" dirty="0" smtClean="0"/>
          </a:p>
          <a:p>
            <a:pPr algn="ctr"/>
            <a:r>
              <a:rPr lang="uk-UA" dirty="0" smtClean="0"/>
              <a:t>кліматом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рельєфом</a:t>
            </a:r>
            <a:r>
              <a:rPr lang="uk-UA" dirty="0"/>
              <a:t>, температурою, сонячною радіацією </a:t>
            </a:r>
            <a:r>
              <a:rPr lang="uk-UA" dirty="0" smtClean="0"/>
              <a:t>тощо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65651" y="1980821"/>
            <a:ext cx="2234907" cy="52322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біологічний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859</TotalTime>
  <Words>739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2</vt:lpstr>
      <vt:lpstr>Остин</vt:lpstr>
      <vt:lpstr>Моніторинг довкілля</vt:lpstr>
      <vt:lpstr>Лекція № 8</vt:lpstr>
      <vt:lpstr>ПИТАННЯ ДЛЯ РОЗГЛЯДУ</vt:lpstr>
      <vt:lpstr>Організація,  мета і завдання  кліматичного моніторингу</vt:lpstr>
      <vt:lpstr>З’ясування антропогенних змін і коливань клімату неможливе без вивчення його природної динаміки</vt:lpstr>
      <vt:lpstr>Презентация PowerPoint</vt:lpstr>
      <vt:lpstr>Презентация PowerPoint</vt:lpstr>
      <vt:lpstr>Презентация PowerPoint</vt:lpstr>
      <vt:lpstr>Види кліматичного моніторингу</vt:lpstr>
      <vt:lpstr>Презентация PowerPoint</vt:lpstr>
      <vt:lpstr>Презентация PowerPoint</vt:lpstr>
      <vt:lpstr>Презентация PowerPoint</vt:lpstr>
      <vt:lpstr>Глобальну систему спостережень формують наземна й супутникова підсистеми. </vt:lpstr>
      <vt:lpstr>Супутникову  підсистему </vt:lpstr>
      <vt:lpstr>Презентация PowerPoint</vt:lpstr>
      <vt:lpstr>Моніторинг  внутрішніх та зовнішніх факторів (особливо антропогенних факторів та їх джерел), які впливають на клімат і стан кліматичної системи. </vt:lpstr>
      <vt:lpstr>Моніторинг  можливих фізичних і екологічних перетворень у довкіллі, які відбуваються внаслідок кліматичних змін і коливань.  </vt:lpstr>
      <vt:lpstr>Презентация PowerPoint</vt:lpstr>
      <vt:lpstr>Комплекс усіх цих  кліматичних даних </vt:lpstr>
      <vt:lpstr>завдання</vt:lpstr>
      <vt:lpstr>Перелік відео до лекції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довкілля</dc:title>
  <dc:creator>user</dc:creator>
  <cp:lastModifiedBy>RePack by Diakov</cp:lastModifiedBy>
  <cp:revision>110</cp:revision>
  <dcterms:modified xsi:type="dcterms:W3CDTF">2021-03-30T10:53:35Z</dcterms:modified>
</cp:coreProperties>
</file>