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68" r:id="rId6"/>
    <p:sldId id="265" r:id="rId7"/>
    <p:sldId id="278" r:id="rId8"/>
    <p:sldId id="266" r:id="rId9"/>
    <p:sldId id="269" r:id="rId10"/>
    <p:sldId id="282" r:id="rId11"/>
    <p:sldId id="270" r:id="rId12"/>
    <p:sldId id="271" r:id="rId13"/>
    <p:sldId id="272" r:id="rId14"/>
    <p:sldId id="273" r:id="rId15"/>
    <p:sldId id="274" r:id="rId16"/>
    <p:sldId id="275" r:id="rId17"/>
    <p:sldId id="276" r:id="rId18"/>
    <p:sldId id="259" r:id="rId19"/>
    <p:sldId id="279" r:id="rId20"/>
    <p:sldId id="283" r:id="rId21"/>
    <p:sldId id="280" r:id="rId22"/>
    <p:sldId id="281" r:id="rId23"/>
    <p:sldId id="289" r:id="rId24"/>
    <p:sldId id="288" r:id="rId25"/>
    <p:sldId id="260" r:id="rId26"/>
    <p:sldId id="284" r:id="rId27"/>
    <p:sldId id="285" r:id="rId28"/>
    <p:sldId id="290" r:id="rId29"/>
    <p:sldId id="291" r:id="rId30"/>
    <p:sldId id="292" r:id="rId31"/>
    <p:sldId id="261" r:id="rId32"/>
    <p:sldId id="286" r:id="rId33"/>
    <p:sldId id="287" r:id="rId34"/>
    <p:sldId id="293" r:id="rId35"/>
    <p:sldId id="262" r:id="rId36"/>
    <p:sldId id="263" r:id="rId37"/>
    <p:sldId id="26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E0BCF-2F31-4DC4-8662-B56E487BBCC4}" type="doc">
      <dgm:prSet loTypeId="urn:microsoft.com/office/officeart/2005/8/layout/vList3" loCatId="list" qsTypeId="urn:microsoft.com/office/officeart/2005/8/quickstyle/simple1" qsCatId="simple" csTypeId="urn:microsoft.com/office/officeart/2005/8/colors/accent1_2" csCatId="accent1" phldr="1"/>
      <dgm:spPr/>
    </dgm:pt>
    <dgm:pt modelId="{23EA768E-8E60-44CE-90D4-BD2CB3E3BBE6}">
      <dgm:prSet phldrT="[Текст]"/>
      <dgm:spPr/>
      <dgm:t>
        <a:bodyPr/>
        <a:lstStyle/>
        <a:p>
          <a:r>
            <a:rPr lang="uk-UA" i="1" dirty="0">
              <a:solidFill>
                <a:schemeClr val="tx1"/>
              </a:solidFill>
              <a:latin typeface="Book Antiqua" panose="02040602050305030304" pitchFamily="18" charset="0"/>
            </a:rPr>
            <a:t>Будинки дитини системи МОЗ</a:t>
          </a:r>
          <a:endParaRPr lang="ru-RU" i="1" dirty="0">
            <a:solidFill>
              <a:schemeClr val="tx1"/>
            </a:solidFill>
            <a:latin typeface="Book Antiqua" panose="02040602050305030304" pitchFamily="18" charset="0"/>
          </a:endParaRPr>
        </a:p>
      </dgm:t>
    </dgm:pt>
    <dgm:pt modelId="{1C7F1EA6-7C9C-4865-9D1B-29F9A826062F}" type="parTrans" cxnId="{916BFFDB-3743-4206-81E4-643502F410F2}">
      <dgm:prSet/>
      <dgm:spPr/>
      <dgm:t>
        <a:bodyPr/>
        <a:lstStyle/>
        <a:p>
          <a:endParaRPr lang="ru-RU"/>
        </a:p>
      </dgm:t>
    </dgm:pt>
    <dgm:pt modelId="{07B53544-8864-42EB-A2A1-2FF3F877DEB6}" type="sibTrans" cxnId="{916BFFDB-3743-4206-81E4-643502F410F2}">
      <dgm:prSet/>
      <dgm:spPr/>
      <dgm:t>
        <a:bodyPr/>
        <a:lstStyle/>
        <a:p>
          <a:endParaRPr lang="ru-RU"/>
        </a:p>
      </dgm:t>
    </dgm:pt>
    <dgm:pt modelId="{F416BF09-2DCE-436F-BC71-1C9033E69046}">
      <dgm:prSet phldrT="[Текст]"/>
      <dgm:spPr/>
      <dgm:t>
        <a:bodyPr/>
        <a:lstStyle/>
        <a:p>
          <a:r>
            <a:rPr lang="uk-UA" i="1" dirty="0">
              <a:solidFill>
                <a:schemeClr val="tx1"/>
              </a:solidFill>
              <a:latin typeface="Book Antiqua" panose="02040602050305030304" pitchFamily="18" charset="0"/>
            </a:rPr>
            <a:t>Інтернатні заклади системи МОН</a:t>
          </a:r>
          <a:endParaRPr lang="ru-RU" i="1" dirty="0">
            <a:solidFill>
              <a:schemeClr val="tx1"/>
            </a:solidFill>
            <a:latin typeface="Book Antiqua" panose="02040602050305030304" pitchFamily="18" charset="0"/>
          </a:endParaRPr>
        </a:p>
      </dgm:t>
    </dgm:pt>
    <dgm:pt modelId="{3B945E6A-96B9-404C-AC1E-820615508B4B}" type="parTrans" cxnId="{484E8682-84C2-4598-BF23-351DAD1DB260}">
      <dgm:prSet/>
      <dgm:spPr/>
      <dgm:t>
        <a:bodyPr/>
        <a:lstStyle/>
        <a:p>
          <a:endParaRPr lang="ru-RU"/>
        </a:p>
      </dgm:t>
    </dgm:pt>
    <dgm:pt modelId="{4B6166BA-D83A-4564-97D7-3DB788082B6F}" type="sibTrans" cxnId="{484E8682-84C2-4598-BF23-351DAD1DB260}">
      <dgm:prSet/>
      <dgm:spPr/>
      <dgm:t>
        <a:bodyPr/>
        <a:lstStyle/>
        <a:p>
          <a:endParaRPr lang="ru-RU"/>
        </a:p>
      </dgm:t>
    </dgm:pt>
    <dgm:pt modelId="{02618867-D450-4910-9096-FA6CA784D77A}">
      <dgm:prSet phldrT="[Текст]"/>
      <dgm:spPr/>
      <dgm:t>
        <a:bodyPr/>
        <a:lstStyle/>
        <a:p>
          <a:r>
            <a:rPr lang="uk-UA" i="1" dirty="0">
              <a:solidFill>
                <a:schemeClr val="tx1"/>
              </a:solidFill>
              <a:latin typeface="Book Antiqua" panose="02040602050305030304" pitchFamily="18" charset="0"/>
            </a:rPr>
            <a:t>Заклади тимчасового перебування</a:t>
          </a:r>
          <a:endParaRPr lang="ru-RU" i="1" dirty="0">
            <a:solidFill>
              <a:schemeClr val="tx1"/>
            </a:solidFill>
            <a:latin typeface="Book Antiqua" panose="02040602050305030304" pitchFamily="18" charset="0"/>
          </a:endParaRPr>
        </a:p>
      </dgm:t>
    </dgm:pt>
    <dgm:pt modelId="{03787B54-B8C9-4AD7-A8F2-3EEB9E87DE03}" type="parTrans" cxnId="{1363A021-8EFF-4CA0-ADC9-23CF6AB2DAB7}">
      <dgm:prSet/>
      <dgm:spPr/>
      <dgm:t>
        <a:bodyPr/>
        <a:lstStyle/>
        <a:p>
          <a:endParaRPr lang="ru-RU"/>
        </a:p>
      </dgm:t>
    </dgm:pt>
    <dgm:pt modelId="{535387FF-6A73-4462-A57F-C89084653B22}" type="sibTrans" cxnId="{1363A021-8EFF-4CA0-ADC9-23CF6AB2DAB7}">
      <dgm:prSet/>
      <dgm:spPr/>
      <dgm:t>
        <a:bodyPr/>
        <a:lstStyle/>
        <a:p>
          <a:endParaRPr lang="ru-RU"/>
        </a:p>
      </dgm:t>
    </dgm:pt>
    <dgm:pt modelId="{6090E6BD-1215-45BC-A25F-924D90AA63F4}" type="pres">
      <dgm:prSet presAssocID="{665E0BCF-2F31-4DC4-8662-B56E487BBCC4}" presName="linearFlow" presStyleCnt="0">
        <dgm:presLayoutVars>
          <dgm:dir/>
          <dgm:resizeHandles val="exact"/>
        </dgm:presLayoutVars>
      </dgm:prSet>
      <dgm:spPr/>
    </dgm:pt>
    <dgm:pt modelId="{5799AA2D-78C7-4EDA-A8DF-E68BE712D28B}" type="pres">
      <dgm:prSet presAssocID="{23EA768E-8E60-44CE-90D4-BD2CB3E3BBE6}" presName="composite" presStyleCnt="0"/>
      <dgm:spPr/>
    </dgm:pt>
    <dgm:pt modelId="{A17E7199-984D-4C65-9A6E-DEF60DBA4680}" type="pres">
      <dgm:prSet presAssocID="{23EA768E-8E60-44CE-90D4-BD2CB3E3BBE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187CDEBA-C065-47C8-93AB-47380525A69A}" type="pres">
      <dgm:prSet presAssocID="{23EA768E-8E60-44CE-90D4-BD2CB3E3BBE6}" presName="txShp" presStyleLbl="node1" presStyleIdx="0" presStyleCnt="3">
        <dgm:presLayoutVars>
          <dgm:bulletEnabled val="1"/>
        </dgm:presLayoutVars>
      </dgm:prSet>
      <dgm:spPr/>
    </dgm:pt>
    <dgm:pt modelId="{8D40BB48-C039-4807-AA4D-0D1AD567FA12}" type="pres">
      <dgm:prSet presAssocID="{07B53544-8864-42EB-A2A1-2FF3F877DEB6}" presName="spacing" presStyleCnt="0"/>
      <dgm:spPr/>
    </dgm:pt>
    <dgm:pt modelId="{5B1D3AD2-E800-418D-8CFD-9C3304FC8D66}" type="pres">
      <dgm:prSet presAssocID="{F416BF09-2DCE-436F-BC71-1C9033E69046}" presName="composite" presStyleCnt="0"/>
      <dgm:spPr/>
    </dgm:pt>
    <dgm:pt modelId="{55CB64E4-97C2-498E-9A47-F9AF72DF1341}" type="pres">
      <dgm:prSet presAssocID="{F416BF09-2DCE-436F-BC71-1C9033E6904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3C807811-C8D9-4E97-989E-45C13A554637}" type="pres">
      <dgm:prSet presAssocID="{F416BF09-2DCE-436F-BC71-1C9033E69046}" presName="txShp" presStyleLbl="node1" presStyleIdx="1" presStyleCnt="3">
        <dgm:presLayoutVars>
          <dgm:bulletEnabled val="1"/>
        </dgm:presLayoutVars>
      </dgm:prSet>
      <dgm:spPr/>
    </dgm:pt>
    <dgm:pt modelId="{6F8DC7EB-87FB-4E37-AFBE-CA8685F3F7EA}" type="pres">
      <dgm:prSet presAssocID="{4B6166BA-D83A-4564-97D7-3DB788082B6F}" presName="spacing" presStyleCnt="0"/>
      <dgm:spPr/>
    </dgm:pt>
    <dgm:pt modelId="{2C772332-7089-4FE3-B9CD-EDAB8F8C9D05}" type="pres">
      <dgm:prSet presAssocID="{02618867-D450-4910-9096-FA6CA784D77A}" presName="composite" presStyleCnt="0"/>
      <dgm:spPr/>
    </dgm:pt>
    <dgm:pt modelId="{7412A5D2-3EEC-463C-BEEC-3AA8C43B976A}" type="pres">
      <dgm:prSet presAssocID="{02618867-D450-4910-9096-FA6CA784D77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B706B64A-0ACF-4062-8E72-E45B5645636C}" type="pres">
      <dgm:prSet presAssocID="{02618867-D450-4910-9096-FA6CA784D77A}" presName="txShp" presStyleLbl="node1" presStyleIdx="2" presStyleCnt="3">
        <dgm:presLayoutVars>
          <dgm:bulletEnabled val="1"/>
        </dgm:presLayoutVars>
      </dgm:prSet>
      <dgm:spPr/>
    </dgm:pt>
  </dgm:ptLst>
  <dgm:cxnLst>
    <dgm:cxn modelId="{1363A021-8EFF-4CA0-ADC9-23CF6AB2DAB7}" srcId="{665E0BCF-2F31-4DC4-8662-B56E487BBCC4}" destId="{02618867-D450-4910-9096-FA6CA784D77A}" srcOrd="2" destOrd="0" parTransId="{03787B54-B8C9-4AD7-A8F2-3EEB9E87DE03}" sibTransId="{535387FF-6A73-4462-A57F-C89084653B22}"/>
    <dgm:cxn modelId="{92718423-BA10-4704-8B24-F5E8128A30EE}" type="presOf" srcId="{23EA768E-8E60-44CE-90D4-BD2CB3E3BBE6}" destId="{187CDEBA-C065-47C8-93AB-47380525A69A}" srcOrd="0" destOrd="0" presId="urn:microsoft.com/office/officeart/2005/8/layout/vList3"/>
    <dgm:cxn modelId="{64C12B2D-6F70-43FE-BF63-87DF41011FBA}" type="presOf" srcId="{665E0BCF-2F31-4DC4-8662-B56E487BBCC4}" destId="{6090E6BD-1215-45BC-A25F-924D90AA63F4}" srcOrd="0" destOrd="0" presId="urn:microsoft.com/office/officeart/2005/8/layout/vList3"/>
    <dgm:cxn modelId="{1B76F64A-B07A-4AE0-87F3-7D4F91B2A966}" type="presOf" srcId="{02618867-D450-4910-9096-FA6CA784D77A}" destId="{B706B64A-0ACF-4062-8E72-E45B5645636C}" srcOrd="0" destOrd="0" presId="urn:microsoft.com/office/officeart/2005/8/layout/vList3"/>
    <dgm:cxn modelId="{F3305875-E14D-447D-BB12-9DA1903BEB1A}" type="presOf" srcId="{F416BF09-2DCE-436F-BC71-1C9033E69046}" destId="{3C807811-C8D9-4E97-989E-45C13A554637}" srcOrd="0" destOrd="0" presId="urn:microsoft.com/office/officeart/2005/8/layout/vList3"/>
    <dgm:cxn modelId="{484E8682-84C2-4598-BF23-351DAD1DB260}" srcId="{665E0BCF-2F31-4DC4-8662-B56E487BBCC4}" destId="{F416BF09-2DCE-436F-BC71-1C9033E69046}" srcOrd="1" destOrd="0" parTransId="{3B945E6A-96B9-404C-AC1E-820615508B4B}" sibTransId="{4B6166BA-D83A-4564-97D7-3DB788082B6F}"/>
    <dgm:cxn modelId="{916BFFDB-3743-4206-81E4-643502F410F2}" srcId="{665E0BCF-2F31-4DC4-8662-B56E487BBCC4}" destId="{23EA768E-8E60-44CE-90D4-BD2CB3E3BBE6}" srcOrd="0" destOrd="0" parTransId="{1C7F1EA6-7C9C-4865-9D1B-29F9A826062F}" sibTransId="{07B53544-8864-42EB-A2A1-2FF3F877DEB6}"/>
    <dgm:cxn modelId="{4CEFA5BA-FDEA-4883-82A1-4871A5082FCD}" type="presParOf" srcId="{6090E6BD-1215-45BC-A25F-924D90AA63F4}" destId="{5799AA2D-78C7-4EDA-A8DF-E68BE712D28B}" srcOrd="0" destOrd="0" presId="urn:microsoft.com/office/officeart/2005/8/layout/vList3"/>
    <dgm:cxn modelId="{818541ED-DA43-473B-A3D4-799F52C5C63A}" type="presParOf" srcId="{5799AA2D-78C7-4EDA-A8DF-E68BE712D28B}" destId="{A17E7199-984D-4C65-9A6E-DEF60DBA4680}" srcOrd="0" destOrd="0" presId="urn:microsoft.com/office/officeart/2005/8/layout/vList3"/>
    <dgm:cxn modelId="{137E4568-6E6B-48C4-80B9-AC07ABF5FCCC}" type="presParOf" srcId="{5799AA2D-78C7-4EDA-A8DF-E68BE712D28B}" destId="{187CDEBA-C065-47C8-93AB-47380525A69A}" srcOrd="1" destOrd="0" presId="urn:microsoft.com/office/officeart/2005/8/layout/vList3"/>
    <dgm:cxn modelId="{30695E34-F69D-4A46-8AF9-7B8583DDD598}" type="presParOf" srcId="{6090E6BD-1215-45BC-A25F-924D90AA63F4}" destId="{8D40BB48-C039-4807-AA4D-0D1AD567FA12}" srcOrd="1" destOrd="0" presId="urn:microsoft.com/office/officeart/2005/8/layout/vList3"/>
    <dgm:cxn modelId="{92465E0E-D744-4785-B29B-5ADB09673597}" type="presParOf" srcId="{6090E6BD-1215-45BC-A25F-924D90AA63F4}" destId="{5B1D3AD2-E800-418D-8CFD-9C3304FC8D66}" srcOrd="2" destOrd="0" presId="urn:microsoft.com/office/officeart/2005/8/layout/vList3"/>
    <dgm:cxn modelId="{6DDDBF81-8E63-455A-9918-9E1E5565DCEA}" type="presParOf" srcId="{5B1D3AD2-E800-418D-8CFD-9C3304FC8D66}" destId="{55CB64E4-97C2-498E-9A47-F9AF72DF1341}" srcOrd="0" destOrd="0" presId="urn:microsoft.com/office/officeart/2005/8/layout/vList3"/>
    <dgm:cxn modelId="{56E2145F-752E-4729-AB27-82D54FF415E9}" type="presParOf" srcId="{5B1D3AD2-E800-418D-8CFD-9C3304FC8D66}" destId="{3C807811-C8D9-4E97-989E-45C13A554637}" srcOrd="1" destOrd="0" presId="urn:microsoft.com/office/officeart/2005/8/layout/vList3"/>
    <dgm:cxn modelId="{EF76CB5B-8CCD-445D-9699-DCC3C4637668}" type="presParOf" srcId="{6090E6BD-1215-45BC-A25F-924D90AA63F4}" destId="{6F8DC7EB-87FB-4E37-AFBE-CA8685F3F7EA}" srcOrd="3" destOrd="0" presId="urn:microsoft.com/office/officeart/2005/8/layout/vList3"/>
    <dgm:cxn modelId="{47C29AC6-640E-4049-A5DB-CD4B0B263BB4}" type="presParOf" srcId="{6090E6BD-1215-45BC-A25F-924D90AA63F4}" destId="{2C772332-7089-4FE3-B9CD-EDAB8F8C9D05}" srcOrd="4" destOrd="0" presId="urn:microsoft.com/office/officeart/2005/8/layout/vList3"/>
    <dgm:cxn modelId="{A39BF171-8724-48A8-97F4-76E51F494EE5}" type="presParOf" srcId="{2C772332-7089-4FE3-B9CD-EDAB8F8C9D05}" destId="{7412A5D2-3EEC-463C-BEEC-3AA8C43B976A}" srcOrd="0" destOrd="0" presId="urn:microsoft.com/office/officeart/2005/8/layout/vList3"/>
    <dgm:cxn modelId="{91315F21-6DB0-424B-B3CB-06204BB58FFD}" type="presParOf" srcId="{2C772332-7089-4FE3-B9CD-EDAB8F8C9D05}" destId="{B706B64A-0ACF-4062-8E72-E45B564563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3C668-A80C-4CEC-9FFA-5CE41D2157EB}" type="doc">
      <dgm:prSet loTypeId="urn:microsoft.com/office/officeart/2005/8/layout/pyramid2" loCatId="pyramid" qsTypeId="urn:microsoft.com/office/officeart/2005/8/quickstyle/simple1" qsCatId="simple" csTypeId="urn:microsoft.com/office/officeart/2005/8/colors/accent1_2" csCatId="accent1" phldr="1"/>
      <dgm:spPr/>
    </dgm:pt>
    <dgm:pt modelId="{DB5FD68B-1E0B-408A-B5CF-46CA0E43C851}">
      <dgm:prSet phldrT="[Текст]"/>
      <dgm:spPr/>
      <dgm:t>
        <a:bodyPr/>
        <a:lstStyle/>
        <a:p>
          <a:r>
            <a:rPr lang="uk-UA" dirty="0">
              <a:latin typeface="Book Antiqua" panose="02040602050305030304" pitchFamily="18" charset="0"/>
            </a:rPr>
            <a:t>Усиновлення</a:t>
          </a:r>
          <a:endParaRPr lang="ru-RU" dirty="0">
            <a:latin typeface="Book Antiqua" panose="02040602050305030304" pitchFamily="18" charset="0"/>
          </a:endParaRPr>
        </a:p>
      </dgm:t>
    </dgm:pt>
    <dgm:pt modelId="{A3E8F6B3-2296-470E-9038-71D9C4776E93}" type="parTrans" cxnId="{FFC3FC18-B0B1-49EF-9AD5-0090043A20FA}">
      <dgm:prSet/>
      <dgm:spPr/>
      <dgm:t>
        <a:bodyPr/>
        <a:lstStyle/>
        <a:p>
          <a:endParaRPr lang="ru-RU"/>
        </a:p>
      </dgm:t>
    </dgm:pt>
    <dgm:pt modelId="{6DF418A2-356B-4940-80E1-E82DD69B84D8}" type="sibTrans" cxnId="{FFC3FC18-B0B1-49EF-9AD5-0090043A20FA}">
      <dgm:prSet/>
      <dgm:spPr/>
      <dgm:t>
        <a:bodyPr/>
        <a:lstStyle/>
        <a:p>
          <a:endParaRPr lang="ru-RU"/>
        </a:p>
      </dgm:t>
    </dgm:pt>
    <dgm:pt modelId="{2801E78B-93E3-4794-BE5E-9D9C86A75DF2}">
      <dgm:prSet phldrT="[Текст]"/>
      <dgm:spPr/>
      <dgm:t>
        <a:bodyPr/>
        <a:lstStyle/>
        <a:p>
          <a:r>
            <a:rPr lang="uk-UA" dirty="0">
              <a:latin typeface="Book Antiqua" panose="02040602050305030304" pitchFamily="18" charset="0"/>
            </a:rPr>
            <a:t>Опіка / піклування</a:t>
          </a:r>
          <a:endParaRPr lang="ru-RU" dirty="0">
            <a:latin typeface="Book Antiqua" panose="02040602050305030304" pitchFamily="18" charset="0"/>
          </a:endParaRPr>
        </a:p>
      </dgm:t>
    </dgm:pt>
    <dgm:pt modelId="{4EC49E3D-0AA4-44CF-95D0-92DDFE1E75B5}" type="parTrans" cxnId="{900A56BD-8618-44A5-BF49-425A182C2DAD}">
      <dgm:prSet/>
      <dgm:spPr/>
      <dgm:t>
        <a:bodyPr/>
        <a:lstStyle/>
        <a:p>
          <a:endParaRPr lang="ru-RU"/>
        </a:p>
      </dgm:t>
    </dgm:pt>
    <dgm:pt modelId="{66609D7D-028A-4E3A-9244-D0AB68E1F67D}" type="sibTrans" cxnId="{900A56BD-8618-44A5-BF49-425A182C2DAD}">
      <dgm:prSet/>
      <dgm:spPr/>
      <dgm:t>
        <a:bodyPr/>
        <a:lstStyle/>
        <a:p>
          <a:endParaRPr lang="ru-RU"/>
        </a:p>
      </dgm:t>
    </dgm:pt>
    <dgm:pt modelId="{8300BBEB-5B2F-43B9-9BCD-D2012E74D708}">
      <dgm:prSet phldrT="[Текст]"/>
      <dgm:spPr/>
      <dgm:t>
        <a:bodyPr/>
        <a:lstStyle/>
        <a:p>
          <a:r>
            <a:rPr lang="uk-UA" dirty="0">
              <a:latin typeface="Book Antiqua" panose="02040602050305030304" pitchFamily="18" charset="0"/>
            </a:rPr>
            <a:t>Прийомна сім’я</a:t>
          </a:r>
          <a:endParaRPr lang="ru-RU" dirty="0">
            <a:latin typeface="Book Antiqua" panose="02040602050305030304" pitchFamily="18" charset="0"/>
          </a:endParaRPr>
        </a:p>
      </dgm:t>
    </dgm:pt>
    <dgm:pt modelId="{B65BA0E4-558C-4B68-8409-4341E3526748}" type="parTrans" cxnId="{8CDBFE3B-516F-479E-A762-AF02F6E63B53}">
      <dgm:prSet/>
      <dgm:spPr/>
      <dgm:t>
        <a:bodyPr/>
        <a:lstStyle/>
        <a:p>
          <a:endParaRPr lang="ru-RU"/>
        </a:p>
      </dgm:t>
    </dgm:pt>
    <dgm:pt modelId="{01D9DF36-23E7-45D0-8D60-DEEFCDE09D05}" type="sibTrans" cxnId="{8CDBFE3B-516F-479E-A762-AF02F6E63B53}">
      <dgm:prSet/>
      <dgm:spPr/>
      <dgm:t>
        <a:bodyPr/>
        <a:lstStyle/>
        <a:p>
          <a:endParaRPr lang="ru-RU"/>
        </a:p>
      </dgm:t>
    </dgm:pt>
    <dgm:pt modelId="{8EA2C917-C46C-4383-9095-3886A35FC403}">
      <dgm:prSet/>
      <dgm:spPr/>
      <dgm:t>
        <a:bodyPr/>
        <a:lstStyle/>
        <a:p>
          <a:r>
            <a:rPr lang="uk-UA" dirty="0">
              <a:latin typeface="Book Antiqua" panose="02040602050305030304" pitchFamily="18" charset="0"/>
            </a:rPr>
            <a:t>Дитячий будинок сімейного типу</a:t>
          </a:r>
          <a:endParaRPr lang="ru-RU" dirty="0">
            <a:latin typeface="Book Antiqua" panose="02040602050305030304" pitchFamily="18" charset="0"/>
          </a:endParaRPr>
        </a:p>
      </dgm:t>
    </dgm:pt>
    <dgm:pt modelId="{13F7C64D-CAB1-4605-8EDB-58E5D810DB26}" type="parTrans" cxnId="{8CEF08F0-B5FB-4340-AC75-A27F3B9B97F5}">
      <dgm:prSet/>
      <dgm:spPr/>
      <dgm:t>
        <a:bodyPr/>
        <a:lstStyle/>
        <a:p>
          <a:endParaRPr lang="ru-RU"/>
        </a:p>
      </dgm:t>
    </dgm:pt>
    <dgm:pt modelId="{6E5C6AD9-6678-49B6-8B34-1F21C1DCBDD5}" type="sibTrans" cxnId="{8CEF08F0-B5FB-4340-AC75-A27F3B9B97F5}">
      <dgm:prSet/>
      <dgm:spPr/>
      <dgm:t>
        <a:bodyPr/>
        <a:lstStyle/>
        <a:p>
          <a:endParaRPr lang="ru-RU"/>
        </a:p>
      </dgm:t>
    </dgm:pt>
    <dgm:pt modelId="{AB6471DC-3B30-4D4B-BB76-8A89E9A8487F}" type="pres">
      <dgm:prSet presAssocID="{B903C668-A80C-4CEC-9FFA-5CE41D2157EB}" presName="compositeShape" presStyleCnt="0">
        <dgm:presLayoutVars>
          <dgm:dir/>
          <dgm:resizeHandles/>
        </dgm:presLayoutVars>
      </dgm:prSet>
      <dgm:spPr/>
    </dgm:pt>
    <dgm:pt modelId="{2929B67B-9CAA-435D-8E43-11688991C500}" type="pres">
      <dgm:prSet presAssocID="{B903C668-A80C-4CEC-9FFA-5CE41D2157EB}" presName="pyramid" presStyleLbl="node1" presStyleIdx="0" presStyleCnt="1" custScaleX="89882"/>
      <dgm:spPr/>
    </dgm:pt>
    <dgm:pt modelId="{5FCC5585-E58E-4CA4-99B6-B6D95D0D0DF8}" type="pres">
      <dgm:prSet presAssocID="{B903C668-A80C-4CEC-9FFA-5CE41D2157EB}" presName="theList" presStyleCnt="0"/>
      <dgm:spPr/>
    </dgm:pt>
    <dgm:pt modelId="{3ED28473-D576-477B-BE29-BA2E1EBD42E8}" type="pres">
      <dgm:prSet presAssocID="{DB5FD68B-1E0B-408A-B5CF-46CA0E43C851}" presName="aNode" presStyleLbl="fgAcc1" presStyleIdx="0" presStyleCnt="4">
        <dgm:presLayoutVars>
          <dgm:bulletEnabled val="1"/>
        </dgm:presLayoutVars>
      </dgm:prSet>
      <dgm:spPr/>
    </dgm:pt>
    <dgm:pt modelId="{F677CC5D-08FA-47E9-AD6C-1EFCC66F3DD7}" type="pres">
      <dgm:prSet presAssocID="{DB5FD68B-1E0B-408A-B5CF-46CA0E43C851}" presName="aSpace" presStyleCnt="0"/>
      <dgm:spPr/>
    </dgm:pt>
    <dgm:pt modelId="{9D8CEE65-7993-4364-81C9-0209A9FAEF70}" type="pres">
      <dgm:prSet presAssocID="{2801E78B-93E3-4794-BE5E-9D9C86A75DF2}" presName="aNode" presStyleLbl="fgAcc1" presStyleIdx="1" presStyleCnt="4">
        <dgm:presLayoutVars>
          <dgm:bulletEnabled val="1"/>
        </dgm:presLayoutVars>
      </dgm:prSet>
      <dgm:spPr/>
    </dgm:pt>
    <dgm:pt modelId="{88B6423E-A31C-4E11-915C-C5BAC0BD383F}" type="pres">
      <dgm:prSet presAssocID="{2801E78B-93E3-4794-BE5E-9D9C86A75DF2}" presName="aSpace" presStyleCnt="0"/>
      <dgm:spPr/>
    </dgm:pt>
    <dgm:pt modelId="{A0CABA39-ABB6-4596-BF37-EEF92A319713}" type="pres">
      <dgm:prSet presAssocID="{8300BBEB-5B2F-43B9-9BCD-D2012E74D708}" presName="aNode" presStyleLbl="fgAcc1" presStyleIdx="2" presStyleCnt="4">
        <dgm:presLayoutVars>
          <dgm:bulletEnabled val="1"/>
        </dgm:presLayoutVars>
      </dgm:prSet>
      <dgm:spPr/>
    </dgm:pt>
    <dgm:pt modelId="{EF8FAE24-8F79-4A06-B947-AE2C4EFDBEBD}" type="pres">
      <dgm:prSet presAssocID="{8300BBEB-5B2F-43B9-9BCD-D2012E74D708}" presName="aSpace" presStyleCnt="0"/>
      <dgm:spPr/>
    </dgm:pt>
    <dgm:pt modelId="{6DF255AD-CD1E-4B8E-8C74-C01832D8C1F1}" type="pres">
      <dgm:prSet presAssocID="{8EA2C917-C46C-4383-9095-3886A35FC403}" presName="aNode" presStyleLbl="fgAcc1" presStyleIdx="3" presStyleCnt="4" custScaleY="156819">
        <dgm:presLayoutVars>
          <dgm:bulletEnabled val="1"/>
        </dgm:presLayoutVars>
      </dgm:prSet>
      <dgm:spPr/>
    </dgm:pt>
    <dgm:pt modelId="{1CCCB449-0184-4259-AF48-0535379C2DFB}" type="pres">
      <dgm:prSet presAssocID="{8EA2C917-C46C-4383-9095-3886A35FC403}" presName="aSpace" presStyleCnt="0"/>
      <dgm:spPr/>
    </dgm:pt>
  </dgm:ptLst>
  <dgm:cxnLst>
    <dgm:cxn modelId="{FFC3FC18-B0B1-49EF-9AD5-0090043A20FA}" srcId="{B903C668-A80C-4CEC-9FFA-5CE41D2157EB}" destId="{DB5FD68B-1E0B-408A-B5CF-46CA0E43C851}" srcOrd="0" destOrd="0" parTransId="{A3E8F6B3-2296-470E-9038-71D9C4776E93}" sibTransId="{6DF418A2-356B-4940-80E1-E82DD69B84D8}"/>
    <dgm:cxn modelId="{8CDBFE3B-516F-479E-A762-AF02F6E63B53}" srcId="{B903C668-A80C-4CEC-9FFA-5CE41D2157EB}" destId="{8300BBEB-5B2F-43B9-9BCD-D2012E74D708}" srcOrd="2" destOrd="0" parTransId="{B65BA0E4-558C-4B68-8409-4341E3526748}" sibTransId="{01D9DF36-23E7-45D0-8D60-DEEFCDE09D05}"/>
    <dgm:cxn modelId="{5BF4CA5D-542A-4ABF-854F-BADF694866D8}" type="presOf" srcId="{DB5FD68B-1E0B-408A-B5CF-46CA0E43C851}" destId="{3ED28473-D576-477B-BE29-BA2E1EBD42E8}" srcOrd="0" destOrd="0" presId="urn:microsoft.com/office/officeart/2005/8/layout/pyramid2"/>
    <dgm:cxn modelId="{21339D67-84E9-4D92-8334-9922CEE5516D}" type="presOf" srcId="{2801E78B-93E3-4794-BE5E-9D9C86A75DF2}" destId="{9D8CEE65-7993-4364-81C9-0209A9FAEF70}" srcOrd="0" destOrd="0" presId="urn:microsoft.com/office/officeart/2005/8/layout/pyramid2"/>
    <dgm:cxn modelId="{75A2BE77-3C7C-4837-A9AE-68F2C8242C17}" type="presOf" srcId="{8300BBEB-5B2F-43B9-9BCD-D2012E74D708}" destId="{A0CABA39-ABB6-4596-BF37-EEF92A319713}" srcOrd="0" destOrd="0" presId="urn:microsoft.com/office/officeart/2005/8/layout/pyramid2"/>
    <dgm:cxn modelId="{BE771FAD-358C-47BC-BEB1-418DD1C04BF3}" type="presOf" srcId="{B903C668-A80C-4CEC-9FFA-5CE41D2157EB}" destId="{AB6471DC-3B30-4D4B-BB76-8A89E9A8487F}" srcOrd="0" destOrd="0" presId="urn:microsoft.com/office/officeart/2005/8/layout/pyramid2"/>
    <dgm:cxn modelId="{586BF0B2-4F25-4E9C-9840-939F19620F99}" type="presOf" srcId="{8EA2C917-C46C-4383-9095-3886A35FC403}" destId="{6DF255AD-CD1E-4B8E-8C74-C01832D8C1F1}" srcOrd="0" destOrd="0" presId="urn:microsoft.com/office/officeart/2005/8/layout/pyramid2"/>
    <dgm:cxn modelId="{900A56BD-8618-44A5-BF49-425A182C2DAD}" srcId="{B903C668-A80C-4CEC-9FFA-5CE41D2157EB}" destId="{2801E78B-93E3-4794-BE5E-9D9C86A75DF2}" srcOrd="1" destOrd="0" parTransId="{4EC49E3D-0AA4-44CF-95D0-92DDFE1E75B5}" sibTransId="{66609D7D-028A-4E3A-9244-D0AB68E1F67D}"/>
    <dgm:cxn modelId="{8CEF08F0-B5FB-4340-AC75-A27F3B9B97F5}" srcId="{B903C668-A80C-4CEC-9FFA-5CE41D2157EB}" destId="{8EA2C917-C46C-4383-9095-3886A35FC403}" srcOrd="3" destOrd="0" parTransId="{13F7C64D-CAB1-4605-8EDB-58E5D810DB26}" sibTransId="{6E5C6AD9-6678-49B6-8B34-1F21C1DCBDD5}"/>
    <dgm:cxn modelId="{65EC975E-52D6-40B4-9FF1-1643DAA507FC}" type="presParOf" srcId="{AB6471DC-3B30-4D4B-BB76-8A89E9A8487F}" destId="{2929B67B-9CAA-435D-8E43-11688991C500}" srcOrd="0" destOrd="0" presId="urn:microsoft.com/office/officeart/2005/8/layout/pyramid2"/>
    <dgm:cxn modelId="{0DED5942-9BBE-454B-9D37-C36B2EE49142}" type="presParOf" srcId="{AB6471DC-3B30-4D4B-BB76-8A89E9A8487F}" destId="{5FCC5585-E58E-4CA4-99B6-B6D95D0D0DF8}" srcOrd="1" destOrd="0" presId="urn:microsoft.com/office/officeart/2005/8/layout/pyramid2"/>
    <dgm:cxn modelId="{A6EF16B1-7164-43B8-A036-7740811BB984}" type="presParOf" srcId="{5FCC5585-E58E-4CA4-99B6-B6D95D0D0DF8}" destId="{3ED28473-D576-477B-BE29-BA2E1EBD42E8}" srcOrd="0" destOrd="0" presId="urn:microsoft.com/office/officeart/2005/8/layout/pyramid2"/>
    <dgm:cxn modelId="{A71400B9-21C6-411E-B042-63FC9E6D1E92}" type="presParOf" srcId="{5FCC5585-E58E-4CA4-99B6-B6D95D0D0DF8}" destId="{F677CC5D-08FA-47E9-AD6C-1EFCC66F3DD7}" srcOrd="1" destOrd="0" presId="urn:microsoft.com/office/officeart/2005/8/layout/pyramid2"/>
    <dgm:cxn modelId="{3888CCFA-368F-4A8E-BC02-3DA3596AFE45}" type="presParOf" srcId="{5FCC5585-E58E-4CA4-99B6-B6D95D0D0DF8}" destId="{9D8CEE65-7993-4364-81C9-0209A9FAEF70}" srcOrd="2" destOrd="0" presId="urn:microsoft.com/office/officeart/2005/8/layout/pyramid2"/>
    <dgm:cxn modelId="{E7972626-9675-4CCD-80BB-21FDF00FA7D6}" type="presParOf" srcId="{5FCC5585-E58E-4CA4-99B6-B6D95D0D0DF8}" destId="{88B6423E-A31C-4E11-915C-C5BAC0BD383F}" srcOrd="3" destOrd="0" presId="urn:microsoft.com/office/officeart/2005/8/layout/pyramid2"/>
    <dgm:cxn modelId="{BA5A82EA-97A3-4463-AC17-8B76499F33FF}" type="presParOf" srcId="{5FCC5585-E58E-4CA4-99B6-B6D95D0D0DF8}" destId="{A0CABA39-ABB6-4596-BF37-EEF92A319713}" srcOrd="4" destOrd="0" presId="urn:microsoft.com/office/officeart/2005/8/layout/pyramid2"/>
    <dgm:cxn modelId="{452DF792-9738-4602-BCE0-B9582E6DE240}" type="presParOf" srcId="{5FCC5585-E58E-4CA4-99B6-B6D95D0D0DF8}" destId="{EF8FAE24-8F79-4A06-B947-AE2C4EFDBEBD}" srcOrd="5" destOrd="0" presId="urn:microsoft.com/office/officeart/2005/8/layout/pyramid2"/>
    <dgm:cxn modelId="{38D96B24-1A0B-4404-8014-9FEEB89C9167}" type="presParOf" srcId="{5FCC5585-E58E-4CA4-99B6-B6D95D0D0DF8}" destId="{6DF255AD-CD1E-4B8E-8C74-C01832D8C1F1}" srcOrd="6" destOrd="0" presId="urn:microsoft.com/office/officeart/2005/8/layout/pyramid2"/>
    <dgm:cxn modelId="{B442127D-0019-44D6-935F-94644DA690D8}" type="presParOf" srcId="{5FCC5585-E58E-4CA4-99B6-B6D95D0D0DF8}" destId="{1CCCB449-0184-4259-AF48-0535379C2DFB}"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6A8B14-FA47-47C2-B37C-EC08A04E96E2}" type="doc">
      <dgm:prSet loTypeId="urn:microsoft.com/office/officeart/2005/8/layout/chevron1" loCatId="process" qsTypeId="urn:microsoft.com/office/officeart/2005/8/quickstyle/simple1" qsCatId="simple" csTypeId="urn:microsoft.com/office/officeart/2005/8/colors/accent1_2" csCatId="accent1" phldr="1"/>
      <dgm:spPr/>
    </dgm:pt>
    <dgm:pt modelId="{DAE47AB3-2474-4AD7-985E-7898B953F07E}">
      <dgm:prSet phldrT="[Текст]"/>
      <dgm:spPr/>
      <dgm:t>
        <a:bodyPr/>
        <a:lstStyle/>
        <a:p>
          <a:r>
            <a:rPr lang="uk-UA" b="1" dirty="0">
              <a:solidFill>
                <a:schemeClr val="tx1"/>
              </a:solidFill>
              <a:latin typeface="Book Antiqua" panose="02040602050305030304" pitchFamily="18" charset="0"/>
            </a:rPr>
            <a:t>Усиновлення </a:t>
          </a:r>
          <a:endParaRPr lang="ru-RU" b="1" dirty="0">
            <a:solidFill>
              <a:schemeClr val="tx1"/>
            </a:solidFill>
            <a:latin typeface="Book Antiqua" panose="02040602050305030304" pitchFamily="18" charset="0"/>
          </a:endParaRPr>
        </a:p>
      </dgm:t>
    </dgm:pt>
    <dgm:pt modelId="{8B438A50-0847-4BAA-A58B-5BD43752F360}" type="parTrans" cxnId="{AD97A16C-158A-47C4-81A9-4D7BD3FB0A67}">
      <dgm:prSet/>
      <dgm:spPr/>
      <dgm:t>
        <a:bodyPr/>
        <a:lstStyle/>
        <a:p>
          <a:endParaRPr lang="ru-RU"/>
        </a:p>
      </dgm:t>
    </dgm:pt>
    <dgm:pt modelId="{C579F896-CED6-42D2-AA86-29CF89B849A1}" type="sibTrans" cxnId="{AD97A16C-158A-47C4-81A9-4D7BD3FB0A67}">
      <dgm:prSet/>
      <dgm:spPr/>
      <dgm:t>
        <a:bodyPr/>
        <a:lstStyle/>
        <a:p>
          <a:endParaRPr lang="ru-RU"/>
        </a:p>
      </dgm:t>
    </dgm:pt>
    <dgm:pt modelId="{1623F380-A77B-439E-9946-BD8BF32C7CBE}">
      <dgm:prSet phldrT="[Текст]"/>
      <dgm:spPr/>
      <dgm:t>
        <a:bodyPr/>
        <a:lstStyle/>
        <a:p>
          <a:r>
            <a:rPr lang="uk-UA" b="1" dirty="0">
              <a:solidFill>
                <a:schemeClr val="tx1"/>
              </a:solidFill>
              <a:latin typeface="Book Antiqua" panose="02040602050305030304" pitchFamily="18" charset="0"/>
            </a:rPr>
            <a:t>Опіка/ піклування</a:t>
          </a:r>
          <a:endParaRPr lang="ru-RU" b="1" dirty="0">
            <a:solidFill>
              <a:schemeClr val="tx1"/>
            </a:solidFill>
            <a:latin typeface="Book Antiqua" panose="02040602050305030304" pitchFamily="18" charset="0"/>
          </a:endParaRPr>
        </a:p>
      </dgm:t>
    </dgm:pt>
    <dgm:pt modelId="{DB59C38D-CE7E-4C87-8390-0862D46B40E9}" type="parTrans" cxnId="{AEE7FB85-C771-4657-BAA4-E43B5A8497C5}">
      <dgm:prSet/>
      <dgm:spPr/>
      <dgm:t>
        <a:bodyPr/>
        <a:lstStyle/>
        <a:p>
          <a:endParaRPr lang="ru-RU"/>
        </a:p>
      </dgm:t>
    </dgm:pt>
    <dgm:pt modelId="{1EB61D14-0C5A-4E53-8300-01880C41F9DE}" type="sibTrans" cxnId="{AEE7FB85-C771-4657-BAA4-E43B5A8497C5}">
      <dgm:prSet/>
      <dgm:spPr/>
      <dgm:t>
        <a:bodyPr/>
        <a:lstStyle/>
        <a:p>
          <a:endParaRPr lang="ru-RU"/>
        </a:p>
      </dgm:t>
    </dgm:pt>
    <dgm:pt modelId="{94D7F673-E6DF-4D23-BCFC-D10A4F5E92D3}">
      <dgm:prSet phldrT="[Текст]"/>
      <dgm:spPr/>
      <dgm:t>
        <a:bodyPr/>
        <a:lstStyle/>
        <a:p>
          <a:r>
            <a:rPr lang="uk-UA" b="1" dirty="0">
              <a:solidFill>
                <a:schemeClr val="tx1"/>
              </a:solidFill>
              <a:latin typeface="Book Antiqua" panose="02040602050305030304" pitchFamily="18" charset="0"/>
            </a:rPr>
            <a:t>Прийомна сім’я (ПС)</a:t>
          </a:r>
          <a:endParaRPr lang="ru-RU" b="1" dirty="0">
            <a:solidFill>
              <a:schemeClr val="tx1"/>
            </a:solidFill>
            <a:latin typeface="Book Antiqua" panose="02040602050305030304" pitchFamily="18" charset="0"/>
          </a:endParaRPr>
        </a:p>
      </dgm:t>
    </dgm:pt>
    <dgm:pt modelId="{DF80AB73-351F-4C25-A150-297640B5E2CE}" type="parTrans" cxnId="{F81E8F9A-62CE-4530-92AC-50EC9CFC347D}">
      <dgm:prSet/>
      <dgm:spPr/>
      <dgm:t>
        <a:bodyPr/>
        <a:lstStyle/>
        <a:p>
          <a:endParaRPr lang="ru-RU"/>
        </a:p>
      </dgm:t>
    </dgm:pt>
    <dgm:pt modelId="{F60F5C53-720F-463C-8C98-91BD01CA5C79}" type="sibTrans" cxnId="{F81E8F9A-62CE-4530-92AC-50EC9CFC347D}">
      <dgm:prSet/>
      <dgm:spPr/>
      <dgm:t>
        <a:bodyPr/>
        <a:lstStyle/>
        <a:p>
          <a:endParaRPr lang="ru-RU"/>
        </a:p>
      </dgm:t>
    </dgm:pt>
    <dgm:pt modelId="{FA9DDFAC-0E34-4183-BDDD-2D0500024851}">
      <dgm:prSet/>
      <dgm:spPr/>
      <dgm:t>
        <a:bodyPr/>
        <a:lstStyle/>
        <a:p>
          <a:r>
            <a:rPr lang="uk-UA" b="1" dirty="0">
              <a:solidFill>
                <a:schemeClr val="tx1"/>
              </a:solidFill>
              <a:latin typeface="Book Antiqua" panose="02040602050305030304" pitchFamily="18" charset="0"/>
            </a:rPr>
            <a:t>Дитячий будинок сімейного типу (ДБСТ)</a:t>
          </a:r>
          <a:endParaRPr lang="ru-RU" b="1" dirty="0">
            <a:solidFill>
              <a:schemeClr val="tx1"/>
            </a:solidFill>
            <a:latin typeface="Book Antiqua" panose="02040602050305030304" pitchFamily="18" charset="0"/>
          </a:endParaRPr>
        </a:p>
      </dgm:t>
    </dgm:pt>
    <dgm:pt modelId="{0C5BBE47-688D-4987-9B8C-CA3D10CEDE50}" type="parTrans" cxnId="{41AA4298-7C9F-4C57-977C-DD4330A863B1}">
      <dgm:prSet/>
      <dgm:spPr/>
      <dgm:t>
        <a:bodyPr/>
        <a:lstStyle/>
        <a:p>
          <a:endParaRPr lang="ru-RU"/>
        </a:p>
      </dgm:t>
    </dgm:pt>
    <dgm:pt modelId="{E2FBFC3B-0962-46E8-90AB-73F9C05CEA90}" type="sibTrans" cxnId="{41AA4298-7C9F-4C57-977C-DD4330A863B1}">
      <dgm:prSet/>
      <dgm:spPr/>
      <dgm:t>
        <a:bodyPr/>
        <a:lstStyle/>
        <a:p>
          <a:endParaRPr lang="ru-RU"/>
        </a:p>
      </dgm:t>
    </dgm:pt>
    <dgm:pt modelId="{F9B21240-787F-4325-AF11-BD5F0A16FD70}" type="pres">
      <dgm:prSet presAssocID="{E66A8B14-FA47-47C2-B37C-EC08A04E96E2}" presName="Name0" presStyleCnt="0">
        <dgm:presLayoutVars>
          <dgm:dir/>
          <dgm:animLvl val="lvl"/>
          <dgm:resizeHandles val="exact"/>
        </dgm:presLayoutVars>
      </dgm:prSet>
      <dgm:spPr/>
    </dgm:pt>
    <dgm:pt modelId="{33A8E27C-FFB0-4236-8132-81B32E31B465}" type="pres">
      <dgm:prSet presAssocID="{DAE47AB3-2474-4AD7-985E-7898B953F07E}" presName="parTxOnly" presStyleLbl="node1" presStyleIdx="0" presStyleCnt="4">
        <dgm:presLayoutVars>
          <dgm:chMax val="0"/>
          <dgm:chPref val="0"/>
          <dgm:bulletEnabled val="1"/>
        </dgm:presLayoutVars>
      </dgm:prSet>
      <dgm:spPr/>
    </dgm:pt>
    <dgm:pt modelId="{D63CBC6F-E77F-45AB-95DA-10B17F4E8FF4}" type="pres">
      <dgm:prSet presAssocID="{C579F896-CED6-42D2-AA86-29CF89B849A1}" presName="parTxOnlySpace" presStyleCnt="0"/>
      <dgm:spPr/>
    </dgm:pt>
    <dgm:pt modelId="{B3911FEE-6A9C-43DE-988E-4AB5A8473FCB}" type="pres">
      <dgm:prSet presAssocID="{1623F380-A77B-439E-9946-BD8BF32C7CBE}" presName="parTxOnly" presStyleLbl="node1" presStyleIdx="1" presStyleCnt="4">
        <dgm:presLayoutVars>
          <dgm:chMax val="0"/>
          <dgm:chPref val="0"/>
          <dgm:bulletEnabled val="1"/>
        </dgm:presLayoutVars>
      </dgm:prSet>
      <dgm:spPr/>
    </dgm:pt>
    <dgm:pt modelId="{15CB9C95-DE34-4120-A395-7A69875D78B7}" type="pres">
      <dgm:prSet presAssocID="{1EB61D14-0C5A-4E53-8300-01880C41F9DE}" presName="parTxOnlySpace" presStyleCnt="0"/>
      <dgm:spPr/>
    </dgm:pt>
    <dgm:pt modelId="{CA8CF659-6806-4450-B1C2-87437FDE6550}" type="pres">
      <dgm:prSet presAssocID="{94D7F673-E6DF-4D23-BCFC-D10A4F5E92D3}" presName="parTxOnly" presStyleLbl="node1" presStyleIdx="2" presStyleCnt="4">
        <dgm:presLayoutVars>
          <dgm:chMax val="0"/>
          <dgm:chPref val="0"/>
          <dgm:bulletEnabled val="1"/>
        </dgm:presLayoutVars>
      </dgm:prSet>
      <dgm:spPr/>
    </dgm:pt>
    <dgm:pt modelId="{7EE9F7CC-BD8E-46CF-B41A-341FB4513977}" type="pres">
      <dgm:prSet presAssocID="{F60F5C53-720F-463C-8C98-91BD01CA5C79}" presName="parTxOnlySpace" presStyleCnt="0"/>
      <dgm:spPr/>
    </dgm:pt>
    <dgm:pt modelId="{655E5F22-0459-4456-AB1D-CDC34473584B}" type="pres">
      <dgm:prSet presAssocID="{FA9DDFAC-0E34-4183-BDDD-2D0500024851}" presName="parTxOnly" presStyleLbl="node1" presStyleIdx="3" presStyleCnt="4">
        <dgm:presLayoutVars>
          <dgm:chMax val="0"/>
          <dgm:chPref val="0"/>
          <dgm:bulletEnabled val="1"/>
        </dgm:presLayoutVars>
      </dgm:prSet>
      <dgm:spPr/>
    </dgm:pt>
  </dgm:ptLst>
  <dgm:cxnLst>
    <dgm:cxn modelId="{AD97A16C-158A-47C4-81A9-4D7BD3FB0A67}" srcId="{E66A8B14-FA47-47C2-B37C-EC08A04E96E2}" destId="{DAE47AB3-2474-4AD7-985E-7898B953F07E}" srcOrd="0" destOrd="0" parTransId="{8B438A50-0847-4BAA-A58B-5BD43752F360}" sibTransId="{C579F896-CED6-42D2-AA86-29CF89B849A1}"/>
    <dgm:cxn modelId="{63FD9A7B-D366-4F9C-B784-CE22B3E60295}" type="presOf" srcId="{1623F380-A77B-439E-9946-BD8BF32C7CBE}" destId="{B3911FEE-6A9C-43DE-988E-4AB5A8473FCB}" srcOrd="0" destOrd="0" presId="urn:microsoft.com/office/officeart/2005/8/layout/chevron1"/>
    <dgm:cxn modelId="{AEE7FB85-C771-4657-BAA4-E43B5A8497C5}" srcId="{E66A8B14-FA47-47C2-B37C-EC08A04E96E2}" destId="{1623F380-A77B-439E-9946-BD8BF32C7CBE}" srcOrd="1" destOrd="0" parTransId="{DB59C38D-CE7E-4C87-8390-0862D46B40E9}" sibTransId="{1EB61D14-0C5A-4E53-8300-01880C41F9DE}"/>
    <dgm:cxn modelId="{8A706788-39D7-49E0-9B18-33C64994C845}" type="presOf" srcId="{94D7F673-E6DF-4D23-BCFC-D10A4F5E92D3}" destId="{CA8CF659-6806-4450-B1C2-87437FDE6550}" srcOrd="0" destOrd="0" presId="urn:microsoft.com/office/officeart/2005/8/layout/chevron1"/>
    <dgm:cxn modelId="{41AA4298-7C9F-4C57-977C-DD4330A863B1}" srcId="{E66A8B14-FA47-47C2-B37C-EC08A04E96E2}" destId="{FA9DDFAC-0E34-4183-BDDD-2D0500024851}" srcOrd="3" destOrd="0" parTransId="{0C5BBE47-688D-4987-9B8C-CA3D10CEDE50}" sibTransId="{E2FBFC3B-0962-46E8-90AB-73F9C05CEA90}"/>
    <dgm:cxn modelId="{F81E8F9A-62CE-4530-92AC-50EC9CFC347D}" srcId="{E66A8B14-FA47-47C2-B37C-EC08A04E96E2}" destId="{94D7F673-E6DF-4D23-BCFC-D10A4F5E92D3}" srcOrd="2" destOrd="0" parTransId="{DF80AB73-351F-4C25-A150-297640B5E2CE}" sibTransId="{F60F5C53-720F-463C-8C98-91BD01CA5C79}"/>
    <dgm:cxn modelId="{B0C36DAC-11D0-475F-988F-6253BC05AACC}" type="presOf" srcId="{DAE47AB3-2474-4AD7-985E-7898B953F07E}" destId="{33A8E27C-FFB0-4236-8132-81B32E31B465}" srcOrd="0" destOrd="0" presId="urn:microsoft.com/office/officeart/2005/8/layout/chevron1"/>
    <dgm:cxn modelId="{10E35FB3-2A33-478B-9B7E-72F67B04B7C8}" type="presOf" srcId="{E66A8B14-FA47-47C2-B37C-EC08A04E96E2}" destId="{F9B21240-787F-4325-AF11-BD5F0A16FD70}" srcOrd="0" destOrd="0" presId="urn:microsoft.com/office/officeart/2005/8/layout/chevron1"/>
    <dgm:cxn modelId="{D25C24E2-7513-4674-AF60-5FA9486F67EE}" type="presOf" srcId="{FA9DDFAC-0E34-4183-BDDD-2D0500024851}" destId="{655E5F22-0459-4456-AB1D-CDC34473584B}" srcOrd="0" destOrd="0" presId="urn:microsoft.com/office/officeart/2005/8/layout/chevron1"/>
    <dgm:cxn modelId="{F0F26FBD-B85E-47EC-9D45-1E7EB2B13537}" type="presParOf" srcId="{F9B21240-787F-4325-AF11-BD5F0A16FD70}" destId="{33A8E27C-FFB0-4236-8132-81B32E31B465}" srcOrd="0" destOrd="0" presId="urn:microsoft.com/office/officeart/2005/8/layout/chevron1"/>
    <dgm:cxn modelId="{DA6985C3-C25F-43D2-B8E7-308CD89076A9}" type="presParOf" srcId="{F9B21240-787F-4325-AF11-BD5F0A16FD70}" destId="{D63CBC6F-E77F-45AB-95DA-10B17F4E8FF4}" srcOrd="1" destOrd="0" presId="urn:microsoft.com/office/officeart/2005/8/layout/chevron1"/>
    <dgm:cxn modelId="{F7470A66-38AC-4E8C-80D7-F0B09D06B8CD}" type="presParOf" srcId="{F9B21240-787F-4325-AF11-BD5F0A16FD70}" destId="{B3911FEE-6A9C-43DE-988E-4AB5A8473FCB}" srcOrd="2" destOrd="0" presId="urn:microsoft.com/office/officeart/2005/8/layout/chevron1"/>
    <dgm:cxn modelId="{098EF933-4A07-41F2-8279-6F25EB0D83D7}" type="presParOf" srcId="{F9B21240-787F-4325-AF11-BD5F0A16FD70}" destId="{15CB9C95-DE34-4120-A395-7A69875D78B7}" srcOrd="3" destOrd="0" presId="urn:microsoft.com/office/officeart/2005/8/layout/chevron1"/>
    <dgm:cxn modelId="{48AF6A62-AC86-4E0C-964B-B61C13152FF3}" type="presParOf" srcId="{F9B21240-787F-4325-AF11-BD5F0A16FD70}" destId="{CA8CF659-6806-4450-B1C2-87437FDE6550}" srcOrd="4" destOrd="0" presId="urn:microsoft.com/office/officeart/2005/8/layout/chevron1"/>
    <dgm:cxn modelId="{C5684AA8-5028-45F1-AD21-D99890B58D2F}" type="presParOf" srcId="{F9B21240-787F-4325-AF11-BD5F0A16FD70}" destId="{7EE9F7CC-BD8E-46CF-B41A-341FB4513977}" srcOrd="5" destOrd="0" presId="urn:microsoft.com/office/officeart/2005/8/layout/chevron1"/>
    <dgm:cxn modelId="{688C2AA8-7CD3-4F8B-8187-76F2788F2020}" type="presParOf" srcId="{F9B21240-787F-4325-AF11-BD5F0A16FD70}" destId="{655E5F22-0459-4456-AB1D-CDC34473584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CDEBA-C065-47C8-93AB-47380525A69A}">
      <dsp:nvSpPr>
        <dsp:cNvPr id="0" name=""/>
        <dsp:cNvSpPr/>
      </dsp:nvSpPr>
      <dsp:spPr>
        <a:xfrm rot="10800000">
          <a:off x="796620" y="1841"/>
          <a:ext cx="2361361" cy="80736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026" tIns="60960" rIns="113792" bIns="60960" numCol="1" spcCol="1270" anchor="ctr" anchorCtr="0">
          <a:noAutofit/>
        </a:bodyPr>
        <a:lstStyle/>
        <a:p>
          <a:pPr marL="0" lvl="0" indent="0" algn="ctr" defTabSz="711200">
            <a:lnSpc>
              <a:spcPct val="90000"/>
            </a:lnSpc>
            <a:spcBef>
              <a:spcPct val="0"/>
            </a:spcBef>
            <a:spcAft>
              <a:spcPct val="35000"/>
            </a:spcAft>
            <a:buNone/>
          </a:pPr>
          <a:r>
            <a:rPr lang="uk-UA" sz="1600" i="1" kern="1200" dirty="0">
              <a:solidFill>
                <a:schemeClr val="tx1"/>
              </a:solidFill>
              <a:latin typeface="Book Antiqua" panose="02040602050305030304" pitchFamily="18" charset="0"/>
            </a:rPr>
            <a:t>Будинки дитини системи МОЗ</a:t>
          </a:r>
          <a:endParaRPr lang="ru-RU" sz="1600" i="1" kern="1200" dirty="0">
            <a:solidFill>
              <a:schemeClr val="tx1"/>
            </a:solidFill>
            <a:latin typeface="Book Antiqua" panose="02040602050305030304" pitchFamily="18" charset="0"/>
          </a:endParaRPr>
        </a:p>
      </dsp:txBody>
      <dsp:txXfrm rot="10800000">
        <a:off x="998461" y="1841"/>
        <a:ext cx="2159520" cy="807366"/>
      </dsp:txXfrm>
    </dsp:sp>
    <dsp:sp modelId="{A17E7199-984D-4C65-9A6E-DEF60DBA4680}">
      <dsp:nvSpPr>
        <dsp:cNvPr id="0" name=""/>
        <dsp:cNvSpPr/>
      </dsp:nvSpPr>
      <dsp:spPr>
        <a:xfrm>
          <a:off x="392937" y="1841"/>
          <a:ext cx="807366" cy="8073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807811-C8D9-4E97-989E-45C13A554637}">
      <dsp:nvSpPr>
        <dsp:cNvPr id="0" name=""/>
        <dsp:cNvSpPr/>
      </dsp:nvSpPr>
      <dsp:spPr>
        <a:xfrm rot="10800000">
          <a:off x="796620" y="1050212"/>
          <a:ext cx="2361361" cy="80736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026" tIns="60960" rIns="113792" bIns="60960" numCol="1" spcCol="1270" anchor="ctr" anchorCtr="0">
          <a:noAutofit/>
        </a:bodyPr>
        <a:lstStyle/>
        <a:p>
          <a:pPr marL="0" lvl="0" indent="0" algn="ctr" defTabSz="711200">
            <a:lnSpc>
              <a:spcPct val="90000"/>
            </a:lnSpc>
            <a:spcBef>
              <a:spcPct val="0"/>
            </a:spcBef>
            <a:spcAft>
              <a:spcPct val="35000"/>
            </a:spcAft>
            <a:buNone/>
          </a:pPr>
          <a:r>
            <a:rPr lang="uk-UA" sz="1600" i="1" kern="1200" dirty="0">
              <a:solidFill>
                <a:schemeClr val="tx1"/>
              </a:solidFill>
              <a:latin typeface="Book Antiqua" panose="02040602050305030304" pitchFamily="18" charset="0"/>
            </a:rPr>
            <a:t>Інтернатні заклади системи МОН</a:t>
          </a:r>
          <a:endParaRPr lang="ru-RU" sz="1600" i="1" kern="1200" dirty="0">
            <a:solidFill>
              <a:schemeClr val="tx1"/>
            </a:solidFill>
            <a:latin typeface="Book Antiqua" panose="02040602050305030304" pitchFamily="18" charset="0"/>
          </a:endParaRPr>
        </a:p>
      </dsp:txBody>
      <dsp:txXfrm rot="10800000">
        <a:off x="998461" y="1050212"/>
        <a:ext cx="2159520" cy="807366"/>
      </dsp:txXfrm>
    </dsp:sp>
    <dsp:sp modelId="{55CB64E4-97C2-498E-9A47-F9AF72DF1341}">
      <dsp:nvSpPr>
        <dsp:cNvPr id="0" name=""/>
        <dsp:cNvSpPr/>
      </dsp:nvSpPr>
      <dsp:spPr>
        <a:xfrm>
          <a:off x="392937" y="1050212"/>
          <a:ext cx="807366" cy="8073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6B64A-0ACF-4062-8E72-E45B5645636C}">
      <dsp:nvSpPr>
        <dsp:cNvPr id="0" name=""/>
        <dsp:cNvSpPr/>
      </dsp:nvSpPr>
      <dsp:spPr>
        <a:xfrm rot="10800000">
          <a:off x="796620" y="2098583"/>
          <a:ext cx="2361361" cy="80736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026" tIns="60960" rIns="113792" bIns="60960" numCol="1" spcCol="1270" anchor="ctr" anchorCtr="0">
          <a:noAutofit/>
        </a:bodyPr>
        <a:lstStyle/>
        <a:p>
          <a:pPr marL="0" lvl="0" indent="0" algn="ctr" defTabSz="711200">
            <a:lnSpc>
              <a:spcPct val="90000"/>
            </a:lnSpc>
            <a:spcBef>
              <a:spcPct val="0"/>
            </a:spcBef>
            <a:spcAft>
              <a:spcPct val="35000"/>
            </a:spcAft>
            <a:buNone/>
          </a:pPr>
          <a:r>
            <a:rPr lang="uk-UA" sz="1600" i="1" kern="1200" dirty="0">
              <a:solidFill>
                <a:schemeClr val="tx1"/>
              </a:solidFill>
              <a:latin typeface="Book Antiqua" panose="02040602050305030304" pitchFamily="18" charset="0"/>
            </a:rPr>
            <a:t>Заклади тимчасового перебування</a:t>
          </a:r>
          <a:endParaRPr lang="ru-RU" sz="1600" i="1" kern="1200" dirty="0">
            <a:solidFill>
              <a:schemeClr val="tx1"/>
            </a:solidFill>
            <a:latin typeface="Book Antiqua" panose="02040602050305030304" pitchFamily="18" charset="0"/>
          </a:endParaRPr>
        </a:p>
      </dsp:txBody>
      <dsp:txXfrm rot="10800000">
        <a:off x="998461" y="2098583"/>
        <a:ext cx="2159520" cy="807366"/>
      </dsp:txXfrm>
    </dsp:sp>
    <dsp:sp modelId="{7412A5D2-3EEC-463C-BEEC-3AA8C43B976A}">
      <dsp:nvSpPr>
        <dsp:cNvPr id="0" name=""/>
        <dsp:cNvSpPr/>
      </dsp:nvSpPr>
      <dsp:spPr>
        <a:xfrm>
          <a:off x="392937" y="2098583"/>
          <a:ext cx="807366" cy="8073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9B67B-9CAA-435D-8E43-11688991C500}">
      <dsp:nvSpPr>
        <dsp:cNvPr id="0" name=""/>
        <dsp:cNvSpPr/>
      </dsp:nvSpPr>
      <dsp:spPr>
        <a:xfrm>
          <a:off x="317803" y="0"/>
          <a:ext cx="2934115" cy="326440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28473-D576-477B-BE29-BA2E1EBD42E8}">
      <dsp:nvSpPr>
        <dsp:cNvPr id="0" name=""/>
        <dsp:cNvSpPr/>
      </dsp:nvSpPr>
      <dsp:spPr>
        <a:xfrm>
          <a:off x="1784860" y="326728"/>
          <a:ext cx="2121865" cy="5151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Book Antiqua" panose="02040602050305030304" pitchFamily="18" charset="0"/>
            </a:rPr>
            <a:t>Усиновлення</a:t>
          </a:r>
          <a:endParaRPr lang="ru-RU" sz="1600" kern="1200" dirty="0">
            <a:latin typeface="Book Antiqua" panose="02040602050305030304" pitchFamily="18" charset="0"/>
          </a:endParaRPr>
        </a:p>
      </dsp:txBody>
      <dsp:txXfrm>
        <a:off x="1810008" y="351876"/>
        <a:ext cx="2071569" cy="464868"/>
      </dsp:txXfrm>
    </dsp:sp>
    <dsp:sp modelId="{9D8CEE65-7993-4364-81C9-0209A9FAEF70}">
      <dsp:nvSpPr>
        <dsp:cNvPr id="0" name=""/>
        <dsp:cNvSpPr/>
      </dsp:nvSpPr>
      <dsp:spPr>
        <a:xfrm>
          <a:off x="1784860" y="906288"/>
          <a:ext cx="2121865" cy="5151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Book Antiqua" panose="02040602050305030304" pitchFamily="18" charset="0"/>
            </a:rPr>
            <a:t>Опіка / піклування</a:t>
          </a:r>
          <a:endParaRPr lang="ru-RU" sz="1600" kern="1200" dirty="0">
            <a:latin typeface="Book Antiqua" panose="02040602050305030304" pitchFamily="18" charset="0"/>
          </a:endParaRPr>
        </a:p>
      </dsp:txBody>
      <dsp:txXfrm>
        <a:off x="1810008" y="931436"/>
        <a:ext cx="2071569" cy="464868"/>
      </dsp:txXfrm>
    </dsp:sp>
    <dsp:sp modelId="{A0CABA39-ABB6-4596-BF37-EEF92A319713}">
      <dsp:nvSpPr>
        <dsp:cNvPr id="0" name=""/>
        <dsp:cNvSpPr/>
      </dsp:nvSpPr>
      <dsp:spPr>
        <a:xfrm>
          <a:off x="1784860" y="1485848"/>
          <a:ext cx="2121865" cy="5151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Book Antiqua" panose="02040602050305030304" pitchFamily="18" charset="0"/>
            </a:rPr>
            <a:t>Прийомна сім’я</a:t>
          </a:r>
          <a:endParaRPr lang="ru-RU" sz="1600" kern="1200" dirty="0">
            <a:latin typeface="Book Antiqua" panose="02040602050305030304" pitchFamily="18" charset="0"/>
          </a:endParaRPr>
        </a:p>
      </dsp:txBody>
      <dsp:txXfrm>
        <a:off x="1810008" y="1510996"/>
        <a:ext cx="2071569" cy="464868"/>
      </dsp:txXfrm>
    </dsp:sp>
    <dsp:sp modelId="{6DF255AD-CD1E-4B8E-8C74-C01832D8C1F1}">
      <dsp:nvSpPr>
        <dsp:cNvPr id="0" name=""/>
        <dsp:cNvSpPr/>
      </dsp:nvSpPr>
      <dsp:spPr>
        <a:xfrm>
          <a:off x="1784860" y="2065408"/>
          <a:ext cx="2121865" cy="80787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Book Antiqua" panose="02040602050305030304" pitchFamily="18" charset="0"/>
            </a:rPr>
            <a:t>Дитячий будинок сімейного типу</a:t>
          </a:r>
          <a:endParaRPr lang="ru-RU" sz="1600" kern="1200" dirty="0">
            <a:latin typeface="Book Antiqua" panose="02040602050305030304" pitchFamily="18" charset="0"/>
          </a:endParaRPr>
        </a:p>
      </dsp:txBody>
      <dsp:txXfrm>
        <a:off x="1824297" y="2104845"/>
        <a:ext cx="2042991" cy="729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8E27C-FFB0-4236-8132-81B32E31B465}">
      <dsp:nvSpPr>
        <dsp:cNvPr id="0" name=""/>
        <dsp:cNvSpPr/>
      </dsp:nvSpPr>
      <dsp:spPr>
        <a:xfrm>
          <a:off x="3664" y="519750"/>
          <a:ext cx="2133266" cy="8533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tx1"/>
              </a:solidFill>
              <a:latin typeface="Book Antiqua" panose="02040602050305030304" pitchFamily="18" charset="0"/>
            </a:rPr>
            <a:t>Усиновлення </a:t>
          </a:r>
          <a:endParaRPr lang="ru-RU" sz="1400" b="1" kern="1200" dirty="0">
            <a:solidFill>
              <a:schemeClr val="tx1"/>
            </a:solidFill>
            <a:latin typeface="Book Antiqua" panose="02040602050305030304" pitchFamily="18" charset="0"/>
          </a:endParaRPr>
        </a:p>
      </dsp:txBody>
      <dsp:txXfrm>
        <a:off x="430317" y="519750"/>
        <a:ext cx="1279960" cy="853306"/>
      </dsp:txXfrm>
    </dsp:sp>
    <dsp:sp modelId="{B3911FEE-6A9C-43DE-988E-4AB5A8473FCB}">
      <dsp:nvSpPr>
        <dsp:cNvPr id="0" name=""/>
        <dsp:cNvSpPr/>
      </dsp:nvSpPr>
      <dsp:spPr>
        <a:xfrm>
          <a:off x="1923604" y="519750"/>
          <a:ext cx="2133266" cy="8533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tx1"/>
              </a:solidFill>
              <a:latin typeface="Book Antiqua" panose="02040602050305030304" pitchFamily="18" charset="0"/>
            </a:rPr>
            <a:t>Опіка/ піклування</a:t>
          </a:r>
          <a:endParaRPr lang="ru-RU" sz="1400" b="1" kern="1200" dirty="0">
            <a:solidFill>
              <a:schemeClr val="tx1"/>
            </a:solidFill>
            <a:latin typeface="Book Antiqua" panose="02040602050305030304" pitchFamily="18" charset="0"/>
          </a:endParaRPr>
        </a:p>
      </dsp:txBody>
      <dsp:txXfrm>
        <a:off x="2350257" y="519750"/>
        <a:ext cx="1279960" cy="853306"/>
      </dsp:txXfrm>
    </dsp:sp>
    <dsp:sp modelId="{CA8CF659-6806-4450-B1C2-87437FDE6550}">
      <dsp:nvSpPr>
        <dsp:cNvPr id="0" name=""/>
        <dsp:cNvSpPr/>
      </dsp:nvSpPr>
      <dsp:spPr>
        <a:xfrm>
          <a:off x="3843543" y="519750"/>
          <a:ext cx="2133266" cy="8533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tx1"/>
              </a:solidFill>
              <a:latin typeface="Book Antiqua" panose="02040602050305030304" pitchFamily="18" charset="0"/>
            </a:rPr>
            <a:t>Прийомна сім’я (ПС)</a:t>
          </a:r>
          <a:endParaRPr lang="ru-RU" sz="1400" b="1" kern="1200" dirty="0">
            <a:solidFill>
              <a:schemeClr val="tx1"/>
            </a:solidFill>
            <a:latin typeface="Book Antiqua" panose="02040602050305030304" pitchFamily="18" charset="0"/>
          </a:endParaRPr>
        </a:p>
      </dsp:txBody>
      <dsp:txXfrm>
        <a:off x="4270196" y="519750"/>
        <a:ext cx="1279960" cy="853306"/>
      </dsp:txXfrm>
    </dsp:sp>
    <dsp:sp modelId="{655E5F22-0459-4456-AB1D-CDC34473584B}">
      <dsp:nvSpPr>
        <dsp:cNvPr id="0" name=""/>
        <dsp:cNvSpPr/>
      </dsp:nvSpPr>
      <dsp:spPr>
        <a:xfrm>
          <a:off x="5763483" y="519750"/>
          <a:ext cx="2133266" cy="8533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tx1"/>
              </a:solidFill>
              <a:latin typeface="Book Antiqua" panose="02040602050305030304" pitchFamily="18" charset="0"/>
            </a:rPr>
            <a:t>Дитячий будинок сімейного типу (ДБСТ)</a:t>
          </a:r>
          <a:endParaRPr lang="ru-RU" sz="1400" b="1" kern="1200" dirty="0">
            <a:solidFill>
              <a:schemeClr val="tx1"/>
            </a:solidFill>
            <a:latin typeface="Book Antiqua" panose="02040602050305030304" pitchFamily="18" charset="0"/>
          </a:endParaRPr>
        </a:p>
      </dsp:txBody>
      <dsp:txXfrm>
        <a:off x="6190136" y="519750"/>
        <a:ext cx="1279960" cy="8533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ru-RU"/>
              <a:t>Образец заголовка</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E056E65-5315-4495-B8A3-989EC3D1882A}" type="datetimeFigureOut">
              <a:rPr lang="ru-RU" smtClean="0"/>
              <a:t>пн 29.11.21</a:t>
            </a:fld>
            <a:endParaRPr lang="ru-RU"/>
          </a:p>
        </p:txBody>
      </p:sp>
      <p:sp>
        <p:nvSpPr>
          <p:cNvPr id="5" name="Footer Placeholder 4"/>
          <p:cNvSpPr>
            <a:spLocks noGrp="1"/>
          </p:cNvSpPr>
          <p:nvPr>
            <p:ph type="ftr" sz="quarter" idx="11"/>
          </p:nvPr>
        </p:nvSpPr>
        <p:spPr>
          <a:xfrm>
            <a:off x="2396319" y="329308"/>
            <a:ext cx="3086292" cy="309201"/>
          </a:xfrm>
        </p:spPr>
        <p:txBody>
          <a:bodyPr/>
          <a:lstStyle/>
          <a:p>
            <a:endParaRPr lang="ru-RU"/>
          </a:p>
        </p:txBody>
      </p:sp>
      <p:sp>
        <p:nvSpPr>
          <p:cNvPr id="6" name="Slide Number Placeholder 5"/>
          <p:cNvSpPr>
            <a:spLocks noGrp="1"/>
          </p:cNvSpPr>
          <p:nvPr>
            <p:ph type="sldNum" sz="quarter" idx="12"/>
          </p:nvPr>
        </p:nvSpPr>
        <p:spPr>
          <a:xfrm>
            <a:off x="1434703" y="798973"/>
            <a:ext cx="802005" cy="503578"/>
          </a:xfrm>
        </p:spPr>
        <p:txBody>
          <a:bodyPr/>
          <a:lstStyle/>
          <a:p>
            <a:fld id="{484E686E-7228-45CA-BEDF-3A102BC04B11}" type="slidenum">
              <a:rPr lang="ru-RU" smtClean="0"/>
              <a:t>‹#›</a:t>
            </a:fld>
            <a:endParaRPr lang="ru-RU"/>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563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056E65-5315-4495-B8A3-989EC3D1882A}" type="datetimeFigureOut">
              <a:rPr lang="ru-RU" smtClean="0"/>
              <a:t>пн 29.11.21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E686E-7228-45CA-BEDF-3A102BC04B11}" type="slidenum">
              <a:rPr lang="ru-RU" smtClean="0"/>
              <a:t>‹#›</a:t>
            </a:fld>
            <a:endParaRPr lang="ru-RU"/>
          </a:p>
        </p:txBody>
      </p:sp>
    </p:spTree>
    <p:extLst>
      <p:ext uri="{BB962C8B-B14F-4D97-AF65-F5344CB8AC3E}">
        <p14:creationId xmlns:p14="http://schemas.microsoft.com/office/powerpoint/2010/main" val="21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056E65-5315-4495-B8A3-989EC3D1882A}" type="datetimeFigureOut">
              <a:rPr lang="ru-RU" smtClean="0"/>
              <a:t>пн 29.11.21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E686E-7228-45CA-BEDF-3A102BC04B11}" type="slidenum">
              <a:rPr lang="ru-RU" smtClean="0"/>
              <a:t>‹#›</a:t>
            </a:fld>
            <a:endParaRPr lang="ru-RU"/>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879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056E65-5315-4495-B8A3-989EC3D1882A}" type="datetimeFigureOut">
              <a:rPr lang="ru-RU" smtClean="0"/>
              <a:t>пн 29.11.21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E686E-7228-45CA-BEDF-3A102BC04B11}" type="slidenum">
              <a:rPr lang="ru-RU" smtClean="0"/>
              <a:t>‹#›</a:t>
            </a:fld>
            <a:endParaRPr lang="ru-RU"/>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20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ru-RU"/>
              <a:t>Образец заголовка</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056E65-5315-4495-B8A3-989EC3D1882A}" type="datetimeFigureOut">
              <a:rPr lang="ru-RU" smtClean="0"/>
              <a:t>пн 29.11.21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E686E-7228-45CA-BEDF-3A102BC04B11}" type="slidenum">
              <a:rPr lang="ru-RU" smtClean="0"/>
              <a:t>‹#›</a:t>
            </a:fld>
            <a:endParaRPr lang="ru-RU"/>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17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E056E65-5315-4495-B8A3-989EC3D1882A}" type="datetimeFigureOut">
              <a:rPr lang="ru-RU" smtClean="0"/>
              <a:t>пн 29.11.21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4E686E-7228-45CA-BEDF-3A102BC04B11}" type="slidenum">
              <a:rPr lang="ru-RU" smtClean="0"/>
              <a:t>‹#›</a:t>
            </a:fld>
            <a:endParaRPr lang="ru-RU"/>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464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443491" y="2824270"/>
            <a:ext cx="3125766"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889182" y="2821491"/>
            <a:ext cx="31256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E056E65-5315-4495-B8A3-989EC3D1882A}" type="datetimeFigureOut">
              <a:rPr lang="ru-RU" smtClean="0"/>
              <a:t>пн 29.11.21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4E686E-7228-45CA-BEDF-3A102BC04B11}" type="slidenum">
              <a:rPr lang="ru-RU" smtClean="0"/>
              <a:t>‹#›</a:t>
            </a:fld>
            <a:endParaRPr lang="ru-RU"/>
          </a:p>
        </p:txBody>
      </p:sp>
    </p:spTree>
    <p:extLst>
      <p:ext uri="{BB962C8B-B14F-4D97-AF65-F5344CB8AC3E}">
        <p14:creationId xmlns:p14="http://schemas.microsoft.com/office/powerpoint/2010/main" val="13646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E056E65-5315-4495-B8A3-989EC3D1882A}" type="datetimeFigureOut">
              <a:rPr lang="ru-RU" smtClean="0"/>
              <a:t>пн 29.11.21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4E686E-7228-45CA-BEDF-3A102BC04B11}" type="slidenum">
              <a:rPr lang="ru-RU" smtClean="0"/>
              <a:t>‹#›</a:t>
            </a:fld>
            <a:endParaRPr lang="ru-RU"/>
          </a:p>
        </p:txBody>
      </p:sp>
    </p:spTree>
    <p:extLst>
      <p:ext uri="{BB962C8B-B14F-4D97-AF65-F5344CB8AC3E}">
        <p14:creationId xmlns:p14="http://schemas.microsoft.com/office/powerpoint/2010/main" val="355110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56E65-5315-4495-B8A3-989EC3D1882A}" type="datetimeFigureOut">
              <a:rPr lang="ru-RU" smtClean="0"/>
              <a:t>пн 29.11.21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4E686E-7228-45CA-BEDF-3A102BC04B11}" type="slidenum">
              <a:rPr lang="ru-RU" smtClean="0"/>
              <a:t>‹#›</a:t>
            </a:fld>
            <a:endParaRPr lang="ru-RU"/>
          </a:p>
        </p:txBody>
      </p:sp>
    </p:spTree>
    <p:extLst>
      <p:ext uri="{BB962C8B-B14F-4D97-AF65-F5344CB8AC3E}">
        <p14:creationId xmlns:p14="http://schemas.microsoft.com/office/powerpoint/2010/main" val="168994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3E056E65-5315-4495-B8A3-989EC3D1882A}" type="datetimeFigureOut">
              <a:rPr lang="ru-RU" smtClean="0"/>
              <a:t>пн 29.11.21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4E686E-7228-45CA-BEDF-3A102BC04B11}" type="slidenum">
              <a:rPr lang="ru-RU" smtClean="0"/>
              <a:t>‹#›</a:t>
            </a:fld>
            <a:endParaRPr lang="ru-RU"/>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854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E056E65-5315-4495-B8A3-989EC3D1882A}" type="datetimeFigureOut">
              <a:rPr lang="ru-RU" smtClean="0"/>
              <a:t>пн 29.11.21</a:t>
            </a:fld>
            <a:endParaRPr lang="ru-RU"/>
          </a:p>
        </p:txBody>
      </p:sp>
      <p:sp>
        <p:nvSpPr>
          <p:cNvPr id="6" name="Footer Placeholder 5"/>
          <p:cNvSpPr>
            <a:spLocks noGrp="1"/>
          </p:cNvSpPr>
          <p:nvPr>
            <p:ph type="ftr" sz="quarter" idx="11"/>
          </p:nvPr>
        </p:nvSpPr>
        <p:spPr>
          <a:xfrm>
            <a:off x="1437530" y="318641"/>
            <a:ext cx="3251553" cy="320931"/>
          </a:xfrm>
        </p:spPr>
        <p:txBody>
          <a:bodyPr/>
          <a:lstStyle/>
          <a:p>
            <a:endParaRPr lang="ru-RU"/>
          </a:p>
        </p:txBody>
      </p:sp>
      <p:sp>
        <p:nvSpPr>
          <p:cNvPr id="7" name="Slide Number Placeholder 6"/>
          <p:cNvSpPr>
            <a:spLocks noGrp="1"/>
          </p:cNvSpPr>
          <p:nvPr>
            <p:ph type="sldNum" sz="quarter" idx="12"/>
          </p:nvPr>
        </p:nvSpPr>
        <p:spPr/>
        <p:txBody>
          <a:bodyPr/>
          <a:lstStyle/>
          <a:p>
            <a:fld id="{484E686E-7228-45CA-BEDF-3A102BC04B11}" type="slidenum">
              <a:rPr lang="ru-RU" smtClean="0"/>
              <a:t>‹#›</a:t>
            </a:fld>
            <a:endParaRPr lang="ru-RU"/>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750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056E65-5315-4495-B8A3-989EC3D1882A}" type="datetimeFigureOut">
              <a:rPr lang="ru-RU" smtClean="0"/>
              <a:t>пн 29.11.21</a:t>
            </a:fld>
            <a:endParaRPr lang="ru-RU"/>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84E686E-7228-45CA-BEDF-3A102BC04B11}" type="slidenum">
              <a:rPr lang="ru-RU" smtClean="0"/>
              <a:t>‹#›</a:t>
            </a:fld>
            <a:endParaRPr lang="ru-RU"/>
          </a:p>
        </p:txBody>
      </p:sp>
    </p:spTree>
    <p:extLst>
      <p:ext uri="{BB962C8B-B14F-4D97-AF65-F5344CB8AC3E}">
        <p14:creationId xmlns:p14="http://schemas.microsoft.com/office/powerpoint/2010/main" val="40163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uk.wikipedia.org/wiki/%D0%9E%D0%BF%D1%96%D0%BA%D0%B0#cite_note-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zakon.rada.gov.ua/laws/show/905-2008-%D0%BF#Text" TargetMode="External"/><Relationship Id="rId3" Type="http://schemas.openxmlformats.org/officeDocument/2006/relationships/hyperlink" Target="https://zakon.rada.gov.ua/laws/show/2342-15#Text" TargetMode="External"/><Relationship Id="rId7" Type="http://schemas.openxmlformats.org/officeDocument/2006/relationships/hyperlink" Target="https://zakon.rada.gov.ua/laws/show/z0972-09#Text" TargetMode="External"/><Relationship Id="rId2" Type="http://schemas.openxmlformats.org/officeDocument/2006/relationships/hyperlink" Target="https://zakon.rada.gov.ua/laws/show/2402-14#Text" TargetMode="External"/><Relationship Id="rId1" Type="http://schemas.openxmlformats.org/officeDocument/2006/relationships/slideLayout" Target="../slideLayouts/slideLayout2.xml"/><Relationship Id="rId6" Type="http://schemas.openxmlformats.org/officeDocument/2006/relationships/hyperlink" Target="https://zakon.rada.gov.ua/laws/show/z1250-17#Text" TargetMode="External"/><Relationship Id="rId5" Type="http://schemas.openxmlformats.org/officeDocument/2006/relationships/hyperlink" Target="https://zakon.rada.gov.ua/laws/show/z1089-17#Text" TargetMode="External"/><Relationship Id="rId4" Type="http://schemas.openxmlformats.org/officeDocument/2006/relationships/hyperlink" Target="https://zakon.rada.gov.ua/laws/show/z0106-20#Text"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president.gov.ua/documents/7212019-29821" TargetMode="External"/><Relationship Id="rId3" Type="http://schemas.openxmlformats.org/officeDocument/2006/relationships/hyperlink" Target="https://zakon.rada.gov.ua/laws/show/564-2002-%D0%BF#Text" TargetMode="External"/><Relationship Id="rId7" Type="http://schemas.openxmlformats.org/officeDocument/2006/relationships/hyperlink" Target="https://zakon.rada.gov.ua/laws/show/1163/2011#Text" TargetMode="External"/><Relationship Id="rId2" Type="http://schemas.openxmlformats.org/officeDocument/2006/relationships/hyperlink" Target="https://zakon.rada.gov.ua/laws/show/866-2008-%D0%BF#Text" TargetMode="External"/><Relationship Id="rId1" Type="http://schemas.openxmlformats.org/officeDocument/2006/relationships/slideLayout" Target="../slideLayouts/slideLayout2.xml"/><Relationship Id="rId6" Type="http://schemas.openxmlformats.org/officeDocument/2006/relationships/hyperlink" Target="https://zakon.rada.gov.ua/laws/show/5/2018#Text" TargetMode="External"/><Relationship Id="rId5" Type="http://schemas.openxmlformats.org/officeDocument/2006/relationships/hyperlink" Target="https://zakon.rada.gov.ua/laws/show/2947-14#Text" TargetMode="External"/><Relationship Id="rId4" Type="http://schemas.openxmlformats.org/officeDocument/2006/relationships/hyperlink" Target="https://zakon.rada.gov.ua/laws/show/565-2002-%D0%BF#Text" TargetMode="External"/><Relationship Id="rId9" Type="http://schemas.openxmlformats.org/officeDocument/2006/relationships/hyperlink" Target="https://zakon.rada.gov.ua/laws/show/435-15#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FD4DA-B333-4AB5-8F91-052841D769DB}"/>
              </a:ext>
            </a:extLst>
          </p:cNvPr>
          <p:cNvSpPr>
            <a:spLocks noGrp="1"/>
          </p:cNvSpPr>
          <p:nvPr>
            <p:ph type="ctrTitle"/>
          </p:nvPr>
        </p:nvSpPr>
        <p:spPr>
          <a:xfrm>
            <a:off x="683581" y="713233"/>
            <a:ext cx="7918881" cy="2630498"/>
          </a:xfrm>
        </p:spPr>
        <p:txBody>
          <a:bodyPr>
            <a:normAutofit/>
          </a:bodyPr>
          <a:lstStyle/>
          <a:p>
            <a:pPr algn="ctr"/>
            <a:r>
              <a:rPr lang="uk-UA" sz="2800" b="1" dirty="0">
                <a:effectLst/>
                <a:latin typeface="Book Antiqua" panose="02040602050305030304" pitchFamily="18" charset="0"/>
                <a:ea typeface="Calibri" panose="020F0502020204030204" pitchFamily="34" charset="0"/>
                <a:cs typeface="Times New Roman" panose="02020603050405020304" pitchFamily="18" charset="0"/>
              </a:rPr>
              <a:t>Державна політика з розвитку й підтримки сімейних форм влаштування дітей-сиріт та дітей, позбавлених батьківського піклування та нормативно-правове забезпечення</a:t>
            </a:r>
            <a:endParaRPr lang="ru-RU" sz="7200" b="1" dirty="0">
              <a:latin typeface="Book Antiqua" panose="0204060205030503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D8D4C044-649B-4B6D-95A7-461077618899}"/>
              </a:ext>
            </a:extLst>
          </p:cNvPr>
          <p:cNvSpPr>
            <a:spLocks noGrp="1"/>
          </p:cNvSpPr>
          <p:nvPr>
            <p:ph type="subTitle" idx="1"/>
          </p:nvPr>
        </p:nvSpPr>
        <p:spPr>
          <a:xfrm>
            <a:off x="3063815" y="3637273"/>
            <a:ext cx="3016367" cy="578112"/>
          </a:xfrm>
        </p:spPr>
        <p:txBody>
          <a:bodyPr>
            <a:normAutofit/>
          </a:bodyPr>
          <a:lstStyle/>
          <a:p>
            <a:pPr algn="ctr"/>
            <a:r>
              <a:rPr lang="uk-UA" sz="2000" b="1" i="1" dirty="0">
                <a:latin typeface="Book Antiqua" panose="02040602050305030304" pitchFamily="18" charset="0"/>
              </a:rPr>
              <a:t>Лекція 1. модуль 1.</a:t>
            </a:r>
            <a:endParaRPr lang="ru-RU" sz="2000" b="1" i="1" dirty="0">
              <a:latin typeface="Book Antiqua" panose="02040602050305030304" pitchFamily="18" charset="0"/>
            </a:endParaRPr>
          </a:p>
        </p:txBody>
      </p:sp>
      <p:pic>
        <p:nvPicPr>
          <p:cNvPr id="5" name="Рисунок 4">
            <a:extLst>
              <a:ext uri="{FF2B5EF4-FFF2-40B4-BE49-F238E27FC236}">
                <a16:creationId xmlns:a16="http://schemas.microsoft.com/office/drawing/2014/main" id="{BE3646E3-C9FC-40E0-AE84-33907983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309" y="4215385"/>
            <a:ext cx="2447381" cy="18403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736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2B94061-10E4-4BF4-B6DE-7FA2DE300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508" y="621792"/>
            <a:ext cx="7694983" cy="5312729"/>
          </a:xfrm>
        </p:spPr>
      </p:pic>
    </p:spTree>
    <p:extLst>
      <p:ext uri="{BB962C8B-B14F-4D97-AF65-F5344CB8AC3E}">
        <p14:creationId xmlns:p14="http://schemas.microsoft.com/office/powerpoint/2010/main" val="344006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3D675F1-4316-46AC-A616-F54A8E5F88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124" y="996696"/>
            <a:ext cx="8337751" cy="4495058"/>
          </a:xfrm>
        </p:spPr>
      </p:pic>
    </p:spTree>
    <p:extLst>
      <p:ext uri="{BB962C8B-B14F-4D97-AF65-F5344CB8AC3E}">
        <p14:creationId xmlns:p14="http://schemas.microsoft.com/office/powerpoint/2010/main" val="347724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804A9F6-04D4-43D7-969D-267D721AA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345" y="1132032"/>
            <a:ext cx="8406472" cy="4593936"/>
          </a:xfrm>
        </p:spPr>
      </p:pic>
    </p:spTree>
    <p:extLst>
      <p:ext uri="{BB962C8B-B14F-4D97-AF65-F5344CB8AC3E}">
        <p14:creationId xmlns:p14="http://schemas.microsoft.com/office/powerpoint/2010/main" val="2078328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037F756-B052-4656-9A0A-9F1FF71341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08" y="1085190"/>
            <a:ext cx="8430784" cy="4687620"/>
          </a:xfrm>
        </p:spPr>
      </p:pic>
    </p:spTree>
    <p:extLst>
      <p:ext uri="{BB962C8B-B14F-4D97-AF65-F5344CB8AC3E}">
        <p14:creationId xmlns:p14="http://schemas.microsoft.com/office/powerpoint/2010/main" val="106406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FA3B970-37C5-46FE-9769-763F197F51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532" y="768096"/>
            <a:ext cx="8422935" cy="4931662"/>
          </a:xfrm>
        </p:spPr>
      </p:pic>
    </p:spTree>
    <p:extLst>
      <p:ext uri="{BB962C8B-B14F-4D97-AF65-F5344CB8AC3E}">
        <p14:creationId xmlns:p14="http://schemas.microsoft.com/office/powerpoint/2010/main" val="114571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138E1D0-3E17-480D-8FBE-BC1D69E3CE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16" y="949558"/>
            <a:ext cx="8190285" cy="4958883"/>
          </a:xfrm>
        </p:spPr>
      </p:pic>
    </p:spTree>
    <p:extLst>
      <p:ext uri="{BB962C8B-B14F-4D97-AF65-F5344CB8AC3E}">
        <p14:creationId xmlns:p14="http://schemas.microsoft.com/office/powerpoint/2010/main" val="213043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A31B2D5-33F9-4533-A7E9-53F128BE4C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33" y="1108273"/>
            <a:ext cx="8561533" cy="4641453"/>
          </a:xfrm>
        </p:spPr>
      </p:pic>
    </p:spTree>
    <p:extLst>
      <p:ext uri="{BB962C8B-B14F-4D97-AF65-F5344CB8AC3E}">
        <p14:creationId xmlns:p14="http://schemas.microsoft.com/office/powerpoint/2010/main" val="416440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A5D36A6-17A7-4280-8409-354599E3E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93" y="1174166"/>
            <a:ext cx="8580413" cy="4509667"/>
          </a:xfrm>
        </p:spPr>
      </p:pic>
    </p:spTree>
    <p:extLst>
      <p:ext uri="{BB962C8B-B14F-4D97-AF65-F5344CB8AC3E}">
        <p14:creationId xmlns:p14="http://schemas.microsoft.com/office/powerpoint/2010/main" val="34391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66A063-27C1-4747-BF18-A2F6E7D8E576}"/>
              </a:ext>
            </a:extLst>
          </p:cNvPr>
          <p:cNvSpPr>
            <a:spLocks noGrp="1"/>
          </p:cNvSpPr>
          <p:nvPr>
            <p:ph type="title"/>
          </p:nvPr>
        </p:nvSpPr>
        <p:spPr>
          <a:xfrm>
            <a:off x="457201" y="292608"/>
            <a:ext cx="8311896" cy="1561147"/>
          </a:xfrm>
        </p:spPr>
        <p:txBody>
          <a:bodyPr>
            <a:normAutofit fontScale="90000"/>
          </a:bodyPr>
          <a:lstStyle/>
          <a:p>
            <a:pPr algn="ctr"/>
            <a:r>
              <a:rPr lang="uk-UA" sz="2200" dirty="0">
                <a:latin typeface="Book Antiqua" panose="02040602050305030304" pitchFamily="18" charset="0"/>
              </a:rPr>
              <a:t>2. </a:t>
            </a:r>
            <a:r>
              <a:rPr lang="uk-UA" sz="2200" dirty="0">
                <a:effectLst/>
                <a:latin typeface="Book Antiqua" panose="02040602050305030304" pitchFamily="18" charset="0"/>
                <a:ea typeface="Calibri" panose="020F0502020204030204" pitchFamily="34" charset="0"/>
              </a:rPr>
              <a:t>Повноваження та обов’язки структурних підрозділів виконавчої влади, органів місцевого самоврядування щодо захисту прав та інтересів дітей-сиріт і дітей, позбавлених батьківського піклування, розвитку сімейних форм влаштування. </a:t>
            </a:r>
            <a:br>
              <a:rPr lang="uk-UA" sz="3200" dirty="0">
                <a:effectLst/>
                <a:latin typeface="Times New Roman" panose="02020603050405020304" pitchFamily="18" charset="0"/>
                <a:ea typeface="Calibri" panose="020F0502020204030204" pitchFamily="34" charset="0"/>
              </a:rPr>
            </a:br>
            <a:endParaRPr lang="ru-RU" dirty="0"/>
          </a:p>
        </p:txBody>
      </p:sp>
      <p:pic>
        <p:nvPicPr>
          <p:cNvPr id="5" name="Объект 4">
            <a:extLst>
              <a:ext uri="{FF2B5EF4-FFF2-40B4-BE49-F238E27FC236}">
                <a16:creationId xmlns:a16="http://schemas.microsoft.com/office/drawing/2014/main" id="{8A399210-807D-44D7-B882-456FCD901F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653" y="1933435"/>
            <a:ext cx="7854694" cy="3942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255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6972FF-6500-496B-BCE8-E4A68D943F42}"/>
              </a:ext>
            </a:extLst>
          </p:cNvPr>
          <p:cNvSpPr>
            <a:spLocks noGrp="1"/>
          </p:cNvSpPr>
          <p:nvPr>
            <p:ph type="title"/>
          </p:nvPr>
        </p:nvSpPr>
        <p:spPr>
          <a:xfrm>
            <a:off x="740665" y="539496"/>
            <a:ext cx="7946136" cy="1314259"/>
          </a:xfrm>
        </p:spPr>
        <p:txBody>
          <a:bodyPr>
            <a:noAutofit/>
          </a:bodyPr>
          <a:lstStyle/>
          <a:p>
            <a:pPr algn="just"/>
            <a:r>
              <a:rPr lang="uk-UA" sz="2000" b="1" i="0" dirty="0">
                <a:solidFill>
                  <a:srgbClr val="202124"/>
                </a:solidFill>
                <a:effectLst/>
                <a:latin typeface="Book Antiqua" panose="02040602050305030304" pitchFamily="18" charset="0"/>
              </a:rPr>
              <a:t>Органами опіки та піклування</a:t>
            </a:r>
            <a:r>
              <a:rPr lang="uk-UA" sz="2000" b="0" i="0" dirty="0">
                <a:solidFill>
                  <a:srgbClr val="202124"/>
                </a:solidFill>
                <a:effectLst/>
                <a:latin typeface="Book Antiqua" panose="02040602050305030304" pitchFamily="18" charset="0"/>
              </a:rPr>
              <a:t> є районні, районні у містах Києві та Севастополі місцеві державні адміністрації, виконавчі </a:t>
            </a:r>
            <a:r>
              <a:rPr lang="uk-UA" sz="2000" b="1" i="0" dirty="0">
                <a:solidFill>
                  <a:srgbClr val="202124"/>
                </a:solidFill>
                <a:effectLst/>
                <a:latin typeface="Book Antiqua" panose="02040602050305030304" pitchFamily="18" charset="0"/>
              </a:rPr>
              <a:t>органи</a:t>
            </a:r>
            <a:r>
              <a:rPr lang="uk-UA" sz="2000" b="0" i="0" dirty="0">
                <a:solidFill>
                  <a:srgbClr val="202124"/>
                </a:solidFill>
                <a:effectLst/>
                <a:latin typeface="Book Antiqua" panose="02040602050305030304" pitchFamily="18" charset="0"/>
              </a:rPr>
              <a:t> міських чи районних у містах, сільських, селищних рад.</a:t>
            </a:r>
            <a:endParaRPr lang="uk-UA" sz="2000" dirty="0">
              <a:latin typeface="Book Antiqua" panose="02040602050305030304" pitchFamily="18" charset="0"/>
            </a:endParaRPr>
          </a:p>
        </p:txBody>
      </p:sp>
      <p:pic>
        <p:nvPicPr>
          <p:cNvPr id="5" name="Объект 4">
            <a:extLst>
              <a:ext uri="{FF2B5EF4-FFF2-40B4-BE49-F238E27FC236}">
                <a16:creationId xmlns:a16="http://schemas.microsoft.com/office/drawing/2014/main" id="{CA3C3BAB-8C0B-4F0B-A0B3-765E1F13EB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954618"/>
            <a:ext cx="7223759" cy="4030858"/>
          </a:xfrm>
        </p:spPr>
      </p:pic>
    </p:spTree>
    <p:extLst>
      <p:ext uri="{BB962C8B-B14F-4D97-AF65-F5344CB8AC3E}">
        <p14:creationId xmlns:p14="http://schemas.microsoft.com/office/powerpoint/2010/main" val="62099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B6FF04-93E3-4CF4-BD75-845651D457AE}"/>
              </a:ext>
            </a:extLst>
          </p:cNvPr>
          <p:cNvSpPr>
            <a:spLocks noGrp="1"/>
          </p:cNvSpPr>
          <p:nvPr>
            <p:ph type="title"/>
          </p:nvPr>
        </p:nvSpPr>
        <p:spPr>
          <a:xfrm>
            <a:off x="1443491" y="804521"/>
            <a:ext cx="6571343" cy="749072"/>
          </a:xfrm>
        </p:spPr>
        <p:txBody>
          <a:bodyPr>
            <a:normAutofit/>
          </a:bodyPr>
          <a:lstStyle/>
          <a:p>
            <a:pPr algn="ctr"/>
            <a:r>
              <a:rPr lang="uk-UA" sz="3600" b="1" dirty="0">
                <a:latin typeface="Book Antiqua" panose="02040602050305030304" pitchFamily="18" charset="0"/>
              </a:rPr>
              <a:t>Зміст</a:t>
            </a:r>
            <a:r>
              <a:rPr lang="uk-UA" sz="3600" dirty="0">
                <a:latin typeface="Book Antiqua" panose="02040602050305030304" pitchFamily="18" charset="0"/>
              </a:rPr>
              <a:t> </a:t>
            </a:r>
            <a:endParaRPr lang="ru-RU" sz="3600" dirty="0">
              <a:latin typeface="Book Antiqua" panose="02040602050305030304" pitchFamily="18" charset="0"/>
            </a:endParaRPr>
          </a:p>
        </p:txBody>
      </p:sp>
      <p:sp>
        <p:nvSpPr>
          <p:cNvPr id="3" name="Объект 2">
            <a:extLst>
              <a:ext uri="{FF2B5EF4-FFF2-40B4-BE49-F238E27FC236}">
                <a16:creationId xmlns:a16="http://schemas.microsoft.com/office/drawing/2014/main" id="{7B5AFE05-AC9B-4B2B-8D0D-8B9ABD891056}"/>
              </a:ext>
            </a:extLst>
          </p:cNvPr>
          <p:cNvSpPr>
            <a:spLocks noGrp="1"/>
          </p:cNvSpPr>
          <p:nvPr>
            <p:ph idx="1"/>
          </p:nvPr>
        </p:nvSpPr>
        <p:spPr>
          <a:xfrm>
            <a:off x="338328" y="1944210"/>
            <a:ext cx="8352911" cy="4008534"/>
          </a:xfrm>
        </p:spPr>
        <p:txBody>
          <a:bodyPr>
            <a:normAutofit fontScale="92500" lnSpcReduction="20000"/>
          </a:bodyPr>
          <a:lstStyle/>
          <a:p>
            <a:pPr marL="571500" indent="-342900" algn="just">
              <a:spcBef>
                <a:spcPts val="0"/>
              </a:spcBef>
              <a:buFont typeface="+mj-lt"/>
              <a:buAutoNum type="arabicPeriod"/>
              <a:tabLst>
                <a:tab pos="450215" algn="l"/>
                <a:tab pos="90170" algn="l"/>
                <a:tab pos="450215" algn="l"/>
              </a:tabLst>
            </a:pPr>
            <a:r>
              <a:rPr lang="uk-UA" sz="1800" dirty="0">
                <a:effectLst/>
                <a:latin typeface="Book Antiqua" panose="02040602050305030304" pitchFamily="18" charset="0"/>
                <a:ea typeface="Calibri" panose="020F0502020204030204" pitchFamily="34" charset="0"/>
              </a:rPr>
              <a:t>Державна система влаштування дітей-сиріт і дітей, позбавлених батьківського піклування. </a:t>
            </a:r>
          </a:p>
          <a:p>
            <a:pPr marL="571500" indent="-342900" algn="just">
              <a:spcBef>
                <a:spcPts val="0"/>
              </a:spcBef>
              <a:buFont typeface="+mj-lt"/>
              <a:buAutoNum type="arabicPeriod"/>
              <a:tabLst>
                <a:tab pos="450215" algn="l"/>
                <a:tab pos="90170" algn="l"/>
                <a:tab pos="450215" algn="l"/>
              </a:tabLst>
            </a:pPr>
            <a:r>
              <a:rPr lang="uk-UA" sz="1800" dirty="0">
                <a:effectLst/>
                <a:latin typeface="Book Antiqua" panose="02040602050305030304" pitchFamily="18" charset="0"/>
                <a:ea typeface="Calibri" panose="020F0502020204030204" pitchFamily="34" charset="0"/>
              </a:rPr>
              <a:t>Повноваження та обов’язки структурних підрозділів центральних органів та місцевих органів виконавчої влади, органів місцевого самоврядування щодо захисту прав та інтересів дітей-сиріт і дітей, позбавлених батьківського піклування, розвитку сімейних форм влаштування. </a:t>
            </a:r>
          </a:p>
          <a:p>
            <a:pPr marL="571500" indent="-342900" algn="just">
              <a:spcBef>
                <a:spcPts val="0"/>
              </a:spcBef>
              <a:buFont typeface="+mj-lt"/>
              <a:buAutoNum type="arabicPeriod"/>
              <a:tabLst>
                <a:tab pos="450215" algn="l"/>
                <a:tab pos="90170" algn="l"/>
                <a:tab pos="450215" algn="l"/>
              </a:tabLst>
            </a:pPr>
            <a:r>
              <a:rPr lang="uk-UA" sz="1800" dirty="0">
                <a:effectLst/>
                <a:latin typeface="Book Antiqua" panose="02040602050305030304" pitchFamily="18" charset="0"/>
                <a:ea typeface="Calibri" panose="020F0502020204030204" pitchFamily="34" charset="0"/>
              </a:rPr>
              <a:t>Особливості сімейних форм виховання дітей-сиріт і дітей, позбавлених батьківського піклування: усиновлення, опіка, піклування, прийомна сім’я, дитячий будинок сімейного типу. </a:t>
            </a:r>
          </a:p>
          <a:p>
            <a:pPr marL="571500" indent="-342900" algn="just">
              <a:spcBef>
                <a:spcPts val="0"/>
              </a:spcBef>
              <a:buFont typeface="+mj-lt"/>
              <a:buAutoNum type="arabicPeriod"/>
              <a:tabLst>
                <a:tab pos="450215" algn="l"/>
                <a:tab pos="90170" algn="l"/>
                <a:tab pos="450215" algn="l"/>
              </a:tabLst>
            </a:pPr>
            <a:r>
              <a:rPr lang="uk-UA" sz="1800" dirty="0">
                <a:effectLst/>
                <a:latin typeface="Book Antiqua" panose="02040602050305030304" pitchFamily="18" charset="0"/>
                <a:ea typeface="Calibri" panose="020F0502020204030204" pitchFamily="34" charset="0"/>
              </a:rPr>
              <a:t>Історія та практика розвитку в Україні сімейних форм виховання/влаштування дітей-сиріт і дітей, позбавлених батьківського піклування. </a:t>
            </a:r>
            <a:endParaRPr lang="ru-RU" sz="1800" dirty="0">
              <a:effectLst/>
              <a:latin typeface="Book Antiqua" panose="02040602050305030304" pitchFamily="18" charset="0"/>
              <a:ea typeface="Calibri" panose="020F0502020204030204" pitchFamily="34" charset="0"/>
            </a:endParaRPr>
          </a:p>
          <a:p>
            <a:pPr marL="571500" indent="-342900" algn="just">
              <a:spcBef>
                <a:spcPts val="0"/>
              </a:spcBef>
              <a:buFont typeface="+mj-lt"/>
              <a:buAutoNum type="arabicPeriod"/>
              <a:tabLst>
                <a:tab pos="450215" algn="l"/>
              </a:tabLst>
            </a:pPr>
            <a:r>
              <a:rPr lang="uk-UA" sz="1800" dirty="0">
                <a:effectLst/>
                <a:latin typeface="Book Antiqua" panose="02040602050305030304" pitchFamily="18" charset="0"/>
                <a:ea typeface="Calibri" panose="020F0502020204030204" pitchFamily="34" charset="0"/>
              </a:rPr>
              <a:t>Законодавче забезпечення пріоритетності сімейних форм влаштування дитини-сироти та дитини, позбавленої батьківського піклування, в Україні. </a:t>
            </a:r>
          </a:p>
        </p:txBody>
      </p:sp>
    </p:spTree>
    <p:extLst>
      <p:ext uri="{BB962C8B-B14F-4D97-AF65-F5344CB8AC3E}">
        <p14:creationId xmlns:p14="http://schemas.microsoft.com/office/powerpoint/2010/main" val="114030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70F0D-C231-428C-AEEA-0A4A2702E930}"/>
              </a:ext>
            </a:extLst>
          </p:cNvPr>
          <p:cNvSpPr>
            <a:spLocks noGrp="1"/>
          </p:cNvSpPr>
          <p:nvPr>
            <p:ph type="title"/>
          </p:nvPr>
        </p:nvSpPr>
        <p:spPr>
          <a:xfrm>
            <a:off x="685800" y="475488"/>
            <a:ext cx="8019289" cy="1378267"/>
          </a:xfrm>
        </p:spPr>
        <p:txBody>
          <a:bodyPr>
            <a:normAutofit fontScale="90000"/>
          </a:bodyPr>
          <a:lstStyle/>
          <a:p>
            <a:pPr algn="just"/>
            <a:r>
              <a:rPr lang="uk-UA" b="0" i="0" dirty="0">
                <a:solidFill>
                  <a:srgbClr val="333333"/>
                </a:solidFill>
                <a:effectLst/>
                <a:latin typeface="Book Antiqua" panose="02040602050305030304" pitchFamily="18" charset="0"/>
              </a:rPr>
              <a:t>Органи опіки та піклування забезпечують вирішення питань щодо:</a:t>
            </a:r>
            <a:br>
              <a:rPr lang="uk-UA" b="0" i="0" dirty="0">
                <a:solidFill>
                  <a:srgbClr val="333333"/>
                </a:solidFill>
                <a:effectLst/>
                <a:latin typeface="Book Antiqua" panose="02040602050305030304" pitchFamily="18" charset="0"/>
              </a:rPr>
            </a:br>
            <a:endParaRPr lang="uk-UA" dirty="0">
              <a:latin typeface="Book Antiqua" panose="02040602050305030304" pitchFamily="18" charset="0"/>
            </a:endParaRPr>
          </a:p>
        </p:txBody>
      </p:sp>
      <p:sp>
        <p:nvSpPr>
          <p:cNvPr id="3" name="Объект 2">
            <a:extLst>
              <a:ext uri="{FF2B5EF4-FFF2-40B4-BE49-F238E27FC236}">
                <a16:creationId xmlns:a16="http://schemas.microsoft.com/office/drawing/2014/main" id="{116E80CA-2B2E-461B-8816-EBF924FB288D}"/>
              </a:ext>
            </a:extLst>
          </p:cNvPr>
          <p:cNvSpPr>
            <a:spLocks noGrp="1"/>
          </p:cNvSpPr>
          <p:nvPr>
            <p:ph idx="1"/>
          </p:nvPr>
        </p:nvSpPr>
        <p:spPr>
          <a:xfrm>
            <a:off x="685801" y="1853755"/>
            <a:ext cx="8019288" cy="4190429"/>
          </a:xfrm>
          <a:solidFill>
            <a:schemeClr val="tx2">
              <a:lumMod val="20000"/>
              <a:lumOff val="80000"/>
            </a:schemeClr>
          </a:solidFill>
          <a:ln>
            <a:solidFill>
              <a:schemeClr val="accent1"/>
            </a:solidFill>
          </a:ln>
        </p:spPr>
        <p:txBody>
          <a:bodyPr>
            <a:normAutofit fontScale="25000" lnSpcReduction="20000"/>
          </a:bodyPr>
          <a:lstStyle/>
          <a:p>
            <a:pPr algn="just">
              <a:spcBef>
                <a:spcPts val="0"/>
              </a:spcBef>
            </a:pPr>
            <a:r>
              <a:rPr lang="uk-UA" sz="5200" b="0" i="0" dirty="0">
                <a:effectLst/>
                <a:latin typeface="Book Antiqua" panose="02040602050305030304" pitchFamily="18" charset="0"/>
              </a:rPr>
              <a:t>встановлення статусу дитини-сироти та дитини, позбавленої батьківського піклування;</a:t>
            </a:r>
          </a:p>
          <a:p>
            <a:pPr algn="just">
              <a:spcBef>
                <a:spcPts val="0"/>
              </a:spcBef>
            </a:pPr>
            <a:r>
              <a:rPr lang="uk-UA" sz="5200" b="0" i="0" dirty="0">
                <a:effectLst/>
                <a:latin typeface="Book Antiqua" panose="02040602050305030304" pitchFamily="18" charset="0"/>
              </a:rPr>
              <a:t>надання опіки та піклування над дітьми-сиротами та дітьми, позбавленими батьківського піклування, та застосування інших форм влаштування дітей-сиріт та дітей, позбавлених батьківського піклування;</a:t>
            </a:r>
          </a:p>
          <a:p>
            <a:pPr algn="just">
              <a:spcBef>
                <a:spcPts val="0"/>
              </a:spcBef>
            </a:pPr>
            <a:r>
              <a:rPr lang="uk-UA" sz="5200" b="0" i="0" dirty="0">
                <a:effectLst/>
                <a:latin typeface="Book Antiqua" panose="02040602050305030304" pitchFamily="18" charset="0"/>
              </a:rPr>
              <a:t>соціального захисту і захисту особистих, майнових, житлових прав та інтересів дітей;</a:t>
            </a:r>
          </a:p>
          <a:p>
            <a:pPr algn="just">
              <a:spcBef>
                <a:spcPts val="0"/>
              </a:spcBef>
            </a:pPr>
            <a:r>
              <a:rPr lang="uk-UA" sz="5200" b="0" i="0" dirty="0">
                <a:effectLst/>
                <a:latin typeface="Book Antiqua" panose="02040602050305030304" pitchFamily="18" charset="0"/>
              </a:rPr>
              <a:t>забезпечення пріоритетних форм влаштування дітей-сиріт та дітей, позбавлених батьківського піклування;</a:t>
            </a:r>
          </a:p>
          <a:p>
            <a:pPr algn="just">
              <a:spcBef>
                <a:spcPts val="0"/>
              </a:spcBef>
            </a:pPr>
            <a:r>
              <a:rPr lang="uk-UA" sz="5200" b="0" i="0" dirty="0">
                <a:effectLst/>
                <a:latin typeface="Book Antiqua" panose="02040602050305030304" pitchFamily="18" charset="0"/>
              </a:rPr>
              <a:t>притягнення до відповідальності осіб, які порушують права дитини;</a:t>
            </a:r>
          </a:p>
          <a:p>
            <a:pPr algn="just">
              <a:spcBef>
                <a:spcPts val="0"/>
              </a:spcBef>
            </a:pPr>
            <a:r>
              <a:rPr lang="uk-UA" sz="5200" b="0" i="0" dirty="0">
                <a:effectLst/>
                <a:latin typeface="Book Antiqua" panose="02040602050305030304" pitchFamily="18" charset="0"/>
              </a:rPr>
              <a:t>надання письмової згоди або заперечення на відчуження нерухомого майна (у тому числі житла) та іншого майна, власником якого є дитина;</a:t>
            </a:r>
          </a:p>
          <a:p>
            <a:pPr algn="just">
              <a:spcBef>
                <a:spcPts val="0"/>
              </a:spcBef>
            </a:pPr>
            <a:r>
              <a:rPr lang="uk-UA" sz="5200" b="0" i="0" dirty="0">
                <a:effectLst/>
                <a:latin typeface="Book Antiqua" panose="02040602050305030304" pitchFamily="18" charset="0"/>
              </a:rPr>
              <a:t>подання заяв, клопотань, позовів про захист прав дітей-сиріт та дітей, позбавлених батьківського піклування.</a:t>
            </a:r>
          </a:p>
          <a:p>
            <a:pPr marL="0" indent="0" algn="just">
              <a:spcBef>
                <a:spcPts val="0"/>
              </a:spcBef>
              <a:buNone/>
            </a:pPr>
            <a:r>
              <a:rPr lang="uk-UA" sz="5200" b="0" i="0" dirty="0">
                <a:effectLst/>
                <a:latin typeface="Book Antiqua" panose="02040602050305030304" pitchFamily="18" charset="0"/>
              </a:rPr>
              <a:t>Соціальний захист та захист прав дітей у межах своєї компетенції здійснюють районні, районні у містах Києві та Севастополі місцеві державні адміністрації, виконавчих органів міських, районних у містах, сільських, селищних рад.</a:t>
            </a:r>
          </a:p>
          <a:p>
            <a:pPr marL="0" indent="0" algn="just">
              <a:spcBef>
                <a:spcPts val="0"/>
              </a:spcBef>
              <a:buNone/>
            </a:pPr>
            <a:r>
              <a:rPr lang="uk-UA" sz="5200" b="0" i="0" dirty="0">
                <a:effectLst/>
                <a:latin typeface="Book Antiqua" panose="02040602050305030304" pitchFamily="18" charset="0"/>
              </a:rPr>
              <a:t>Органи опіки та піклування мають право перевіряти умови влаштування, утримання, виховання, навчання дітей-сиріт та дітей, позбавлених батьківського піклування, можуть переводити дітей, життю та здоров’ю (у тому числі психічному) яких загрожує небезпека, до інших форм влаштування дітей.</a:t>
            </a:r>
          </a:p>
          <a:p>
            <a:pPr marL="0" indent="0" algn="just">
              <a:spcBef>
                <a:spcPts val="0"/>
              </a:spcBef>
              <a:buNone/>
            </a:pPr>
            <a:r>
              <a:rPr lang="uk-UA" sz="5200" b="0" i="0" dirty="0">
                <a:effectLst/>
                <a:latin typeface="Book Antiqua" panose="02040602050305030304" pitchFamily="18" charset="0"/>
              </a:rPr>
              <a:t>Присутність представника органів опіки та піклування на судових засіданнях є обов’язковою в разі, якщо розглядається справа стосовно дитини або з питань, що зачіпають права дитини.</a:t>
            </a:r>
          </a:p>
          <a:p>
            <a:endParaRPr lang="ru-RU" dirty="0"/>
          </a:p>
        </p:txBody>
      </p:sp>
    </p:spTree>
    <p:extLst>
      <p:ext uri="{BB962C8B-B14F-4D97-AF65-F5344CB8AC3E}">
        <p14:creationId xmlns:p14="http://schemas.microsoft.com/office/powerpoint/2010/main" val="2213665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53A291A-A4EF-4B5C-976C-46B7668D54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27" y="945816"/>
            <a:ext cx="8682146" cy="4966367"/>
          </a:xfrm>
        </p:spPr>
      </p:pic>
    </p:spTree>
    <p:extLst>
      <p:ext uri="{BB962C8B-B14F-4D97-AF65-F5344CB8AC3E}">
        <p14:creationId xmlns:p14="http://schemas.microsoft.com/office/powerpoint/2010/main" val="80997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089F39-601A-44EA-B82D-5B8DBC38B4B3}"/>
              </a:ext>
            </a:extLst>
          </p:cNvPr>
          <p:cNvSpPr>
            <a:spLocks noGrp="1"/>
          </p:cNvSpPr>
          <p:nvPr>
            <p:ph type="title"/>
          </p:nvPr>
        </p:nvSpPr>
        <p:spPr>
          <a:xfrm>
            <a:off x="877825" y="429768"/>
            <a:ext cx="7644384" cy="1423987"/>
          </a:xfrm>
        </p:spPr>
        <p:txBody>
          <a:bodyPr>
            <a:noAutofit/>
          </a:bodyPr>
          <a:lstStyle/>
          <a:p>
            <a:pPr algn="ctr"/>
            <a:r>
              <a:rPr lang="uk-UA" sz="2400" b="0" i="0" dirty="0">
                <a:effectLst/>
                <a:latin typeface="Book Antiqua" panose="02040602050305030304" pitchFamily="18" charset="0"/>
                <a:cs typeface="Times New Roman" panose="02020603050405020304" pitchFamily="18" charset="0"/>
              </a:rPr>
              <a:t>Функції </a:t>
            </a:r>
            <a:r>
              <a:rPr lang="uk-UA" sz="2400" b="1" i="0" dirty="0">
                <a:effectLst/>
                <a:latin typeface="Book Antiqua" panose="02040602050305030304" pitchFamily="18" charset="0"/>
                <a:cs typeface="Times New Roman" panose="02020603050405020304" pitchFamily="18" charset="0"/>
              </a:rPr>
              <a:t>служби у справах дітей </a:t>
            </a:r>
            <a:r>
              <a:rPr lang="uk-UA" sz="2400" b="0" i="0" dirty="0">
                <a:effectLst/>
                <a:latin typeface="Book Antiqua" panose="02040602050305030304" pitchFamily="18" charset="0"/>
                <a:cs typeface="Times New Roman" panose="02020603050405020304" pitchFamily="18" charset="0"/>
              </a:rPr>
              <a:t>щодо опіки та піклування над дітьми-сиротами та дітьми, позбавленими батьківського піклування</a:t>
            </a:r>
            <a:br>
              <a:rPr lang="ru-RU" sz="2400" b="0" i="0" dirty="0">
                <a:effectLst/>
                <a:latin typeface="Book Antiqua" panose="02040602050305030304" pitchFamily="18" charset="0"/>
                <a:cs typeface="Times New Roman" panose="02020603050405020304" pitchFamily="18" charset="0"/>
              </a:rPr>
            </a:br>
            <a:endParaRPr lang="ru-RU" sz="2400" dirty="0">
              <a:latin typeface="Book Antiqua" panose="0204060205030503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F528BFE-5F54-497D-8C32-75F4AC0AE68E}"/>
              </a:ext>
            </a:extLst>
          </p:cNvPr>
          <p:cNvSpPr>
            <a:spLocks noGrp="1"/>
          </p:cNvSpPr>
          <p:nvPr>
            <p:ph idx="1"/>
          </p:nvPr>
        </p:nvSpPr>
        <p:spPr>
          <a:xfrm>
            <a:off x="576073" y="2015733"/>
            <a:ext cx="7946136" cy="3982731"/>
          </a:xfrm>
          <a:solidFill>
            <a:schemeClr val="tx2">
              <a:lumMod val="20000"/>
              <a:lumOff val="80000"/>
            </a:schemeClr>
          </a:solidFill>
          <a:ln>
            <a:solidFill>
              <a:schemeClr val="accent1"/>
            </a:solidFill>
          </a:ln>
        </p:spPr>
        <p:txBody>
          <a:bodyPr>
            <a:normAutofit fontScale="62500" lnSpcReduction="20000"/>
          </a:bodyPr>
          <a:lstStyle/>
          <a:p>
            <a:pPr marL="0" indent="0" algn="just">
              <a:spcBef>
                <a:spcPts val="0"/>
              </a:spcBef>
              <a:buNone/>
            </a:pPr>
            <a:r>
              <a:rPr lang="uk-UA" b="1" i="0" dirty="0">
                <a:solidFill>
                  <a:srgbClr val="333333"/>
                </a:solidFill>
                <a:effectLst/>
                <a:latin typeface="Book Antiqua" panose="02040602050305030304" pitchFamily="18" charset="0"/>
              </a:rPr>
              <a:t>СЛУЖБА У СПРАВАХ ДІТЕЙ:</a:t>
            </a:r>
          </a:p>
          <a:p>
            <a:pPr algn="just">
              <a:spcBef>
                <a:spcPts val="0"/>
              </a:spcBef>
            </a:pPr>
            <a:r>
              <a:rPr lang="uk-UA" b="0" i="0" dirty="0">
                <a:solidFill>
                  <a:srgbClr val="333333"/>
                </a:solidFill>
                <a:effectLst/>
                <a:latin typeface="Book Antiqua" panose="02040602050305030304" pitchFamily="18" charset="0"/>
              </a:rPr>
              <a:t>бере участь у здійсненні заходів щодо соціального захисту і захисту прав та інтересів дітей-сиріт та дітей, позбавлених батьківського піклування, і несе відповідальність за їх дотримання, а також координує здійснення таких заходів;</a:t>
            </a:r>
          </a:p>
          <a:p>
            <a:pPr algn="just">
              <a:spcBef>
                <a:spcPts val="0"/>
              </a:spcBef>
            </a:pPr>
            <a:r>
              <a:rPr lang="uk-UA" b="0" i="0" dirty="0">
                <a:solidFill>
                  <a:srgbClr val="333333"/>
                </a:solidFill>
                <a:effectLst/>
                <a:latin typeface="Book Antiqua" panose="02040602050305030304" pitchFamily="18" charset="0"/>
              </a:rPr>
              <a:t>оформляє документи на усиновлення і застосування інших форм влаштування дітей-сиріт та дітей, позбавлених батьківського піклування, визначених цим Законом;</a:t>
            </a:r>
          </a:p>
          <a:p>
            <a:pPr algn="just">
              <a:spcBef>
                <a:spcPts val="0"/>
              </a:spcBef>
            </a:pPr>
            <a:r>
              <a:rPr lang="uk-UA" b="0" i="0" dirty="0">
                <a:solidFill>
                  <a:srgbClr val="333333"/>
                </a:solidFill>
                <a:effectLst/>
                <a:latin typeface="Book Antiqua" panose="02040602050305030304" pitchFamily="18" charset="0"/>
              </a:rPr>
              <a:t>оформляє клопотання щодо переведення дітей-сиріт та дітей, позбавлених батьківського піклування, на інші форми влаштування дітей-сиріт та дітей, позбавлених батьківського піклування;</a:t>
            </a:r>
          </a:p>
          <a:p>
            <a:pPr algn="just">
              <a:spcBef>
                <a:spcPts val="0"/>
              </a:spcBef>
            </a:pPr>
            <a:r>
              <a:rPr lang="uk-UA" b="0" i="0" dirty="0">
                <a:solidFill>
                  <a:srgbClr val="333333"/>
                </a:solidFill>
                <a:effectLst/>
                <a:latin typeface="Book Antiqua" panose="02040602050305030304" pitchFamily="18" charset="0"/>
              </a:rPr>
              <a:t>здійснює контроль за умовами влаштування і утримання дітей-сиріт та дітей, позбавлених батьківського піклування;</a:t>
            </a:r>
          </a:p>
          <a:p>
            <a:pPr algn="just">
              <a:spcBef>
                <a:spcPts val="0"/>
              </a:spcBef>
            </a:pPr>
            <a:r>
              <a:rPr lang="uk-UA" b="0" i="0" dirty="0">
                <a:solidFill>
                  <a:srgbClr val="333333"/>
                </a:solidFill>
                <a:effectLst/>
                <a:latin typeface="Book Antiqua" panose="02040602050305030304" pitchFamily="18" charset="0"/>
              </a:rPr>
              <a:t>здійснює моніторинг діяльності стосовно дітей-сиріт та дітей, позбавлених батьківського піклування;</a:t>
            </a:r>
          </a:p>
          <a:p>
            <a:pPr algn="just">
              <a:spcBef>
                <a:spcPts val="0"/>
              </a:spcBef>
            </a:pPr>
            <a:r>
              <a:rPr lang="uk-UA" b="0" i="0" dirty="0">
                <a:solidFill>
                  <a:srgbClr val="333333"/>
                </a:solidFill>
                <a:effectLst/>
                <a:latin typeface="Book Antiqua" panose="02040602050305030304" pitchFamily="18" charset="0"/>
              </a:rPr>
              <a:t>здійснює інші заходи стосовно дітей-сиріт та дітей, позбавлених батьківського піклування.</a:t>
            </a:r>
          </a:p>
          <a:p>
            <a:pPr marL="0" indent="0" algn="just">
              <a:spcBef>
                <a:spcPts val="0"/>
              </a:spcBef>
              <a:buNone/>
            </a:pPr>
            <a:r>
              <a:rPr lang="uk-UA" b="0" i="0" dirty="0">
                <a:solidFill>
                  <a:srgbClr val="333333"/>
                </a:solidFill>
                <a:effectLst/>
                <a:latin typeface="Book Antiqua" panose="02040602050305030304" pitchFamily="18" charset="0"/>
              </a:rPr>
              <a:t>Для здійснення функцій щодо опіки та піклування над дітьми-сиротами та дітьми, позбавленими батьківського піклування, у складі служби у справах дітей створюється окремий підрозділ, діяльність якого визначається в установленому порядку. Штатна чисельність такого підрозділу встановлюється залежно від кількості дітей-сиріт та дітей, позбавлених батьківського піклування, але має становити не менше двох осіб.</a:t>
            </a:r>
          </a:p>
          <a:p>
            <a:endParaRPr lang="ru-RU" dirty="0"/>
          </a:p>
        </p:txBody>
      </p:sp>
    </p:spTree>
    <p:extLst>
      <p:ext uri="{BB962C8B-B14F-4D97-AF65-F5344CB8AC3E}">
        <p14:creationId xmlns:p14="http://schemas.microsoft.com/office/powerpoint/2010/main" val="68339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4CFDF23-B1D7-4A05-A804-1CC40C2F37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785" y="941832"/>
            <a:ext cx="8202430" cy="4785459"/>
          </a:xfrm>
        </p:spPr>
      </p:pic>
    </p:spTree>
    <p:extLst>
      <p:ext uri="{BB962C8B-B14F-4D97-AF65-F5344CB8AC3E}">
        <p14:creationId xmlns:p14="http://schemas.microsoft.com/office/powerpoint/2010/main" val="320744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FF9D4F-29A4-4453-A5F2-2AC95F04297E}"/>
              </a:ext>
            </a:extLst>
          </p:cNvPr>
          <p:cNvSpPr>
            <a:spLocks noGrp="1"/>
          </p:cNvSpPr>
          <p:nvPr>
            <p:ph idx="1"/>
          </p:nvPr>
        </p:nvSpPr>
        <p:spPr>
          <a:xfrm>
            <a:off x="658369" y="2015733"/>
            <a:ext cx="7955280" cy="4010163"/>
          </a:xfrm>
          <a:solidFill>
            <a:schemeClr val="tx2">
              <a:lumMod val="20000"/>
              <a:lumOff val="80000"/>
            </a:schemeClr>
          </a:solidFill>
          <a:ln>
            <a:solidFill>
              <a:schemeClr val="accent1"/>
            </a:solidFill>
          </a:ln>
        </p:spPr>
        <p:txBody>
          <a:bodyPr>
            <a:normAutofit fontScale="92500" lnSpcReduction="10000"/>
          </a:bodyPr>
          <a:lstStyle/>
          <a:p>
            <a:pPr algn="just"/>
            <a:r>
              <a:rPr lang="uk-UA" b="0" i="0" dirty="0">
                <a:solidFill>
                  <a:srgbClr val="333333"/>
                </a:solidFill>
                <a:effectLst/>
                <a:latin typeface="Book Antiqua" panose="02040602050305030304" pitchFamily="18" charset="0"/>
              </a:rPr>
              <a:t>Розвиток форм сімейного виховання є невід`ємною частиною реформування. </a:t>
            </a:r>
            <a:r>
              <a:rPr lang="uk-UA" b="1" i="0" dirty="0">
                <a:solidFill>
                  <a:srgbClr val="333333"/>
                </a:solidFill>
                <a:effectLst/>
                <a:latin typeface="Book Antiqua" panose="02040602050305030304" pitchFamily="18" charset="0"/>
              </a:rPr>
              <a:t>Метою якого є </a:t>
            </a:r>
            <a:r>
              <a:rPr lang="uk-UA" b="0" i="0" dirty="0">
                <a:solidFill>
                  <a:srgbClr val="333333"/>
                </a:solidFill>
                <a:effectLst/>
                <a:latin typeface="Book Antiqua" panose="02040602050305030304" pitchFamily="18" charset="0"/>
              </a:rPr>
              <a:t>реалізація права дитини на розвиток у сім'ї, в територіальній громаді, тобто виховання дітей, насамперед за місцем їх походження; створення умов для фізичного, розумового і духовного розвитку кожної дитини; утворення закладів нового типу із сімейними формами виховання; запобігання поширенню сирітства; посилення відповідальності місцевих органів виконавчої влади та органів місцевого самоврядування за забезпечення соціального захисту дітей; активізація територіальної громади у забезпеченні захисту прав дітей-сиріт, дітей, позбавлених батьківського піклування, осіб із числа таких дітей</a:t>
            </a:r>
            <a:endParaRPr lang="uk-UA" dirty="0">
              <a:latin typeface="Book Antiqua" panose="02040602050305030304" pitchFamily="18" charset="0"/>
            </a:endParaRPr>
          </a:p>
        </p:txBody>
      </p:sp>
      <p:pic>
        <p:nvPicPr>
          <p:cNvPr id="5" name="Рисунок 4">
            <a:extLst>
              <a:ext uri="{FF2B5EF4-FFF2-40B4-BE49-F238E27FC236}">
                <a16:creationId xmlns:a16="http://schemas.microsoft.com/office/drawing/2014/main" id="{C3DC0710-0829-44DC-A532-6360D38E1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5" y="213551"/>
            <a:ext cx="3333750" cy="1532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588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A1891-B284-47E1-8740-0340A24725C2}"/>
              </a:ext>
            </a:extLst>
          </p:cNvPr>
          <p:cNvSpPr>
            <a:spLocks noGrp="1"/>
          </p:cNvSpPr>
          <p:nvPr>
            <p:ph type="title"/>
          </p:nvPr>
        </p:nvSpPr>
        <p:spPr>
          <a:xfrm>
            <a:off x="521209" y="237744"/>
            <a:ext cx="8284464" cy="1616011"/>
          </a:xfrm>
        </p:spPr>
        <p:txBody>
          <a:bodyPr>
            <a:noAutofit/>
          </a:bodyPr>
          <a:lstStyle/>
          <a:p>
            <a:pPr algn="ctr"/>
            <a:r>
              <a:rPr lang="uk-UA" sz="2800" dirty="0">
                <a:latin typeface="Book Antiqua" panose="02040602050305030304" pitchFamily="18" charset="0"/>
              </a:rPr>
              <a:t>3. </a:t>
            </a:r>
            <a:r>
              <a:rPr lang="uk-UA" sz="2800" dirty="0">
                <a:effectLst/>
                <a:latin typeface="Book Antiqua" panose="02040602050305030304" pitchFamily="18" charset="0"/>
                <a:ea typeface="Calibri" panose="020F0502020204030204" pitchFamily="34" charset="0"/>
              </a:rPr>
              <a:t>Особливості сімейних форм виховання дітей-сиріт і дітей, позбавлених батьківського піклування</a:t>
            </a:r>
            <a:endParaRPr lang="ru-RU" sz="2800" dirty="0">
              <a:latin typeface="Book Antiqua" panose="02040602050305030304" pitchFamily="18" charset="0"/>
            </a:endParaRPr>
          </a:p>
        </p:txBody>
      </p:sp>
      <p:pic>
        <p:nvPicPr>
          <p:cNvPr id="5" name="Объект 4">
            <a:extLst>
              <a:ext uri="{FF2B5EF4-FFF2-40B4-BE49-F238E27FC236}">
                <a16:creationId xmlns:a16="http://schemas.microsoft.com/office/drawing/2014/main" id="{073C1E17-7C97-42D6-9135-4A88CD57B9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808" y="1919287"/>
            <a:ext cx="5541263" cy="4031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554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85F45-5F37-4151-8BEF-6FAD09251950}"/>
              </a:ext>
            </a:extLst>
          </p:cNvPr>
          <p:cNvSpPr>
            <a:spLocks noGrp="1"/>
          </p:cNvSpPr>
          <p:nvPr>
            <p:ph type="title"/>
          </p:nvPr>
        </p:nvSpPr>
        <p:spPr>
          <a:xfrm>
            <a:off x="731520" y="804520"/>
            <a:ext cx="7735823" cy="1049235"/>
          </a:xfrm>
        </p:spPr>
        <p:txBody>
          <a:bodyPr/>
          <a:lstStyle/>
          <a:p>
            <a:pPr algn="just"/>
            <a:r>
              <a:rPr lang="uk-UA" dirty="0">
                <a:latin typeface="Book Antiqua" panose="02040602050305030304" pitchFamily="18" charset="0"/>
              </a:rPr>
              <a:t>Усиновлення – пріоритетна форма влаштування дитини.</a:t>
            </a:r>
            <a:endParaRPr lang="ru-RU" dirty="0">
              <a:latin typeface="Book Antiqua" panose="02040602050305030304" pitchFamily="18" charset="0"/>
            </a:endParaRPr>
          </a:p>
        </p:txBody>
      </p:sp>
      <p:pic>
        <p:nvPicPr>
          <p:cNvPr id="5" name="Объект 4">
            <a:extLst>
              <a:ext uri="{FF2B5EF4-FFF2-40B4-BE49-F238E27FC236}">
                <a16:creationId xmlns:a16="http://schemas.microsoft.com/office/drawing/2014/main" id="{50D375A0-686F-44CD-8BD8-F71EFBF524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167" y="2027865"/>
            <a:ext cx="6094528" cy="4025615"/>
          </a:xfrm>
        </p:spPr>
      </p:pic>
    </p:spTree>
    <p:extLst>
      <p:ext uri="{BB962C8B-B14F-4D97-AF65-F5344CB8AC3E}">
        <p14:creationId xmlns:p14="http://schemas.microsoft.com/office/powerpoint/2010/main" val="346146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A4E46F-61A3-450E-82DB-AF523340B9C1}"/>
              </a:ext>
            </a:extLst>
          </p:cNvPr>
          <p:cNvSpPr>
            <a:spLocks noGrp="1"/>
          </p:cNvSpPr>
          <p:nvPr>
            <p:ph type="title"/>
          </p:nvPr>
        </p:nvSpPr>
        <p:spPr/>
        <p:txBody>
          <a:bodyPr/>
          <a:lstStyle/>
          <a:p>
            <a:pPr algn="ctr"/>
            <a:r>
              <a:rPr lang="uk-UA" b="1" dirty="0">
                <a:latin typeface="Book Antiqua" panose="02040602050305030304" pitchFamily="18" charset="0"/>
              </a:rPr>
              <a:t>Усиновлення - це</a:t>
            </a:r>
            <a:endParaRPr lang="ru-RU" b="1" dirty="0">
              <a:latin typeface="Book Antiqua" panose="02040602050305030304" pitchFamily="18" charset="0"/>
            </a:endParaRPr>
          </a:p>
        </p:txBody>
      </p:sp>
      <p:sp>
        <p:nvSpPr>
          <p:cNvPr id="3" name="Объект 2">
            <a:extLst>
              <a:ext uri="{FF2B5EF4-FFF2-40B4-BE49-F238E27FC236}">
                <a16:creationId xmlns:a16="http://schemas.microsoft.com/office/drawing/2014/main" id="{68A37BB0-0634-42D9-B239-0DB14F01E5FE}"/>
              </a:ext>
            </a:extLst>
          </p:cNvPr>
          <p:cNvSpPr>
            <a:spLocks noGrp="1"/>
          </p:cNvSpPr>
          <p:nvPr>
            <p:ph idx="1"/>
          </p:nvPr>
        </p:nvSpPr>
        <p:spPr>
          <a:xfrm>
            <a:off x="722377" y="2015733"/>
            <a:ext cx="7882128" cy="3964443"/>
          </a:xfrm>
          <a:solidFill>
            <a:schemeClr val="tx2">
              <a:lumMod val="20000"/>
              <a:lumOff val="80000"/>
            </a:schemeClr>
          </a:solidFill>
          <a:ln>
            <a:solidFill>
              <a:schemeClr val="accent1"/>
            </a:solidFill>
          </a:ln>
        </p:spPr>
        <p:txBody>
          <a:bodyPr>
            <a:noAutofit/>
          </a:bodyPr>
          <a:lstStyle/>
          <a:p>
            <a:pPr marL="0" indent="0" algn="just">
              <a:lnSpc>
                <a:spcPct val="100000"/>
              </a:lnSpc>
              <a:spcBef>
                <a:spcPts val="0"/>
              </a:spcBef>
              <a:buNone/>
            </a:pPr>
            <a:r>
              <a:rPr lang="uk-UA" sz="1500" b="1" i="0" dirty="0">
                <a:effectLst/>
                <a:latin typeface="Book Antiqua" panose="02040602050305030304" pitchFamily="18" charset="0"/>
              </a:rPr>
              <a:t>Усиновлення – це </a:t>
            </a:r>
            <a:r>
              <a:rPr lang="uk-UA" sz="1500" b="0" i="0" dirty="0">
                <a:effectLst/>
                <a:latin typeface="Book Antiqua" panose="02040602050305030304" pitchFamily="18" charset="0"/>
              </a:rPr>
              <a:t>прийняття </a:t>
            </a:r>
            <a:r>
              <a:rPr lang="uk-UA" sz="1500" b="0" i="0" dirty="0" err="1">
                <a:effectLst/>
                <a:latin typeface="Book Antiqua" panose="02040602050305030304" pitchFamily="18" charset="0"/>
              </a:rPr>
              <a:t>усиновлювачем</a:t>
            </a:r>
            <a:r>
              <a:rPr lang="uk-UA" sz="1500" b="0" i="0" dirty="0">
                <a:effectLst/>
                <a:latin typeface="Book Antiqua" panose="02040602050305030304" pitchFamily="18" charset="0"/>
              </a:rPr>
              <a:t> у свою сім’ю дитини на правах сина або дочки, що здійснене на підставі рішення суду.</a:t>
            </a:r>
          </a:p>
          <a:p>
            <a:pPr marL="0" indent="0" algn="just">
              <a:lnSpc>
                <a:spcPct val="100000"/>
              </a:lnSpc>
              <a:spcBef>
                <a:spcPts val="0"/>
              </a:spcBef>
              <a:buNone/>
            </a:pPr>
            <a:endParaRPr lang="uk-UA" sz="1500" b="0" i="0" dirty="0">
              <a:effectLst/>
              <a:latin typeface="Book Antiqua" panose="02040602050305030304" pitchFamily="18" charset="0"/>
            </a:endParaRPr>
          </a:p>
          <a:p>
            <a:pPr algn="just">
              <a:lnSpc>
                <a:spcPct val="100000"/>
              </a:lnSpc>
              <a:spcBef>
                <a:spcPts val="0"/>
              </a:spcBef>
            </a:pPr>
            <a:r>
              <a:rPr lang="uk-UA" sz="1500" b="0" i="0" dirty="0">
                <a:effectLst/>
                <a:latin typeface="Book Antiqua" panose="02040602050305030304" pitchFamily="18" charset="0"/>
              </a:rPr>
              <a:t>Усиновлена дитина зберігає право на пенсію, інші соціальні виплати, а також на відшкодування шкоди у зв’язку з втратою годувальника, які вона мала до усиновлення.</a:t>
            </a:r>
          </a:p>
          <a:p>
            <a:pPr marL="0" indent="0" algn="just">
              <a:lnSpc>
                <a:spcPct val="100000"/>
              </a:lnSpc>
              <a:spcBef>
                <a:spcPts val="0"/>
              </a:spcBef>
              <a:buNone/>
            </a:pPr>
            <a:endParaRPr lang="uk-UA" sz="1500" b="1" i="0" dirty="0">
              <a:effectLst/>
              <a:latin typeface="Book Antiqua" panose="02040602050305030304" pitchFamily="18" charset="0"/>
            </a:endParaRPr>
          </a:p>
          <a:p>
            <a:pPr marL="0" indent="0" algn="just">
              <a:lnSpc>
                <a:spcPct val="100000"/>
              </a:lnSpc>
              <a:spcBef>
                <a:spcPts val="0"/>
              </a:spcBef>
              <a:buNone/>
            </a:pPr>
            <a:r>
              <a:rPr lang="uk-UA" sz="1500" b="1" i="0" dirty="0">
                <a:effectLst/>
                <a:latin typeface="Book Antiqua" panose="02040602050305030304" pitchFamily="18" charset="0"/>
              </a:rPr>
              <a:t>Особа, яка усиновила дитину, має право:</a:t>
            </a:r>
          </a:p>
          <a:p>
            <a:pPr algn="just">
              <a:lnSpc>
                <a:spcPct val="100000"/>
              </a:lnSpc>
              <a:spcBef>
                <a:spcPts val="0"/>
              </a:spcBef>
              <a:buFont typeface="Arial" panose="020B0604020202020204" pitchFamily="34" charset="0"/>
              <a:buChar char="•"/>
            </a:pPr>
            <a:r>
              <a:rPr lang="uk-UA" sz="1500" b="0" i="0" dirty="0">
                <a:effectLst/>
                <a:latin typeface="Book Antiqua" panose="02040602050305030304" pitchFamily="18" charset="0"/>
              </a:rPr>
              <a:t>на грошову допомогу при усиновленні дитини у розмірі як при народженні першої дитини. При усиновленні двох і більше дітей розмір допомоги не змінюється;</a:t>
            </a:r>
          </a:p>
          <a:p>
            <a:pPr algn="just">
              <a:lnSpc>
                <a:spcPct val="100000"/>
              </a:lnSpc>
              <a:spcBef>
                <a:spcPts val="0"/>
              </a:spcBef>
              <a:buFont typeface="Arial" panose="020B0604020202020204" pitchFamily="34" charset="0"/>
              <a:buChar char="•"/>
            </a:pPr>
            <a:r>
              <a:rPr lang="uk-UA" sz="1500" b="0" i="0" dirty="0">
                <a:effectLst/>
                <a:latin typeface="Book Antiqua" panose="02040602050305030304" pitchFamily="18" charset="0"/>
              </a:rPr>
              <a:t>на отримання відпустки по догляду за дитиною до досягнення нею трирічного віку;</a:t>
            </a:r>
          </a:p>
          <a:p>
            <a:pPr algn="just">
              <a:lnSpc>
                <a:spcPct val="100000"/>
              </a:lnSpc>
              <a:spcBef>
                <a:spcPts val="0"/>
              </a:spcBef>
              <a:buFont typeface="Arial" panose="020B0604020202020204" pitchFamily="34" charset="0"/>
              <a:buChar char="•"/>
            </a:pPr>
            <a:r>
              <a:rPr lang="uk-UA" sz="1500" b="0" i="0" dirty="0">
                <a:effectLst/>
                <a:latin typeface="Book Antiqua" panose="02040602050305030304" pitchFamily="18" charset="0"/>
              </a:rPr>
              <a:t>на отримання одноразової оплачуваної відпустки тривалістю 56 календарних днів без урахування  святкових і неробочих днів (при усиновленні дитини віком старше трьох років);</a:t>
            </a:r>
          </a:p>
          <a:p>
            <a:pPr algn="just">
              <a:lnSpc>
                <a:spcPct val="100000"/>
              </a:lnSpc>
              <a:spcBef>
                <a:spcPts val="0"/>
              </a:spcBef>
              <a:buFont typeface="Arial" panose="020B0604020202020204" pitchFamily="34" charset="0"/>
              <a:buChar char="•"/>
            </a:pPr>
            <a:r>
              <a:rPr lang="uk-UA" sz="1500" b="0" i="0" dirty="0">
                <a:effectLst/>
                <a:latin typeface="Book Antiqua" panose="02040602050305030304" pitchFamily="18" charset="0"/>
              </a:rPr>
              <a:t>на отримання щорічної оплачуваної відпустки тривалістю 10 календарних днів.</a:t>
            </a:r>
          </a:p>
        </p:txBody>
      </p:sp>
    </p:spTree>
    <p:extLst>
      <p:ext uri="{BB962C8B-B14F-4D97-AF65-F5344CB8AC3E}">
        <p14:creationId xmlns:p14="http://schemas.microsoft.com/office/powerpoint/2010/main" val="106594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B5057-6B3A-4294-AB48-38276FC4118A}"/>
              </a:ext>
            </a:extLst>
          </p:cNvPr>
          <p:cNvSpPr>
            <a:spLocks noGrp="1"/>
          </p:cNvSpPr>
          <p:nvPr>
            <p:ph type="title"/>
          </p:nvPr>
        </p:nvSpPr>
        <p:spPr>
          <a:xfrm>
            <a:off x="411481" y="274320"/>
            <a:ext cx="8193024" cy="1579435"/>
          </a:xfrm>
        </p:spPr>
        <p:txBody>
          <a:bodyPr>
            <a:noAutofit/>
          </a:bodyPr>
          <a:lstStyle/>
          <a:p>
            <a:pPr algn="just"/>
            <a:r>
              <a:rPr lang="uk-UA" sz="1400" b="1" i="0" dirty="0">
                <a:solidFill>
                  <a:srgbClr val="202122"/>
                </a:solidFill>
                <a:effectLst/>
                <a:latin typeface="Book Antiqua" panose="02040602050305030304" pitchFamily="18" charset="0"/>
              </a:rPr>
              <a:t>Опіка</a:t>
            </a:r>
            <a:r>
              <a:rPr lang="uk-UA" sz="1400" b="0" i="0" dirty="0">
                <a:solidFill>
                  <a:srgbClr val="202122"/>
                </a:solidFill>
                <a:effectLst/>
                <a:latin typeface="Book Antiqua" panose="02040602050305030304" pitchFamily="18" charset="0"/>
              </a:rPr>
              <a:t> — форма захисту особистих і майнових прав громадян, які внаслідок певних обставин (вік, стан здоров'я) не можуть здійснювати свої права самостійно.</a:t>
            </a:r>
            <a:r>
              <a:rPr lang="uk-UA" sz="1400" b="0" i="0" u="none" strike="noStrike" baseline="30000" dirty="0">
                <a:solidFill>
                  <a:srgbClr val="0645AD"/>
                </a:solidFill>
                <a:effectLst/>
                <a:latin typeface="Book Antiqua" panose="02040602050305030304" pitchFamily="18" charset="0"/>
                <a:hlinkClick r:id="rId2"/>
              </a:rPr>
              <a:t>[1]</a:t>
            </a:r>
            <a:br>
              <a:rPr lang="uk-UA" sz="1400" b="0" i="0" dirty="0">
                <a:solidFill>
                  <a:srgbClr val="202122"/>
                </a:solidFill>
                <a:effectLst/>
                <a:latin typeface="Book Antiqua" panose="02040602050305030304" pitchFamily="18" charset="0"/>
              </a:rPr>
            </a:br>
            <a:r>
              <a:rPr lang="uk-UA" sz="1400" b="1" i="0" dirty="0">
                <a:solidFill>
                  <a:srgbClr val="202122"/>
                </a:solidFill>
                <a:effectLst/>
                <a:latin typeface="Book Antiqua" panose="02040602050305030304" pitchFamily="18" charset="0"/>
              </a:rPr>
              <a:t>Опіка</a:t>
            </a:r>
            <a:r>
              <a:rPr lang="uk-UA" sz="1400" b="0" i="0" dirty="0">
                <a:solidFill>
                  <a:srgbClr val="202122"/>
                </a:solidFill>
                <a:effectLst/>
                <a:latin typeface="Book Antiqua" panose="02040602050305030304" pitchFamily="18" charset="0"/>
              </a:rPr>
              <a:t> — влаштування дітей-сиріт та дітей, позбавлених батьківського піклування, в сім'ї громадян України, які перебувають переважно в сімейних, родинних відносинах із цими дітьми з метою забезпечення їх виховання, освіти, розвитку, захисту їх прав та інтересів</a:t>
            </a:r>
            <a:br>
              <a:rPr lang="ru-RU" sz="1400" b="0" i="0" dirty="0">
                <a:solidFill>
                  <a:srgbClr val="202122"/>
                </a:solidFill>
                <a:effectLst/>
                <a:latin typeface="Book Antiqua" panose="02040602050305030304" pitchFamily="18" charset="0"/>
              </a:rPr>
            </a:br>
            <a:endParaRPr lang="ru-RU" sz="1400" dirty="0">
              <a:latin typeface="Book Antiqua" panose="02040602050305030304" pitchFamily="18" charset="0"/>
            </a:endParaRPr>
          </a:p>
        </p:txBody>
      </p:sp>
      <p:pic>
        <p:nvPicPr>
          <p:cNvPr id="5" name="Объект 4">
            <a:extLst>
              <a:ext uri="{FF2B5EF4-FFF2-40B4-BE49-F238E27FC236}">
                <a16:creationId xmlns:a16="http://schemas.microsoft.com/office/drawing/2014/main" id="{0991D054-15C3-4299-A560-ACBF9D77D8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422" y="1933828"/>
            <a:ext cx="5751155" cy="4091521"/>
          </a:xfrm>
        </p:spPr>
      </p:pic>
    </p:spTree>
    <p:extLst>
      <p:ext uri="{BB962C8B-B14F-4D97-AF65-F5344CB8AC3E}">
        <p14:creationId xmlns:p14="http://schemas.microsoft.com/office/powerpoint/2010/main" val="124317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DE33E-71F9-4228-8A55-C73C60F5FAF8}"/>
              </a:ext>
            </a:extLst>
          </p:cNvPr>
          <p:cNvSpPr>
            <a:spLocks noGrp="1"/>
          </p:cNvSpPr>
          <p:nvPr>
            <p:ph type="title"/>
          </p:nvPr>
        </p:nvSpPr>
        <p:spPr>
          <a:xfrm>
            <a:off x="438913" y="283464"/>
            <a:ext cx="8220456" cy="1570291"/>
          </a:xfrm>
        </p:spPr>
        <p:txBody>
          <a:bodyPr>
            <a:normAutofit fontScale="90000"/>
          </a:bodyPr>
          <a:lstStyle/>
          <a:p>
            <a:pPr algn="just" rtl="0">
              <a:spcBef>
                <a:spcPts val="0"/>
              </a:spcBef>
              <a:spcAft>
                <a:spcPts val="0"/>
              </a:spcAft>
            </a:pPr>
            <a:r>
              <a:rPr lang="uk-UA" sz="2200" b="1" i="0" u="none" strike="noStrike" dirty="0">
                <a:solidFill>
                  <a:srgbClr val="000000"/>
                </a:solidFill>
                <a:effectLst/>
                <a:latin typeface="Book Antiqua" panose="02040602050305030304" pitchFamily="18" charset="0"/>
              </a:rPr>
              <a:t>Прийомна сім'я</a:t>
            </a:r>
            <a:r>
              <a:rPr lang="uk-UA" sz="2200" b="0" i="0" u="none" strike="noStrike" dirty="0">
                <a:solidFill>
                  <a:srgbClr val="000000"/>
                </a:solidFill>
                <a:effectLst/>
                <a:latin typeface="Book Antiqua" panose="02040602050305030304" pitchFamily="18" charset="0"/>
              </a:rPr>
              <a:t> - сім'я або окрема особа, яка не перебуває у шлюбі, що добровільно за плату взяла на виховання та спільне проживання від одного до чотирьох дітей-сиріт та дітей, позбавлених</a:t>
            </a:r>
            <a:br>
              <a:rPr lang="uk-UA" sz="2200" dirty="0">
                <a:solidFill>
                  <a:srgbClr val="000000"/>
                </a:solidFill>
                <a:latin typeface="Book Antiqua" panose="02040602050305030304" pitchFamily="18" charset="0"/>
              </a:rPr>
            </a:br>
            <a:r>
              <a:rPr lang="uk-UA" sz="2200" b="0" i="0" u="none" strike="noStrike" dirty="0">
                <a:solidFill>
                  <a:srgbClr val="000000"/>
                </a:solidFill>
                <a:effectLst/>
                <a:latin typeface="Book Antiqua" panose="02040602050305030304" pitchFamily="18" charset="0"/>
              </a:rPr>
              <a:t>батьківського</a:t>
            </a:r>
            <a:r>
              <a:rPr lang="uk-UA" sz="2200" dirty="0">
                <a:solidFill>
                  <a:srgbClr val="000000"/>
                </a:solidFill>
                <a:latin typeface="Book Antiqua" panose="02040602050305030304" pitchFamily="18" charset="0"/>
              </a:rPr>
              <a:t> </a:t>
            </a:r>
            <a:r>
              <a:rPr lang="uk-UA" sz="2200" b="0" i="0" u="none" strike="noStrike" dirty="0">
                <a:solidFill>
                  <a:srgbClr val="000000"/>
                </a:solidFill>
                <a:effectLst/>
                <a:latin typeface="Book Antiqua" panose="02040602050305030304" pitchFamily="18" charset="0"/>
              </a:rPr>
              <a:t>піклування.</a:t>
            </a:r>
            <a:br>
              <a:rPr lang="uk-UA" sz="2200" b="0" i="0" dirty="0">
                <a:solidFill>
                  <a:srgbClr val="000000"/>
                </a:solidFill>
                <a:effectLst/>
                <a:latin typeface="Book Antiqua" panose="02040602050305030304" pitchFamily="18" charset="0"/>
              </a:rPr>
            </a:br>
            <a:r>
              <a:rPr lang="ru-RU" b="0" i="0" dirty="0">
                <a:solidFill>
                  <a:srgbClr val="000000"/>
                </a:solidFill>
                <a:effectLst/>
                <a:latin typeface="Arial" panose="020B0604020202020204" pitchFamily="34" charset="0"/>
              </a:rPr>
              <a:t> </a:t>
            </a:r>
            <a:br>
              <a:rPr lang="ru-RU" b="0" i="0" dirty="0">
                <a:solidFill>
                  <a:srgbClr val="000000"/>
                </a:solidFill>
                <a:effectLst/>
                <a:latin typeface="Arial" panose="020B0604020202020204" pitchFamily="34" charset="0"/>
              </a:rPr>
            </a:br>
            <a:endParaRPr lang="ru-RU" dirty="0"/>
          </a:p>
        </p:txBody>
      </p:sp>
      <p:pic>
        <p:nvPicPr>
          <p:cNvPr id="9" name="Объект 8">
            <a:extLst>
              <a:ext uri="{FF2B5EF4-FFF2-40B4-BE49-F238E27FC236}">
                <a16:creationId xmlns:a16="http://schemas.microsoft.com/office/drawing/2014/main" id="{D315E512-A09D-4FE3-A599-7BDD552A1A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713" y="1924684"/>
            <a:ext cx="7188574" cy="4043573"/>
          </a:xfrm>
        </p:spPr>
      </p:pic>
    </p:spTree>
    <p:extLst>
      <p:ext uri="{BB962C8B-B14F-4D97-AF65-F5344CB8AC3E}">
        <p14:creationId xmlns:p14="http://schemas.microsoft.com/office/powerpoint/2010/main" val="185565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0076DE-6000-40AD-9F0E-323BD35FCE85}"/>
              </a:ext>
            </a:extLst>
          </p:cNvPr>
          <p:cNvSpPr>
            <a:spLocks noGrp="1"/>
          </p:cNvSpPr>
          <p:nvPr>
            <p:ph type="title"/>
          </p:nvPr>
        </p:nvSpPr>
        <p:spPr>
          <a:xfrm>
            <a:off x="674703" y="497150"/>
            <a:ext cx="7830105" cy="1356605"/>
          </a:xfrm>
        </p:spPr>
        <p:txBody>
          <a:bodyPr>
            <a:normAutofit fontScale="90000"/>
          </a:bodyPr>
          <a:lstStyle/>
          <a:p>
            <a:pPr algn="ctr"/>
            <a:r>
              <a:rPr lang="uk-UA" sz="3200" dirty="0">
                <a:effectLst/>
                <a:latin typeface="Times New Roman" panose="02020603050405020304" pitchFamily="18" charset="0"/>
                <a:ea typeface="Calibri" panose="020F0502020204030204" pitchFamily="34" charset="0"/>
              </a:rPr>
              <a:t>1. Державна система влаштування дітей-сиріт і дітей, позбавлених батьківського піклування</a:t>
            </a:r>
            <a:endParaRPr lang="ru-RU" dirty="0"/>
          </a:p>
        </p:txBody>
      </p:sp>
      <p:pic>
        <p:nvPicPr>
          <p:cNvPr id="5" name="Объект 4">
            <a:extLst>
              <a:ext uri="{FF2B5EF4-FFF2-40B4-BE49-F238E27FC236}">
                <a16:creationId xmlns:a16="http://schemas.microsoft.com/office/drawing/2014/main" id="{71853179-7E03-41C8-B49E-DD7DB090B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366" y="1961595"/>
            <a:ext cx="6262778" cy="3950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01107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86C9A-4EB4-4A92-AC11-808D91B34C52}"/>
              </a:ext>
            </a:extLst>
          </p:cNvPr>
          <p:cNvSpPr>
            <a:spLocks noGrp="1"/>
          </p:cNvSpPr>
          <p:nvPr>
            <p:ph type="title"/>
          </p:nvPr>
        </p:nvSpPr>
        <p:spPr>
          <a:xfrm>
            <a:off x="566929" y="374904"/>
            <a:ext cx="8220456" cy="1478851"/>
          </a:xfrm>
        </p:spPr>
        <p:txBody>
          <a:bodyPr>
            <a:noAutofit/>
          </a:bodyPr>
          <a:lstStyle/>
          <a:p>
            <a:pPr algn="just"/>
            <a:r>
              <a:rPr lang="uk-UA" sz="1800" b="1" i="0" dirty="0">
                <a:effectLst/>
                <a:latin typeface="Book Antiqua" panose="02040602050305030304" pitchFamily="18" charset="0"/>
                <a:cs typeface="MV Boli" panose="02000500030200090000" pitchFamily="2" charset="0"/>
              </a:rPr>
              <a:t>Дитячий будинок сімейного типу (ДБСТ) –</a:t>
            </a:r>
            <a:r>
              <a:rPr lang="uk-UA" sz="1800" b="0" i="0" dirty="0">
                <a:effectLst/>
                <a:latin typeface="Book Antiqua" panose="02040602050305030304" pitchFamily="18" charset="0"/>
                <a:cs typeface="MV Boli" panose="02000500030200090000" pitchFamily="2" charset="0"/>
              </a:rPr>
              <a:t> це окрема сім’я, що створюється за бажанням подружжя або окремої особи, яка не перебуває у шлюбі, для забезпечення сімейним вихованням та спільного проживання не менш як п’яти дітей-сиріт і дітей, позбавлених батьківського піклування.</a:t>
            </a:r>
            <a:endParaRPr lang="uk-UA" sz="1800" dirty="0">
              <a:latin typeface="Book Antiqua" panose="02040602050305030304" pitchFamily="18" charset="0"/>
              <a:cs typeface="MV Boli" panose="02000500030200090000" pitchFamily="2" charset="0"/>
            </a:endParaRPr>
          </a:p>
        </p:txBody>
      </p:sp>
      <p:pic>
        <p:nvPicPr>
          <p:cNvPr id="5" name="Объект 4">
            <a:extLst>
              <a:ext uri="{FF2B5EF4-FFF2-40B4-BE49-F238E27FC236}">
                <a16:creationId xmlns:a16="http://schemas.microsoft.com/office/drawing/2014/main" id="{B1A23B72-B446-404E-B02A-A72380D0B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948" y="1920240"/>
            <a:ext cx="7053220" cy="3967437"/>
          </a:xfrm>
        </p:spPr>
      </p:pic>
    </p:spTree>
    <p:extLst>
      <p:ext uri="{BB962C8B-B14F-4D97-AF65-F5344CB8AC3E}">
        <p14:creationId xmlns:p14="http://schemas.microsoft.com/office/powerpoint/2010/main" val="297259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C51392-6762-4AE4-BC62-D54A602BA08F}"/>
              </a:ext>
            </a:extLst>
          </p:cNvPr>
          <p:cNvSpPr>
            <a:spLocks noGrp="1"/>
          </p:cNvSpPr>
          <p:nvPr>
            <p:ph type="title"/>
          </p:nvPr>
        </p:nvSpPr>
        <p:spPr>
          <a:xfrm>
            <a:off x="475489" y="228600"/>
            <a:ext cx="8385048" cy="1625155"/>
          </a:xfrm>
        </p:spPr>
        <p:txBody>
          <a:bodyPr>
            <a:noAutofit/>
          </a:bodyPr>
          <a:lstStyle/>
          <a:p>
            <a:pPr algn="ctr"/>
            <a:r>
              <a:rPr lang="uk-UA" sz="2500" dirty="0">
                <a:latin typeface="Book Antiqua" panose="02040602050305030304" pitchFamily="18" charset="0"/>
              </a:rPr>
              <a:t>4. </a:t>
            </a:r>
            <a:r>
              <a:rPr lang="uk-UA" sz="2500" dirty="0">
                <a:effectLst/>
                <a:latin typeface="Book Antiqua" panose="02040602050305030304" pitchFamily="18" charset="0"/>
                <a:ea typeface="Calibri" panose="020F0502020204030204" pitchFamily="34" charset="0"/>
              </a:rPr>
              <a:t>Історія та практика розвитку в Україні сімейних форм виховання/влаштування дітей-сиріт і дітей, позбавлених батьківського піклування</a:t>
            </a:r>
            <a:endParaRPr lang="ru-RU" sz="2500" dirty="0">
              <a:latin typeface="Book Antiqua" panose="02040602050305030304" pitchFamily="18" charset="0"/>
            </a:endParaRPr>
          </a:p>
        </p:txBody>
      </p:sp>
      <p:pic>
        <p:nvPicPr>
          <p:cNvPr id="5" name="Объект 4">
            <a:extLst>
              <a:ext uri="{FF2B5EF4-FFF2-40B4-BE49-F238E27FC236}">
                <a16:creationId xmlns:a16="http://schemas.microsoft.com/office/drawing/2014/main" id="{5C13590D-71CE-474C-B72D-4ED23D46B6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734" y="1988693"/>
            <a:ext cx="5968794" cy="3979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22555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E0AED1-A6D9-43E1-AADB-414E44CB30B7}"/>
              </a:ext>
            </a:extLst>
          </p:cNvPr>
          <p:cNvSpPr>
            <a:spLocks noGrp="1"/>
          </p:cNvSpPr>
          <p:nvPr>
            <p:ph type="title"/>
          </p:nvPr>
        </p:nvSpPr>
        <p:spPr>
          <a:xfrm>
            <a:off x="704088" y="475488"/>
            <a:ext cx="7854695" cy="1378267"/>
          </a:xfrm>
        </p:spPr>
        <p:txBody>
          <a:bodyPr>
            <a:noAutofit/>
          </a:bodyPr>
          <a:lstStyle/>
          <a:p>
            <a:pPr algn="just"/>
            <a:r>
              <a:rPr lang="uk-UA" sz="2600" b="0" i="0" dirty="0">
                <a:effectLst/>
                <a:latin typeface="Book Antiqua" panose="02040602050305030304" pitchFamily="18" charset="0"/>
              </a:rPr>
              <a:t>Сімейні форми виховання дітей, позбавлених батьківського піклування, не є новими для України. </a:t>
            </a:r>
            <a:endParaRPr lang="uk-UA" sz="2600" dirty="0">
              <a:latin typeface="Book Antiqua" panose="02040602050305030304" pitchFamily="18" charset="0"/>
            </a:endParaRPr>
          </a:p>
        </p:txBody>
      </p:sp>
      <p:sp>
        <p:nvSpPr>
          <p:cNvPr id="3" name="Объект 2">
            <a:extLst>
              <a:ext uri="{FF2B5EF4-FFF2-40B4-BE49-F238E27FC236}">
                <a16:creationId xmlns:a16="http://schemas.microsoft.com/office/drawing/2014/main" id="{4AAEBC46-0931-4995-B9CD-276840139022}"/>
              </a:ext>
            </a:extLst>
          </p:cNvPr>
          <p:cNvSpPr>
            <a:spLocks noGrp="1"/>
          </p:cNvSpPr>
          <p:nvPr>
            <p:ph idx="1"/>
          </p:nvPr>
        </p:nvSpPr>
        <p:spPr>
          <a:xfrm>
            <a:off x="704089" y="2015733"/>
            <a:ext cx="7854694" cy="3450613"/>
          </a:xfrm>
          <a:solidFill>
            <a:schemeClr val="tx2">
              <a:lumMod val="20000"/>
              <a:lumOff val="80000"/>
            </a:schemeClr>
          </a:solidFill>
          <a:ln>
            <a:solidFill>
              <a:schemeClr val="accent1"/>
            </a:solidFill>
          </a:ln>
        </p:spPr>
        <p:txBody>
          <a:bodyPr>
            <a:normAutofit/>
          </a:bodyPr>
          <a:lstStyle/>
          <a:p>
            <a:pPr algn="just">
              <a:spcBef>
                <a:spcPts val="0"/>
              </a:spcBef>
            </a:pPr>
            <a:r>
              <a:rPr lang="uk-UA" b="0" i="0" dirty="0">
                <a:effectLst/>
                <a:latin typeface="Book Antiqua" panose="02040602050305030304" pitchFamily="18" charset="0"/>
              </a:rPr>
              <a:t>Є відомості про те, що в ХІ ст. київські князі брали під свою опіку людей, які потребували соціальної допомоги, зокрема дітей-сиріт. </a:t>
            </a:r>
          </a:p>
          <a:p>
            <a:pPr algn="just">
              <a:spcBef>
                <a:spcPts val="0"/>
              </a:spcBef>
            </a:pPr>
            <a:r>
              <a:rPr lang="uk-UA" b="0" i="0" dirty="0">
                <a:effectLst/>
                <a:latin typeface="Book Antiqua" panose="02040602050305030304" pitchFamily="18" charset="0"/>
              </a:rPr>
              <a:t>Пізніше Ярослав Мудрий уклав перший український збірник законів «Руська правда»(1037),який містив також і правила стосовно опіки на державному рівні. Вперше в правничій практиці «Руська правда» виявила доброту про жінку-матір. Таким чином, право безпосередньо сприяло запобіганню сирітства.</a:t>
            </a:r>
          </a:p>
        </p:txBody>
      </p:sp>
    </p:spTree>
    <p:extLst>
      <p:ext uri="{BB962C8B-B14F-4D97-AF65-F5344CB8AC3E}">
        <p14:creationId xmlns:p14="http://schemas.microsoft.com/office/powerpoint/2010/main" val="258168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BDC6E0-21B2-4500-8D80-5C17605C13CA}"/>
              </a:ext>
            </a:extLst>
          </p:cNvPr>
          <p:cNvSpPr>
            <a:spLocks noGrp="1"/>
          </p:cNvSpPr>
          <p:nvPr>
            <p:ph idx="1"/>
          </p:nvPr>
        </p:nvSpPr>
        <p:spPr>
          <a:xfrm>
            <a:off x="786385" y="2130552"/>
            <a:ext cx="7818120" cy="3840479"/>
          </a:xfrm>
          <a:solidFill>
            <a:schemeClr val="tx2">
              <a:lumMod val="20000"/>
              <a:lumOff val="80000"/>
            </a:schemeClr>
          </a:solidFill>
          <a:ln>
            <a:solidFill>
              <a:schemeClr val="accent1"/>
            </a:solidFill>
          </a:ln>
        </p:spPr>
        <p:txBody>
          <a:bodyPr>
            <a:normAutofit fontScale="70000" lnSpcReduction="20000"/>
          </a:bodyPr>
          <a:lstStyle/>
          <a:p>
            <a:pPr algn="just" fontAlgn="base">
              <a:spcBef>
                <a:spcPts val="0"/>
              </a:spcBef>
            </a:pPr>
            <a:r>
              <a:rPr lang="uk-UA" b="0" i="0" dirty="0">
                <a:effectLst/>
                <a:latin typeface="Book Antiqua" panose="02040602050305030304" pitchFamily="18" charset="0"/>
              </a:rPr>
              <a:t>Відродження сімейних форм виховання в Україні почалося лише в 90-х роках ХХ століття. Конвенція ООН про права дитини, яку було прийнято в 1989 році й ратифіковано Україною в 1991 році, проголошує, що дитині для повноцінного розвитку найкраще зростання в сім’ї, в атмосфері щастя, любові і взаєморозуміння. Саме за таких умов дитина може бути цілком підготовлена до самостійного життя в суспільстві й вихована в дусі розуміння цінності демократії, прав людини, вищих гуманістичних ідеалів та моральних цінностей.</a:t>
            </a:r>
          </a:p>
          <a:p>
            <a:pPr marL="0" indent="0" algn="just" fontAlgn="base">
              <a:spcBef>
                <a:spcPts val="0"/>
              </a:spcBef>
              <a:buNone/>
            </a:pPr>
            <a:endParaRPr lang="uk-UA" b="0" i="0" dirty="0">
              <a:effectLst/>
              <a:latin typeface="Book Antiqua" panose="02040602050305030304" pitchFamily="18" charset="0"/>
            </a:endParaRPr>
          </a:p>
          <a:p>
            <a:pPr algn="just" fontAlgn="base">
              <a:spcBef>
                <a:spcPts val="0"/>
              </a:spcBef>
            </a:pPr>
            <a:r>
              <a:rPr lang="uk-UA" b="0" i="0" dirty="0">
                <a:effectLst/>
                <a:latin typeface="Book Antiqua" panose="02040602050305030304" pitchFamily="18" charset="0"/>
              </a:rPr>
              <a:t>У 1998 та 1999 роках Кабінет Міністрів України прийняв дві Постанови «Про проведення експерименту щодо створення прийомних сімей в окремих регіонах України», що забезпечили створення прийомних сімей у цілому ряді регіонів України. Зокрема, обласними державними адміністраціями Харківської, Запорізької, Львівської, Одеської областей, Київської міської держадміністрації, а також Урядом Автономної Республіки Крим були ухвалені розпорядження про створення нової інституції сімейної опіки над дітьми-сиротами й дітьми, які залишилися без батьківського піклування прийомної сім’ї.</a:t>
            </a:r>
          </a:p>
          <a:p>
            <a:endParaRPr lang="ru-RU" dirty="0"/>
          </a:p>
        </p:txBody>
      </p:sp>
      <p:pic>
        <p:nvPicPr>
          <p:cNvPr id="5" name="Рисунок 4">
            <a:extLst>
              <a:ext uri="{FF2B5EF4-FFF2-40B4-BE49-F238E27FC236}">
                <a16:creationId xmlns:a16="http://schemas.microsoft.com/office/drawing/2014/main" id="{A290E563-E10D-48BF-ADDC-25BB5A93A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132" y="246126"/>
            <a:ext cx="2459736" cy="1461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088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85C3D1C-4333-4153-980C-D8F264791894}"/>
              </a:ext>
            </a:extLst>
          </p:cNvPr>
          <p:cNvSpPr>
            <a:spLocks noGrp="1"/>
          </p:cNvSpPr>
          <p:nvPr>
            <p:ph idx="1"/>
          </p:nvPr>
        </p:nvSpPr>
        <p:spPr>
          <a:xfrm>
            <a:off x="530352" y="2084833"/>
            <a:ext cx="8083295" cy="3792994"/>
          </a:xfrm>
          <a:solidFill>
            <a:schemeClr val="tx2">
              <a:lumMod val="20000"/>
              <a:lumOff val="80000"/>
            </a:schemeClr>
          </a:solidFill>
          <a:ln>
            <a:solidFill>
              <a:schemeClr val="accent1"/>
            </a:solidFill>
          </a:ln>
        </p:spPr>
        <p:txBody>
          <a:bodyPr>
            <a:normAutofit fontScale="70000" lnSpcReduction="20000"/>
          </a:bodyPr>
          <a:lstStyle/>
          <a:p>
            <a:pPr algn="just" fontAlgn="base"/>
            <a:r>
              <a:rPr lang="uk-UA" b="0" i="0" dirty="0">
                <a:effectLst/>
                <a:latin typeface="Book Antiqua" panose="02040602050305030304" pitchFamily="18" charset="0"/>
              </a:rPr>
              <a:t>Ініціаторами проведення цього експерименту виступило Міністерство України у справах сім’ї та молоді та Представництво ЮНІСЕФ в Україні. Напередодні Спеціальної сесії Генеральної Асамблеї ООН, присвяченої становищу дітей (Травень 2002р., Нью-Йорк), весною 2001 року в Україні було прийнято Закон «Про охорону дитинства», у якому вперше зафіксовано пріоритет сімейних форм опіки та піклування над дітьми-сиротами та дітьми, позбавленими батьківського піклування. А у квітні 2002 року Постановою Кабінету Міністрів було затверджено «Положення про прийомну сім’ю».</a:t>
            </a:r>
          </a:p>
          <a:p>
            <a:pPr marL="0" indent="0" algn="just" fontAlgn="base">
              <a:buNone/>
            </a:pPr>
            <a:endParaRPr lang="uk-UA" b="0" i="0" dirty="0">
              <a:effectLst/>
              <a:latin typeface="Book Antiqua" panose="02040602050305030304" pitchFamily="18" charset="0"/>
            </a:endParaRPr>
          </a:p>
          <a:p>
            <a:pPr algn="just" fontAlgn="base"/>
            <a:r>
              <a:rPr lang="uk-UA" b="0" i="0" dirty="0">
                <a:effectLst/>
                <a:latin typeface="Book Antiqua" panose="02040602050305030304" pitchFamily="18" charset="0"/>
              </a:rPr>
              <a:t>На даний момент в Україні існують кілька громадських організації, які сприяють розвитку сімейних форм виховання шляхом здійснення проектів спрямованих на будівництво, облаштування приміщень для ДБСТ, знайомство з найкращим зарубіжним досвідом, навчання фахівців, впровадження інноваційних підходів, адаптацію та поширення ефективних </a:t>
            </a:r>
            <a:r>
              <a:rPr lang="uk-UA" b="0" i="0" dirty="0" err="1">
                <a:effectLst/>
                <a:latin typeface="Book Antiqua" panose="02040602050305030304" pitchFamily="18" charset="0"/>
              </a:rPr>
              <a:t>методик</a:t>
            </a:r>
            <a:r>
              <a:rPr lang="uk-UA" b="0" i="0" dirty="0">
                <a:effectLst/>
                <a:latin typeface="Book Antiqua" panose="02040602050305030304" pitchFamily="18" charset="0"/>
              </a:rPr>
              <a:t>, підготовку серії видань і публікацій, організацію конференцій, круглих столів, робочих груп (Християнський дитячий фонд, Представництва міжнародних організацій «Кожній дитині», «Надія та житло для дітей», </a:t>
            </a:r>
            <a:r>
              <a:rPr lang="en-US" b="0" i="0" dirty="0">
                <a:effectLst/>
                <a:latin typeface="Book Antiqua" panose="02040602050305030304" pitchFamily="18" charset="0"/>
              </a:rPr>
              <a:t>Holt International).</a:t>
            </a:r>
          </a:p>
        </p:txBody>
      </p:sp>
      <p:pic>
        <p:nvPicPr>
          <p:cNvPr id="5" name="Рисунок 4">
            <a:extLst>
              <a:ext uri="{FF2B5EF4-FFF2-40B4-BE49-F238E27FC236}">
                <a16:creationId xmlns:a16="http://schemas.microsoft.com/office/drawing/2014/main" id="{765F817F-A693-45CB-948A-1CCB14BB9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03" y="564435"/>
            <a:ext cx="3084194" cy="831476"/>
          </a:xfrm>
          <a:prstGeom prst="rect">
            <a:avLst/>
          </a:prstGeom>
        </p:spPr>
      </p:pic>
      <p:pic>
        <p:nvPicPr>
          <p:cNvPr id="7" name="Рисунок 6">
            <a:extLst>
              <a:ext uri="{FF2B5EF4-FFF2-40B4-BE49-F238E27FC236}">
                <a16:creationId xmlns:a16="http://schemas.microsoft.com/office/drawing/2014/main" id="{DBEEDA14-33B6-4A42-9C96-423A6F8A94C1}"/>
              </a:ext>
            </a:extLst>
          </p:cNvPr>
          <p:cNvPicPr>
            <a:picLocks noChangeAspect="1"/>
          </p:cNvPicPr>
          <p:nvPr/>
        </p:nvPicPr>
        <p:blipFill rotWithShape="1">
          <a:blip r:embed="rId3">
            <a:extLst>
              <a:ext uri="{28A0092B-C50C-407E-A947-70E740481C1C}">
                <a14:useLocalDpi xmlns:a14="http://schemas.microsoft.com/office/drawing/2010/main" val="0"/>
              </a:ext>
            </a:extLst>
          </a:blip>
          <a:srcRect t="28749" b="13055"/>
          <a:stretch/>
        </p:blipFill>
        <p:spPr>
          <a:xfrm>
            <a:off x="640080" y="564435"/>
            <a:ext cx="2286000" cy="831476"/>
          </a:xfrm>
          <a:prstGeom prst="rect">
            <a:avLst/>
          </a:prstGeom>
        </p:spPr>
      </p:pic>
      <p:pic>
        <p:nvPicPr>
          <p:cNvPr id="9" name="Рисунок 8">
            <a:extLst>
              <a:ext uri="{FF2B5EF4-FFF2-40B4-BE49-F238E27FC236}">
                <a16:creationId xmlns:a16="http://schemas.microsoft.com/office/drawing/2014/main" id="{880F1217-981E-42F4-928C-4381F17C1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097" y="515448"/>
            <a:ext cx="2769532" cy="929449"/>
          </a:xfrm>
          <a:prstGeom prst="rect">
            <a:avLst/>
          </a:prstGeom>
        </p:spPr>
      </p:pic>
    </p:spTree>
    <p:extLst>
      <p:ext uri="{BB962C8B-B14F-4D97-AF65-F5344CB8AC3E}">
        <p14:creationId xmlns:p14="http://schemas.microsoft.com/office/powerpoint/2010/main" val="4209418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A07B34-5247-4B7B-9359-E7022A95580A}"/>
              </a:ext>
            </a:extLst>
          </p:cNvPr>
          <p:cNvSpPr>
            <a:spLocks noGrp="1"/>
          </p:cNvSpPr>
          <p:nvPr>
            <p:ph type="title"/>
          </p:nvPr>
        </p:nvSpPr>
        <p:spPr>
          <a:xfrm>
            <a:off x="384048" y="310896"/>
            <a:ext cx="8385049" cy="1542859"/>
          </a:xfrm>
        </p:spPr>
        <p:txBody>
          <a:bodyPr>
            <a:noAutofit/>
          </a:bodyPr>
          <a:lstStyle/>
          <a:p>
            <a:pPr algn="ctr"/>
            <a:r>
              <a:rPr lang="uk-UA" sz="2400" dirty="0">
                <a:effectLst/>
                <a:latin typeface="Book Antiqua" panose="02040602050305030304" pitchFamily="18" charset="0"/>
                <a:ea typeface="Calibri" panose="020F0502020204030204" pitchFamily="34" charset="0"/>
              </a:rPr>
              <a:t>5. Законодавче забезпечення пріоритетності сімейних форм влаштування дитини-сироти та дитини, позбавленої батьківського піклування, в Україні</a:t>
            </a:r>
            <a:endParaRPr lang="ru-RU" sz="2400" dirty="0">
              <a:latin typeface="Book Antiqua" panose="02040602050305030304" pitchFamily="18" charset="0"/>
            </a:endParaRPr>
          </a:p>
        </p:txBody>
      </p:sp>
      <p:pic>
        <p:nvPicPr>
          <p:cNvPr id="5" name="Объект 4">
            <a:extLst>
              <a:ext uri="{FF2B5EF4-FFF2-40B4-BE49-F238E27FC236}">
                <a16:creationId xmlns:a16="http://schemas.microsoft.com/office/drawing/2014/main" id="{F7820D86-8590-4BEA-B896-AD535CAB85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856" y="1934677"/>
            <a:ext cx="6967327" cy="4033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0565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88036F-46A5-42E5-9715-7E401142204A}"/>
              </a:ext>
            </a:extLst>
          </p:cNvPr>
          <p:cNvSpPr>
            <a:spLocks noGrp="1"/>
          </p:cNvSpPr>
          <p:nvPr>
            <p:ph idx="1"/>
          </p:nvPr>
        </p:nvSpPr>
        <p:spPr>
          <a:xfrm>
            <a:off x="544068" y="274320"/>
            <a:ext cx="8055864" cy="5678423"/>
          </a:xfrm>
          <a:solidFill>
            <a:schemeClr val="tx2">
              <a:lumMod val="20000"/>
              <a:lumOff val="80000"/>
            </a:schemeClr>
          </a:solidFill>
          <a:ln>
            <a:solidFill>
              <a:schemeClr val="accent1"/>
            </a:solidFill>
          </a:ln>
        </p:spPr>
        <p:txBody>
          <a:bodyPr>
            <a:normAutofit fontScale="85000" lnSpcReduction="20000"/>
          </a:bodyPr>
          <a:lstStyle/>
          <a:p>
            <a:pPr lvl="0" algn="just">
              <a:lnSpc>
                <a:spcPct val="107000"/>
              </a:lnSpc>
              <a:spcBef>
                <a:spcPts val="0"/>
              </a:spcBef>
              <a:buFont typeface="Courier New" panose="02070309020205020404" pitchFamily="49" charset="0"/>
              <a:buChar char="o"/>
              <a:tabLst>
                <a:tab pos="180340" algn="l"/>
                <a:tab pos="3060700" algn="l"/>
              </a:tabLst>
            </a:pPr>
            <a:r>
              <a:rPr lang="ru-RU"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Закон </a:t>
            </a:r>
            <a:r>
              <a:rPr lang="ru-RU" sz="180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України</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«Про охорону дитинства» від 26 квітня 2001 р. № 2402-ІІІ. </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https://zakon.rada.gov.ua/laws/show/2402-14#Text</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Закон України </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 13.01.2005 р. №2342-</a:t>
            </a:r>
            <a:r>
              <a:rPr lang="ru-RU"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IV</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«Про забезпечення організаційно-правових умов соціального захисту дітей-сиріт та дітей, позбавлених батьківського піклування». </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https://zakon.rada.gov.ua/laws/show/2342-15#Text</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Наказ Міністерства соціальної політики України від 02.12.2019 р. №1696 «Про внесення змін до Наказу Міністерства соціальної політики України від     05.12.2012 р. №122». </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https://zakon.rada.gov.ua/laws/show/z0106-20#Text</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Наказ Міністерства соціальної політики України від 11.08.2017 року № 1307 «Про затвердження Державного стандарту соціального супроводу сімей, у яких виховуються діти-сироти і діти, позбавлені батьківського піклування». </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https://zakon.rada.gov.ua/laws/show/z1089-17#Text</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Lst>
            </a:pP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Наказ Міністерства соціальної політики України від 19.09.2017 № 1485 «Про затвердження Порядку </a:t>
            </a:r>
            <a:r>
              <a:rPr lang="uk-UA" sz="1800" u="sng"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взаємодобору</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сім’ї та дитини-сироти, дитини, позбавленої батьківського піклування». </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https://zakon.rada.gov.ua/laws/show/z1250-17#Text</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Наказ </a:t>
            </a:r>
            <a:r>
              <a:rPr lang="uk-UA" sz="1800" u="sng"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Мінсім’ямолодьспорту</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від 24.04.2009 р. №1357 «Про затвердження Програми підвищення кваліфікації соціальних працівників центрів соціальних служб для сім’ї, дітей та молоді щодо встановлення опіки, піклування, створення та забезпечення діяльності прийомних сімей та дитячих будинків сімейного типу та Програми підготовки кандидатів в опікуни, піклувальники, прийомні батьки та батьки-вихователі».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Наказ </a:t>
            </a:r>
            <a:r>
              <a:rPr lang="uk-UA" sz="1800" u="sng"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Мінсім’ямолодьспорту</a:t>
            </a:r>
            <a:r>
              <a:rPr lang="uk-UA" sz="180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від 25.09.2009 р. № 3385 «Про затвердження Порядку взаємодії центрів соціальних служб для сім’ї, дітей та молоді і служб у справах дітей у процесі встановлення опіки, піклування, створення та забезпечення діяльності прийомних сімей та дитячих будинків сімейного типу». </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https://zakon.rada.gov.ua/laws/show/z0972-09#Text</a:t>
            </a:r>
            <a:r>
              <a:rPr lang="uk-UA"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Courier New" panose="02070309020205020404" pitchFamily="49" charset="0"/>
              <a:buChar char="o"/>
            </a:pPr>
            <a:r>
              <a:rPr lang="ru-RU" sz="1800" spc="-5" dirty="0">
                <a:solidFill>
                  <a:srgbClr val="000000"/>
                </a:solidFill>
                <a:effectLst/>
                <a:latin typeface="Times New Roman" panose="02020603050405020304" pitchFamily="18" charset="0"/>
                <a:ea typeface="Calibri" panose="020F0502020204030204" pitchFamily="34" charset="0"/>
              </a:rPr>
              <a:t>Постанова КМУ </a:t>
            </a:r>
            <a:r>
              <a:rPr lang="ru-RU" sz="1800" spc="-5" dirty="0" err="1">
                <a:solidFill>
                  <a:srgbClr val="000000"/>
                </a:solidFill>
                <a:effectLst/>
                <a:latin typeface="Times New Roman" panose="02020603050405020304" pitchFamily="18" charset="0"/>
                <a:ea typeface="Calibri" panose="020F0502020204030204" pitchFamily="34" charset="0"/>
              </a:rPr>
              <a:t>від</a:t>
            </a:r>
            <a:r>
              <a:rPr lang="ru-RU" sz="1800" spc="-5" dirty="0">
                <a:solidFill>
                  <a:srgbClr val="000000"/>
                </a:solidFill>
                <a:effectLst/>
                <a:latin typeface="Times New Roman" panose="02020603050405020304" pitchFamily="18" charset="0"/>
                <a:ea typeface="Calibri" panose="020F0502020204030204" pitchFamily="34" charset="0"/>
              </a:rPr>
              <a:t> 08 </a:t>
            </a:r>
            <a:r>
              <a:rPr lang="ru-RU" sz="1800" spc="-5" dirty="0" err="1">
                <a:solidFill>
                  <a:srgbClr val="000000"/>
                </a:solidFill>
                <a:effectLst/>
                <a:latin typeface="Times New Roman" panose="02020603050405020304" pitchFamily="18" charset="0"/>
                <a:ea typeface="Calibri" panose="020F0502020204030204" pitchFamily="34" charset="0"/>
              </a:rPr>
              <a:t>жовтня</a:t>
            </a:r>
            <a:r>
              <a:rPr lang="ru-RU" sz="1800" spc="-5" dirty="0">
                <a:solidFill>
                  <a:srgbClr val="000000"/>
                </a:solidFill>
                <a:effectLst/>
                <a:latin typeface="Times New Roman" panose="02020603050405020304" pitchFamily="18" charset="0"/>
                <a:ea typeface="Calibri" panose="020F0502020204030204" pitchFamily="34" charset="0"/>
              </a:rPr>
              <a:t> 2008 р. №905 «Про </a:t>
            </a:r>
            <a:r>
              <a:rPr lang="ru-RU" sz="1800" spc="-5" dirty="0" err="1">
                <a:solidFill>
                  <a:srgbClr val="000000"/>
                </a:solidFill>
                <a:effectLst/>
                <a:latin typeface="Times New Roman" panose="02020603050405020304" pitchFamily="18" charset="0"/>
                <a:ea typeface="Calibri" panose="020F0502020204030204" pitchFamily="34" charset="0"/>
              </a:rPr>
              <a:t>затвердження</a:t>
            </a:r>
            <a:r>
              <a:rPr lang="ru-RU" sz="1800" spc="-5" dirty="0">
                <a:solidFill>
                  <a:srgbClr val="000000"/>
                </a:solidFill>
                <a:effectLst/>
                <a:latin typeface="Times New Roman" panose="02020603050405020304" pitchFamily="18" charset="0"/>
                <a:ea typeface="Calibri" panose="020F0502020204030204" pitchFamily="34" charset="0"/>
              </a:rPr>
              <a:t> порядку </a:t>
            </a:r>
            <a:r>
              <a:rPr lang="ru-RU" sz="1800" spc="-5" dirty="0" err="1">
                <a:solidFill>
                  <a:srgbClr val="000000"/>
                </a:solidFill>
                <a:effectLst/>
                <a:latin typeface="Times New Roman" panose="02020603050405020304" pitchFamily="18" charset="0"/>
                <a:ea typeface="Calibri" panose="020F0502020204030204" pitchFamily="34" charset="0"/>
              </a:rPr>
              <a:t>впровадження</a:t>
            </a:r>
            <a:r>
              <a:rPr lang="ru-RU" sz="1800" spc="-5" dirty="0">
                <a:solidFill>
                  <a:srgbClr val="000000"/>
                </a:solidFill>
                <a:effectLst/>
                <a:latin typeface="Times New Roman" panose="02020603050405020304" pitchFamily="18" charset="0"/>
                <a:ea typeface="Calibri" panose="020F0502020204030204" pitchFamily="34" charset="0"/>
              </a:rPr>
              <a:t> </a:t>
            </a:r>
            <a:r>
              <a:rPr lang="ru-RU" sz="1800" spc="-5" dirty="0" err="1">
                <a:solidFill>
                  <a:srgbClr val="000000"/>
                </a:solidFill>
                <a:effectLst/>
                <a:latin typeface="Times New Roman" panose="02020603050405020304" pitchFamily="18" charset="0"/>
                <a:ea typeface="Calibri" panose="020F0502020204030204" pitchFamily="34" charset="0"/>
              </a:rPr>
              <a:t>діяльності</a:t>
            </a:r>
            <a:r>
              <a:rPr lang="ru-RU" sz="1800" spc="-5" dirty="0">
                <a:solidFill>
                  <a:srgbClr val="000000"/>
                </a:solidFill>
                <a:effectLst/>
                <a:latin typeface="Times New Roman" panose="02020603050405020304" pitchFamily="18" charset="0"/>
                <a:ea typeface="Calibri" panose="020F0502020204030204" pitchFamily="34" charset="0"/>
              </a:rPr>
              <a:t> з </a:t>
            </a:r>
            <a:r>
              <a:rPr lang="ru-RU" sz="1800" spc="-5" dirty="0" err="1">
                <a:solidFill>
                  <a:srgbClr val="000000"/>
                </a:solidFill>
                <a:effectLst/>
                <a:latin typeface="Times New Roman" panose="02020603050405020304" pitchFamily="18" charset="0"/>
                <a:ea typeface="Calibri" panose="020F0502020204030204" pitchFamily="34" charset="0"/>
              </a:rPr>
              <a:t>усиновлення</a:t>
            </a:r>
            <a:r>
              <a:rPr lang="ru-RU" sz="1800" spc="-5" dirty="0">
                <a:solidFill>
                  <a:srgbClr val="000000"/>
                </a:solidFill>
                <a:effectLst/>
                <a:latin typeface="Times New Roman" panose="02020603050405020304" pitchFamily="18" charset="0"/>
                <a:ea typeface="Calibri" panose="020F0502020204030204" pitchFamily="34" charset="0"/>
              </a:rPr>
              <a:t> та </a:t>
            </a:r>
            <a:r>
              <a:rPr lang="ru-RU" sz="1800" spc="-5" dirty="0" err="1">
                <a:solidFill>
                  <a:srgbClr val="000000"/>
                </a:solidFill>
                <a:effectLst/>
                <a:latin typeface="Times New Roman" panose="02020603050405020304" pitchFamily="18" charset="0"/>
                <a:ea typeface="Calibri" panose="020F0502020204030204" pitchFamily="34" charset="0"/>
              </a:rPr>
              <a:t>здійснення</a:t>
            </a:r>
            <a:r>
              <a:rPr lang="ru-RU" sz="1800" spc="-5" dirty="0">
                <a:solidFill>
                  <a:srgbClr val="000000"/>
                </a:solidFill>
                <a:effectLst/>
                <a:latin typeface="Times New Roman" panose="02020603050405020304" pitchFamily="18" charset="0"/>
                <a:ea typeface="Calibri" panose="020F0502020204030204" pitchFamily="34" charset="0"/>
              </a:rPr>
              <a:t> </a:t>
            </a:r>
            <a:r>
              <a:rPr lang="ru-RU" sz="1800" spc="-5" dirty="0" err="1">
                <a:solidFill>
                  <a:srgbClr val="000000"/>
                </a:solidFill>
                <a:effectLst/>
                <a:latin typeface="Times New Roman" panose="02020603050405020304" pitchFamily="18" charset="0"/>
                <a:ea typeface="Calibri" panose="020F0502020204030204" pitchFamily="34" charset="0"/>
              </a:rPr>
              <a:t>нагляду</a:t>
            </a:r>
            <a:r>
              <a:rPr lang="ru-RU" sz="1800" spc="-5" dirty="0">
                <a:solidFill>
                  <a:srgbClr val="000000"/>
                </a:solidFill>
                <a:effectLst/>
                <a:latin typeface="Times New Roman" panose="02020603050405020304" pitchFamily="18" charset="0"/>
                <a:ea typeface="Calibri" panose="020F0502020204030204" pitchFamily="34" charset="0"/>
              </a:rPr>
              <a:t> за </a:t>
            </a:r>
            <a:r>
              <a:rPr lang="ru-RU" sz="1800" spc="-5" dirty="0" err="1">
                <a:solidFill>
                  <a:srgbClr val="000000"/>
                </a:solidFill>
                <a:effectLst/>
                <a:latin typeface="Times New Roman" panose="02020603050405020304" pitchFamily="18" charset="0"/>
                <a:ea typeface="Calibri" panose="020F0502020204030204" pitchFamily="34" charset="0"/>
              </a:rPr>
              <a:t>дотриманням</a:t>
            </a:r>
            <a:r>
              <a:rPr lang="ru-RU" sz="1800" spc="-5" dirty="0">
                <a:solidFill>
                  <a:srgbClr val="000000"/>
                </a:solidFill>
                <a:effectLst/>
                <a:latin typeface="Times New Roman" panose="02020603050405020304" pitchFamily="18" charset="0"/>
                <a:ea typeface="Calibri" panose="020F0502020204030204" pitchFamily="34" charset="0"/>
              </a:rPr>
              <a:t> прав </a:t>
            </a:r>
            <a:r>
              <a:rPr lang="ru-RU" sz="1800" spc="-5" dirty="0" err="1">
                <a:solidFill>
                  <a:srgbClr val="000000"/>
                </a:solidFill>
                <a:effectLst/>
                <a:latin typeface="Times New Roman" panose="02020603050405020304" pitchFamily="18" charset="0"/>
                <a:ea typeface="Calibri" panose="020F0502020204030204" pitchFamily="34" charset="0"/>
              </a:rPr>
              <a:t>усиновлених</a:t>
            </a:r>
            <a:r>
              <a:rPr lang="ru-RU" sz="1800" spc="-5" dirty="0">
                <a:solidFill>
                  <a:srgbClr val="000000"/>
                </a:solidFill>
                <a:effectLst/>
                <a:latin typeface="Times New Roman" panose="02020603050405020304" pitchFamily="18" charset="0"/>
                <a:ea typeface="Calibri" panose="020F0502020204030204" pitchFamily="34" charset="0"/>
              </a:rPr>
              <a:t> </a:t>
            </a:r>
            <a:r>
              <a:rPr lang="ru-RU" sz="1800" spc="-5" dirty="0" err="1">
                <a:solidFill>
                  <a:srgbClr val="000000"/>
                </a:solidFill>
                <a:effectLst/>
                <a:latin typeface="Times New Roman" panose="02020603050405020304" pitchFamily="18" charset="0"/>
                <a:ea typeface="Calibri" panose="020F0502020204030204" pitchFamily="34" charset="0"/>
              </a:rPr>
              <a:t>дітей</a:t>
            </a:r>
            <a:r>
              <a:rPr lang="ru-RU" sz="1800" spc="-5" dirty="0">
                <a:solidFill>
                  <a:srgbClr val="000000"/>
                </a:solidFill>
                <a:effectLst/>
                <a:latin typeface="Times New Roman" panose="02020603050405020304" pitchFamily="18" charset="0"/>
                <a:ea typeface="Calibri" panose="020F0502020204030204" pitchFamily="34" charset="0"/>
              </a:rPr>
              <a:t>»</a:t>
            </a:r>
            <a:r>
              <a:rPr lang="uk-UA" sz="1800" spc="-5" dirty="0">
                <a:solidFill>
                  <a:srgbClr val="000000"/>
                </a:solidFill>
                <a:effectLst/>
                <a:latin typeface="Times New Roman" panose="02020603050405020304" pitchFamily="18" charset="0"/>
                <a:ea typeface="Calibri" panose="020F0502020204030204" pitchFamily="34" charset="0"/>
              </a:rPr>
              <a:t>. </a:t>
            </a:r>
            <a:r>
              <a:rPr lang="en-US" sz="1800" spc="-5" dirty="0">
                <a:solidFill>
                  <a:srgbClr val="000000"/>
                </a:solidFill>
                <a:effectLst/>
                <a:latin typeface="Times New Roman" panose="02020603050405020304" pitchFamily="18" charset="0"/>
                <a:ea typeface="Calibri" panose="020F0502020204030204" pitchFamily="34" charset="0"/>
              </a:rPr>
              <a:t>URL</a:t>
            </a:r>
            <a:r>
              <a:rPr lang="uk-UA" sz="1800" spc="-5" dirty="0">
                <a:solidFill>
                  <a:srgbClr val="000000"/>
                </a:solidFill>
                <a:effectLst/>
                <a:latin typeface="Times New Roman" panose="02020603050405020304" pitchFamily="18" charset="0"/>
                <a:ea typeface="Calibri" panose="020F0502020204030204" pitchFamily="34" charset="0"/>
              </a:rPr>
              <a:t>: </a:t>
            </a:r>
            <a:r>
              <a:rPr lang="uk-UA" sz="180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https://zakon.rada.gov.ua/laws/show/905-2008-%D0%BF#Text</a:t>
            </a:r>
            <a:endParaRPr lang="ru-RU" dirty="0"/>
          </a:p>
        </p:txBody>
      </p:sp>
    </p:spTree>
    <p:extLst>
      <p:ext uri="{BB962C8B-B14F-4D97-AF65-F5344CB8AC3E}">
        <p14:creationId xmlns:p14="http://schemas.microsoft.com/office/powerpoint/2010/main" val="188887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A882E8B-EA1B-4411-84AA-C05C560FCFF5}"/>
              </a:ext>
            </a:extLst>
          </p:cNvPr>
          <p:cNvSpPr>
            <a:spLocks noGrp="1"/>
          </p:cNvSpPr>
          <p:nvPr>
            <p:ph idx="1"/>
          </p:nvPr>
        </p:nvSpPr>
        <p:spPr>
          <a:xfrm>
            <a:off x="274320" y="173736"/>
            <a:ext cx="8613648" cy="5788151"/>
          </a:xfrm>
          <a:solidFill>
            <a:schemeClr val="tx2">
              <a:lumMod val="20000"/>
              <a:lumOff val="80000"/>
            </a:schemeClr>
          </a:solidFill>
          <a:ln>
            <a:solidFill>
              <a:schemeClr val="accent1"/>
            </a:solidFill>
          </a:ln>
        </p:spPr>
        <p:txBody>
          <a:bodyPr>
            <a:noAutofit/>
          </a:bodyPr>
          <a:lstStyle/>
          <a:p>
            <a:pPr lvl="0" algn="just">
              <a:lnSpc>
                <a:spcPct val="107000"/>
              </a:lnSpc>
              <a:spcBef>
                <a:spcPts val="0"/>
              </a:spcBef>
              <a:buFont typeface="Courier New" panose="02070309020205020404" pitchFamily="49" charset="0"/>
              <a:buChar char="o"/>
              <a:tabLst>
                <a:tab pos="180340" algn="l"/>
                <a:tab pos="3060700" algn="l"/>
              </a:tabLst>
            </a:pPr>
            <a:r>
              <a:rPr lang="ru-RU" sz="132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Постанова КМУ </a:t>
            </a:r>
            <a:r>
              <a:rPr lang="ru-RU" sz="1320" u="sng"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32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24 вересня 2008</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 №866 «Про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питання</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діяльності</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органів</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опіки</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піклування</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пов'язаної</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із</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захистом</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прав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дитини</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https://zakon.rada.gov.ua/laws/show/866-2008-%D0%BF#Text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Постанова КМУ</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від 26 квітня 2002 р. №564 «Про затвердження Положення про дитячий будинок сімейного типу».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https://zakon.rada.gov.ua/laws/show/564-2002-%D0%BF#Text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Постанова КМУ</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від 26 квітня 2002 р. №565 «Про затвердження Положення про прийомну сім’ю».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https://zakon.rada.gov.ua/laws/show/565-2002-%D0%BF#Text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Рекомендаційний лист Міністерства соціальної політики України від 22.10.2019 р. №18236/0/2-19/37 «Про забезпечення прав дітей в процесі провадження діяльності з усиновлення».</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Рекомендаційний лист Міністерства соціальної політики України від 26.02.2020 р. №2897/0/220/37 «Щодо навчання громадян, які виявили бажання усиновити дитину за програмою з питань виховання дітей-сиріт і дітей, позбавлених батьківського піклування для потенційних опікунів, прийомних батьків, батьків-вихователів, які вже використовувались для підготовки громадян такої категорії».</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Рекомендаційний лист Міністерства соціальної політики України від 25.05.2020 р. №5449/0/290-20/29 «Щодо надання рекомендацій про відновлення навчання кандидатів в </a:t>
            </a:r>
            <a:r>
              <a:rPr lang="uk-UA"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усиновлювачі</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потенційні опікуни, піклувальники, прийомні батьки, батьки-вихователі, прийом громадян України, які виявили бажання прийняти у свою сім’ю дитину на виховання та спільне проживання (усиновити дитину, влаштувати у прийомну сім’ю, дитячий будинок сімейного типу, під опіку, піклування) з урахуванням засобів безпеки».</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u="sng"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Сімейний кодекс України від 10 січня 2002 р. № 2947-ІІІ.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https://zakon.rada.gov.ua/laws/show/2947-14#Text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Указ Президента України від 12.01.2018р. №5 «Про першочергові заходи щодо захисту прав дітей-сиріт та дітей, позбавлених батьківського піклування та осіб з їх числа».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https://zakon.rada.gov.ua/laws/show/5/2018#Text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Указ Президента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України</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16.12.2011 р. №1163/2011 «Про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питання</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забезпечення</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реалізації</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прав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дітей</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a:t>
            </a:r>
            <a:r>
              <a:rPr lang="ru-RU" sz="1320" spc="-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Україні</a:t>
            </a:r>
            <a:r>
              <a:rPr lang="ru-RU"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https://zakon.rada.gov.ua/laws/show/1163/2011#Text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Указ Президента України від 30.09.2019 р. №721/2019 «Про деякі питання забезпечення прав та законних інтересів дітей-сиріт, дітей, позбавлених батьківського піклування, розвитку та підтримки сімейних форм виховання».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https://www.president.gov.ua/documents/7212019-29821</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Font typeface="Courier New" panose="02070309020205020404" pitchFamily="49" charset="0"/>
              <a:buChar char="o"/>
              <a:tabLst>
                <a:tab pos="180340" algn="l"/>
                <a:tab pos="3060700" algn="l"/>
              </a:tabLst>
            </a:pP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Цивільний кодекс України від 16 січня 2003 р. №435-</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IV</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URL</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320" u="sng" spc="-5"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https://zakon.rada.gov.ua/laws/show/435-15#Text</a:t>
            </a:r>
            <a:r>
              <a:rPr lang="uk-UA" sz="132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2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52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D2D00-9B0B-4C0E-8CA4-0F5AF9E718FA}"/>
              </a:ext>
            </a:extLst>
          </p:cNvPr>
          <p:cNvSpPr>
            <a:spLocks noGrp="1"/>
          </p:cNvSpPr>
          <p:nvPr>
            <p:ph type="title"/>
          </p:nvPr>
        </p:nvSpPr>
        <p:spPr>
          <a:xfrm>
            <a:off x="612649" y="804520"/>
            <a:ext cx="8055864" cy="1049235"/>
          </a:xfrm>
        </p:spPr>
        <p:txBody>
          <a:bodyPr>
            <a:normAutofit fontScale="90000"/>
          </a:bodyPr>
          <a:lstStyle/>
          <a:p>
            <a:pPr algn="just"/>
            <a:r>
              <a:rPr lang="uk-UA" dirty="0">
                <a:latin typeface="Book Antiqua" panose="02040602050305030304" pitchFamily="18" charset="0"/>
              </a:rPr>
              <a:t>кожна дитина має право на виховання в сімейному оточенні</a:t>
            </a:r>
            <a:r>
              <a:rPr lang="uk-UA" dirty="0"/>
              <a:t>.</a:t>
            </a:r>
            <a:endParaRPr lang="ru-RU" dirty="0"/>
          </a:p>
        </p:txBody>
      </p:sp>
      <p:sp>
        <p:nvSpPr>
          <p:cNvPr id="3" name="Объект 2">
            <a:extLst>
              <a:ext uri="{FF2B5EF4-FFF2-40B4-BE49-F238E27FC236}">
                <a16:creationId xmlns:a16="http://schemas.microsoft.com/office/drawing/2014/main" id="{8F41AC60-8E8B-4AEC-A182-DD73C68AE566}"/>
              </a:ext>
            </a:extLst>
          </p:cNvPr>
          <p:cNvSpPr>
            <a:spLocks noGrp="1"/>
          </p:cNvSpPr>
          <p:nvPr>
            <p:ph idx="1"/>
          </p:nvPr>
        </p:nvSpPr>
        <p:spPr>
          <a:xfrm>
            <a:off x="740665" y="2015733"/>
            <a:ext cx="7927848" cy="3450613"/>
          </a:xfrm>
        </p:spPr>
        <p:txBody>
          <a:bodyPr>
            <a:normAutofit lnSpcReduction="10000"/>
          </a:bodyPr>
          <a:lstStyle/>
          <a:p>
            <a:pPr algn="just">
              <a:spcBef>
                <a:spcPts val="0"/>
              </a:spcBef>
            </a:pPr>
            <a:r>
              <a:rPr lang="uk-UA" dirty="0">
                <a:latin typeface="Book Antiqua" panose="02040602050305030304" pitchFamily="18" charset="0"/>
              </a:rPr>
              <a:t>Якщо батьки  за певних обставин не можуть виконувати свої функції  та належним чином виконувати свої обов’язки, то обов’язок забезпечення розвитку та виховання щодо дітей, які залишилися без батьківського піклування, бере на себе держава.</a:t>
            </a:r>
          </a:p>
          <a:p>
            <a:pPr algn="just">
              <a:spcBef>
                <a:spcPts val="0"/>
              </a:spcBef>
            </a:pPr>
            <a:r>
              <a:rPr lang="uk-UA" dirty="0">
                <a:latin typeface="Book Antiqua" panose="02040602050305030304" pitchFamily="18" charset="0"/>
              </a:rPr>
              <a:t>Сімейним кодексом України, ЗУ «Про охорону дитинства», «Про забезпечення організаційно-правових умов соціального захисту дітей-сиріт, дітей, позбавлених батьківського піклування», пріоритетом влаштування таких дітей визначено сімейне виховання.</a:t>
            </a:r>
            <a:endParaRPr lang="ru-RU" dirty="0">
              <a:latin typeface="Book Antiqua" panose="02040602050305030304" pitchFamily="18" charset="0"/>
            </a:endParaRPr>
          </a:p>
        </p:txBody>
      </p:sp>
    </p:spTree>
    <p:extLst>
      <p:ext uri="{BB962C8B-B14F-4D97-AF65-F5344CB8AC3E}">
        <p14:creationId xmlns:p14="http://schemas.microsoft.com/office/powerpoint/2010/main" val="67688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97459D-E7DF-4034-B77A-A6C541FFF2A6}"/>
              </a:ext>
            </a:extLst>
          </p:cNvPr>
          <p:cNvSpPr>
            <a:spLocks noGrp="1"/>
          </p:cNvSpPr>
          <p:nvPr>
            <p:ph type="title"/>
          </p:nvPr>
        </p:nvSpPr>
        <p:spPr>
          <a:xfrm>
            <a:off x="685801" y="512064"/>
            <a:ext cx="7863840" cy="1341691"/>
          </a:xfrm>
        </p:spPr>
        <p:txBody>
          <a:bodyPr>
            <a:noAutofit/>
          </a:bodyPr>
          <a:lstStyle/>
          <a:p>
            <a:pPr algn="just"/>
            <a:r>
              <a:rPr lang="uk-UA" sz="2100" dirty="0">
                <a:latin typeface="Book Antiqua" panose="02040602050305030304" pitchFamily="18" charset="0"/>
              </a:rPr>
              <a:t>ТАКИМ ЧИНОМ, ДІТЯМ, ЯКІ НЕ МАЮТЬ МОЖЛИВОСТІ ВИХОВУВАТИСЯ В БІОЛОГІЧНІЙ СІМ’Ї, ДЕРЖАВА ГАРАНТУЄ ПРАВО НА СІМЕЙНЕ ВЛАШТУВАННЯ ШЛЯХОМ РОЗВИТКУ СІМЕЙНИХ ФОРМ ВИХОВАННЯ.</a:t>
            </a:r>
            <a:endParaRPr lang="ru-RU" sz="2100" dirty="0">
              <a:latin typeface="Book Antiqua" panose="02040602050305030304" pitchFamily="18" charset="0"/>
            </a:endParaRPr>
          </a:p>
        </p:txBody>
      </p:sp>
      <p:sp>
        <p:nvSpPr>
          <p:cNvPr id="3" name="Объект 2">
            <a:extLst>
              <a:ext uri="{FF2B5EF4-FFF2-40B4-BE49-F238E27FC236}">
                <a16:creationId xmlns:a16="http://schemas.microsoft.com/office/drawing/2014/main" id="{F1A5C3E7-6F22-4328-858B-08FC0A6E0467}"/>
              </a:ext>
            </a:extLst>
          </p:cNvPr>
          <p:cNvSpPr>
            <a:spLocks noGrp="1"/>
          </p:cNvSpPr>
          <p:nvPr>
            <p:ph idx="1"/>
          </p:nvPr>
        </p:nvSpPr>
        <p:spPr>
          <a:xfrm>
            <a:off x="685801" y="2015733"/>
            <a:ext cx="7863840" cy="3918723"/>
          </a:xfrm>
        </p:spPr>
        <p:txBody>
          <a:bodyPr>
            <a:normAutofit/>
          </a:bodyPr>
          <a:lstStyle/>
          <a:p>
            <a:pPr algn="just">
              <a:spcBef>
                <a:spcPts val="0"/>
              </a:spcBef>
            </a:pPr>
            <a:r>
              <a:rPr lang="uk-UA" dirty="0">
                <a:latin typeface="Book Antiqua" panose="02040602050305030304" pitchFamily="18" charset="0"/>
                <a:cs typeface="Times New Roman" panose="02020603050405020304" pitchFamily="18" charset="0"/>
              </a:rPr>
              <a:t>2005 р. – початок реформування державної системи влаштування дітей-сиріт, дітей, позбавлених батьківського піклування, розвиток роботи щодо створення прийомних сімей та ДБСТ.</a:t>
            </a:r>
          </a:p>
          <a:p>
            <a:pPr algn="just">
              <a:spcBef>
                <a:spcPts val="0"/>
              </a:spcBef>
            </a:pPr>
            <a:r>
              <a:rPr lang="uk-UA" i="1" dirty="0">
                <a:latin typeface="Book Antiqua" panose="02040602050305030304" pitchFamily="18" charset="0"/>
                <a:cs typeface="Times New Roman" panose="02020603050405020304" pitchFamily="18" charset="0"/>
              </a:rPr>
              <a:t>У 2005 р. серед родин із двома дітьми, 40% жили за межею бідності, із трьома дітьми і більше – 64%. </a:t>
            </a:r>
          </a:p>
          <a:p>
            <a:pPr algn="just">
              <a:spcBef>
                <a:spcPts val="0"/>
              </a:spcBef>
            </a:pPr>
            <a:r>
              <a:rPr lang="uk-UA" i="1" dirty="0">
                <a:latin typeface="Book Antiqua" panose="02040602050305030304" pitchFamily="18" charset="0"/>
                <a:cs typeface="Times New Roman" panose="02020603050405020304" pitchFamily="18" charset="0"/>
              </a:rPr>
              <a:t>Бідність сімей, поширення алкоголізму, злочинності, наркозалежності, психічних розладів здоров’я дорослого населення, призвели до зростання кількості батьків, які належним чином не могли виконувати своїх обов’язків з виховання дітей.</a:t>
            </a:r>
            <a:endParaRPr lang="ru-RU" i="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12972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7E04D-F08E-4E42-B724-0229848B4F4B}"/>
              </a:ext>
            </a:extLst>
          </p:cNvPr>
          <p:cNvSpPr>
            <a:spLocks noGrp="1"/>
          </p:cNvSpPr>
          <p:nvPr>
            <p:ph type="title"/>
          </p:nvPr>
        </p:nvSpPr>
        <p:spPr>
          <a:xfrm>
            <a:off x="649224" y="429768"/>
            <a:ext cx="7900415" cy="1434427"/>
          </a:xfrm>
        </p:spPr>
        <p:txBody>
          <a:bodyPr>
            <a:normAutofit/>
          </a:bodyPr>
          <a:lstStyle/>
          <a:p>
            <a:pPr algn="just"/>
            <a:r>
              <a:rPr lang="uk-UA" dirty="0">
                <a:latin typeface="Book Antiqua" panose="02040602050305030304" pitchFamily="18" charset="0"/>
              </a:rPr>
              <a:t>Форми влаштування дітей-сиріт і дітей, позбавлених батьківського піклування</a:t>
            </a:r>
            <a:endParaRPr lang="ru-RU" dirty="0">
              <a:latin typeface="Book Antiqua" panose="02040602050305030304" pitchFamily="18" charset="0"/>
            </a:endParaRPr>
          </a:p>
        </p:txBody>
      </p:sp>
      <p:sp>
        <p:nvSpPr>
          <p:cNvPr id="4" name="Объект 3">
            <a:extLst>
              <a:ext uri="{FF2B5EF4-FFF2-40B4-BE49-F238E27FC236}">
                <a16:creationId xmlns:a16="http://schemas.microsoft.com/office/drawing/2014/main" id="{459A430A-17D8-4B99-A37F-BC8B9B7741E8}"/>
              </a:ext>
            </a:extLst>
          </p:cNvPr>
          <p:cNvSpPr>
            <a:spLocks noGrp="1"/>
          </p:cNvSpPr>
          <p:nvPr>
            <p:ph sz="half" idx="1"/>
          </p:nvPr>
        </p:nvSpPr>
        <p:spPr>
          <a:xfrm>
            <a:off x="649224" y="2013936"/>
            <a:ext cx="3920137" cy="3437560"/>
          </a:xfrm>
        </p:spPr>
        <p:txBody>
          <a:bodyPr>
            <a:normAutofit/>
          </a:bodyPr>
          <a:lstStyle/>
          <a:p>
            <a:pPr algn="just"/>
            <a:r>
              <a:rPr lang="uk-UA" dirty="0">
                <a:latin typeface="Book Antiqua" panose="02040602050305030304" pitchFamily="18" charset="0"/>
              </a:rPr>
              <a:t>Утримання в інтернатних закладах</a:t>
            </a:r>
          </a:p>
          <a:p>
            <a:pPr marL="0" indent="0" algn="just">
              <a:buNone/>
            </a:pPr>
            <a:endParaRPr lang="ru-RU" dirty="0">
              <a:latin typeface="Book Antiqua" panose="02040602050305030304" pitchFamily="18" charset="0"/>
            </a:endParaRPr>
          </a:p>
        </p:txBody>
      </p:sp>
      <p:sp>
        <p:nvSpPr>
          <p:cNvPr id="5" name="Объект 4">
            <a:extLst>
              <a:ext uri="{FF2B5EF4-FFF2-40B4-BE49-F238E27FC236}">
                <a16:creationId xmlns:a16="http://schemas.microsoft.com/office/drawing/2014/main" id="{40244548-85D8-4C45-A7A8-4F27D0718D0E}"/>
              </a:ext>
            </a:extLst>
          </p:cNvPr>
          <p:cNvSpPr>
            <a:spLocks noGrp="1"/>
          </p:cNvSpPr>
          <p:nvPr>
            <p:ph sz="half" idx="2"/>
          </p:nvPr>
        </p:nvSpPr>
        <p:spPr>
          <a:xfrm>
            <a:off x="4800601" y="2013937"/>
            <a:ext cx="3920136" cy="774984"/>
          </a:xfrm>
        </p:spPr>
        <p:txBody>
          <a:bodyPr>
            <a:normAutofit/>
          </a:bodyPr>
          <a:lstStyle/>
          <a:p>
            <a:r>
              <a:rPr lang="uk-UA" dirty="0">
                <a:latin typeface="Book Antiqua" panose="02040602050305030304" pitchFamily="18" charset="0"/>
              </a:rPr>
              <a:t>Сімейні форми влаштування</a:t>
            </a:r>
            <a:endParaRPr lang="ru-RU" dirty="0">
              <a:latin typeface="Book Antiqua" panose="02040602050305030304" pitchFamily="18" charset="0"/>
            </a:endParaRPr>
          </a:p>
        </p:txBody>
      </p:sp>
      <p:graphicFrame>
        <p:nvGraphicFramePr>
          <p:cNvPr id="6" name="Схема 5">
            <a:extLst>
              <a:ext uri="{FF2B5EF4-FFF2-40B4-BE49-F238E27FC236}">
                <a16:creationId xmlns:a16="http://schemas.microsoft.com/office/drawing/2014/main" id="{990BA3FF-964E-4739-8FD1-DE242EA5DD07}"/>
              </a:ext>
            </a:extLst>
          </p:cNvPr>
          <p:cNvGraphicFramePr/>
          <p:nvPr>
            <p:extLst>
              <p:ext uri="{D42A27DB-BD31-4B8C-83A1-F6EECF244321}">
                <p14:modId xmlns:p14="http://schemas.microsoft.com/office/powerpoint/2010/main" val="1186233868"/>
              </p:ext>
            </p:extLst>
          </p:nvPr>
        </p:nvGraphicFramePr>
        <p:xfrm>
          <a:off x="833832" y="2935224"/>
          <a:ext cx="3550920" cy="2907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a:extLst>
              <a:ext uri="{FF2B5EF4-FFF2-40B4-BE49-F238E27FC236}">
                <a16:creationId xmlns:a16="http://schemas.microsoft.com/office/drawing/2014/main" id="{5249E79F-7F11-4EC2-BC12-E106ECCC9C5E}"/>
              </a:ext>
            </a:extLst>
          </p:cNvPr>
          <p:cNvGraphicFramePr/>
          <p:nvPr>
            <p:extLst>
              <p:ext uri="{D42A27DB-BD31-4B8C-83A1-F6EECF244321}">
                <p14:modId xmlns:p14="http://schemas.microsoft.com/office/powerpoint/2010/main" val="4099944614"/>
              </p:ext>
            </p:extLst>
          </p:nvPr>
        </p:nvGraphicFramePr>
        <p:xfrm>
          <a:off x="4496208" y="2578608"/>
          <a:ext cx="4224529" cy="3264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256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19B3CC2-9FAB-4E31-BB5E-5337F2D2A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52" y="762042"/>
            <a:ext cx="8573696" cy="4858428"/>
          </a:xfrm>
          <a:prstGeom prst="rect">
            <a:avLst/>
          </a:prstGeom>
        </p:spPr>
      </p:pic>
    </p:spTree>
    <p:extLst>
      <p:ext uri="{BB962C8B-B14F-4D97-AF65-F5344CB8AC3E}">
        <p14:creationId xmlns:p14="http://schemas.microsoft.com/office/powerpoint/2010/main" val="208348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EB6BB5-E081-4448-96F2-3B87280C7740}"/>
              </a:ext>
            </a:extLst>
          </p:cNvPr>
          <p:cNvSpPr>
            <a:spLocks noGrp="1"/>
          </p:cNvSpPr>
          <p:nvPr>
            <p:ph type="title"/>
          </p:nvPr>
        </p:nvSpPr>
        <p:spPr>
          <a:xfrm>
            <a:off x="475489" y="566928"/>
            <a:ext cx="8302752" cy="1286827"/>
          </a:xfrm>
        </p:spPr>
        <p:txBody>
          <a:bodyPr>
            <a:noAutofit/>
          </a:bodyPr>
          <a:lstStyle/>
          <a:p>
            <a:pPr algn="just"/>
            <a:r>
              <a:rPr lang="uk-UA" sz="2400" dirty="0">
                <a:latin typeface="Book Antiqua" panose="02040602050305030304" pitchFamily="18" charset="0"/>
              </a:rPr>
              <a:t>Діти повинні зростати в сім’ях рідних батьків, але, коли це неможливо, альтернативою може стати інша сім’я.</a:t>
            </a:r>
            <a:endParaRPr lang="ru-RU" sz="2400" dirty="0">
              <a:latin typeface="Book Antiqua" panose="02040602050305030304" pitchFamily="18" charset="0"/>
            </a:endParaRPr>
          </a:p>
        </p:txBody>
      </p:sp>
      <p:sp>
        <p:nvSpPr>
          <p:cNvPr id="3" name="Объект 2">
            <a:extLst>
              <a:ext uri="{FF2B5EF4-FFF2-40B4-BE49-F238E27FC236}">
                <a16:creationId xmlns:a16="http://schemas.microsoft.com/office/drawing/2014/main" id="{6261D495-BF86-4FFB-91AF-B57F8A873DB3}"/>
              </a:ext>
            </a:extLst>
          </p:cNvPr>
          <p:cNvSpPr>
            <a:spLocks noGrp="1"/>
          </p:cNvSpPr>
          <p:nvPr>
            <p:ph idx="1"/>
          </p:nvPr>
        </p:nvSpPr>
        <p:spPr>
          <a:xfrm>
            <a:off x="475489" y="1853755"/>
            <a:ext cx="8238743" cy="2325053"/>
          </a:xfrm>
        </p:spPr>
        <p:txBody>
          <a:bodyPr/>
          <a:lstStyle/>
          <a:p>
            <a:pPr algn="just"/>
            <a:r>
              <a:rPr lang="uk-UA" dirty="0">
                <a:latin typeface="Book Antiqua" panose="02040602050305030304" pitchFamily="18" charset="0"/>
              </a:rPr>
              <a:t>Сімейні форми влаштування забезпечують соціальний захист, захист майнових та житлових прав дитини, догляд, виховання, корекцію та компенсацію розвитку, вирішення медичних проблем, подолання психологічних травм, задоволення щоденних потреб дитини, яка залишилися без батьківського піклування.</a:t>
            </a:r>
            <a:endParaRPr lang="ru-RU" dirty="0">
              <a:latin typeface="Book Antiqua" panose="02040602050305030304" pitchFamily="18" charset="0"/>
            </a:endParaRPr>
          </a:p>
        </p:txBody>
      </p:sp>
      <p:graphicFrame>
        <p:nvGraphicFramePr>
          <p:cNvPr id="4" name="Схема 3">
            <a:extLst>
              <a:ext uri="{FF2B5EF4-FFF2-40B4-BE49-F238E27FC236}">
                <a16:creationId xmlns:a16="http://schemas.microsoft.com/office/drawing/2014/main" id="{D55ED35F-13A4-405D-9C83-C218849A3A95}"/>
              </a:ext>
            </a:extLst>
          </p:cNvPr>
          <p:cNvGraphicFramePr/>
          <p:nvPr>
            <p:extLst>
              <p:ext uri="{D42A27DB-BD31-4B8C-83A1-F6EECF244321}">
                <p14:modId xmlns:p14="http://schemas.microsoft.com/office/powerpoint/2010/main" val="1854658064"/>
              </p:ext>
            </p:extLst>
          </p:nvPr>
        </p:nvGraphicFramePr>
        <p:xfrm>
          <a:off x="768097" y="3995928"/>
          <a:ext cx="7900414" cy="1892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7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02EF5-7365-4C94-9D94-EBC5F13D91DA}"/>
              </a:ext>
            </a:extLst>
          </p:cNvPr>
          <p:cNvSpPr>
            <a:spLocks noGrp="1"/>
          </p:cNvSpPr>
          <p:nvPr>
            <p:ph type="title"/>
          </p:nvPr>
        </p:nvSpPr>
        <p:spPr/>
        <p:txBody>
          <a:bodyPr/>
          <a:lstStyle/>
          <a:p>
            <a:pPr algn="ctr"/>
            <a:r>
              <a:rPr lang="ru-RU" b="0" i="0" dirty="0" err="1">
                <a:solidFill>
                  <a:srgbClr val="1C2337"/>
                </a:solidFill>
                <a:effectLst/>
                <a:latin typeface="Book Antiqua" panose="02040602050305030304" pitchFamily="18" charset="0"/>
              </a:rPr>
              <a:t>Деінституціалізація</a:t>
            </a:r>
            <a:endParaRPr lang="ru-RU" dirty="0">
              <a:latin typeface="Book Antiqua" panose="02040602050305030304" pitchFamily="18" charset="0"/>
            </a:endParaRPr>
          </a:p>
        </p:txBody>
      </p:sp>
      <p:sp>
        <p:nvSpPr>
          <p:cNvPr id="3" name="Объект 2">
            <a:extLst>
              <a:ext uri="{FF2B5EF4-FFF2-40B4-BE49-F238E27FC236}">
                <a16:creationId xmlns:a16="http://schemas.microsoft.com/office/drawing/2014/main" id="{7E80619D-6495-4CAA-AFDA-EA5898CA1C0E}"/>
              </a:ext>
            </a:extLst>
          </p:cNvPr>
          <p:cNvSpPr>
            <a:spLocks noGrp="1"/>
          </p:cNvSpPr>
          <p:nvPr>
            <p:ph idx="1"/>
          </p:nvPr>
        </p:nvSpPr>
        <p:spPr>
          <a:xfrm>
            <a:off x="676657" y="2011680"/>
            <a:ext cx="7863840" cy="3950208"/>
          </a:xfrm>
        </p:spPr>
        <p:txBody>
          <a:bodyPr>
            <a:normAutofit fontScale="70000" lnSpcReduction="20000"/>
          </a:bodyPr>
          <a:lstStyle/>
          <a:p>
            <a:pPr algn="just">
              <a:spcBef>
                <a:spcPts val="0"/>
              </a:spcBef>
            </a:pPr>
            <a:r>
              <a:rPr lang="uk-UA" b="1" i="0" dirty="0">
                <a:solidFill>
                  <a:srgbClr val="000000"/>
                </a:solidFill>
                <a:effectLst/>
                <a:latin typeface="Book Antiqua" panose="02040602050305030304" pitchFamily="18" charset="0"/>
              </a:rPr>
              <a:t>У 2017 році Урядом України розпочато реформу </a:t>
            </a:r>
            <a:r>
              <a:rPr lang="uk-UA" b="1" i="0" dirty="0" err="1">
                <a:solidFill>
                  <a:srgbClr val="000000"/>
                </a:solidFill>
                <a:effectLst/>
                <a:latin typeface="Book Antiqua" panose="02040602050305030304" pitchFamily="18" charset="0"/>
              </a:rPr>
              <a:t>деінституціалізації</a:t>
            </a:r>
            <a:r>
              <a:rPr lang="uk-UA" b="1" i="0" dirty="0">
                <a:solidFill>
                  <a:srgbClr val="000000"/>
                </a:solidFill>
                <a:effectLst/>
                <a:latin typeface="Book Antiqua" panose="02040602050305030304" pitchFamily="18" charset="0"/>
              </a:rPr>
              <a:t> (далі – ДІ реформа).</a:t>
            </a:r>
          </a:p>
          <a:p>
            <a:pPr algn="just">
              <a:spcBef>
                <a:spcPts val="0"/>
              </a:spcBef>
            </a:pPr>
            <a:r>
              <a:rPr lang="uk-UA" b="0" i="0" dirty="0">
                <a:solidFill>
                  <a:srgbClr val="000000"/>
                </a:solidFill>
                <a:effectLst/>
                <a:latin typeface="Book Antiqua" panose="02040602050305030304" pitchFamily="18" charset="0"/>
              </a:rPr>
              <a:t>Національна стратегія реформування системи інституційного догляду та виховання дітей на 2017–2026 роки затверджена розпорядженням Кабінету Міністрів України від 9 серпня 2017 року № 526-р.</a:t>
            </a:r>
          </a:p>
          <a:p>
            <a:pPr marL="0" indent="0" algn="just">
              <a:spcBef>
                <a:spcPts val="0"/>
              </a:spcBef>
              <a:buNone/>
            </a:pPr>
            <a:r>
              <a:rPr lang="uk-UA" b="0" i="0" dirty="0">
                <a:solidFill>
                  <a:srgbClr val="000000"/>
                </a:solidFill>
                <a:effectLst/>
                <a:latin typeface="Book Antiqua" panose="02040602050305030304" pitchFamily="18" charset="0"/>
              </a:rPr>
              <a:t> </a:t>
            </a:r>
          </a:p>
          <a:p>
            <a:pPr algn="just">
              <a:spcBef>
                <a:spcPts val="0"/>
              </a:spcBef>
            </a:pPr>
            <a:r>
              <a:rPr lang="uk-UA" b="1" i="0" dirty="0">
                <a:solidFill>
                  <a:srgbClr val="000000"/>
                </a:solidFill>
                <a:effectLst/>
                <a:latin typeface="Book Antiqua" panose="02040602050305030304" pitchFamily="18" charset="0"/>
              </a:rPr>
              <a:t>ДЕІНСТИТУЦІАЛІЗАЦІЯ</a:t>
            </a:r>
            <a:r>
              <a:rPr lang="uk-UA" b="0" i="0" dirty="0">
                <a:solidFill>
                  <a:srgbClr val="000000"/>
                </a:solidFill>
                <a:effectLst/>
                <a:latin typeface="Book Antiqua" panose="02040602050305030304" pitchFamily="18" charset="0"/>
              </a:rPr>
              <a:t> – повний процес планування реорганізації зі скороченням і/або закриттям закладів інтернатного типу, створення різноманітних інших послуг догляду за дитиною, які регулюються законом і стандартами, орієнтованими на результат.</a:t>
            </a:r>
          </a:p>
          <a:p>
            <a:pPr marL="0" indent="0" algn="just">
              <a:spcBef>
                <a:spcPts val="0"/>
              </a:spcBef>
              <a:buNone/>
            </a:pPr>
            <a:endParaRPr lang="uk-UA" b="1" i="0" dirty="0">
              <a:solidFill>
                <a:srgbClr val="000000"/>
              </a:solidFill>
              <a:effectLst/>
              <a:latin typeface="Book Antiqua" panose="02040602050305030304" pitchFamily="18" charset="0"/>
            </a:endParaRPr>
          </a:p>
          <a:p>
            <a:pPr marL="0" indent="0" algn="just">
              <a:spcBef>
                <a:spcPts val="0"/>
              </a:spcBef>
              <a:buNone/>
            </a:pPr>
            <a:r>
              <a:rPr lang="uk-UA" b="1" i="0" dirty="0">
                <a:solidFill>
                  <a:srgbClr val="000000"/>
                </a:solidFill>
                <a:effectLst/>
                <a:latin typeface="Book Antiqua" panose="02040602050305030304" pitchFamily="18" charset="0"/>
              </a:rPr>
              <a:t>ДЕІНСТИТУЦІАЛІЗАЦІЯ БАЗУЄТЬСЯ НА ТАКИХ ПРИНЦИПАХ:</a:t>
            </a:r>
          </a:p>
          <a:p>
            <a:pPr algn="just">
              <a:spcBef>
                <a:spcPts val="0"/>
              </a:spcBef>
            </a:pPr>
            <a:r>
              <a:rPr lang="uk-UA" b="0" i="0" dirty="0">
                <a:solidFill>
                  <a:srgbClr val="000000"/>
                </a:solidFill>
                <a:effectLst/>
                <a:latin typeface="Book Antiqua" panose="02040602050305030304" pitchFamily="18" charset="0"/>
              </a:rPr>
              <a:t>Сім’я є найкращим середовищем для виховання та розвитку дитини.</a:t>
            </a:r>
          </a:p>
          <a:p>
            <a:pPr algn="just">
              <a:spcBef>
                <a:spcPts val="0"/>
              </a:spcBef>
            </a:pPr>
            <a:r>
              <a:rPr lang="uk-UA" b="0" i="0" dirty="0">
                <a:solidFill>
                  <a:srgbClr val="000000"/>
                </a:solidFill>
                <a:effectLst/>
                <a:latin typeface="Book Antiqua" panose="02040602050305030304" pitchFamily="18" charset="0"/>
              </a:rPr>
              <a:t>Збереження сім’ї для дитини є головною умовою забезпечення її благополуччя та найкращих інтересів.</a:t>
            </a:r>
          </a:p>
          <a:p>
            <a:pPr algn="just">
              <a:spcBef>
                <a:spcPts val="0"/>
              </a:spcBef>
            </a:pPr>
            <a:r>
              <a:rPr lang="uk-UA" b="0" i="0" dirty="0">
                <a:solidFill>
                  <a:srgbClr val="000000"/>
                </a:solidFill>
                <a:effectLst/>
                <a:latin typeface="Book Antiqua" panose="02040602050305030304" pitchFamily="18" charset="0"/>
              </a:rPr>
              <a:t>Жодна дитина не повинна залишитись без уваги. Потреби, думка та інтереси кожної дитини мають бути враховані.</a:t>
            </a:r>
          </a:p>
        </p:txBody>
      </p:sp>
    </p:spTree>
    <p:extLst>
      <p:ext uri="{BB962C8B-B14F-4D97-AF65-F5344CB8AC3E}">
        <p14:creationId xmlns:p14="http://schemas.microsoft.com/office/powerpoint/2010/main" val="286677163"/>
      </p:ext>
    </p:extLst>
  </p:cSld>
  <p:clrMapOvr>
    <a:masterClrMapping/>
  </p:clrMapOvr>
</p:sld>
</file>

<file path=ppt/theme/theme1.xml><?xml version="1.0" encoding="utf-8"?>
<a:theme xmlns:a="http://schemas.openxmlformats.org/drawingml/2006/main" name="Галере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159</TotalTime>
  <Words>2806</Words>
  <Application>Microsoft Office PowerPoint</Application>
  <PresentationFormat>Экран (4:3)</PresentationFormat>
  <Paragraphs>110</Paragraphs>
  <Slides>37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37</vt:i4>
      </vt:variant>
    </vt:vector>
  </HeadingPairs>
  <TitlesOfParts>
    <vt:vector size="44" baseType="lpstr">
      <vt:lpstr>Arial</vt:lpstr>
      <vt:lpstr>Book Antiqua</vt:lpstr>
      <vt:lpstr>Calibri</vt:lpstr>
      <vt:lpstr>Courier New</vt:lpstr>
      <vt:lpstr>Gill Sans MT</vt:lpstr>
      <vt:lpstr>Times New Roman</vt:lpstr>
      <vt:lpstr>Галерея</vt:lpstr>
      <vt:lpstr>Державна політика з розвитку й підтримки сімейних форм влаштування дітей-сиріт та дітей, позбавлених батьківського піклування та нормативно-правове забезпечення</vt:lpstr>
      <vt:lpstr>Зміст </vt:lpstr>
      <vt:lpstr>1. Державна система влаштування дітей-сиріт і дітей, позбавлених батьківського піклування</vt:lpstr>
      <vt:lpstr>кожна дитина має право на виховання в сімейному оточенні.</vt:lpstr>
      <vt:lpstr>ТАКИМ ЧИНОМ, ДІТЯМ, ЯКІ НЕ МАЮТЬ МОЖЛИВОСТІ ВИХОВУВАТИСЯ В БІОЛОГІЧНІЙ СІМ’Ї, ДЕРЖАВА ГАРАНТУЄ ПРАВО НА СІМЕЙНЕ ВЛАШТУВАННЯ ШЛЯХОМ РОЗВИТКУ СІМЕЙНИХ ФОРМ ВИХОВАННЯ.</vt:lpstr>
      <vt:lpstr>Форми влаштування дітей-сиріт і дітей, позбавлених батьківського піклування</vt:lpstr>
      <vt:lpstr>Презентация PowerPoint</vt:lpstr>
      <vt:lpstr>Діти повинні зростати в сім’ях рідних батьків, але, коли це неможливо, альтернативою може стати інша сім’я.</vt:lpstr>
      <vt:lpstr>Деінституціалізація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Повноваження та обов’язки структурних підрозділів виконавчої влади, органів місцевого самоврядування щодо захисту прав та інтересів дітей-сиріт і дітей, позбавлених батьківського піклування, розвитку сімейних форм влаштування.  </vt:lpstr>
      <vt:lpstr>Органами опіки та піклування є районні, районні у містах Києві та Севастополі місцеві державні адміністрації, виконавчі органи міських чи районних у містах, сільських, селищних рад.</vt:lpstr>
      <vt:lpstr>Органи опіки та піклування забезпечують вирішення питань щодо: </vt:lpstr>
      <vt:lpstr>Презентация PowerPoint</vt:lpstr>
      <vt:lpstr>Функції служби у справах дітей щодо опіки та піклування над дітьми-сиротами та дітьми, позбавленими батьківського піклування </vt:lpstr>
      <vt:lpstr>Презентация PowerPoint</vt:lpstr>
      <vt:lpstr>Презентация PowerPoint</vt:lpstr>
      <vt:lpstr>3. Особливості сімейних форм виховання дітей-сиріт і дітей, позбавлених батьківського піклування</vt:lpstr>
      <vt:lpstr>Усиновлення – пріоритетна форма влаштування дитини.</vt:lpstr>
      <vt:lpstr>Усиновлення - це</vt:lpstr>
      <vt:lpstr>Опіка — форма захисту особистих і майнових прав громадян, які внаслідок певних обставин (вік, стан здоров'я) не можуть здійснювати свої права самостійно.[1] Опіка — влаштування дітей-сиріт та дітей, позбавлених батьківського піклування, в сім'ї громадян України, які перебувають переважно в сімейних, родинних відносинах із цими дітьми з метою забезпечення їх виховання, освіти, розвитку, захисту їх прав та інтересів </vt:lpstr>
      <vt:lpstr>Прийомна сім'я - сім'я або окрема особа, яка не перебуває у шлюбі, що добровільно за плату взяла на виховання та спільне проживання від одного до чотирьох дітей-сиріт та дітей, позбавлених батьківського піклування.   </vt:lpstr>
      <vt:lpstr>Дитячий будинок сімейного типу (ДБСТ) – це окрема сім’я, що створюється за бажанням подружжя або окремої особи, яка не перебуває у шлюбі, для забезпечення сімейним вихованням та спільного проживання не менш як п’яти дітей-сиріт і дітей, позбавлених батьківського піклування.</vt:lpstr>
      <vt:lpstr>4. Історія та практика розвитку в Україні сімейних форм виховання/влаштування дітей-сиріт і дітей, позбавлених батьківського піклування</vt:lpstr>
      <vt:lpstr>Сімейні форми виховання дітей, позбавлених батьківського піклування, не є новими для України. </vt:lpstr>
      <vt:lpstr>Презентация PowerPoint</vt:lpstr>
      <vt:lpstr>Презентация PowerPoint</vt:lpstr>
      <vt:lpstr>5. Законодавче забезпечення пріоритетності сімейних форм влаштування дитини-сироти та дитини, позбавленої батьківського піклування, в Україні</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Державна політика з розвитку й підтримки сімейних форм влаштування дітей-сиріт та дітей, позбавлених батьківського піклування та нормативно-правове забезпечення</dc:title>
  <dc:creator>Пользователь</dc:creator>
  <cp:lastModifiedBy>Пользователь</cp:lastModifiedBy>
  <cp:revision>6</cp:revision>
  <dcterms:created xsi:type="dcterms:W3CDTF">2021-11-29T11:14:10Z</dcterms:created>
  <dcterms:modified xsi:type="dcterms:W3CDTF">2021-11-29T13:53:30Z</dcterms:modified>
</cp:coreProperties>
</file>