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63" r:id="rId3"/>
    <p:sldId id="266" r:id="rId4"/>
    <p:sldId id="258" r:id="rId5"/>
    <p:sldId id="273" r:id="rId6"/>
    <p:sldId id="274" r:id="rId7"/>
    <p:sldId id="257" r:id="rId8"/>
    <p:sldId id="259" r:id="rId9"/>
    <p:sldId id="261" r:id="rId10"/>
    <p:sldId id="260" r:id="rId11"/>
    <p:sldId id="264" r:id="rId12"/>
    <p:sldId id="262" r:id="rId13"/>
    <p:sldId id="275" r:id="rId14"/>
    <p:sldId id="276" r:id="rId15"/>
    <p:sldId id="277" r:id="rId16"/>
    <p:sldId id="26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066847-F04E-49B2-88A6-99564722A7F0}" type="datetimeFigureOut">
              <a:rPr lang="ru-RU" smtClean="0"/>
              <a:pPr/>
              <a:t>05.03.2020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7D4FC-6661-4779-8FDD-955699C5BF0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7</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23</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24</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25</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26</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27</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28</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29</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30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13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14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15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16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17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18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19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7C7D4FC-6661-4779-8FDD-955699C5BF07}" type="slidenum">
              <a:rPr lang="ru-RU" smtClean="0"/>
              <a:pPr/>
              <a:t>20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05.03.2020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05.03.2020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05.03.2020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05.03.2020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05.03.2020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05.03.2020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05.03.2020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zakon.rada.gov.ua/laws/show/1702-18#n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00232" y="1285860"/>
            <a:ext cx="6172200" cy="2857520"/>
          </a:xfrm>
        </p:spPr>
        <p:txBody>
          <a:bodyPr>
            <a:normAutofit/>
          </a:bodyPr>
          <a:lstStyle/>
          <a:p>
            <a:pPr algn="ctr"/>
            <a:r>
              <a:rPr lang="ru-RU" dirty="0" smtClean="0">
                <a:latin typeface="Times New Roman" pitchFamily="18" charset="0"/>
                <a:cs typeface="Times New Roman" pitchFamily="18" charset="0"/>
              </a:rPr>
              <a:t>ОРГАНІЗАЦІЙНІ ФОРМИ АДВОКАТСЬКОЇ ДІЯЛЬНОСТІ.</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ВИДИ АДВОКАТСЬКОЇ ДІЯЛЬНОСТІ. ПРАВА І ОБОВ’ЯЗКИ АДВОКАТА.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Группа 17"/>
          <p:cNvGrpSpPr/>
          <p:nvPr/>
        </p:nvGrpSpPr>
        <p:grpSpPr>
          <a:xfrm>
            <a:off x="785786" y="214290"/>
            <a:ext cx="7858180" cy="6215106"/>
            <a:chOff x="785786" y="214290"/>
            <a:chExt cx="7858180" cy="6215106"/>
          </a:xfrm>
        </p:grpSpPr>
        <p:grpSp>
          <p:nvGrpSpPr>
            <p:cNvPr id="12" name="Группа 11"/>
            <p:cNvGrpSpPr/>
            <p:nvPr/>
          </p:nvGrpSpPr>
          <p:grpSpPr>
            <a:xfrm>
              <a:off x="785786" y="214290"/>
              <a:ext cx="7858180" cy="4620819"/>
              <a:chOff x="785786" y="214290"/>
              <a:chExt cx="7858180" cy="5920424"/>
            </a:xfrm>
          </p:grpSpPr>
          <p:sp>
            <p:nvSpPr>
              <p:cNvPr id="3" name="Прямоугольник 2"/>
              <p:cNvSpPr/>
              <p:nvPr/>
            </p:nvSpPr>
            <p:spPr>
              <a:xfrm>
                <a:off x="785786" y="214290"/>
                <a:ext cx="7858180" cy="9152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b="1" smtClean="0">
                    <a:latin typeface="Times New Roman" pitchFamily="18" charset="0"/>
                    <a:cs typeface="Times New Roman" pitchFamily="18" charset="0"/>
                  </a:rPr>
                  <a:t>До Єдиного реєстру адвокатів України вносяться такі відомості:</a:t>
                </a:r>
                <a:endParaRPr lang="uk-UA" sz="2400" b="1">
                  <a:latin typeface="Times New Roman" pitchFamily="18" charset="0"/>
                  <a:cs typeface="Times New Roman" pitchFamily="18" charset="0"/>
                </a:endParaRPr>
              </a:p>
            </p:txBody>
          </p:sp>
          <p:sp>
            <p:nvSpPr>
              <p:cNvPr id="4" name="Прямоугольник 3"/>
              <p:cNvSpPr/>
              <p:nvPr/>
            </p:nvSpPr>
            <p:spPr>
              <a:xfrm>
                <a:off x="1643042" y="1285860"/>
                <a:ext cx="7000924" cy="5759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 прізвище, ім’я та по батькові адвоката;</a:t>
                </a:r>
                <a:endParaRPr lang="uk-UA" sz="2000">
                  <a:latin typeface="Times New Roman" pitchFamily="18" charset="0"/>
                  <a:cs typeface="Times New Roman" pitchFamily="18" charset="0"/>
                </a:endParaRPr>
              </a:p>
            </p:txBody>
          </p:sp>
          <p:sp>
            <p:nvSpPr>
              <p:cNvPr id="5" name="Прямоугольник 4"/>
              <p:cNvSpPr/>
              <p:nvPr/>
            </p:nvSpPr>
            <p:spPr>
              <a:xfrm>
                <a:off x="1643042" y="2136419"/>
                <a:ext cx="7000924" cy="23797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2) номер і дата видачі свідоцтва про право на заняття адвокатською діяльністю, номер і дата прийняття рішення про видачу свідоцтва про право на заняття адвокатською діяльністю (номер і дата прийняття рішення про включення адвоката іноземної держави до Єдиного реєстру адвокатів України);</a:t>
                </a:r>
                <a:endParaRPr lang="uk-UA" sz="2000" b="1">
                  <a:latin typeface="Times New Roman" pitchFamily="18" charset="0"/>
                  <a:cs typeface="Times New Roman" pitchFamily="18" charset="0"/>
                </a:endParaRPr>
              </a:p>
            </p:txBody>
          </p:sp>
          <p:sp>
            <p:nvSpPr>
              <p:cNvPr id="6" name="Стрелка вправо 5"/>
              <p:cNvSpPr/>
              <p:nvPr/>
            </p:nvSpPr>
            <p:spPr>
              <a:xfrm>
                <a:off x="785786" y="1404179"/>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7" name="Стрелка вправо 6"/>
              <p:cNvSpPr/>
              <p:nvPr/>
            </p:nvSpPr>
            <p:spPr>
              <a:xfrm>
                <a:off x="785786" y="2207856"/>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8" name="Прямоугольник 7"/>
              <p:cNvSpPr/>
              <p:nvPr/>
            </p:nvSpPr>
            <p:spPr>
              <a:xfrm>
                <a:off x="1643042" y="4699257"/>
                <a:ext cx="7000924" cy="8237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3) найменування і місцезнаходження організаційної форми адвокатської діяльності, номери засобів зв’язку;</a:t>
                </a:r>
                <a:endParaRPr lang="uk-UA" sz="2000" b="1">
                  <a:latin typeface="Times New Roman" pitchFamily="18" charset="0"/>
                  <a:cs typeface="Times New Roman" pitchFamily="18" charset="0"/>
                </a:endParaRPr>
              </a:p>
            </p:txBody>
          </p:sp>
          <p:sp>
            <p:nvSpPr>
              <p:cNvPr id="9" name="Прямоугольник 8"/>
              <p:cNvSpPr/>
              <p:nvPr/>
            </p:nvSpPr>
            <p:spPr>
              <a:xfrm>
                <a:off x="1643042" y="5706086"/>
                <a:ext cx="7000924" cy="4286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4) адреса робочого місця адвоката, номери засобів зв’язку;</a:t>
                </a:r>
                <a:endParaRPr lang="uk-UA" sz="2000" b="1">
                  <a:latin typeface="Times New Roman" pitchFamily="18" charset="0"/>
                  <a:cs typeface="Times New Roman" pitchFamily="18" charset="0"/>
                </a:endParaRPr>
              </a:p>
            </p:txBody>
          </p:sp>
          <p:sp>
            <p:nvSpPr>
              <p:cNvPr id="10" name="Стрелка вправо 9"/>
              <p:cNvSpPr/>
              <p:nvPr/>
            </p:nvSpPr>
            <p:spPr>
              <a:xfrm>
                <a:off x="785786" y="4857760"/>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1" name="Стрелка вправо 10"/>
              <p:cNvSpPr/>
              <p:nvPr/>
            </p:nvSpPr>
            <p:spPr>
              <a:xfrm>
                <a:off x="785786" y="5706086"/>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4" name="Прямоугольник 13"/>
            <p:cNvSpPr/>
            <p:nvPr/>
          </p:nvSpPr>
          <p:spPr>
            <a:xfrm>
              <a:off x="1643042" y="5000636"/>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5) інформація про зупинення або припинення права на заняття адвокатською діяльністю;</a:t>
              </a:r>
              <a:endParaRPr lang="uk-UA" sz="2000" b="1">
                <a:latin typeface="Times New Roman" pitchFamily="18" charset="0"/>
                <a:cs typeface="Times New Roman" pitchFamily="18" charset="0"/>
              </a:endParaRPr>
            </a:p>
          </p:txBody>
        </p:sp>
        <p:sp>
          <p:nvSpPr>
            <p:cNvPr id="15" name="Стрелка вправо 14"/>
            <p:cNvSpPr/>
            <p:nvPr/>
          </p:nvSpPr>
          <p:spPr>
            <a:xfrm>
              <a:off x="785786" y="5143512"/>
              <a:ext cx="855668" cy="2787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6" name="Прямоугольник 15"/>
            <p:cNvSpPr/>
            <p:nvPr/>
          </p:nvSpPr>
          <p:spPr>
            <a:xfrm>
              <a:off x="1643042" y="5786454"/>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6) інші відомості, передбачені цим Законом.</a:t>
              </a:r>
              <a:endParaRPr lang="uk-UA" sz="2000" b="1">
                <a:latin typeface="Times New Roman" pitchFamily="18" charset="0"/>
                <a:cs typeface="Times New Roman" pitchFamily="18" charset="0"/>
              </a:endParaRPr>
            </a:p>
          </p:txBody>
        </p:sp>
        <p:sp>
          <p:nvSpPr>
            <p:cNvPr id="17" name="Стрелка вправо 16"/>
            <p:cNvSpPr/>
            <p:nvPr/>
          </p:nvSpPr>
          <p:spPr>
            <a:xfrm>
              <a:off x="785786" y="5929330"/>
              <a:ext cx="855668" cy="2787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42852"/>
            <a:ext cx="8143916" cy="6740307"/>
          </a:xfrm>
          <a:prstGeom prst="rect">
            <a:avLst/>
          </a:prstGeom>
        </p:spPr>
        <p:txBody>
          <a:bodyPr wrap="square">
            <a:spAutoFit/>
          </a:bodyPr>
          <a:lstStyle/>
          <a:p>
            <a:pPr indent="449263" algn="just"/>
            <a:r>
              <a:rPr lang="uk-UA" sz="1600" b="1" dirty="0" smtClean="0">
                <a:latin typeface="Times New Roman" pitchFamily="18" charset="0"/>
                <a:cs typeface="Times New Roman" pitchFamily="18" charset="0"/>
              </a:rPr>
              <a:t>Адресою робочого місця адвоката </a:t>
            </a:r>
            <a:r>
              <a:rPr lang="uk-UA" sz="1600" dirty="0" smtClean="0">
                <a:latin typeface="Times New Roman" pitchFamily="18" charset="0"/>
                <a:cs typeface="Times New Roman" pitchFamily="18" charset="0"/>
              </a:rPr>
              <a:t>є місцезнаходження обраної адвокатом організаційної форми адвокатської діяльності або адреса фактичного місця здійснення адвокатської діяльності, якщо вона є відмінною від місцезнаходження обраної адвокатом організаційної форми адвокатської діяльності. У разі наявності декількох адрес робочих місць адвоката до Єдиного реєстру адвокатів України вноситься лише одна адреса робочого місця адвоката.</a:t>
            </a:r>
          </a:p>
          <a:p>
            <a:pPr indent="449263" algn="just"/>
            <a:endParaRPr lang="uk-UA" sz="1600" dirty="0" smtClean="0">
              <a:latin typeface="Times New Roman" pitchFamily="18" charset="0"/>
              <a:cs typeface="Times New Roman" pitchFamily="18" charset="0"/>
            </a:endParaRPr>
          </a:p>
          <a:p>
            <a:pPr indent="449263" algn="just"/>
            <a:r>
              <a:rPr lang="uk-UA" sz="1600" dirty="0" smtClean="0">
                <a:latin typeface="Times New Roman" pitchFamily="18" charset="0"/>
                <a:cs typeface="Times New Roman" pitchFamily="18" charset="0"/>
              </a:rPr>
              <a:t>Адвокат протягом трьох днів з дня зміни відомостей про себе, що внесені або підлягають </a:t>
            </a:r>
            <a:r>
              <a:rPr lang="uk-UA" sz="1600" b="1" dirty="0" smtClean="0">
                <a:latin typeface="Times New Roman" pitchFamily="18" charset="0"/>
                <a:cs typeface="Times New Roman" pitchFamily="18" charset="0"/>
              </a:rPr>
              <a:t>внесенню до Єдиного реєстру адвокатів України, </a:t>
            </a:r>
            <a:r>
              <a:rPr lang="uk-UA" sz="1600" dirty="0" smtClean="0">
                <a:latin typeface="Times New Roman" pitchFamily="18" charset="0"/>
                <a:cs typeface="Times New Roman" pitchFamily="18" charset="0"/>
              </a:rPr>
              <a:t>письмово повідомляє про такі зміни раду адвокатів регіону за адресою свого робочого місця, крім випадків, якщо ці зміни вносяться на підставі рішення кваліфікаційно-дисциплінарної комісії адвокатури.</a:t>
            </a:r>
          </a:p>
          <a:p>
            <a:pPr indent="449263" algn="just"/>
            <a:endParaRPr lang="uk-UA" sz="1600" dirty="0" smtClean="0">
              <a:latin typeface="Times New Roman" pitchFamily="18" charset="0"/>
              <a:cs typeface="Times New Roman" pitchFamily="18" charset="0"/>
            </a:endParaRPr>
          </a:p>
          <a:p>
            <a:pPr indent="449263" algn="just"/>
            <a:r>
              <a:rPr lang="uk-UA" sz="1600" dirty="0" smtClean="0">
                <a:latin typeface="Times New Roman" pitchFamily="18" charset="0"/>
                <a:cs typeface="Times New Roman" pitchFamily="18" charset="0"/>
              </a:rPr>
              <a:t>Інформація, внесена до Єдиного реєстру адвокатів України, є </a:t>
            </a:r>
            <a:r>
              <a:rPr lang="uk-UA" sz="1600" b="1" dirty="0" smtClean="0">
                <a:latin typeface="Times New Roman" pitchFamily="18" charset="0"/>
                <a:cs typeface="Times New Roman" pitchFamily="18" charset="0"/>
              </a:rPr>
              <a:t>відкритою на офіційному </a:t>
            </a:r>
            <a:r>
              <a:rPr lang="uk-UA" sz="1600" b="1" dirty="0" err="1" smtClean="0">
                <a:latin typeface="Times New Roman" pitchFamily="18" charset="0"/>
                <a:cs typeface="Times New Roman" pitchFamily="18" charset="0"/>
              </a:rPr>
              <a:t>веб-сайті</a:t>
            </a:r>
            <a:r>
              <a:rPr lang="uk-UA" sz="1600" b="1" dirty="0" smtClean="0">
                <a:latin typeface="Times New Roman" pitchFamily="18" charset="0"/>
                <a:cs typeface="Times New Roman" pitchFamily="18" charset="0"/>
              </a:rPr>
              <a:t> Національної асоціації адвокатів України</a:t>
            </a:r>
            <a:r>
              <a:rPr lang="uk-UA" sz="1600" dirty="0" smtClean="0">
                <a:latin typeface="Times New Roman" pitchFamily="18" charset="0"/>
                <a:cs typeface="Times New Roman" pitchFamily="18" charset="0"/>
              </a:rPr>
              <a:t>. Рада адвокатів України і відповідні ради адвокатів регіонів надають витяги з Єдиного реєстру адвокатів України за зверненням адвоката або іншої особи.</a:t>
            </a:r>
          </a:p>
          <a:p>
            <a:pPr indent="449263" algn="just"/>
            <a:endParaRPr lang="uk-UA" sz="1600" dirty="0" smtClean="0">
              <a:latin typeface="Times New Roman" pitchFamily="18" charset="0"/>
              <a:cs typeface="Times New Roman" pitchFamily="18" charset="0"/>
            </a:endParaRPr>
          </a:p>
          <a:p>
            <a:pPr indent="449263" algn="just"/>
            <a:r>
              <a:rPr lang="uk-UA" sz="1600" dirty="0" smtClean="0">
                <a:latin typeface="Times New Roman" pitchFamily="18" charset="0"/>
                <a:cs typeface="Times New Roman" pitchFamily="18" charset="0"/>
              </a:rPr>
              <a:t>Відомості, що підлягають внесенню до Єдиного реєстру адвокатів України, </a:t>
            </a:r>
            <a:r>
              <a:rPr lang="uk-UA" sz="1600" b="1" dirty="0" smtClean="0">
                <a:latin typeface="Times New Roman" pitchFamily="18" charset="0"/>
                <a:cs typeface="Times New Roman" pitchFamily="18" charset="0"/>
              </a:rPr>
              <a:t>включаються до нього не пізніше дня, наступного за днем отримання радою адвокатів регіону відповідної інформації</a:t>
            </a:r>
            <a:r>
              <a:rPr lang="uk-UA" sz="1600" dirty="0" smtClean="0">
                <a:latin typeface="Times New Roman" pitchFamily="18" charset="0"/>
                <a:cs typeface="Times New Roman" pitchFamily="18" charset="0"/>
              </a:rPr>
              <a:t>, крім випадків, установлених цим Законом.</a:t>
            </a:r>
          </a:p>
          <a:p>
            <a:pPr indent="449263" algn="just"/>
            <a:endParaRPr lang="uk-UA" sz="1600" dirty="0" smtClean="0">
              <a:latin typeface="Times New Roman" pitchFamily="18" charset="0"/>
              <a:cs typeface="Times New Roman" pitchFamily="18" charset="0"/>
            </a:endParaRPr>
          </a:p>
          <a:p>
            <a:pPr indent="449263" algn="just"/>
            <a:r>
              <a:rPr lang="uk-UA" sz="1600" dirty="0" smtClean="0">
                <a:latin typeface="Times New Roman" pitchFamily="18" charset="0"/>
                <a:cs typeface="Times New Roman" pitchFamily="18" charset="0"/>
              </a:rPr>
              <a:t>Порядок ведення Єдиного реєстру адвокатів України затверджується </a:t>
            </a:r>
            <a:r>
              <a:rPr lang="uk-UA" sz="1600" b="1" dirty="0" smtClean="0">
                <a:latin typeface="Times New Roman" pitchFamily="18" charset="0"/>
                <a:cs typeface="Times New Roman" pitchFamily="18" charset="0"/>
              </a:rPr>
              <a:t>Радою адвокатів України.</a:t>
            </a:r>
          </a:p>
          <a:p>
            <a:pPr indent="449263" algn="just"/>
            <a:endParaRPr lang="uk-UA" sz="1600" dirty="0" smtClean="0">
              <a:latin typeface="Times New Roman" pitchFamily="18" charset="0"/>
              <a:cs typeface="Times New Roman" pitchFamily="18" charset="0"/>
            </a:endParaRPr>
          </a:p>
          <a:p>
            <a:pPr indent="449263" algn="just"/>
            <a:r>
              <a:rPr lang="uk-UA" sz="1600" dirty="0" smtClean="0">
                <a:latin typeface="Times New Roman" pitchFamily="18" charset="0"/>
                <a:cs typeface="Times New Roman" pitchFamily="18" charset="0"/>
              </a:rPr>
              <a:t>З метою ведення Єдиного реєстру адвокатів України дозволяється обробка персональних даних фізичних осіб відповідно до законодавства з питань захисту персональних даних.</a:t>
            </a:r>
            <a:endParaRPr lang="uk-UA"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Группа 13"/>
          <p:cNvGrpSpPr/>
          <p:nvPr/>
        </p:nvGrpSpPr>
        <p:grpSpPr>
          <a:xfrm>
            <a:off x="571472" y="500042"/>
            <a:ext cx="7929618" cy="4357718"/>
            <a:chOff x="571472" y="500042"/>
            <a:chExt cx="7929618" cy="5158844"/>
          </a:xfrm>
        </p:grpSpPr>
        <p:grpSp>
          <p:nvGrpSpPr>
            <p:cNvPr id="11" name="Группа 10"/>
            <p:cNvGrpSpPr/>
            <p:nvPr/>
          </p:nvGrpSpPr>
          <p:grpSpPr>
            <a:xfrm>
              <a:off x="571472" y="500042"/>
              <a:ext cx="7929618" cy="3071836"/>
              <a:chOff x="571472" y="2857496"/>
              <a:chExt cx="7929618" cy="1720228"/>
            </a:xfrm>
          </p:grpSpPr>
          <p:sp>
            <p:nvSpPr>
              <p:cNvPr id="4" name="Прямоугольник 3"/>
              <p:cNvSpPr/>
              <p:nvPr/>
            </p:nvSpPr>
            <p:spPr>
              <a:xfrm>
                <a:off x="571473" y="3929067"/>
                <a:ext cx="2786082" cy="6486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i="1" dirty="0" smtClean="0">
                    <a:latin typeface="Times New Roman" pitchFamily="18" charset="0"/>
                    <a:cs typeface="Times New Roman" pitchFamily="18" charset="0"/>
                  </a:rPr>
                  <a:t>місцеві</a:t>
                </a:r>
                <a:endParaRPr lang="uk-UA" sz="2400" i="1" dirty="0">
                  <a:latin typeface="Times New Roman" pitchFamily="18" charset="0"/>
                  <a:cs typeface="Times New Roman" pitchFamily="18" charset="0"/>
                </a:endParaRPr>
              </a:p>
            </p:txBody>
          </p:sp>
          <p:sp>
            <p:nvSpPr>
              <p:cNvPr id="5" name="Прямоугольник 4"/>
              <p:cNvSpPr/>
              <p:nvPr/>
            </p:nvSpPr>
            <p:spPr>
              <a:xfrm>
                <a:off x="5786446" y="3929067"/>
                <a:ext cx="2714643" cy="6486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i="1" dirty="0" smtClean="0">
                    <a:latin typeface="Times New Roman" pitchFamily="18" charset="0"/>
                    <a:cs typeface="Times New Roman" pitchFamily="18" charset="0"/>
                  </a:rPr>
                  <a:t>всеукраїнські</a:t>
                </a:r>
                <a:endParaRPr lang="uk-UA" sz="2400" i="1" dirty="0">
                  <a:latin typeface="Times New Roman" pitchFamily="18" charset="0"/>
                  <a:cs typeface="Times New Roman" pitchFamily="18" charset="0"/>
                </a:endParaRPr>
              </a:p>
            </p:txBody>
          </p:sp>
          <p:sp>
            <p:nvSpPr>
              <p:cNvPr id="6" name="Стрелка вниз 5"/>
              <p:cNvSpPr/>
              <p:nvPr/>
            </p:nvSpPr>
            <p:spPr>
              <a:xfrm>
                <a:off x="928662" y="3571877"/>
                <a:ext cx="1940957" cy="3035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Стрелка вниз 6"/>
              <p:cNvSpPr/>
              <p:nvPr/>
            </p:nvSpPr>
            <p:spPr>
              <a:xfrm>
                <a:off x="6143636" y="3571877"/>
                <a:ext cx="1940957" cy="3035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p:cNvSpPr/>
              <p:nvPr/>
            </p:nvSpPr>
            <p:spPr>
              <a:xfrm>
                <a:off x="571472" y="2857496"/>
                <a:ext cx="792961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Адвокати мають право створювати в установленому законом порядку</a:t>
                </a:r>
                <a:endParaRPr lang="uk-UA" sz="2800" b="1" dirty="0">
                  <a:latin typeface="Times New Roman" pitchFamily="18" charset="0"/>
                  <a:cs typeface="Times New Roman" pitchFamily="18" charset="0"/>
                </a:endParaRPr>
              </a:p>
            </p:txBody>
          </p:sp>
        </p:grpSp>
        <p:grpSp>
          <p:nvGrpSpPr>
            <p:cNvPr id="13" name="Группа 12"/>
            <p:cNvGrpSpPr/>
            <p:nvPr/>
          </p:nvGrpSpPr>
          <p:grpSpPr>
            <a:xfrm>
              <a:off x="3071802" y="1785926"/>
              <a:ext cx="2714643" cy="3872960"/>
              <a:chOff x="3071802" y="1785926"/>
              <a:chExt cx="2714643" cy="3872960"/>
            </a:xfrm>
          </p:grpSpPr>
          <p:sp>
            <p:nvSpPr>
              <p:cNvPr id="10" name="Стрелка вниз 9"/>
              <p:cNvSpPr/>
              <p:nvPr/>
            </p:nvSpPr>
            <p:spPr>
              <a:xfrm>
                <a:off x="3488299" y="1785926"/>
                <a:ext cx="1940957" cy="26432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Прямоугольник 11"/>
              <p:cNvSpPr/>
              <p:nvPr/>
            </p:nvSpPr>
            <p:spPr>
              <a:xfrm>
                <a:off x="3071802" y="4500570"/>
                <a:ext cx="2714643" cy="11583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i="1" dirty="0" smtClean="0">
                    <a:latin typeface="Times New Roman" pitchFamily="18" charset="0"/>
                    <a:cs typeface="Times New Roman" pitchFamily="18" charset="0"/>
                  </a:rPr>
                  <a:t>міжнародні об’єднання</a:t>
                </a:r>
                <a:endParaRPr lang="uk-UA" sz="2400" i="1" dirty="0">
                  <a:latin typeface="Times New Roman" pitchFamily="18" charset="0"/>
                  <a:cs typeface="Times New Roman" pitchFamily="18" charset="0"/>
                </a:endParaRPr>
              </a:p>
            </p:txBody>
          </p:sp>
        </p:grpSp>
      </p:grpSp>
      <p:sp>
        <p:nvSpPr>
          <p:cNvPr id="15" name="Прямоугольник 14"/>
          <p:cNvSpPr/>
          <p:nvPr/>
        </p:nvSpPr>
        <p:spPr>
          <a:xfrm>
            <a:off x="857224" y="5357826"/>
            <a:ext cx="7215238" cy="830997"/>
          </a:xfrm>
          <a:prstGeom prst="rect">
            <a:avLst/>
          </a:prstGeom>
        </p:spPr>
        <p:txBody>
          <a:bodyPr wrap="square">
            <a:spAutoFit/>
          </a:bodyPr>
          <a:lstStyle/>
          <a:p>
            <a:pPr algn="ctr"/>
            <a:r>
              <a:rPr lang="uk-UA" sz="2400" dirty="0" smtClean="0">
                <a:latin typeface="Times New Roman" pitchFamily="18" charset="0"/>
                <a:cs typeface="Times New Roman" pitchFamily="18" charset="0"/>
              </a:rPr>
              <a:t>Адвокати, їх об’єднання можуть бути </a:t>
            </a:r>
            <a:r>
              <a:rPr lang="uk-UA" sz="2400" b="1" dirty="0" smtClean="0">
                <a:latin typeface="Times New Roman" pitchFamily="18" charset="0"/>
                <a:cs typeface="Times New Roman" pitchFamily="18" charset="0"/>
              </a:rPr>
              <a:t>членами міжнародних організацій адвокатів та юристів.</a:t>
            </a:r>
            <a:endParaRPr lang="uk-UA"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8"/>
          <p:cNvGrpSpPr/>
          <p:nvPr/>
        </p:nvGrpSpPr>
        <p:grpSpPr>
          <a:xfrm>
            <a:off x="785786" y="214290"/>
            <a:ext cx="7858180" cy="6215107"/>
            <a:chOff x="857224" y="214290"/>
            <a:chExt cx="7858180" cy="5275614"/>
          </a:xfrm>
        </p:grpSpPr>
        <p:sp>
          <p:nvSpPr>
            <p:cNvPr id="4" name="Прямоугольник 3"/>
            <p:cNvSpPr/>
            <p:nvPr/>
          </p:nvSpPr>
          <p:spPr>
            <a:xfrm>
              <a:off x="857224" y="214290"/>
              <a:ext cx="7858180" cy="6063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Видами адвокатської діяльності є:</a:t>
              </a:r>
              <a:endParaRPr lang="uk-UA" sz="2800" b="1" dirty="0">
                <a:latin typeface="Times New Roman" pitchFamily="18" charset="0"/>
                <a:cs typeface="Times New Roman" pitchFamily="18" charset="0"/>
              </a:endParaRPr>
            </a:p>
          </p:txBody>
        </p:sp>
        <p:sp>
          <p:nvSpPr>
            <p:cNvPr id="5" name="Прямоугольник 4"/>
            <p:cNvSpPr/>
            <p:nvPr/>
          </p:nvSpPr>
          <p:spPr>
            <a:xfrm>
              <a:off x="1714480" y="941961"/>
              <a:ext cx="7000924" cy="12127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1) надання правової інформації, консультацій і роз’яснень з правових питань, правовий супровід діяльності юридичних і фізичних осіб, органів державної влади, органів місцевого самоврядування, держави;</a:t>
              </a:r>
              <a:endParaRPr lang="uk-UA" sz="2000" dirty="0">
                <a:latin typeface="Times New Roman" pitchFamily="18" charset="0"/>
                <a:cs typeface="Times New Roman" pitchFamily="18" charset="0"/>
              </a:endParaRPr>
            </a:p>
          </p:txBody>
        </p:sp>
        <p:sp>
          <p:nvSpPr>
            <p:cNvPr id="8" name="Прямоугольник 7"/>
            <p:cNvSpPr/>
            <p:nvPr/>
          </p:nvSpPr>
          <p:spPr>
            <a:xfrm>
              <a:off x="1714480" y="2336664"/>
              <a:ext cx="7000924" cy="4851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2) складення заяв, скарг, процесуальних та інших документів правового характеру;</a:t>
              </a:r>
              <a:endParaRPr lang="uk-UA" sz="2000" dirty="0">
                <a:latin typeface="Times New Roman" pitchFamily="18" charset="0"/>
                <a:cs typeface="Times New Roman" pitchFamily="18" charset="0"/>
              </a:endParaRPr>
            </a:p>
          </p:txBody>
        </p:sp>
        <p:sp>
          <p:nvSpPr>
            <p:cNvPr id="10" name="Стрелка вправо 9"/>
            <p:cNvSpPr/>
            <p:nvPr/>
          </p:nvSpPr>
          <p:spPr>
            <a:xfrm>
              <a:off x="857224" y="130579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Стрелка вправо 12"/>
            <p:cNvSpPr/>
            <p:nvPr/>
          </p:nvSpPr>
          <p:spPr>
            <a:xfrm>
              <a:off x="857224" y="2457942"/>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угольник 14"/>
            <p:cNvSpPr/>
            <p:nvPr/>
          </p:nvSpPr>
          <p:spPr>
            <a:xfrm>
              <a:off x="1714480" y="3003695"/>
              <a:ext cx="7000924" cy="2486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3) захист прав, свобод і законних інтересів підозрюваного, обвинуваченого, підсудного, засудженого, виправданого, особи, стосовно якої передбачається застосування примусових заходів медичного чи виховного характеру або вирішується питання про їх застосування у кримінальному провадженні, особи, стосовно якої розглядається питання про видачу іноземній державі (екстрадицію), а також особи, яка притягається до адміністративної відповідальності під час розгляду справи про адміністративне правопорушення;</a:t>
              </a:r>
              <a:endParaRPr lang="uk-UA" sz="2000" b="1">
                <a:latin typeface="Times New Roman" pitchFamily="18" charset="0"/>
                <a:cs typeface="Times New Roman" pitchFamily="18" charset="0"/>
              </a:endParaRPr>
            </a:p>
          </p:txBody>
        </p:sp>
        <p:sp>
          <p:nvSpPr>
            <p:cNvPr id="17" name="Стрелка вправо 16"/>
            <p:cNvSpPr/>
            <p:nvPr/>
          </p:nvSpPr>
          <p:spPr>
            <a:xfrm>
              <a:off x="857224" y="410184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8"/>
          <p:cNvGrpSpPr/>
          <p:nvPr/>
        </p:nvGrpSpPr>
        <p:grpSpPr>
          <a:xfrm>
            <a:off x="785786" y="500042"/>
            <a:ext cx="7858180" cy="5572164"/>
            <a:chOff x="857224" y="941961"/>
            <a:chExt cx="7858180" cy="2908568"/>
          </a:xfrm>
        </p:grpSpPr>
        <p:sp>
          <p:nvSpPr>
            <p:cNvPr id="5" name="Прямоугольник 4"/>
            <p:cNvSpPr/>
            <p:nvPr/>
          </p:nvSpPr>
          <p:spPr>
            <a:xfrm>
              <a:off x="1714480" y="941961"/>
              <a:ext cx="7000924" cy="4759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4) надання правової допомоги свідку у кримінальному провадженні;</a:t>
              </a:r>
              <a:endParaRPr lang="uk-UA" sz="2000">
                <a:latin typeface="Times New Roman" pitchFamily="18" charset="0"/>
                <a:cs typeface="Times New Roman" pitchFamily="18" charset="0"/>
              </a:endParaRPr>
            </a:p>
          </p:txBody>
        </p:sp>
        <p:sp>
          <p:nvSpPr>
            <p:cNvPr id="8" name="Прямоугольник 7"/>
            <p:cNvSpPr/>
            <p:nvPr/>
          </p:nvSpPr>
          <p:spPr>
            <a:xfrm>
              <a:off x="1714480" y="1576558"/>
              <a:ext cx="7000924" cy="9518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5) представництво інтересів потерпілого під час розгляду справи про адміністративне правопорушення, прав і обов’язків потерпілого, цивільного позивача, цивільного відповідача у кримінальному провадженні;</a:t>
              </a:r>
              <a:endParaRPr lang="uk-UA" sz="2000">
                <a:latin typeface="Times New Roman" pitchFamily="18" charset="0"/>
                <a:cs typeface="Times New Roman" pitchFamily="18" charset="0"/>
              </a:endParaRPr>
            </a:p>
          </p:txBody>
        </p:sp>
        <p:sp>
          <p:nvSpPr>
            <p:cNvPr id="10" name="Стрелка вправо 9"/>
            <p:cNvSpPr/>
            <p:nvPr/>
          </p:nvSpPr>
          <p:spPr>
            <a:xfrm>
              <a:off x="857224" y="994844"/>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latin typeface="Times New Roman" pitchFamily="18" charset="0"/>
                <a:cs typeface="Times New Roman" pitchFamily="18" charset="0"/>
              </a:endParaRPr>
            </a:p>
          </p:txBody>
        </p:sp>
        <p:sp>
          <p:nvSpPr>
            <p:cNvPr id="13" name="Стрелка вправо 12"/>
            <p:cNvSpPr/>
            <p:nvPr/>
          </p:nvSpPr>
          <p:spPr>
            <a:xfrm>
              <a:off x="857224" y="169783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latin typeface="Times New Roman" pitchFamily="18" charset="0"/>
                <a:cs typeface="Times New Roman" pitchFamily="18" charset="0"/>
              </a:endParaRPr>
            </a:p>
          </p:txBody>
        </p:sp>
        <p:sp>
          <p:nvSpPr>
            <p:cNvPr id="15" name="Прямоугольник 14"/>
            <p:cNvSpPr/>
            <p:nvPr/>
          </p:nvSpPr>
          <p:spPr>
            <a:xfrm>
              <a:off x="1714480" y="2687102"/>
              <a:ext cx="7000924" cy="11634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6) представництво інтересів фізичних і юридичних осіб у судах під час здійснення цивільного, господарського, адміністративного та конституційного судочинства, а також в інших державних органах, перед фізичними та юридичними особами;</a:t>
              </a:r>
              <a:endParaRPr lang="uk-UA" sz="2000" b="1">
                <a:latin typeface="Times New Roman" pitchFamily="18" charset="0"/>
                <a:cs typeface="Times New Roman" pitchFamily="18" charset="0"/>
              </a:endParaRPr>
            </a:p>
          </p:txBody>
        </p:sp>
        <p:sp>
          <p:nvSpPr>
            <p:cNvPr id="17" name="Стрелка вправо 16"/>
            <p:cNvSpPr/>
            <p:nvPr/>
          </p:nvSpPr>
          <p:spPr>
            <a:xfrm>
              <a:off x="857224" y="3057283"/>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8"/>
          <p:cNvGrpSpPr/>
          <p:nvPr/>
        </p:nvGrpSpPr>
        <p:grpSpPr>
          <a:xfrm>
            <a:off x="785786" y="2928934"/>
            <a:ext cx="7858180" cy="2143140"/>
            <a:chOff x="857224" y="941961"/>
            <a:chExt cx="7858180" cy="1586492"/>
          </a:xfrm>
        </p:grpSpPr>
        <p:sp>
          <p:nvSpPr>
            <p:cNvPr id="5" name="Прямоугольник 4"/>
            <p:cNvSpPr/>
            <p:nvPr/>
          </p:nvSpPr>
          <p:spPr>
            <a:xfrm>
              <a:off x="1714480" y="941961"/>
              <a:ext cx="7000924" cy="4759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8) надання правової допомоги під час виконання та відбування кримінальних покарань;</a:t>
              </a:r>
              <a:endParaRPr lang="uk-UA" sz="2000">
                <a:latin typeface="Times New Roman" pitchFamily="18" charset="0"/>
                <a:cs typeface="Times New Roman" pitchFamily="18" charset="0"/>
              </a:endParaRPr>
            </a:p>
          </p:txBody>
        </p:sp>
        <p:sp>
          <p:nvSpPr>
            <p:cNvPr id="8" name="Прямоугольник 7"/>
            <p:cNvSpPr/>
            <p:nvPr/>
          </p:nvSpPr>
          <p:spPr>
            <a:xfrm>
              <a:off x="1714480" y="1576558"/>
              <a:ext cx="7000924" cy="9518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9) захист прав, свобод і законних інтересів викривача у зв’язку з повідомленням ним інформації про корупційне або пов’язане з корупцією правопорушення.</a:t>
              </a:r>
              <a:endParaRPr lang="uk-UA" sz="2000" dirty="0">
                <a:latin typeface="Times New Roman" pitchFamily="18" charset="0"/>
                <a:cs typeface="Times New Roman" pitchFamily="18" charset="0"/>
              </a:endParaRPr>
            </a:p>
          </p:txBody>
        </p:sp>
        <p:sp>
          <p:nvSpPr>
            <p:cNvPr id="10" name="Стрелка вправо 9"/>
            <p:cNvSpPr/>
            <p:nvPr/>
          </p:nvSpPr>
          <p:spPr>
            <a:xfrm>
              <a:off x="857224" y="994844"/>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Стрелка вправо 12"/>
            <p:cNvSpPr/>
            <p:nvPr/>
          </p:nvSpPr>
          <p:spPr>
            <a:xfrm>
              <a:off x="857224" y="169783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
        <p:nvSpPr>
          <p:cNvPr id="11" name="Прямоугольник 10"/>
          <p:cNvSpPr/>
          <p:nvPr/>
        </p:nvSpPr>
        <p:spPr>
          <a:xfrm>
            <a:off x="1643042" y="214290"/>
            <a:ext cx="7000924" cy="25003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7) представництво інтересів фізичних і юридичних осіб, держави, органів державної влади, органів місцевого самоврядування в іноземних, міжнародних судових органах, якщо інше не встановлено законодавством іноземних держав, статутними документами міжнародних судових органів та інших міжнародних організацій або міжнародними договорами, згода на обов’язковість яких надана Верховною Радою України;</a:t>
            </a:r>
            <a:endParaRPr lang="uk-UA" sz="2000" b="1" dirty="0">
              <a:latin typeface="Times New Roman" pitchFamily="18" charset="0"/>
              <a:cs typeface="Times New Roman" pitchFamily="18" charset="0"/>
            </a:endParaRPr>
          </a:p>
        </p:txBody>
      </p:sp>
      <p:sp>
        <p:nvSpPr>
          <p:cNvPr id="12" name="Стрелка вправо 11"/>
          <p:cNvSpPr/>
          <p:nvPr/>
        </p:nvSpPr>
        <p:spPr>
          <a:xfrm>
            <a:off x="785786" y="714355"/>
            <a:ext cx="855668" cy="482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угольник 13"/>
          <p:cNvSpPr/>
          <p:nvPr/>
        </p:nvSpPr>
        <p:spPr>
          <a:xfrm>
            <a:off x="428596" y="5572140"/>
            <a:ext cx="7572428" cy="707886"/>
          </a:xfrm>
          <a:prstGeom prst="rect">
            <a:avLst/>
          </a:prstGeom>
        </p:spPr>
        <p:txBody>
          <a:bodyPr wrap="square">
            <a:spAutoFit/>
          </a:bodyPr>
          <a:lstStyle/>
          <a:p>
            <a:pPr algn="just"/>
            <a:r>
              <a:rPr lang="uk-UA" sz="2000" b="1" i="1" dirty="0" smtClean="0">
                <a:latin typeface="Times New Roman" pitchFamily="18" charset="0"/>
                <a:cs typeface="Times New Roman" pitchFamily="18" charset="0"/>
              </a:rPr>
              <a:t>Адвокат може здійснювати інші види адвокатської діяльності, не заборонені законом.</a:t>
            </a:r>
            <a:endParaRPr lang="uk-UA" sz="20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143932" cy="6555641"/>
          </a:xfrm>
          <a:prstGeom prst="rect">
            <a:avLst/>
          </a:prstGeom>
        </p:spPr>
        <p:txBody>
          <a:bodyPr wrap="square">
            <a:spAutoFit/>
          </a:bodyPr>
          <a:lstStyle/>
          <a:p>
            <a:pPr indent="542925" algn="just">
              <a:tabLst>
                <a:tab pos="630238" algn="l"/>
              </a:tabLst>
            </a:pPr>
            <a:r>
              <a:rPr lang="uk-UA" sz="2000" dirty="0" smtClean="0">
                <a:latin typeface="Times New Roman" pitchFamily="18" charset="0"/>
                <a:cs typeface="Times New Roman" pitchFamily="18" charset="0"/>
              </a:rPr>
              <a:t>Під час здійснення адвокатської діяльності </a:t>
            </a:r>
            <a:r>
              <a:rPr lang="uk-UA" sz="2000" b="1" i="1" dirty="0" smtClean="0">
                <a:latin typeface="Times New Roman" pitchFamily="18" charset="0"/>
                <a:cs typeface="Times New Roman" pitchFamily="18" charset="0"/>
              </a:rPr>
              <a:t>адвокат має право вчиняти будь-які дії, не заборонені законом, правилами адвокатської етики та договором про надання правової допомоги, необхідні для належного виконання договору про надання правової допомоги, зокрема:</a:t>
            </a:r>
          </a:p>
          <a:p>
            <a:pPr indent="542925" algn="just">
              <a:tabLst>
                <a:tab pos="630238" algn="l"/>
              </a:tabLst>
            </a:pPr>
            <a:r>
              <a:rPr lang="uk-UA" sz="2000" dirty="0" smtClean="0">
                <a:latin typeface="Times New Roman" pitchFamily="18" charset="0"/>
                <a:cs typeface="Times New Roman" pitchFamily="18" charset="0"/>
              </a:rPr>
              <a:t>1) звертатися з адвокатськими запитами, у тому числі щодо отримання копій документів, до органів державної влади, органів місцевого самоврядування, їх посадових і службових осіб, підприємств, установ, організацій, громадських об’єднань, а також до фізичних осіб (за згодою таких фізичних осіб);</a:t>
            </a:r>
          </a:p>
          <a:p>
            <a:pPr indent="542925" algn="just">
              <a:tabLst>
                <a:tab pos="630238" algn="l"/>
              </a:tabLst>
            </a:pPr>
            <a:r>
              <a:rPr lang="uk-UA" sz="2000" dirty="0" smtClean="0">
                <a:latin typeface="Times New Roman" pitchFamily="18" charset="0"/>
                <a:cs typeface="Times New Roman" pitchFamily="18" charset="0"/>
              </a:rPr>
              <a:t>2) представляти і захищати права, свободи та інтереси фізичних осіб, права та інтереси юридичних осіб у суді, органах державної влади та органах місцевого самоврядування, на підприємствах, в установах, організаціях незалежно від форми власності, громадських об’єднаннях, перед громадянами, посадовими і службовими особами, до повноважень яких належить вирішення відповідних питань в Україні та за її межами;</a:t>
            </a:r>
          </a:p>
          <a:p>
            <a:pPr indent="542925" algn="just">
              <a:tabLst>
                <a:tab pos="630238" algn="l"/>
              </a:tabLst>
            </a:pPr>
            <a:r>
              <a:rPr lang="uk-UA" sz="2000" dirty="0" smtClean="0">
                <a:latin typeface="Times New Roman" pitchFamily="18" charset="0"/>
                <a:cs typeface="Times New Roman" pitchFamily="18" charset="0"/>
              </a:rPr>
              <a:t>3) ознайомлюватися на підприємствах, в установах і організаціях з необхідними для адвокатської діяльності документами та матеріалами, крім тих, що містять інформацію з обмеженим доступом;</a:t>
            </a:r>
          </a:p>
          <a:p>
            <a:pPr indent="542925" algn="just">
              <a:tabLst>
                <a:tab pos="630238" algn="l"/>
              </a:tabLst>
            </a:pPr>
            <a:r>
              <a:rPr lang="uk-UA" sz="2000" dirty="0" smtClean="0">
                <a:latin typeface="Times New Roman" pitchFamily="18" charset="0"/>
                <a:cs typeface="Times New Roman" pitchFamily="18" charset="0"/>
              </a:rPr>
              <a:t>4) складати заяви, скарги, клопотання, інші правові документи та подавати їх у встановленому законом порядку;</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143932" cy="5940088"/>
          </a:xfrm>
          <a:prstGeom prst="rect">
            <a:avLst/>
          </a:prstGeom>
        </p:spPr>
        <p:txBody>
          <a:bodyPr wrap="square">
            <a:spAutoFit/>
          </a:bodyPr>
          <a:lstStyle/>
          <a:p>
            <a:pPr indent="542925" algn="just">
              <a:tabLst>
                <a:tab pos="630238" algn="l"/>
              </a:tabLst>
            </a:pPr>
            <a:r>
              <a:rPr lang="uk-UA" sz="1900" dirty="0" smtClean="0">
                <a:latin typeface="Times New Roman" pitchFamily="18" charset="0"/>
                <a:cs typeface="Times New Roman" pitchFamily="18" charset="0"/>
              </a:rPr>
              <a:t>5) доповідати клопотання та скарги на прийомі в посадових і службових осіб та відповідно до закону одержувати від них письмові мотивовані відповіді на ці клопотання і скарги;</a:t>
            </a:r>
          </a:p>
          <a:p>
            <a:pPr indent="542925" algn="just">
              <a:tabLst>
                <a:tab pos="630238" algn="l"/>
              </a:tabLst>
            </a:pPr>
            <a:r>
              <a:rPr lang="uk-UA" sz="1900" dirty="0" smtClean="0">
                <a:latin typeface="Times New Roman" pitchFamily="18" charset="0"/>
                <a:cs typeface="Times New Roman" pitchFamily="18" charset="0"/>
              </a:rPr>
              <a:t>6) бути присутнім під час розгляду своїх клопотань і скарг на засіданнях колегіальних органів та давати пояснення щодо суті клопотань і скарг;</a:t>
            </a:r>
          </a:p>
          <a:p>
            <a:pPr indent="542925" algn="just">
              <a:tabLst>
                <a:tab pos="630238" algn="l"/>
              </a:tabLst>
            </a:pPr>
            <a:r>
              <a:rPr lang="uk-UA" sz="1900" dirty="0" smtClean="0">
                <a:latin typeface="Times New Roman" pitchFamily="18" charset="0"/>
                <a:cs typeface="Times New Roman" pitchFamily="18" charset="0"/>
              </a:rPr>
              <a:t>7) збирати відомості про факти, що можуть бути використані як докази, в установленому законом порядку запитувати, отримувати і вилучати речі, документи, їх копії, ознайомлюватися з ними та опитувати осіб за їх згодою;</a:t>
            </a:r>
          </a:p>
          <a:p>
            <a:pPr indent="542925" algn="just">
              <a:tabLst>
                <a:tab pos="630238" algn="l"/>
              </a:tabLst>
            </a:pPr>
            <a:r>
              <a:rPr lang="uk-UA" sz="1900" dirty="0" smtClean="0">
                <a:latin typeface="Times New Roman" pitchFamily="18" charset="0"/>
                <a:cs typeface="Times New Roman" pitchFamily="18" charset="0"/>
              </a:rPr>
              <a:t>8) застосовувати технічні засоби, у тому числі для копіювання матеріалів справи, в якій адвокат здійснює захист, представництво або надає інші види правової допомоги, фіксувати процесуальні дії, в яких він бере участь, а також хід судового засідання в порядку, передбаченому законом;</a:t>
            </a:r>
          </a:p>
          <a:p>
            <a:pPr indent="542925" algn="just">
              <a:tabLst>
                <a:tab pos="630238" algn="l"/>
              </a:tabLst>
            </a:pPr>
            <a:r>
              <a:rPr lang="uk-UA" sz="1900" dirty="0" smtClean="0">
                <a:latin typeface="Times New Roman" pitchFamily="18" charset="0"/>
                <a:cs typeface="Times New Roman" pitchFamily="18" charset="0"/>
              </a:rPr>
              <a:t>9) посвідчувати копії документів у справах, які він веде, крім випадків, якщо законом установлено інший обов’язковий спосіб посвідчення копій документів;</a:t>
            </a:r>
          </a:p>
          <a:p>
            <a:pPr indent="542925" algn="just">
              <a:tabLst>
                <a:tab pos="630238" algn="l"/>
              </a:tabLst>
            </a:pPr>
            <a:r>
              <a:rPr lang="uk-UA" sz="1900" dirty="0" smtClean="0">
                <a:latin typeface="Times New Roman" pitchFamily="18" charset="0"/>
                <a:cs typeface="Times New Roman" pitchFamily="18" charset="0"/>
              </a:rPr>
              <a:t>10) одержувати письмові висновки фахівців, експертів з питань, що потребують спеціальних знань;</a:t>
            </a:r>
          </a:p>
          <a:p>
            <a:pPr indent="542925" algn="just">
              <a:tabLst>
                <a:tab pos="630238" algn="l"/>
              </a:tabLst>
            </a:pPr>
            <a:r>
              <a:rPr lang="uk-UA" sz="1900" dirty="0" smtClean="0">
                <a:latin typeface="Times New Roman" pitchFamily="18" charset="0"/>
                <a:cs typeface="Times New Roman" pitchFamily="18" charset="0"/>
              </a:rPr>
              <a:t>11) користуватися іншими правами, передбаченими цим Законом та іншими законами.</a:t>
            </a:r>
            <a:endParaRPr lang="uk-UA"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Группа 18"/>
          <p:cNvGrpSpPr/>
          <p:nvPr/>
        </p:nvGrpSpPr>
        <p:grpSpPr>
          <a:xfrm>
            <a:off x="642910" y="357166"/>
            <a:ext cx="7858180" cy="5929354"/>
            <a:chOff x="642910" y="357166"/>
            <a:chExt cx="7858180" cy="5929354"/>
          </a:xfrm>
        </p:grpSpPr>
        <p:grpSp>
          <p:nvGrpSpPr>
            <p:cNvPr id="3" name="Группа 2"/>
            <p:cNvGrpSpPr/>
            <p:nvPr/>
          </p:nvGrpSpPr>
          <p:grpSpPr>
            <a:xfrm>
              <a:off x="642910" y="357166"/>
              <a:ext cx="7858180" cy="3500462"/>
              <a:chOff x="785786" y="214291"/>
              <a:chExt cx="7858180" cy="3859157"/>
            </a:xfrm>
          </p:grpSpPr>
          <p:sp>
            <p:nvSpPr>
              <p:cNvPr id="4" name="Прямоугольник 3"/>
              <p:cNvSpPr/>
              <p:nvPr/>
            </p:nvSpPr>
            <p:spPr>
              <a:xfrm>
                <a:off x="785786" y="214291"/>
                <a:ext cx="7858180" cy="9451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smtClean="0">
                    <a:latin typeface="Times New Roman" pitchFamily="18" charset="0"/>
                    <a:cs typeface="Times New Roman" pitchFamily="18" charset="0"/>
                  </a:rPr>
                  <a:t>Під час здійснення адвокатської діяльності адвокат зобов’язаний:</a:t>
                </a:r>
                <a:endParaRPr lang="uk-UA" sz="2800" b="1">
                  <a:latin typeface="Times New Roman" pitchFamily="18" charset="0"/>
                  <a:cs typeface="Times New Roman" pitchFamily="18" charset="0"/>
                </a:endParaRPr>
              </a:p>
            </p:txBody>
          </p:sp>
          <p:sp>
            <p:nvSpPr>
              <p:cNvPr id="5" name="Прямоугольник 4"/>
              <p:cNvSpPr/>
              <p:nvPr/>
            </p:nvSpPr>
            <p:spPr>
              <a:xfrm>
                <a:off x="1643042" y="1395664"/>
                <a:ext cx="7000924" cy="7088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 дотримуватися присяги адвоката України та правил адвокатської етики;</a:t>
                </a:r>
                <a:endParaRPr lang="uk-UA" sz="2000">
                  <a:latin typeface="Times New Roman" pitchFamily="18" charset="0"/>
                  <a:cs typeface="Times New Roman" pitchFamily="18" charset="0"/>
                </a:endParaRPr>
              </a:p>
            </p:txBody>
          </p:sp>
          <p:sp>
            <p:nvSpPr>
              <p:cNvPr id="6" name="Прямоугольник 5"/>
              <p:cNvSpPr/>
              <p:nvPr/>
            </p:nvSpPr>
            <p:spPr>
              <a:xfrm>
                <a:off x="1643042" y="2340765"/>
                <a:ext cx="7000924" cy="7875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2) на вимогу клієнта надати звіт про виконання договору про надання правової допомоги;</a:t>
                </a:r>
                <a:endParaRPr lang="uk-UA" sz="2000" b="1">
                  <a:latin typeface="Times New Roman" pitchFamily="18" charset="0"/>
                  <a:cs typeface="Times New Roman" pitchFamily="18" charset="0"/>
                </a:endParaRPr>
              </a:p>
            </p:txBody>
          </p:sp>
          <p:sp>
            <p:nvSpPr>
              <p:cNvPr id="7" name="Стрелка вправо 6"/>
              <p:cNvSpPr/>
              <p:nvPr/>
            </p:nvSpPr>
            <p:spPr>
              <a:xfrm>
                <a:off x="785786" y="1553182"/>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8" name="Стрелка вправо 7"/>
              <p:cNvSpPr/>
              <p:nvPr/>
            </p:nvSpPr>
            <p:spPr>
              <a:xfrm>
                <a:off x="785786" y="2613642"/>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9" name="Прямоугольник 8"/>
              <p:cNvSpPr/>
              <p:nvPr/>
            </p:nvSpPr>
            <p:spPr>
              <a:xfrm>
                <a:off x="1643042" y="3364623"/>
                <a:ext cx="7000924" cy="70882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3) невідкладно повідомляти клієнта про виникнення конфлікту інтересів;</a:t>
                </a:r>
                <a:endParaRPr lang="uk-UA" sz="2000" b="1">
                  <a:latin typeface="Times New Roman" pitchFamily="18" charset="0"/>
                  <a:cs typeface="Times New Roman" pitchFamily="18" charset="0"/>
                </a:endParaRPr>
              </a:p>
            </p:txBody>
          </p:sp>
          <p:sp>
            <p:nvSpPr>
              <p:cNvPr id="11" name="Стрелка вправо 10"/>
              <p:cNvSpPr/>
              <p:nvPr/>
            </p:nvSpPr>
            <p:spPr>
              <a:xfrm>
                <a:off x="785786" y="3522140"/>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3" name="Прямоугольник 12"/>
            <p:cNvSpPr/>
            <p:nvPr/>
          </p:nvSpPr>
          <p:spPr>
            <a:xfrm>
              <a:off x="1500166" y="4071942"/>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4) підвищувати свій професійний рівень;</a:t>
              </a:r>
              <a:endParaRPr lang="uk-UA" sz="2000" b="1">
                <a:latin typeface="Times New Roman" pitchFamily="18" charset="0"/>
                <a:cs typeface="Times New Roman" pitchFamily="18" charset="0"/>
              </a:endParaRPr>
            </a:p>
          </p:txBody>
        </p:sp>
        <p:sp>
          <p:nvSpPr>
            <p:cNvPr id="14" name="Стрелка вправо 13"/>
            <p:cNvSpPr/>
            <p:nvPr/>
          </p:nvSpPr>
          <p:spPr>
            <a:xfrm>
              <a:off x="642910" y="4214818"/>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5" name="Прямоугольник 14"/>
            <p:cNvSpPr/>
            <p:nvPr/>
          </p:nvSpPr>
          <p:spPr>
            <a:xfrm>
              <a:off x="1500166" y="4857760"/>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5) виконувати рішення органів адвокатського самоврядування;</a:t>
              </a:r>
              <a:endParaRPr lang="uk-UA" sz="2000" b="1">
                <a:latin typeface="Times New Roman" pitchFamily="18" charset="0"/>
                <a:cs typeface="Times New Roman" pitchFamily="18" charset="0"/>
              </a:endParaRPr>
            </a:p>
          </p:txBody>
        </p:sp>
        <p:sp>
          <p:nvSpPr>
            <p:cNvPr id="16" name="Стрелка вправо 15"/>
            <p:cNvSpPr/>
            <p:nvPr/>
          </p:nvSpPr>
          <p:spPr>
            <a:xfrm>
              <a:off x="642910" y="5000636"/>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7" name="Прямоугольник 16"/>
            <p:cNvSpPr/>
            <p:nvPr/>
          </p:nvSpPr>
          <p:spPr>
            <a:xfrm>
              <a:off x="1500166" y="5643578"/>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6) виконувати інші обов’язки, передбачені законодавством та договором про надання правової допомоги.</a:t>
              </a:r>
              <a:endParaRPr lang="uk-UA" sz="2000">
                <a:latin typeface="Times New Roman" pitchFamily="18" charset="0"/>
                <a:cs typeface="Times New Roman" pitchFamily="18" charset="0"/>
              </a:endParaRPr>
            </a:p>
          </p:txBody>
        </p:sp>
        <p:sp>
          <p:nvSpPr>
            <p:cNvPr id="18" name="Стрелка вправо 17"/>
            <p:cNvSpPr/>
            <p:nvPr/>
          </p:nvSpPr>
          <p:spPr>
            <a:xfrm>
              <a:off x="642910" y="5786454"/>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8"/>
          <p:cNvGrpSpPr/>
          <p:nvPr/>
        </p:nvGrpSpPr>
        <p:grpSpPr>
          <a:xfrm>
            <a:off x="642910" y="357166"/>
            <a:ext cx="7858180" cy="4643470"/>
            <a:chOff x="642910" y="357166"/>
            <a:chExt cx="7858180" cy="4643470"/>
          </a:xfrm>
        </p:grpSpPr>
        <p:grpSp>
          <p:nvGrpSpPr>
            <p:cNvPr id="3" name="Группа 2"/>
            <p:cNvGrpSpPr/>
            <p:nvPr/>
          </p:nvGrpSpPr>
          <p:grpSpPr>
            <a:xfrm>
              <a:off x="642910" y="357166"/>
              <a:ext cx="7858180" cy="2928958"/>
              <a:chOff x="785786" y="214291"/>
              <a:chExt cx="7858180" cy="3229090"/>
            </a:xfrm>
          </p:grpSpPr>
          <p:sp>
            <p:nvSpPr>
              <p:cNvPr id="4" name="Прямоугольник 3"/>
              <p:cNvSpPr/>
              <p:nvPr/>
            </p:nvSpPr>
            <p:spPr>
              <a:xfrm>
                <a:off x="785786" y="214291"/>
                <a:ext cx="7858180" cy="9451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Адвокату забороняється:</a:t>
                </a:r>
                <a:endParaRPr lang="uk-UA" sz="2800" b="1" dirty="0">
                  <a:latin typeface="Times New Roman" pitchFamily="18" charset="0"/>
                  <a:cs typeface="Times New Roman" pitchFamily="18" charset="0"/>
                </a:endParaRPr>
              </a:p>
            </p:txBody>
          </p:sp>
          <p:sp>
            <p:nvSpPr>
              <p:cNvPr id="5" name="Прямоугольник 4"/>
              <p:cNvSpPr/>
              <p:nvPr/>
            </p:nvSpPr>
            <p:spPr>
              <a:xfrm>
                <a:off x="1643042" y="1395664"/>
                <a:ext cx="7000924" cy="7088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 використовувати свої права всупереч правам, свободам та законним інтересам клієнта;</a:t>
                </a:r>
                <a:endParaRPr lang="uk-UA" sz="2000">
                  <a:latin typeface="Times New Roman" pitchFamily="18" charset="0"/>
                  <a:cs typeface="Times New Roman" pitchFamily="18" charset="0"/>
                </a:endParaRPr>
              </a:p>
            </p:txBody>
          </p:sp>
          <p:sp>
            <p:nvSpPr>
              <p:cNvPr id="6" name="Прямоугольник 5"/>
              <p:cNvSpPr/>
              <p:nvPr/>
            </p:nvSpPr>
            <p:spPr>
              <a:xfrm>
                <a:off x="1643042" y="2340765"/>
                <a:ext cx="7000924" cy="11026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2) без згоди клієнта розголошувати відомості, що становлять адвокатську таємницю, використовувати їх у своїх інтересах або інтересах третіх осіб;</a:t>
                </a:r>
                <a:endParaRPr lang="uk-UA" sz="2000" b="1">
                  <a:latin typeface="Times New Roman" pitchFamily="18" charset="0"/>
                  <a:cs typeface="Times New Roman" pitchFamily="18" charset="0"/>
                </a:endParaRPr>
              </a:p>
            </p:txBody>
          </p:sp>
          <p:sp>
            <p:nvSpPr>
              <p:cNvPr id="7" name="Стрелка вправо 6"/>
              <p:cNvSpPr/>
              <p:nvPr/>
            </p:nvSpPr>
            <p:spPr>
              <a:xfrm>
                <a:off x="785786" y="1553182"/>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8" name="Стрелка вправо 7"/>
              <p:cNvSpPr/>
              <p:nvPr/>
            </p:nvSpPr>
            <p:spPr>
              <a:xfrm>
                <a:off x="785786" y="2613642"/>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3" name="Прямоугольник 12"/>
            <p:cNvSpPr/>
            <p:nvPr/>
          </p:nvSpPr>
          <p:spPr>
            <a:xfrm>
              <a:off x="1500166" y="3500438"/>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3) займати у справі позицію всупереч волі клієнта, крім випадків, якщо адвокат впевнений у самообмові клієнта;</a:t>
              </a:r>
              <a:endParaRPr lang="uk-UA" sz="2000">
                <a:latin typeface="Times New Roman" pitchFamily="18" charset="0"/>
                <a:cs typeface="Times New Roman" pitchFamily="18" charset="0"/>
              </a:endParaRPr>
            </a:p>
          </p:txBody>
        </p:sp>
        <p:sp>
          <p:nvSpPr>
            <p:cNvPr id="14" name="Стрелка вправо 13"/>
            <p:cNvSpPr/>
            <p:nvPr/>
          </p:nvSpPr>
          <p:spPr>
            <a:xfrm>
              <a:off x="642910" y="3643314"/>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5" name="Прямоугольник 14"/>
            <p:cNvSpPr/>
            <p:nvPr/>
          </p:nvSpPr>
          <p:spPr>
            <a:xfrm>
              <a:off x="1500166" y="4357694"/>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4) відмовлятися від надання правової допомоги, крім випадків, установлених законом.</a:t>
              </a:r>
              <a:endParaRPr lang="uk-UA" sz="2000">
                <a:latin typeface="Times New Roman" pitchFamily="18" charset="0"/>
                <a:cs typeface="Times New Roman" pitchFamily="18" charset="0"/>
              </a:endParaRPr>
            </a:p>
          </p:txBody>
        </p:sp>
        <p:sp>
          <p:nvSpPr>
            <p:cNvPr id="16" name="Стрелка вправо 15"/>
            <p:cNvSpPr/>
            <p:nvPr/>
          </p:nvSpPr>
          <p:spPr>
            <a:xfrm>
              <a:off x="642910" y="4500570"/>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9" name="Прямоугольник 18"/>
          <p:cNvSpPr/>
          <p:nvPr/>
        </p:nvSpPr>
        <p:spPr>
          <a:xfrm>
            <a:off x="428596" y="5380672"/>
            <a:ext cx="7358114" cy="923330"/>
          </a:xfrm>
          <a:prstGeom prst="rect">
            <a:avLst/>
          </a:prstGeom>
        </p:spPr>
        <p:txBody>
          <a:bodyPr wrap="square">
            <a:spAutoFit/>
          </a:bodyPr>
          <a:lstStyle/>
          <a:p>
            <a:pPr algn="just"/>
            <a:r>
              <a:rPr lang="uk-UA" b="1" i="1" dirty="0" smtClean="0">
                <a:latin typeface="Times New Roman" pitchFamily="18" charset="0"/>
                <a:cs typeface="Times New Roman" pitchFamily="18" charset="0"/>
              </a:rPr>
              <a:t>Адвокат забезпечує захист персональних даних про фізичну особу, якими він володіє, відповідно до законодавства з питань захисту персональних даних.</a:t>
            </a:r>
            <a:endParaRPr lang="uk-UA"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Группа 8"/>
          <p:cNvGrpSpPr/>
          <p:nvPr/>
        </p:nvGrpSpPr>
        <p:grpSpPr>
          <a:xfrm>
            <a:off x="500034" y="857233"/>
            <a:ext cx="8072494" cy="5000659"/>
            <a:chOff x="1357290" y="857233"/>
            <a:chExt cx="6793349" cy="5000659"/>
          </a:xfrm>
        </p:grpSpPr>
        <p:sp>
          <p:nvSpPr>
            <p:cNvPr id="3" name="Прямоугольник 2"/>
            <p:cNvSpPr/>
            <p:nvPr/>
          </p:nvSpPr>
          <p:spPr>
            <a:xfrm>
              <a:off x="1428728" y="2143116"/>
              <a:ext cx="2071702" cy="37147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dirty="0" smtClean="0">
                  <a:latin typeface="Times New Roman" pitchFamily="18" charset="0"/>
                  <a:cs typeface="Times New Roman" pitchFamily="18" charset="0"/>
                </a:rPr>
                <a:t>є самозайнятою особою</a:t>
              </a:r>
              <a:endParaRPr lang="uk-UA" sz="2400" i="1" dirty="0">
                <a:latin typeface="Times New Roman" pitchFamily="18" charset="0"/>
                <a:cs typeface="Times New Roman" pitchFamily="18" charset="0"/>
              </a:endParaRPr>
            </a:p>
          </p:txBody>
        </p:sp>
        <p:sp>
          <p:nvSpPr>
            <p:cNvPr id="4" name="Прямоугольник 3"/>
            <p:cNvSpPr/>
            <p:nvPr/>
          </p:nvSpPr>
          <p:spPr>
            <a:xfrm>
              <a:off x="3786182" y="2143116"/>
              <a:ext cx="4364457" cy="37147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smtClean="0">
                  <a:latin typeface="Times New Roman" pitchFamily="18" charset="0"/>
                  <a:cs typeface="Times New Roman" pitchFamily="18" charset="0"/>
                </a:rPr>
                <a:t>може відкривати рахунки в банках, мати печатку, штампи, бланки (у тому числі ордера) із зазначенням свого прізвища, імені та по батькові, номера і дати видачі свідоцтва про право на заняття адвокатською діяльністю</a:t>
              </a:r>
              <a:endParaRPr lang="uk-UA" sz="2400">
                <a:latin typeface="Times New Roman" pitchFamily="18" charset="0"/>
                <a:cs typeface="Times New Roman" pitchFamily="18" charset="0"/>
              </a:endParaRPr>
            </a:p>
          </p:txBody>
        </p:sp>
        <p:sp>
          <p:nvSpPr>
            <p:cNvPr id="5" name="Стрелка вниз 4"/>
            <p:cNvSpPr/>
            <p:nvPr/>
          </p:nvSpPr>
          <p:spPr>
            <a:xfrm>
              <a:off x="1357290" y="1643050"/>
              <a:ext cx="1940957" cy="4426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Стрелка вниз 5"/>
            <p:cNvSpPr/>
            <p:nvPr/>
          </p:nvSpPr>
          <p:spPr>
            <a:xfrm>
              <a:off x="5715008" y="1643050"/>
              <a:ext cx="1940957" cy="4426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1435467" y="857233"/>
              <a:ext cx="6286544" cy="7858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dirty="0" smtClean="0">
                  <a:latin typeface="Times New Roman" pitchFamily="18" charset="0"/>
                  <a:cs typeface="Times New Roman" pitchFamily="18" charset="0"/>
                </a:rPr>
                <a:t>Адвокат, який здійснює адвокатську діяльність індивідуально</a:t>
              </a:r>
              <a:endParaRPr lang="uk-UA" sz="2400" b="1"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143932" cy="6186309"/>
          </a:xfrm>
          <a:prstGeom prst="rect">
            <a:avLst/>
          </a:prstGeom>
        </p:spPr>
        <p:txBody>
          <a:bodyPr wrap="square">
            <a:spAutoFit/>
          </a:bodyPr>
          <a:lstStyle/>
          <a:p>
            <a:pPr indent="542925" algn="just">
              <a:tabLst>
                <a:tab pos="630238" algn="l"/>
              </a:tabLst>
            </a:pPr>
            <a:r>
              <a:rPr lang="uk-UA" sz="2200" b="1" dirty="0" smtClean="0">
                <a:latin typeface="Times New Roman" pitchFamily="18" charset="0"/>
                <a:cs typeface="Times New Roman" pitchFamily="18" charset="0"/>
              </a:rPr>
              <a:t>Адвокатською таємницею</a:t>
            </a:r>
            <a:r>
              <a:rPr lang="uk-UA" sz="2200" dirty="0" smtClean="0">
                <a:latin typeface="Times New Roman" pitchFamily="18" charset="0"/>
                <a:cs typeface="Times New Roman" pitchFamily="18" charset="0"/>
              </a:rPr>
              <a:t> є будь-яка інформація, що стала відома адвокату, помічнику адвоката, стажисту адвоката, особі, яка перебуває у трудових відносинах з адвокатом, про клієнта, а також питання, з яких клієнт (особа, якій відмовлено в укладенні договору про надання правової допомоги з передбачених цим Законом підстав) звертався до адвоката, адвокатського бюро, адвокатського об’єднання, зміст порад, консультацій, роз’яснень адвоката, складені ним документи, інформація, що зберігається на електронних носіях, та інші документи і відомості, одержані адвокатом під час здійснення адвокатської діяльності.</a:t>
            </a:r>
          </a:p>
          <a:p>
            <a:pPr indent="542925" algn="just">
              <a:tabLst>
                <a:tab pos="630238" algn="l"/>
              </a:tabLst>
            </a:pPr>
            <a:endParaRPr lang="uk-UA" sz="2200" dirty="0" smtClean="0">
              <a:latin typeface="Times New Roman" pitchFamily="18" charset="0"/>
              <a:cs typeface="Times New Roman" pitchFamily="18" charset="0"/>
            </a:endParaRPr>
          </a:p>
          <a:p>
            <a:pPr indent="542925" algn="just">
              <a:tabLst>
                <a:tab pos="630238" algn="l"/>
              </a:tabLst>
            </a:pPr>
            <a:r>
              <a:rPr lang="uk-UA" sz="2200" dirty="0" smtClean="0">
                <a:latin typeface="Times New Roman" pitchFamily="18" charset="0"/>
                <a:cs typeface="Times New Roman" pitchFamily="18" charset="0"/>
              </a:rPr>
              <a:t>Інформація або документи </a:t>
            </a:r>
            <a:r>
              <a:rPr lang="uk-UA" sz="2200" b="1" dirty="0" smtClean="0">
                <a:latin typeface="Times New Roman" pitchFamily="18" charset="0"/>
                <a:cs typeface="Times New Roman" pitchFamily="18" charset="0"/>
              </a:rPr>
              <a:t>можуть втратити статус адвокатської таємниці</a:t>
            </a:r>
            <a:r>
              <a:rPr lang="uk-UA" sz="2200" dirty="0" smtClean="0">
                <a:latin typeface="Times New Roman" pitchFamily="18" charset="0"/>
                <a:cs typeface="Times New Roman" pitchFamily="18" charset="0"/>
              </a:rPr>
              <a:t> за письмовою заявою клієнта (особи, якій відмовлено в укладенні договору про надання правової допомоги з передбачених цим Законом підстав). При цьому інформація або документи, що отримані від третіх осіб і містять відомості про них, можуть поширюватися з урахуванням вимог законодавства з питань захисту персональних даних.</a:t>
            </a:r>
            <a:endParaRPr lang="uk-UA"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Группа 19"/>
          <p:cNvGrpSpPr/>
          <p:nvPr/>
        </p:nvGrpSpPr>
        <p:grpSpPr>
          <a:xfrm>
            <a:off x="642910" y="357166"/>
            <a:ext cx="7858180" cy="5072098"/>
            <a:chOff x="642910" y="357166"/>
            <a:chExt cx="7858180" cy="5072098"/>
          </a:xfrm>
        </p:grpSpPr>
        <p:grpSp>
          <p:nvGrpSpPr>
            <p:cNvPr id="2" name="Группа 18"/>
            <p:cNvGrpSpPr/>
            <p:nvPr/>
          </p:nvGrpSpPr>
          <p:grpSpPr>
            <a:xfrm>
              <a:off x="642910" y="357166"/>
              <a:ext cx="7858180" cy="4286280"/>
              <a:chOff x="642910" y="357166"/>
              <a:chExt cx="7858180" cy="4286280"/>
            </a:xfrm>
          </p:grpSpPr>
          <p:grpSp>
            <p:nvGrpSpPr>
              <p:cNvPr id="3" name="Группа 2"/>
              <p:cNvGrpSpPr/>
              <p:nvPr/>
            </p:nvGrpSpPr>
            <p:grpSpPr>
              <a:xfrm>
                <a:off x="642910" y="357166"/>
                <a:ext cx="7858180" cy="2500330"/>
                <a:chOff x="785786" y="214291"/>
                <a:chExt cx="7858180" cy="2756540"/>
              </a:xfrm>
            </p:grpSpPr>
            <p:sp>
              <p:nvSpPr>
                <p:cNvPr id="4" name="Прямоугольник 3"/>
                <p:cNvSpPr/>
                <p:nvPr/>
              </p:nvSpPr>
              <p:spPr>
                <a:xfrm>
                  <a:off x="785786" y="214291"/>
                  <a:ext cx="7858180" cy="9451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smtClean="0">
                      <a:latin typeface="Times New Roman" pitchFamily="18" charset="0"/>
                      <a:cs typeface="Times New Roman" pitchFamily="18" charset="0"/>
                    </a:rPr>
                    <a:t>Обов’язок зберігати адвокатську таємницю поширюється на</a:t>
                  </a:r>
                  <a:endParaRPr lang="uk-UA" sz="2800" b="1">
                    <a:latin typeface="Times New Roman" pitchFamily="18" charset="0"/>
                    <a:cs typeface="Times New Roman" pitchFamily="18" charset="0"/>
                  </a:endParaRPr>
                </a:p>
              </p:txBody>
            </p:sp>
            <p:sp>
              <p:nvSpPr>
                <p:cNvPr id="5" name="Прямоугольник 4"/>
                <p:cNvSpPr/>
                <p:nvPr/>
              </p:nvSpPr>
              <p:spPr>
                <a:xfrm>
                  <a:off x="1643042" y="1395664"/>
                  <a:ext cx="7000924" cy="7088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адвоката;</a:t>
                  </a:r>
                  <a:endParaRPr lang="uk-UA" sz="2000">
                    <a:latin typeface="Times New Roman" pitchFamily="18" charset="0"/>
                    <a:cs typeface="Times New Roman" pitchFamily="18" charset="0"/>
                  </a:endParaRPr>
                </a:p>
              </p:txBody>
            </p:sp>
            <p:sp>
              <p:nvSpPr>
                <p:cNvPr id="6" name="Прямоугольник 5"/>
                <p:cNvSpPr/>
                <p:nvPr/>
              </p:nvSpPr>
              <p:spPr>
                <a:xfrm>
                  <a:off x="1643042" y="2340765"/>
                  <a:ext cx="7000924" cy="63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його помічника;</a:t>
                  </a:r>
                  <a:endParaRPr lang="uk-UA" sz="2000" b="1">
                    <a:latin typeface="Times New Roman" pitchFamily="18" charset="0"/>
                    <a:cs typeface="Times New Roman" pitchFamily="18" charset="0"/>
                  </a:endParaRPr>
                </a:p>
              </p:txBody>
            </p:sp>
            <p:sp>
              <p:nvSpPr>
                <p:cNvPr id="7" name="Стрелка вправо 6"/>
                <p:cNvSpPr/>
                <p:nvPr/>
              </p:nvSpPr>
              <p:spPr>
                <a:xfrm>
                  <a:off x="785786" y="1553182"/>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8" name="Стрелка вправо 7"/>
                <p:cNvSpPr/>
                <p:nvPr/>
              </p:nvSpPr>
              <p:spPr>
                <a:xfrm>
                  <a:off x="785786" y="2613642"/>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3" name="Прямоугольник 12"/>
              <p:cNvSpPr/>
              <p:nvPr/>
            </p:nvSpPr>
            <p:spPr>
              <a:xfrm>
                <a:off x="1500166" y="3143248"/>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стажиста;</a:t>
                </a:r>
                <a:endParaRPr lang="uk-UA" sz="2000">
                  <a:latin typeface="Times New Roman" pitchFamily="18" charset="0"/>
                  <a:cs typeface="Times New Roman" pitchFamily="18" charset="0"/>
                </a:endParaRPr>
              </a:p>
            </p:txBody>
          </p:sp>
          <p:sp>
            <p:nvSpPr>
              <p:cNvPr id="14" name="Стрелка вправо 13"/>
              <p:cNvSpPr/>
              <p:nvPr/>
            </p:nvSpPr>
            <p:spPr>
              <a:xfrm>
                <a:off x="642910" y="3286124"/>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5" name="Прямоугольник 14"/>
              <p:cNvSpPr/>
              <p:nvPr/>
            </p:nvSpPr>
            <p:spPr>
              <a:xfrm>
                <a:off x="1500166" y="4000504"/>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осіб, які перебувають у трудових відносинах з адвокатом, адвокатським бюро, адвокатським об’єднанням</a:t>
                </a:r>
                <a:endParaRPr lang="uk-UA" sz="2000">
                  <a:latin typeface="Times New Roman" pitchFamily="18" charset="0"/>
                  <a:cs typeface="Times New Roman" pitchFamily="18" charset="0"/>
                </a:endParaRPr>
              </a:p>
            </p:txBody>
          </p:sp>
          <p:sp>
            <p:nvSpPr>
              <p:cNvPr id="16" name="Стрелка вправо 15"/>
              <p:cNvSpPr/>
              <p:nvPr/>
            </p:nvSpPr>
            <p:spPr>
              <a:xfrm>
                <a:off x="642910" y="4143380"/>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7" name="Прямоугольник 16"/>
            <p:cNvSpPr/>
            <p:nvPr/>
          </p:nvSpPr>
          <p:spPr>
            <a:xfrm>
              <a:off x="1500166" y="4786322"/>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особу, стосовно якої припинено або зупинено право на заняття адвокатською діяльністю.</a:t>
              </a:r>
              <a:endParaRPr lang="uk-UA" sz="2000">
                <a:latin typeface="Times New Roman" pitchFamily="18" charset="0"/>
                <a:cs typeface="Times New Roman" pitchFamily="18" charset="0"/>
              </a:endParaRPr>
            </a:p>
          </p:txBody>
        </p:sp>
        <p:sp>
          <p:nvSpPr>
            <p:cNvPr id="18" name="Стрелка вправо 17"/>
            <p:cNvSpPr/>
            <p:nvPr/>
          </p:nvSpPr>
          <p:spPr>
            <a:xfrm>
              <a:off x="642910" y="4929198"/>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21" name="Прямоугольник 20"/>
          <p:cNvSpPr/>
          <p:nvPr/>
        </p:nvSpPr>
        <p:spPr>
          <a:xfrm>
            <a:off x="500034" y="5643578"/>
            <a:ext cx="7429552" cy="923330"/>
          </a:xfrm>
          <a:prstGeom prst="rect">
            <a:avLst/>
          </a:prstGeom>
        </p:spPr>
        <p:txBody>
          <a:bodyPr wrap="square">
            <a:spAutoFit/>
          </a:bodyPr>
          <a:lstStyle/>
          <a:p>
            <a:pPr algn="just"/>
            <a:r>
              <a:rPr lang="uk-UA" b="1" i="1" dirty="0" smtClean="0">
                <a:latin typeface="Times New Roman" pitchFamily="18" charset="0"/>
                <a:cs typeface="Times New Roman" pitchFamily="18" charset="0"/>
              </a:rPr>
              <a:t>Адвокат, адвокатське бюро, адвокатське об’єднання зобов’язані забезпечити умови, що унеможливлюють доступ сторонніх осіб до адвокатської таємниці або її розголошення.</a:t>
            </a:r>
            <a:endParaRPr lang="uk-UA"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143932" cy="6247864"/>
          </a:xfrm>
          <a:prstGeom prst="rect">
            <a:avLst/>
          </a:prstGeom>
        </p:spPr>
        <p:txBody>
          <a:bodyPr wrap="square">
            <a:spAutoFit/>
          </a:bodyPr>
          <a:lstStyle/>
          <a:p>
            <a:pPr indent="542925" algn="just">
              <a:tabLst>
                <a:tab pos="630238" algn="l"/>
              </a:tabLst>
            </a:pPr>
            <a:r>
              <a:rPr lang="uk-UA" sz="2000" dirty="0" smtClean="0">
                <a:latin typeface="Times New Roman" pitchFamily="18" charset="0"/>
                <a:cs typeface="Times New Roman" pitchFamily="18" charset="0"/>
              </a:rPr>
              <a:t>У разі пред’явлення клієнтом вимог до адвоката у зв’язку з адвокатською діяльністю адвокат звільняється від обов’язку збереження адвокатської таємниці в межах, необхідних для захисту його прав та інтересів. У такому випадку суд, орган, що здійснює дисциплінарне провадження стосовно адвоката, інші органи чи посадові особи, які розглядають вимоги клієнта до адвоката або яким стало відомо про пред’явлення таких вимог, зобов’язані вжити заходів для унеможливлення доступу сторонніх осіб до адвокатської таємниці та її розголошення.</a:t>
            </a:r>
          </a:p>
          <a:p>
            <a:pPr indent="542925" algn="just">
              <a:tabLst>
                <a:tab pos="630238" algn="l"/>
              </a:tabLst>
            </a:pPr>
            <a:r>
              <a:rPr lang="uk-UA" sz="2000" dirty="0" smtClean="0">
                <a:latin typeface="Times New Roman" pitchFamily="18" charset="0"/>
                <a:cs typeface="Times New Roman" pitchFamily="18" charset="0"/>
              </a:rPr>
              <a:t>Особи, винні в доступі сторонніх осіб до адвокатської таємниці або її розголошенні, несуть відповідальність згідно із законом.</a:t>
            </a:r>
          </a:p>
          <a:p>
            <a:pPr indent="542925" algn="just">
              <a:tabLst>
                <a:tab pos="630238" algn="l"/>
              </a:tabLst>
            </a:pPr>
            <a:r>
              <a:rPr lang="uk-UA" sz="2000" dirty="0" smtClean="0">
                <a:latin typeface="Times New Roman" pitchFamily="18" charset="0"/>
                <a:cs typeface="Times New Roman" pitchFamily="18" charset="0"/>
              </a:rPr>
              <a:t>Подання адвокатом в установленому порядку та у випадках, передбачених Законом України "Про запобігання та протидію легалізації (відмиванню) доходів, одержаних злочинним шляхом, фінансуванню тероризму та фінансуванню розповсюдження зброї масового знищення", інформації центральному органу виконавчої влади, що реалізує державну політику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 не є порушенням адвокатської таємниці.</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143932" cy="6370975"/>
          </a:xfrm>
          <a:prstGeom prst="rect">
            <a:avLst/>
          </a:prstGeom>
        </p:spPr>
        <p:txBody>
          <a:bodyPr wrap="square">
            <a:spAutoFit/>
          </a:bodyPr>
          <a:lstStyle/>
          <a:p>
            <a:pPr indent="542925" algn="just">
              <a:tabLst>
                <a:tab pos="630238" algn="l"/>
              </a:tabLst>
            </a:pPr>
            <a:r>
              <a:rPr lang="uk-UA" sz="2400" dirty="0" smtClean="0">
                <a:latin typeface="Times New Roman" pitchFamily="18" charset="0"/>
                <a:cs typeface="Times New Roman" pitchFamily="18" charset="0"/>
              </a:rPr>
              <a:t>Адвокат не несе </a:t>
            </a:r>
          </a:p>
          <a:p>
            <a:pPr indent="542925" algn="just">
              <a:buFont typeface="Arial" pitchFamily="34" charset="0"/>
              <a:buChar char="•"/>
              <a:tabLst>
                <a:tab pos="630238" algn="l"/>
              </a:tabLst>
            </a:pPr>
            <a:r>
              <a:rPr lang="uk-UA" sz="2400" dirty="0" smtClean="0">
                <a:latin typeface="Times New Roman" pitchFamily="18" charset="0"/>
                <a:cs typeface="Times New Roman" pitchFamily="18" charset="0"/>
              </a:rPr>
              <a:t>дисциплінарної, </a:t>
            </a:r>
          </a:p>
          <a:p>
            <a:pPr indent="542925" algn="just">
              <a:buFont typeface="Arial" pitchFamily="34" charset="0"/>
              <a:buChar char="•"/>
              <a:tabLst>
                <a:tab pos="630238" algn="l"/>
              </a:tabLst>
            </a:pPr>
            <a:r>
              <a:rPr lang="uk-UA" sz="2400" dirty="0" smtClean="0">
                <a:latin typeface="Times New Roman" pitchFamily="18" charset="0"/>
                <a:cs typeface="Times New Roman" pitchFamily="18" charset="0"/>
              </a:rPr>
              <a:t>адміністративної, </a:t>
            </a:r>
          </a:p>
          <a:p>
            <a:pPr indent="542925" algn="just">
              <a:buFont typeface="Arial" pitchFamily="34" charset="0"/>
              <a:buChar char="•"/>
              <a:tabLst>
                <a:tab pos="630238" algn="l"/>
              </a:tabLst>
            </a:pPr>
            <a:r>
              <a:rPr lang="uk-UA" sz="2400" dirty="0" smtClean="0">
                <a:latin typeface="Times New Roman" pitchFamily="18" charset="0"/>
                <a:cs typeface="Times New Roman" pitchFamily="18" charset="0"/>
              </a:rPr>
              <a:t>цивільно-правової </a:t>
            </a:r>
          </a:p>
          <a:p>
            <a:pPr indent="542925" algn="just">
              <a:buFont typeface="Arial" pitchFamily="34" charset="0"/>
              <a:buChar char="•"/>
              <a:tabLst>
                <a:tab pos="630238" algn="l"/>
              </a:tabLst>
            </a:pPr>
            <a:r>
              <a:rPr lang="uk-UA" sz="2400" dirty="0" smtClean="0">
                <a:latin typeface="Times New Roman" pitchFamily="18" charset="0"/>
                <a:cs typeface="Times New Roman" pitchFamily="18" charset="0"/>
              </a:rPr>
              <a:t>кримінальної відповідальності </a:t>
            </a:r>
          </a:p>
          <a:p>
            <a:pPr indent="542925" algn="just">
              <a:tabLst>
                <a:tab pos="630238" algn="l"/>
              </a:tabLst>
            </a:pPr>
            <a:r>
              <a:rPr lang="uk-UA" sz="2400" dirty="0" smtClean="0">
                <a:latin typeface="Times New Roman" pitchFamily="18" charset="0"/>
                <a:cs typeface="Times New Roman" pitchFamily="18" charset="0"/>
              </a:rPr>
              <a:t>за подання центральному органу виконавчої влади, що реалізує державну політику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 інформації про фінансову операцію, навіть якщо такими діями завдано шкоди юридичним або фізичним особам, та за інші дії, якщо він діяв у межах виконання </a:t>
            </a:r>
            <a:r>
              <a:rPr lang="uk-UA" sz="2400" b="1" i="1" dirty="0" smtClean="0">
                <a:latin typeface="Times New Roman" pitchFamily="18" charset="0"/>
                <a:cs typeface="Times New Roman" pitchFamily="18" charset="0"/>
                <a:hlinkClick r:id="rId3"/>
              </a:rPr>
              <a:t>Закону України</a:t>
            </a:r>
            <a:r>
              <a:rPr lang="uk-UA" sz="2400" b="1" i="1" dirty="0" smtClean="0">
                <a:latin typeface="Times New Roman" pitchFamily="18" charset="0"/>
                <a:cs typeface="Times New Roman" pitchFamily="18" charset="0"/>
              </a:rPr>
              <a:t> "Про запобігання та протидію легалізації (відмиванню) доходів, одержаних злочинним шляхом, фінансуванню тероризму та фінансуванню розповсюдження зброї масового знищення".</a:t>
            </a:r>
            <a:endParaRPr lang="uk-UA" sz="2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Группа 2"/>
          <p:cNvGrpSpPr/>
          <p:nvPr/>
        </p:nvGrpSpPr>
        <p:grpSpPr>
          <a:xfrm>
            <a:off x="642910" y="357166"/>
            <a:ext cx="7858180" cy="5786478"/>
            <a:chOff x="785786" y="214291"/>
            <a:chExt cx="7858180" cy="4646739"/>
          </a:xfrm>
        </p:grpSpPr>
        <p:sp>
          <p:nvSpPr>
            <p:cNvPr id="4" name="Прямоугольник 3"/>
            <p:cNvSpPr/>
            <p:nvPr/>
          </p:nvSpPr>
          <p:spPr>
            <a:xfrm>
              <a:off x="785786" y="214291"/>
              <a:ext cx="7858180" cy="9451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dirty="0" smtClean="0">
                  <a:latin typeface="Times New Roman" pitchFamily="18" charset="0"/>
                  <a:cs typeface="Times New Roman" pitchFamily="18" charset="0"/>
                </a:rPr>
                <a:t>Професійні права, честь і гідність адвоката гарантуються та охороняються Конституцією України, Законом </a:t>
              </a:r>
              <a:r>
                <a:rPr lang="uk-UA" sz="2000" b="1" dirty="0" smtClean="0">
                  <a:latin typeface="Times New Roman" pitchFamily="18" charset="0"/>
                  <a:cs typeface="Times New Roman" pitchFamily="18" charset="0"/>
                </a:rPr>
                <a:t>України </a:t>
              </a:r>
              <a:r>
                <a:rPr lang="uk-UA" sz="2000" b="1" dirty="0" err="1" smtClean="0">
                  <a:latin typeface="Times New Roman" pitchFamily="18" charset="0"/>
                  <a:cs typeface="Times New Roman" pitchFamily="18" charset="0"/>
                </a:rPr>
                <a:t>“Про</a:t>
              </a:r>
              <a:r>
                <a:rPr lang="uk-UA" sz="2000" b="1" dirty="0" smtClean="0">
                  <a:latin typeface="Times New Roman" pitchFamily="18" charset="0"/>
                  <a:cs typeface="Times New Roman" pitchFamily="18" charset="0"/>
                </a:rPr>
                <a:t> адвокатуру та адвокатську </a:t>
              </a:r>
              <a:r>
                <a:rPr lang="uk-UA" sz="2000" b="1" dirty="0" err="1" smtClean="0">
                  <a:latin typeface="Times New Roman" pitchFamily="18" charset="0"/>
                  <a:cs typeface="Times New Roman" pitchFamily="18" charset="0"/>
                </a:rPr>
                <a:t>діяльність</a:t>
              </a:r>
              <a:r>
                <a:rPr lang="uk-UA" sz="2000" b="1" dirty="0" err="1" smtClean="0">
                  <a:latin typeface="Times New Roman" pitchFamily="18" charset="0"/>
                  <a:cs typeface="Times New Roman" pitchFamily="18" charset="0"/>
                </a:rPr>
                <a:t>”</a:t>
              </a:r>
              <a:r>
                <a:rPr lang="uk-UA" sz="2000" b="1" dirty="0" smtClean="0">
                  <a:latin typeface="Times New Roman" pitchFamily="18" charset="0"/>
                  <a:cs typeface="Times New Roman" pitchFamily="18" charset="0"/>
                </a:rPr>
                <a:t> та іншими законами, зокрем</a:t>
              </a:r>
              <a:r>
                <a:rPr lang="uk-UA" sz="2000" b="1" dirty="0" smtClean="0">
                  <a:latin typeface="Times New Roman" pitchFamily="18" charset="0"/>
                  <a:cs typeface="Times New Roman" pitchFamily="18" charset="0"/>
                </a:rPr>
                <a:t>а</a:t>
              </a:r>
              <a:r>
                <a:rPr lang="uk-UA" sz="2000" b="1" dirty="0" smtClean="0">
                  <a:latin typeface="Times New Roman" pitchFamily="18" charset="0"/>
                  <a:cs typeface="Times New Roman" pitchFamily="18" charset="0"/>
                </a:rPr>
                <a:t>:</a:t>
              </a:r>
              <a:endParaRPr lang="uk-UA" sz="2000" b="1" dirty="0">
                <a:latin typeface="Times New Roman" pitchFamily="18" charset="0"/>
                <a:cs typeface="Times New Roman" pitchFamily="18" charset="0"/>
              </a:endParaRPr>
            </a:p>
          </p:txBody>
        </p:sp>
        <p:sp>
          <p:nvSpPr>
            <p:cNvPr id="5" name="Прямоугольник 4"/>
            <p:cNvSpPr/>
            <p:nvPr/>
          </p:nvSpPr>
          <p:spPr>
            <a:xfrm>
              <a:off x="1643042" y="1395664"/>
              <a:ext cx="7000924" cy="7088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1) забороняються будь-які втручання і перешкоди здійсненню адвокатської діяльності;</a:t>
              </a:r>
              <a:endParaRPr lang="uk-UA" sz="2000" dirty="0">
                <a:latin typeface="Times New Roman" pitchFamily="18" charset="0"/>
                <a:cs typeface="Times New Roman" pitchFamily="18" charset="0"/>
              </a:endParaRPr>
            </a:p>
          </p:txBody>
        </p:sp>
        <p:sp>
          <p:nvSpPr>
            <p:cNvPr id="6" name="Прямоугольник 5"/>
            <p:cNvSpPr/>
            <p:nvPr/>
          </p:nvSpPr>
          <p:spPr>
            <a:xfrm>
              <a:off x="1643042" y="2340765"/>
              <a:ext cx="7000924" cy="25202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2) забороняється вимагати від адвоката, його помічника, стажиста, особи, яка перебуває у трудових відносинах з адвокатом, адвокатським бюро, адвокатським об’єднанням, а також від особи, стосовно якої припинено або зупинено право на заняття адвокатською діяльністю, надання відомостей, що є адвокатською таємницею. З цих питань зазначені особи не можуть бути допитані, крім випадків, якщо особа, яка довірила відповідні відомості, звільнила цих осіб від обов’язку зберігати таємницю в порядку, передбаченому законом;</a:t>
              </a:r>
              <a:endParaRPr lang="uk-UA" sz="2000" b="1" dirty="0">
                <a:latin typeface="Times New Roman" pitchFamily="18" charset="0"/>
                <a:cs typeface="Times New Roman" pitchFamily="18" charset="0"/>
              </a:endParaRPr>
            </a:p>
          </p:txBody>
        </p:sp>
        <p:sp>
          <p:nvSpPr>
            <p:cNvPr id="7" name="Стрелка вправо 6"/>
            <p:cNvSpPr/>
            <p:nvPr/>
          </p:nvSpPr>
          <p:spPr>
            <a:xfrm>
              <a:off x="785786" y="1553182"/>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8" name="Стрелка вправо 7"/>
            <p:cNvSpPr/>
            <p:nvPr/>
          </p:nvSpPr>
          <p:spPr>
            <a:xfrm>
              <a:off x="785786" y="2613642"/>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9"/>
          <p:cNvGrpSpPr/>
          <p:nvPr/>
        </p:nvGrpSpPr>
        <p:grpSpPr>
          <a:xfrm>
            <a:off x="642910" y="2857496"/>
            <a:ext cx="7858180" cy="3214710"/>
            <a:chOff x="642910" y="2857496"/>
            <a:chExt cx="7858180" cy="3214710"/>
          </a:xfrm>
        </p:grpSpPr>
        <p:grpSp>
          <p:nvGrpSpPr>
            <p:cNvPr id="3" name="Группа 18"/>
            <p:cNvGrpSpPr/>
            <p:nvPr/>
          </p:nvGrpSpPr>
          <p:grpSpPr>
            <a:xfrm>
              <a:off x="642910" y="2857496"/>
              <a:ext cx="7858180" cy="2071702"/>
              <a:chOff x="642910" y="2857496"/>
              <a:chExt cx="7858180" cy="2071702"/>
            </a:xfrm>
          </p:grpSpPr>
          <p:sp>
            <p:nvSpPr>
              <p:cNvPr id="13" name="Прямоугольник 12"/>
              <p:cNvSpPr/>
              <p:nvPr/>
            </p:nvSpPr>
            <p:spPr>
              <a:xfrm>
                <a:off x="1500166" y="2857496"/>
                <a:ext cx="7000924"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4)</a:t>
                </a:r>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забороняється </a:t>
                </a:r>
                <a:r>
                  <a:rPr lang="uk-UA" sz="2000" dirty="0" smtClean="0">
                    <a:latin typeface="Times New Roman" pitchFamily="18" charset="0"/>
                    <a:cs typeface="Times New Roman" pitchFamily="18" charset="0"/>
                  </a:rPr>
                  <a:t>проведення огляду, розголошення, витребування чи вилучення документів, пов’язаних із здійсненням адвокатської діяльності;</a:t>
                </a:r>
                <a:endParaRPr lang="uk-UA" sz="2000" dirty="0">
                  <a:latin typeface="Times New Roman" pitchFamily="18" charset="0"/>
                  <a:cs typeface="Times New Roman" pitchFamily="18" charset="0"/>
                </a:endParaRPr>
              </a:p>
            </p:txBody>
          </p:sp>
          <p:sp>
            <p:nvSpPr>
              <p:cNvPr id="14" name="Стрелка вправо 13"/>
              <p:cNvSpPr/>
              <p:nvPr/>
            </p:nvSpPr>
            <p:spPr>
              <a:xfrm>
                <a:off x="642910" y="3000372"/>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5" name="Прямоугольник 14"/>
              <p:cNvSpPr/>
              <p:nvPr/>
            </p:nvSpPr>
            <p:spPr>
              <a:xfrm>
                <a:off x="1500166" y="4000504"/>
                <a:ext cx="7000924"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5) </a:t>
                </a:r>
                <a:r>
                  <a:rPr lang="uk-UA" sz="2000" smtClean="0">
                    <a:latin typeface="Times New Roman" pitchFamily="18" charset="0"/>
                    <a:cs typeface="Times New Roman" pitchFamily="18" charset="0"/>
                  </a:rPr>
                  <a:t>адвокату гарантується рівність прав з іншими учасниками </a:t>
                </a:r>
                <a:r>
                  <a:rPr lang="uk-UA" sz="2000" smtClean="0">
                    <a:latin typeface="Times New Roman" pitchFamily="18" charset="0"/>
                    <a:cs typeface="Times New Roman" pitchFamily="18" charset="0"/>
                  </a:rPr>
                  <a:t>провадження</a:t>
                </a:r>
                <a:r>
                  <a:rPr lang="uk-UA" sz="2000" smtClean="0">
                    <a:latin typeface="Times New Roman" pitchFamily="18" charset="0"/>
                    <a:cs typeface="Times New Roman" pitchFamily="18" charset="0"/>
                  </a:rPr>
                  <a:t>, дотримання засад змагальності і свободи в наданні доказів та доведенні їх </a:t>
                </a:r>
                <a:r>
                  <a:rPr lang="uk-UA" sz="2000" smtClean="0">
                    <a:latin typeface="Times New Roman" pitchFamily="18" charset="0"/>
                    <a:cs typeface="Times New Roman" pitchFamily="18" charset="0"/>
                  </a:rPr>
                  <a:t>переконливості</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16" name="Стрелка вправо 15"/>
              <p:cNvSpPr/>
              <p:nvPr/>
            </p:nvSpPr>
            <p:spPr>
              <a:xfrm>
                <a:off x="642910" y="4143380"/>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7" name="Прямоугольник 16"/>
            <p:cNvSpPr/>
            <p:nvPr/>
          </p:nvSpPr>
          <p:spPr>
            <a:xfrm>
              <a:off x="1500166" y="5072074"/>
              <a:ext cx="7000924"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6</a:t>
              </a:r>
              <a:r>
                <a:rPr lang="uk-UA" sz="2000" smtClean="0">
                  <a:latin typeface="Times New Roman" pitchFamily="18" charset="0"/>
                  <a:cs typeface="Times New Roman" pitchFamily="18" charset="0"/>
                </a:rPr>
                <a:t>) </a:t>
              </a:r>
              <a:r>
                <a:rPr lang="uk-UA" sz="2000" smtClean="0">
                  <a:latin typeface="Times New Roman" pitchFamily="18" charset="0"/>
                  <a:cs typeface="Times New Roman" pitchFamily="18" charset="0"/>
                </a:rPr>
                <a:t>життя</a:t>
              </a:r>
              <a:r>
                <a:rPr lang="uk-UA" sz="2000" smtClean="0">
                  <a:latin typeface="Times New Roman" pitchFamily="18" charset="0"/>
                  <a:cs typeface="Times New Roman" pitchFamily="18" charset="0"/>
                </a:rPr>
                <a:t>, </a:t>
              </a:r>
              <a:r>
                <a:rPr lang="uk-UA" sz="2000" smtClean="0">
                  <a:latin typeface="Times New Roman" pitchFamily="18" charset="0"/>
                  <a:cs typeface="Times New Roman" pitchFamily="18" charset="0"/>
                </a:rPr>
                <a:t>здоров’я</a:t>
              </a:r>
              <a:r>
                <a:rPr lang="uk-UA" sz="2000" smtClean="0">
                  <a:latin typeface="Times New Roman" pitchFamily="18" charset="0"/>
                  <a:cs typeface="Times New Roman" pitchFamily="18" charset="0"/>
                </a:rPr>
                <a:t>, честь і гідність адвоката та членів його </a:t>
              </a:r>
              <a:r>
                <a:rPr lang="uk-UA" sz="2000" smtClean="0">
                  <a:latin typeface="Times New Roman" pitchFamily="18" charset="0"/>
                  <a:cs typeface="Times New Roman" pitchFamily="18" charset="0"/>
                </a:rPr>
                <a:t>сім’ї</a:t>
              </a:r>
              <a:r>
                <a:rPr lang="uk-UA" sz="2000" smtClean="0">
                  <a:latin typeface="Times New Roman" pitchFamily="18" charset="0"/>
                  <a:cs typeface="Times New Roman" pitchFamily="18" charset="0"/>
                </a:rPr>
                <a:t>, їх майно перебуває під охороною </a:t>
              </a:r>
              <a:r>
                <a:rPr lang="uk-UA" sz="2000" smtClean="0">
                  <a:latin typeface="Times New Roman" pitchFamily="18" charset="0"/>
                  <a:cs typeface="Times New Roman" pitchFamily="18" charset="0"/>
                </a:rPr>
                <a:t>держави</a:t>
              </a:r>
              <a:r>
                <a:rPr lang="uk-UA" sz="2000" smtClean="0">
                  <a:latin typeface="Times New Roman" pitchFamily="18" charset="0"/>
                  <a:cs typeface="Times New Roman" pitchFamily="18" charset="0"/>
                </a:rPr>
                <a:t>, а посягання на них тягнуть </a:t>
              </a:r>
              <a:r>
                <a:rPr lang="uk-UA" sz="2000" smtClean="0">
                  <a:latin typeface="Times New Roman" pitchFamily="18" charset="0"/>
                  <a:cs typeface="Times New Roman" pitchFamily="18" charset="0"/>
                </a:rPr>
                <a:t>відповідальність</a:t>
              </a:r>
              <a:r>
                <a:rPr lang="uk-UA" sz="2000" smtClean="0">
                  <a:latin typeface="Times New Roman" pitchFamily="18" charset="0"/>
                  <a:cs typeface="Times New Roman" pitchFamily="18" charset="0"/>
                </a:rPr>
                <a:t>, передбачену </a:t>
              </a:r>
              <a:r>
                <a:rPr lang="uk-UA" sz="2000" smtClean="0">
                  <a:latin typeface="Times New Roman" pitchFamily="18" charset="0"/>
                  <a:cs typeface="Times New Roman" pitchFamily="18" charset="0"/>
                </a:rPr>
                <a:t>законом</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18" name="Стрелка вправо 17"/>
            <p:cNvSpPr/>
            <p:nvPr/>
          </p:nvSpPr>
          <p:spPr>
            <a:xfrm>
              <a:off x="642910" y="5572140"/>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9" name="Прямоугольник 18"/>
          <p:cNvSpPr/>
          <p:nvPr/>
        </p:nvSpPr>
        <p:spPr>
          <a:xfrm>
            <a:off x="1500166" y="500041"/>
            <a:ext cx="7000924" cy="20717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3) проведення стосовно адвоката оперативно-розшукових заходів чи слідчих дій, що можуть проводитися виключно з дозволу суду, здійснюється на підставі судового рішення, ухваленого за клопотанням Генерального прокурора, його заступників, прокурора Автономної Республіки Крим, області, міста Києва та міста Севастополя;</a:t>
            </a:r>
            <a:endParaRPr lang="uk-UA" sz="2000" dirty="0">
              <a:latin typeface="Times New Roman" pitchFamily="18" charset="0"/>
              <a:cs typeface="Times New Roman" pitchFamily="18" charset="0"/>
            </a:endParaRPr>
          </a:p>
        </p:txBody>
      </p:sp>
      <p:sp>
        <p:nvSpPr>
          <p:cNvPr id="20" name="Стрелка вправо 19"/>
          <p:cNvSpPr/>
          <p:nvPr/>
        </p:nvSpPr>
        <p:spPr>
          <a:xfrm>
            <a:off x="642910" y="642918"/>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9"/>
          <p:cNvGrpSpPr/>
          <p:nvPr/>
        </p:nvGrpSpPr>
        <p:grpSpPr>
          <a:xfrm>
            <a:off x="642910" y="3214686"/>
            <a:ext cx="7858180" cy="3214710"/>
            <a:chOff x="642910" y="2857496"/>
            <a:chExt cx="7858180" cy="3214710"/>
          </a:xfrm>
        </p:grpSpPr>
        <p:grpSp>
          <p:nvGrpSpPr>
            <p:cNvPr id="3" name="Группа 18"/>
            <p:cNvGrpSpPr/>
            <p:nvPr/>
          </p:nvGrpSpPr>
          <p:grpSpPr>
            <a:xfrm>
              <a:off x="642910" y="2857496"/>
              <a:ext cx="7858180" cy="2071702"/>
              <a:chOff x="642910" y="2857496"/>
              <a:chExt cx="7858180" cy="2071702"/>
            </a:xfrm>
          </p:grpSpPr>
          <p:sp>
            <p:nvSpPr>
              <p:cNvPr id="13" name="Прямоугольник 12"/>
              <p:cNvSpPr/>
              <p:nvPr/>
            </p:nvSpPr>
            <p:spPr>
              <a:xfrm>
                <a:off x="1500166" y="2857496"/>
                <a:ext cx="7000924"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9</a:t>
                </a:r>
                <a:r>
                  <a:rPr lang="uk-UA" sz="2000" smtClean="0">
                    <a:latin typeface="Times New Roman" pitchFamily="18" charset="0"/>
                    <a:cs typeface="Times New Roman" pitchFamily="18" charset="0"/>
                  </a:rPr>
                  <a:t>) забороняється втручання у приватне спілкування адвоката з </a:t>
                </a:r>
                <a:r>
                  <a:rPr lang="uk-UA" sz="2000" smtClean="0">
                    <a:latin typeface="Times New Roman" pitchFamily="18" charset="0"/>
                    <a:cs typeface="Times New Roman" pitchFamily="18" charset="0"/>
                  </a:rPr>
                  <a:t>клієнтом</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14" name="Стрелка вправо 13"/>
              <p:cNvSpPr/>
              <p:nvPr/>
            </p:nvSpPr>
            <p:spPr>
              <a:xfrm>
                <a:off x="642910" y="3000372"/>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5" name="Прямоугольник 14"/>
              <p:cNvSpPr/>
              <p:nvPr/>
            </p:nvSpPr>
            <p:spPr>
              <a:xfrm>
                <a:off x="1500166" y="3714752"/>
                <a:ext cx="7000924" cy="12144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10</a:t>
                </a:r>
                <a:r>
                  <a:rPr lang="uk-UA" sz="2000" smtClean="0">
                    <a:latin typeface="Times New Roman" pitchFamily="18" charset="0"/>
                    <a:cs typeface="Times New Roman" pitchFamily="18" charset="0"/>
                  </a:rPr>
                  <a:t>) забороняється внесення подання </a:t>
                </a:r>
                <a:r>
                  <a:rPr lang="uk-UA" sz="2000" smtClean="0">
                    <a:latin typeface="Times New Roman" pitchFamily="18" charset="0"/>
                    <a:cs typeface="Times New Roman" pitchFamily="18" charset="0"/>
                  </a:rPr>
                  <a:t>слідчим</a:t>
                </a:r>
                <a:r>
                  <a:rPr lang="uk-UA" sz="2000" smtClean="0">
                    <a:latin typeface="Times New Roman" pitchFamily="18" charset="0"/>
                    <a:cs typeface="Times New Roman" pitchFamily="18" charset="0"/>
                  </a:rPr>
                  <a:t>, </a:t>
                </a:r>
                <a:r>
                  <a:rPr lang="uk-UA" sz="2000" smtClean="0">
                    <a:latin typeface="Times New Roman" pitchFamily="18" charset="0"/>
                    <a:cs typeface="Times New Roman" pitchFamily="18" charset="0"/>
                  </a:rPr>
                  <a:t>прокурором</a:t>
                </a:r>
                <a:r>
                  <a:rPr lang="uk-UA" sz="2000" smtClean="0">
                    <a:latin typeface="Times New Roman" pitchFamily="18" charset="0"/>
                    <a:cs typeface="Times New Roman" pitchFamily="18" charset="0"/>
                  </a:rPr>
                  <a:t>, а також винесення окремої ухвали </a:t>
                </a:r>
                <a:r>
                  <a:rPr lang="uk-UA" sz="2000" smtClean="0">
                    <a:latin typeface="Times New Roman" pitchFamily="18" charset="0"/>
                    <a:cs typeface="Times New Roman" pitchFamily="18" charset="0"/>
                  </a:rPr>
                  <a:t>(постанови</a:t>
                </a:r>
                <a:r>
                  <a:rPr lang="uk-UA" sz="2000" smtClean="0">
                    <a:latin typeface="Times New Roman" pitchFamily="18" charset="0"/>
                    <a:cs typeface="Times New Roman" pitchFamily="18" charset="0"/>
                  </a:rPr>
                  <a:t>) суду щодо правової позиції адвоката у </a:t>
                </a:r>
                <a:r>
                  <a:rPr lang="uk-UA" sz="2000" smtClean="0">
                    <a:latin typeface="Times New Roman" pitchFamily="18" charset="0"/>
                    <a:cs typeface="Times New Roman" pitchFamily="18" charset="0"/>
                  </a:rPr>
                  <a:t>справі</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16" name="Стрелка вправо 15"/>
              <p:cNvSpPr/>
              <p:nvPr/>
            </p:nvSpPr>
            <p:spPr>
              <a:xfrm>
                <a:off x="642910" y="4143380"/>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7" name="Прямоугольник 16"/>
            <p:cNvSpPr/>
            <p:nvPr/>
          </p:nvSpPr>
          <p:spPr>
            <a:xfrm>
              <a:off x="1500166" y="5072074"/>
              <a:ext cx="7000924" cy="10001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11</a:t>
              </a:r>
              <a:r>
                <a:rPr lang="uk-UA" sz="2000" smtClean="0">
                  <a:latin typeface="Times New Roman" pitchFamily="18" charset="0"/>
                  <a:cs typeface="Times New Roman" pitchFamily="18" charset="0"/>
                </a:rPr>
                <a:t>) забороняється втручання у правову позицію </a:t>
              </a:r>
              <a:r>
                <a:rPr lang="uk-UA" sz="2000" smtClean="0">
                  <a:latin typeface="Times New Roman" pitchFamily="18" charset="0"/>
                  <a:cs typeface="Times New Roman" pitchFamily="18" charset="0"/>
                </a:rPr>
                <a:t>адвоката</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18" name="Стрелка вправо 17"/>
            <p:cNvSpPr/>
            <p:nvPr/>
          </p:nvSpPr>
          <p:spPr>
            <a:xfrm>
              <a:off x="642910" y="5572140"/>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9" name="Прямоугольник 18"/>
          <p:cNvSpPr/>
          <p:nvPr/>
        </p:nvSpPr>
        <p:spPr>
          <a:xfrm>
            <a:off x="1500166" y="500041"/>
            <a:ext cx="7000924" cy="8572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7) </a:t>
            </a:r>
            <a:r>
              <a:rPr lang="uk-UA" sz="2000" smtClean="0">
                <a:latin typeface="Times New Roman" pitchFamily="18" charset="0"/>
                <a:cs typeface="Times New Roman" pitchFamily="18" charset="0"/>
              </a:rPr>
              <a:t>адвокату гарантується право на забезпечення безпеки під час участі у кримінальному судочинстві в </a:t>
            </a:r>
            <a:r>
              <a:rPr lang="uk-UA" sz="2000" smtClean="0">
                <a:latin typeface="Times New Roman" pitchFamily="18" charset="0"/>
                <a:cs typeface="Times New Roman" pitchFamily="18" charset="0"/>
              </a:rPr>
              <a:t>порядку</a:t>
            </a:r>
            <a:r>
              <a:rPr lang="uk-UA" sz="2000" smtClean="0">
                <a:latin typeface="Times New Roman" pitchFamily="18" charset="0"/>
                <a:cs typeface="Times New Roman" pitchFamily="18" charset="0"/>
              </a:rPr>
              <a:t>, встановленому </a:t>
            </a:r>
            <a:r>
              <a:rPr lang="uk-UA" sz="2000" smtClean="0">
                <a:latin typeface="Times New Roman" pitchFamily="18" charset="0"/>
                <a:cs typeface="Times New Roman" pitchFamily="18" charset="0"/>
              </a:rPr>
              <a:t>законом</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20" name="Стрелка вправо 19"/>
          <p:cNvSpPr/>
          <p:nvPr/>
        </p:nvSpPr>
        <p:spPr>
          <a:xfrm>
            <a:off x="642910" y="642918"/>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2" name="Прямоугольник 11"/>
          <p:cNvSpPr/>
          <p:nvPr/>
        </p:nvSpPr>
        <p:spPr>
          <a:xfrm>
            <a:off x="1500166" y="1500174"/>
            <a:ext cx="7000924" cy="15716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8) забороняється залучати адвоката до конфіденційного співробітництва під час проведення оперативно-розшукових заходів чи слідчих дій, якщо таке співробітництво буде пов’язане або може призвести до розкриття адвокатської таємниці;</a:t>
            </a:r>
            <a:endParaRPr lang="uk-UA" sz="2000">
              <a:latin typeface="Times New Roman" pitchFamily="18" charset="0"/>
              <a:cs typeface="Times New Roman" pitchFamily="18" charset="0"/>
            </a:endParaRPr>
          </a:p>
        </p:txBody>
      </p:sp>
      <p:sp>
        <p:nvSpPr>
          <p:cNvPr id="21" name="Стрелка вправо 20"/>
          <p:cNvSpPr/>
          <p:nvPr/>
        </p:nvSpPr>
        <p:spPr>
          <a:xfrm>
            <a:off x="642910" y="1785926"/>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9"/>
          <p:cNvGrpSpPr/>
          <p:nvPr/>
        </p:nvGrpSpPr>
        <p:grpSpPr>
          <a:xfrm>
            <a:off x="642910" y="3214686"/>
            <a:ext cx="7858180" cy="3429024"/>
            <a:chOff x="642910" y="2857496"/>
            <a:chExt cx="7858180" cy="3429024"/>
          </a:xfrm>
        </p:grpSpPr>
        <p:grpSp>
          <p:nvGrpSpPr>
            <p:cNvPr id="3" name="Группа 18"/>
            <p:cNvGrpSpPr/>
            <p:nvPr/>
          </p:nvGrpSpPr>
          <p:grpSpPr>
            <a:xfrm>
              <a:off x="642910" y="2857496"/>
              <a:ext cx="7858180" cy="1714512"/>
              <a:chOff x="642910" y="2857496"/>
              <a:chExt cx="7858180" cy="1714512"/>
            </a:xfrm>
          </p:grpSpPr>
          <p:sp>
            <p:nvSpPr>
              <p:cNvPr id="13" name="Прямоугольник 12"/>
              <p:cNvSpPr/>
              <p:nvPr/>
            </p:nvSpPr>
            <p:spPr>
              <a:xfrm>
                <a:off x="1500166" y="2857496"/>
                <a:ext cx="7000924" cy="17145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14) забороняється притягати до кримінальної чи іншої відповідальності адвоката (особу, стосовно якої припинено або зупинено право на заняття адвокатською діяльністю) або погрожувати застосуванням відповідальності у зв’язку із здійсненням ним адвокатської діяльності згідно із законом;</a:t>
                </a:r>
                <a:endParaRPr lang="uk-UA" sz="2000" dirty="0">
                  <a:latin typeface="Times New Roman" pitchFamily="18" charset="0"/>
                  <a:cs typeface="Times New Roman" pitchFamily="18" charset="0"/>
                </a:endParaRPr>
              </a:p>
            </p:txBody>
          </p:sp>
          <p:sp>
            <p:nvSpPr>
              <p:cNvPr id="14" name="Стрелка вправо 13"/>
              <p:cNvSpPr/>
              <p:nvPr/>
            </p:nvSpPr>
            <p:spPr>
              <a:xfrm>
                <a:off x="642910" y="3000372"/>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7" name="Прямоугольник 16"/>
            <p:cNvSpPr/>
            <p:nvPr/>
          </p:nvSpPr>
          <p:spPr>
            <a:xfrm>
              <a:off x="1500166" y="4786322"/>
              <a:ext cx="7000924" cy="15001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15) не можуть бути підставою для притягнення адвоката до відповідальності його висловлювання у справі, у тому числі ті, що відображають позицію клієнта, заяви у засобах масової інформації, якщо при цьому не порушуються професійні обов’язки адвоката;</a:t>
              </a:r>
              <a:endParaRPr lang="uk-UA" sz="2000" dirty="0">
                <a:latin typeface="Times New Roman" pitchFamily="18" charset="0"/>
                <a:cs typeface="Times New Roman" pitchFamily="18" charset="0"/>
              </a:endParaRPr>
            </a:p>
          </p:txBody>
        </p:sp>
        <p:sp>
          <p:nvSpPr>
            <p:cNvPr id="18" name="Стрелка вправо 17"/>
            <p:cNvSpPr/>
            <p:nvPr/>
          </p:nvSpPr>
          <p:spPr>
            <a:xfrm>
              <a:off x="642910" y="5000636"/>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
        <p:nvSpPr>
          <p:cNvPr id="19" name="Прямоугольник 18"/>
          <p:cNvSpPr/>
          <p:nvPr/>
        </p:nvSpPr>
        <p:spPr>
          <a:xfrm>
            <a:off x="1500166" y="500041"/>
            <a:ext cx="7000924" cy="8572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12) орган або посадові особи, які затримали адвоката або застосували до нього запобіжний захід, зобов’язані негайно повідомити про це відповідну раду адвокатів регіону;</a:t>
            </a:r>
            <a:endParaRPr lang="uk-UA" sz="2000" dirty="0">
              <a:latin typeface="Times New Roman" pitchFamily="18" charset="0"/>
              <a:cs typeface="Times New Roman" pitchFamily="18" charset="0"/>
            </a:endParaRPr>
          </a:p>
        </p:txBody>
      </p:sp>
      <p:sp>
        <p:nvSpPr>
          <p:cNvPr id="20" name="Стрелка вправо 19"/>
          <p:cNvSpPr/>
          <p:nvPr/>
        </p:nvSpPr>
        <p:spPr>
          <a:xfrm>
            <a:off x="642910" y="642918"/>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2" name="Прямоугольник 11"/>
          <p:cNvSpPr/>
          <p:nvPr/>
        </p:nvSpPr>
        <p:spPr>
          <a:xfrm>
            <a:off x="1500166" y="1500174"/>
            <a:ext cx="7000924" cy="15716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13) повідомлення про підозру адвоката у вчиненні кримінального правопорушення може бути здійснене виключно Генеральним прокурором, його заступником, прокурором Автономної Республіки Крим, області, міста Києва та міста Севастополя;</a:t>
            </a:r>
            <a:endParaRPr lang="uk-UA" sz="2000" dirty="0">
              <a:latin typeface="Times New Roman" pitchFamily="18" charset="0"/>
              <a:cs typeface="Times New Roman" pitchFamily="18" charset="0"/>
            </a:endParaRPr>
          </a:p>
        </p:txBody>
      </p:sp>
      <p:sp>
        <p:nvSpPr>
          <p:cNvPr id="21" name="Стрелка вправо 20"/>
          <p:cNvSpPr/>
          <p:nvPr/>
        </p:nvSpPr>
        <p:spPr>
          <a:xfrm>
            <a:off x="642910" y="1785926"/>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Прямоугольник 18"/>
          <p:cNvSpPr/>
          <p:nvPr/>
        </p:nvSpPr>
        <p:spPr>
          <a:xfrm>
            <a:off x="1500166" y="500041"/>
            <a:ext cx="7000924" cy="5000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16</a:t>
            </a:r>
            <a:r>
              <a:rPr lang="uk-UA" sz="2000" smtClean="0">
                <a:latin typeface="Times New Roman" pitchFamily="18" charset="0"/>
                <a:cs typeface="Times New Roman" pitchFamily="18" charset="0"/>
              </a:rPr>
              <a:t>) забороняється ототожнення адвоката з </a:t>
            </a:r>
            <a:r>
              <a:rPr lang="uk-UA" sz="2000" smtClean="0">
                <a:latin typeface="Times New Roman" pitchFamily="18" charset="0"/>
                <a:cs typeface="Times New Roman" pitchFamily="18" charset="0"/>
              </a:rPr>
              <a:t>клієнтом</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20" name="Стрелка вправо 19"/>
          <p:cNvSpPr/>
          <p:nvPr/>
        </p:nvSpPr>
        <p:spPr>
          <a:xfrm>
            <a:off x="642910" y="642918"/>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2" name="Прямоугольник 11"/>
          <p:cNvSpPr/>
          <p:nvPr/>
        </p:nvSpPr>
        <p:spPr>
          <a:xfrm>
            <a:off x="1500166" y="1142984"/>
            <a:ext cx="7000924"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17</a:t>
            </a:r>
            <a:r>
              <a:rPr lang="uk-UA" sz="2000" smtClean="0">
                <a:latin typeface="Times New Roman" pitchFamily="18" charset="0"/>
                <a:cs typeface="Times New Roman" pitchFamily="18" charset="0"/>
              </a:rPr>
              <a:t>) дисциплінарне провадження стосовно адвоката здійснюється в особливому </a:t>
            </a:r>
            <a:r>
              <a:rPr lang="uk-UA" sz="2000" smtClean="0">
                <a:latin typeface="Times New Roman" pitchFamily="18" charset="0"/>
                <a:cs typeface="Times New Roman" pitchFamily="18" charset="0"/>
              </a:rPr>
              <a:t>порядку</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21" name="Стрелка вправо 20"/>
          <p:cNvSpPr/>
          <p:nvPr/>
        </p:nvSpPr>
        <p:spPr>
          <a:xfrm>
            <a:off x="642910" y="1428736"/>
            <a:ext cx="855668" cy="323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5" name="Прямоугольник 14"/>
          <p:cNvSpPr/>
          <p:nvPr/>
        </p:nvSpPr>
        <p:spPr>
          <a:xfrm>
            <a:off x="428596" y="2214554"/>
            <a:ext cx="8143932" cy="3970318"/>
          </a:xfrm>
          <a:prstGeom prst="rect">
            <a:avLst/>
          </a:prstGeom>
        </p:spPr>
        <p:txBody>
          <a:bodyPr wrap="square">
            <a:spAutoFit/>
          </a:bodyPr>
          <a:lstStyle/>
          <a:p>
            <a:pPr algn="ctr"/>
            <a:r>
              <a:rPr lang="uk-UA" sz="2400" b="1" dirty="0" smtClean="0">
                <a:latin typeface="Times New Roman" pitchFamily="18" charset="0"/>
                <a:cs typeface="Times New Roman" pitchFamily="18" charset="0"/>
              </a:rPr>
              <a:t>Особливості проведення окремих слідчих (розшукових) дій та заходів забезпечення кримінального провадження стосовно адвоката</a:t>
            </a:r>
            <a:endParaRPr lang="en-US" sz="2400" b="1" dirty="0" smtClean="0">
              <a:latin typeface="Times New Roman" pitchFamily="18" charset="0"/>
              <a:cs typeface="Times New Roman" pitchFamily="18" charset="0"/>
            </a:endParaRPr>
          </a:p>
          <a:p>
            <a:pPr algn="just"/>
            <a:endParaRPr lang="uk-UA"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У разі проведення </a:t>
            </a:r>
            <a:r>
              <a:rPr lang="uk-UA" sz="2000" b="1" i="1" dirty="0" smtClean="0">
                <a:latin typeface="Times New Roman" pitchFamily="18" charset="0"/>
                <a:cs typeface="Times New Roman" pitchFamily="18" charset="0"/>
              </a:rPr>
              <a:t>обшуку чи огляду житла</a:t>
            </a:r>
            <a:r>
              <a:rPr lang="uk-UA" sz="2000" dirty="0" smtClean="0">
                <a:latin typeface="Times New Roman" pitchFamily="18" charset="0"/>
                <a:cs typeface="Times New Roman" pitchFamily="18" charset="0"/>
              </a:rPr>
              <a:t>, іншого володіння адвоката, </a:t>
            </a:r>
            <a:r>
              <a:rPr lang="uk-UA" sz="2000" b="1" i="1" dirty="0" smtClean="0">
                <a:latin typeface="Times New Roman" pitchFamily="18" charset="0"/>
                <a:cs typeface="Times New Roman" pitchFamily="18" charset="0"/>
              </a:rPr>
              <a:t>приміщень, де він здійснює адвокатську діяльність</a:t>
            </a:r>
            <a:r>
              <a:rPr lang="uk-UA" sz="2000" dirty="0" smtClean="0">
                <a:latin typeface="Times New Roman" pitchFamily="18" charset="0"/>
                <a:cs typeface="Times New Roman" pitchFamily="18" charset="0"/>
              </a:rPr>
              <a:t>, тимчасового доступу до речей і документів адвоката слідчий суддя, суд у своєму рішенні в обов’язковому порядку зазначає перелік речей, документів, що планується відшукати, виявити чи вилучити під час проведення слідчої (розшукової) дії чи застосування заходу забезпечення кримінального провадження, а також враховує вимоги пунктів 2-4 ст. 23 Закону України </a:t>
            </a:r>
            <a:r>
              <a:rPr lang="uk-UA" sz="2000" dirty="0" err="1" smtClean="0">
                <a:latin typeface="Times New Roman" pitchFamily="18" charset="0"/>
                <a:cs typeface="Times New Roman" pitchFamily="18" charset="0"/>
              </a:rPr>
              <a:t>“Про</a:t>
            </a:r>
            <a:r>
              <a:rPr lang="uk-UA" sz="2000" dirty="0" smtClean="0">
                <a:latin typeface="Times New Roman" pitchFamily="18" charset="0"/>
                <a:cs typeface="Times New Roman" pitchFamily="18" charset="0"/>
              </a:rPr>
              <a:t> адвокатуру та адвокатську </a:t>
            </a:r>
            <a:r>
              <a:rPr lang="uk-UA" sz="2000" dirty="0" err="1" smtClean="0">
                <a:latin typeface="Times New Roman" pitchFamily="18" charset="0"/>
                <a:cs typeface="Times New Roman" pitchFamily="18" charset="0"/>
              </a:rPr>
              <a:t>діяльність”</a:t>
            </a:r>
            <a:r>
              <a:rPr lang="uk-UA" sz="2000" dirty="0" smtClean="0">
                <a:latin typeface="Times New Roman" pitchFamily="18" charset="0"/>
                <a:cs typeface="Times New Roman" pitchFamily="18" charset="0"/>
              </a:rPr>
              <a:t>.</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428596" y="428604"/>
            <a:ext cx="8143932" cy="5909310"/>
          </a:xfrm>
          <a:prstGeom prst="rect">
            <a:avLst/>
          </a:prstGeom>
        </p:spPr>
        <p:txBody>
          <a:bodyPr wrap="square">
            <a:spAutoFit/>
          </a:bodyPr>
          <a:lstStyle/>
          <a:p>
            <a:pPr algn="just"/>
            <a:r>
              <a:rPr lang="en-US"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Під час проведення обшуку чи огляду житла, іншого володіння адвоката, приміщень, де він здійснює адвокатську діяльність, тимчасового доступу до речей і документів адвоката має бути присутній представник ради адвокатів регіону, крім випадків, передбачених абзацом четвертим цієї частини. Для забезпечення його участі службова особа, яка буде проводити відповідну </a:t>
            </a:r>
            <a:r>
              <a:rPr lang="uk-UA" sz="2000" dirty="0" smtClean="0">
                <a:latin typeface="Times New Roman" pitchFamily="18" charset="0"/>
                <a:cs typeface="Times New Roman" pitchFamily="18" charset="0"/>
              </a:rPr>
              <a:t>слідчу (розшукову) </a:t>
            </a:r>
            <a:r>
              <a:rPr lang="uk-UA" sz="2000" dirty="0" smtClean="0">
                <a:latin typeface="Times New Roman" pitchFamily="18" charset="0"/>
                <a:cs typeface="Times New Roman" pitchFamily="18" charset="0"/>
              </a:rPr>
              <a:t>дію чи застосовувати захід забезпечення кримінального провадження, завчасно повідомляє про це раду адвокатів регіону за місцем проведення такої процесуальної дії.</a:t>
            </a:r>
          </a:p>
          <a:p>
            <a:pPr algn="just"/>
            <a:r>
              <a:rPr lang="uk-UA" sz="2000" dirty="0" smtClean="0">
                <a:latin typeface="Times New Roman" pitchFamily="18" charset="0"/>
                <a:cs typeface="Times New Roman" pitchFamily="18" charset="0"/>
              </a:rPr>
              <a:t>	З метою забезпечення дотримання вимог </a:t>
            </a:r>
            <a:r>
              <a:rPr lang="uk-UA" sz="2000" dirty="0" smtClean="0">
                <a:latin typeface="Times New Roman" pitchFamily="18" charset="0"/>
                <a:cs typeface="Times New Roman" pitchFamily="18" charset="0"/>
              </a:rPr>
              <a:t>Закону України </a:t>
            </a:r>
            <a:r>
              <a:rPr lang="uk-UA" sz="2000" dirty="0" err="1" smtClean="0">
                <a:latin typeface="Times New Roman" pitchFamily="18" charset="0"/>
                <a:cs typeface="Times New Roman" pitchFamily="18" charset="0"/>
              </a:rPr>
              <a:t>“Про</a:t>
            </a:r>
            <a:r>
              <a:rPr lang="uk-UA" sz="2000" dirty="0" smtClean="0">
                <a:latin typeface="Times New Roman" pitchFamily="18" charset="0"/>
                <a:cs typeface="Times New Roman" pitchFamily="18" charset="0"/>
              </a:rPr>
              <a:t> адвокатуру та адвокатську </a:t>
            </a:r>
            <a:r>
              <a:rPr lang="uk-UA" sz="2000" dirty="0" err="1" smtClean="0">
                <a:latin typeface="Times New Roman" pitchFamily="18" charset="0"/>
                <a:cs typeface="Times New Roman" pitchFamily="18" charset="0"/>
              </a:rPr>
              <a:t>діяльність</a:t>
            </a:r>
            <a:r>
              <a:rPr lang="uk-UA" sz="2000"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щодо адвокатської таємниці під час проведення зазначених процесуальних дій представнику ради адвокатів регіону надається право ставити запитання, подавати свої зауваження та заперечення щодо порядку проведення процесуальних дій, що зазначаються у протоколі.</a:t>
            </a:r>
          </a:p>
          <a:p>
            <a:pPr algn="just"/>
            <a:r>
              <a:rPr lang="uk-UA" sz="2000" dirty="0" smtClean="0">
                <a:latin typeface="Times New Roman" pitchFamily="18" charset="0"/>
                <a:cs typeface="Times New Roman" pitchFamily="18" charset="0"/>
              </a:rPr>
              <a:t>	Неявка </a:t>
            </a:r>
            <a:r>
              <a:rPr lang="uk-UA" sz="2000" dirty="0" smtClean="0">
                <a:latin typeface="Times New Roman" pitchFamily="18" charset="0"/>
                <a:cs typeface="Times New Roman" pitchFamily="18" charset="0"/>
              </a:rPr>
              <a:t>представника ради адвокатів регіону за умови завчасного повідомлення ради адвокатів регіону не перешкоджає проведенню відповідної процесуальної дії.</a:t>
            </a:r>
          </a:p>
          <a:p>
            <a:pPr algn="just"/>
            <a:endParaRPr lang="uk-U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14612" y="357166"/>
            <a:ext cx="2753254" cy="461665"/>
          </a:xfrm>
          <a:prstGeom prst="rect">
            <a:avLst/>
          </a:prstGeom>
        </p:spPr>
        <p:txBody>
          <a:bodyPr wrap="none">
            <a:spAutoFit/>
          </a:bodyPr>
          <a:lstStyle/>
          <a:p>
            <a:r>
              <a:rPr lang="uk-UA" sz="2400" b="1" dirty="0" smtClean="0">
                <a:latin typeface="Times New Roman" pitchFamily="18" charset="0"/>
                <a:cs typeface="Times New Roman" pitchFamily="18" charset="0"/>
              </a:rPr>
              <a:t>Адвокатське бюро</a:t>
            </a:r>
            <a:endParaRPr lang="uk-UA" sz="2400" b="1" dirty="0">
              <a:latin typeface="Times New Roman" pitchFamily="18" charset="0"/>
              <a:cs typeface="Times New Roman" pitchFamily="18" charset="0"/>
            </a:endParaRPr>
          </a:p>
        </p:txBody>
      </p:sp>
      <p:sp>
        <p:nvSpPr>
          <p:cNvPr id="3" name="Прямоугольник 2"/>
          <p:cNvSpPr/>
          <p:nvPr/>
        </p:nvSpPr>
        <p:spPr>
          <a:xfrm>
            <a:off x="428596" y="928670"/>
            <a:ext cx="8072494"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b="1" dirty="0" smtClean="0">
                <a:solidFill>
                  <a:schemeClr val="tx1"/>
                </a:solidFill>
                <a:latin typeface="Times New Roman" pitchFamily="18" charset="0"/>
                <a:cs typeface="Times New Roman" pitchFamily="18" charset="0"/>
              </a:rPr>
              <a:t>Адвокатське бюро </a:t>
            </a:r>
            <a:r>
              <a:rPr lang="uk-UA" sz="2000" dirty="0" smtClean="0">
                <a:solidFill>
                  <a:schemeClr val="tx1"/>
                </a:solidFill>
                <a:latin typeface="Times New Roman" pitchFamily="18" charset="0"/>
                <a:cs typeface="Times New Roman" pitchFamily="18" charset="0"/>
              </a:rPr>
              <a:t>є юридичною особою, </a:t>
            </a:r>
            <a:r>
              <a:rPr lang="uk-UA" sz="2000" b="1" dirty="0" smtClean="0">
                <a:solidFill>
                  <a:schemeClr val="tx1"/>
                </a:solidFill>
                <a:latin typeface="Times New Roman" pitchFamily="18" charset="0"/>
                <a:cs typeface="Times New Roman" pitchFamily="18" charset="0"/>
              </a:rPr>
              <a:t>створеною одним адвокатом</a:t>
            </a:r>
            <a:r>
              <a:rPr lang="uk-UA" sz="2000" dirty="0" smtClean="0">
                <a:solidFill>
                  <a:schemeClr val="tx1"/>
                </a:solidFill>
                <a:latin typeface="Times New Roman" pitchFamily="18" charset="0"/>
                <a:cs typeface="Times New Roman" pitchFamily="18" charset="0"/>
              </a:rPr>
              <a:t>, і діє на підставі </a:t>
            </a:r>
            <a:r>
              <a:rPr lang="uk-UA" sz="2000" b="1" dirty="0" smtClean="0">
                <a:solidFill>
                  <a:schemeClr val="tx1"/>
                </a:solidFill>
                <a:latin typeface="Times New Roman" pitchFamily="18" charset="0"/>
                <a:cs typeface="Times New Roman" pitchFamily="18" charset="0"/>
              </a:rPr>
              <a:t>статуту</a:t>
            </a:r>
            <a:r>
              <a:rPr lang="uk-UA" sz="2000" dirty="0" smtClean="0">
                <a:solidFill>
                  <a:schemeClr val="tx1"/>
                </a:solidFill>
                <a:latin typeface="Times New Roman" pitchFamily="18" charset="0"/>
                <a:cs typeface="Times New Roman" pitchFamily="18" charset="0"/>
              </a:rPr>
              <a:t>. Найменування адвокатського бюро повинно включати прізвище адвоката, який його створив.</a:t>
            </a:r>
            <a:endParaRPr lang="uk-UA" sz="2000" i="1" dirty="0">
              <a:solidFill>
                <a:schemeClr val="tx1"/>
              </a:solidFill>
              <a:latin typeface="Times New Roman" pitchFamily="18" charset="0"/>
              <a:cs typeface="Times New Roman" pitchFamily="18" charset="0"/>
            </a:endParaRPr>
          </a:p>
        </p:txBody>
      </p:sp>
      <p:sp>
        <p:nvSpPr>
          <p:cNvPr id="5" name="Прямоугольник 4"/>
          <p:cNvSpPr/>
          <p:nvPr/>
        </p:nvSpPr>
        <p:spPr>
          <a:xfrm>
            <a:off x="4000496" y="2096681"/>
            <a:ext cx="4429156" cy="41898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dirty="0" smtClean="0">
                <a:latin typeface="Times New Roman" pitchFamily="18" charset="0"/>
                <a:cs typeface="Times New Roman" pitchFamily="18" charset="0"/>
              </a:rPr>
              <a:t>здійснюється у порядку, встановленому </a:t>
            </a:r>
            <a:r>
              <a:rPr lang="uk-UA" sz="2400" b="1" i="1" dirty="0" smtClean="0">
                <a:latin typeface="Times New Roman" pitchFamily="18" charset="0"/>
                <a:cs typeface="Times New Roman" pitchFamily="18" charset="0"/>
              </a:rPr>
              <a:t>Законом України </a:t>
            </a:r>
            <a:r>
              <a:rPr lang="uk-UA" sz="2400" b="1" i="1" dirty="0" err="1" smtClean="0">
                <a:latin typeface="Times New Roman" pitchFamily="18" charset="0"/>
                <a:cs typeface="Times New Roman" pitchFamily="18" charset="0"/>
              </a:rPr>
              <a:t>“Про</a:t>
            </a:r>
            <a:r>
              <a:rPr lang="uk-UA" sz="2400" b="1" i="1" dirty="0" smtClean="0">
                <a:latin typeface="Times New Roman" pitchFamily="18" charset="0"/>
                <a:cs typeface="Times New Roman" pitchFamily="18" charset="0"/>
              </a:rPr>
              <a:t> державну реєстрацію юридичних осіб та фізичних осіб – </a:t>
            </a:r>
            <a:r>
              <a:rPr lang="uk-UA" sz="2400" b="1" i="1" dirty="0" err="1" smtClean="0">
                <a:latin typeface="Times New Roman" pitchFamily="18" charset="0"/>
                <a:cs typeface="Times New Roman" pitchFamily="18" charset="0"/>
              </a:rPr>
              <a:t>підприємців”</a:t>
            </a:r>
            <a:r>
              <a:rPr lang="uk-UA" sz="2400" b="1" i="1"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(Про державну реєстрацію юридичних осіб, фізичних осіб - підприємців та громадських формувань), з урахуванням особливостей, передбачених цим Законом.</a:t>
            </a:r>
            <a:endParaRPr lang="uk-UA" sz="2400" b="1" dirty="0">
              <a:latin typeface="Times New Roman" pitchFamily="18" charset="0"/>
              <a:cs typeface="Times New Roman" pitchFamily="18" charset="0"/>
            </a:endParaRPr>
          </a:p>
        </p:txBody>
      </p:sp>
      <p:sp>
        <p:nvSpPr>
          <p:cNvPr id="7" name="Стрелка вправо 6"/>
          <p:cNvSpPr/>
          <p:nvPr/>
        </p:nvSpPr>
        <p:spPr>
          <a:xfrm>
            <a:off x="3143240" y="3714752"/>
            <a:ext cx="785818" cy="7715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428596" y="2071678"/>
            <a:ext cx="2714644" cy="42148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Державна реєстрація адвокатського бюро</a:t>
            </a:r>
            <a:endParaRPr lang="uk-UA"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428596" y="428604"/>
            <a:ext cx="8143932" cy="4401205"/>
          </a:xfrm>
          <a:prstGeom prst="rect">
            <a:avLst/>
          </a:prstGeom>
        </p:spPr>
        <p:txBody>
          <a:bodyPr wrap="square">
            <a:spAutoFit/>
          </a:bodyPr>
          <a:lstStyle/>
          <a:p>
            <a:pPr algn="ctr"/>
            <a:endParaRPr lang="uk-UA" sz="2800" dirty="0" smtClean="0">
              <a:latin typeface="Times New Roman" pitchFamily="18" charset="0"/>
              <a:cs typeface="Times New Roman" pitchFamily="18" charset="0"/>
            </a:endParaRPr>
          </a:p>
          <a:p>
            <a:pPr algn="ctr"/>
            <a:r>
              <a:rPr lang="uk-UA" sz="2800" dirty="0" smtClean="0">
                <a:latin typeface="Times New Roman" pitchFamily="18" charset="0"/>
                <a:cs typeface="Times New Roman" pitchFamily="18" charset="0"/>
              </a:rPr>
              <a:t>Органи </a:t>
            </a:r>
            <a:r>
              <a:rPr lang="uk-UA" sz="2800" dirty="0" smtClean="0">
                <a:latin typeface="Times New Roman" pitchFamily="18" charset="0"/>
                <a:cs typeface="Times New Roman" pitchFamily="18" charset="0"/>
              </a:rPr>
              <a:t>державної влади, органи місцевого самоврядування, їх посадові і службові особи у відносинах з адвокатами зобов’язані дотримуватися вимог </a:t>
            </a:r>
            <a:r>
              <a:rPr lang="uk-UA" sz="2800" b="1" dirty="0" smtClean="0">
                <a:latin typeface="Times New Roman" pitchFamily="18" charset="0"/>
                <a:cs typeface="Times New Roman" pitchFamily="18" charset="0"/>
              </a:rPr>
              <a:t>Конституції України та законів України, Конвенції про захист прав людини і основоположних свобод 1950 року та протоколів до неї, згоду на обов’язковість яких надано Верховною Радою України, практики Європейського суду з прав людини.</a:t>
            </a:r>
            <a:endParaRPr lang="uk-UA"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Группа 17"/>
          <p:cNvGrpSpPr/>
          <p:nvPr/>
        </p:nvGrpSpPr>
        <p:grpSpPr>
          <a:xfrm>
            <a:off x="785786" y="214290"/>
            <a:ext cx="7858180" cy="6143668"/>
            <a:chOff x="785786" y="214290"/>
            <a:chExt cx="7858180" cy="6143668"/>
          </a:xfrm>
        </p:grpSpPr>
        <p:sp>
          <p:nvSpPr>
            <p:cNvPr id="3" name="Прямоугольник 2"/>
            <p:cNvSpPr/>
            <p:nvPr/>
          </p:nvSpPr>
          <p:spPr>
            <a:xfrm>
              <a:off x="785786" y="214290"/>
              <a:ext cx="785818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Адвокатське бюро:</a:t>
              </a:r>
              <a:endParaRPr lang="uk-UA" sz="2800" b="1" dirty="0">
                <a:latin typeface="Times New Roman" pitchFamily="18" charset="0"/>
                <a:cs typeface="Times New Roman" pitchFamily="18" charset="0"/>
              </a:endParaRPr>
            </a:p>
          </p:txBody>
        </p:sp>
        <p:sp>
          <p:nvSpPr>
            <p:cNvPr id="4" name="Прямоугольник 3"/>
            <p:cNvSpPr/>
            <p:nvPr/>
          </p:nvSpPr>
          <p:spPr>
            <a:xfrm>
              <a:off x="1643042" y="1285860"/>
              <a:ext cx="700092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має самостійний баланс, може відкривати рахунки у банках, мати печатку, штампи і бланки із своїм найменуванням.</a:t>
              </a:r>
              <a:endParaRPr lang="uk-UA" sz="2000" dirty="0">
                <a:latin typeface="Times New Roman" pitchFamily="18" charset="0"/>
                <a:cs typeface="Times New Roman" pitchFamily="18" charset="0"/>
              </a:endParaRPr>
            </a:p>
          </p:txBody>
        </p:sp>
        <p:sp>
          <p:nvSpPr>
            <p:cNvPr id="6" name="Прямоугольник 5"/>
            <p:cNvSpPr/>
            <p:nvPr/>
          </p:nvSpPr>
          <p:spPr>
            <a:xfrm>
              <a:off x="1643042" y="2143116"/>
              <a:ext cx="7000924" cy="19288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про створення, реорганізацію або ліквідацію адвокатського бюро адвокат, який створив адвокатське бюро, протягом трьох днів з дня внесення відповідних відомостей до Єдиного державного реєстру юридичних осіб та фізичних осіб - підприємців письмово повідомляє відповідну раду адвокатів регіону.</a:t>
              </a:r>
              <a:endParaRPr lang="uk-UA" sz="2000" b="1" dirty="0">
                <a:latin typeface="Times New Roman" pitchFamily="18" charset="0"/>
                <a:cs typeface="Times New Roman" pitchFamily="18" charset="0"/>
              </a:endParaRPr>
            </a:p>
          </p:txBody>
        </p:sp>
        <p:sp>
          <p:nvSpPr>
            <p:cNvPr id="9" name="Стрелка вправо 8"/>
            <p:cNvSpPr/>
            <p:nvPr/>
          </p:nvSpPr>
          <p:spPr>
            <a:xfrm>
              <a:off x="785786" y="142873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Стрелка вправо 10"/>
            <p:cNvSpPr/>
            <p:nvPr/>
          </p:nvSpPr>
          <p:spPr>
            <a:xfrm>
              <a:off x="785786" y="285749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угольник 14"/>
            <p:cNvSpPr/>
            <p:nvPr/>
          </p:nvSpPr>
          <p:spPr>
            <a:xfrm>
              <a:off x="1643042" y="4286256"/>
              <a:ext cx="7000924" cy="20717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стороною договору про надання правової допомоги є адвокатське бюро. Адвокатське бюро може залучати до виконання укладених бюро договорів про надання правової допомоги інших адвокатів на договірних засадах. Адвокатське бюро зобов’язане забезпечити дотримання професійних прав адвокатів та гарантій адвокатської діяльності.</a:t>
              </a:r>
              <a:endParaRPr lang="uk-UA" sz="2000" b="1" dirty="0">
                <a:latin typeface="Times New Roman" pitchFamily="18" charset="0"/>
                <a:cs typeface="Times New Roman" pitchFamily="18" charset="0"/>
              </a:endParaRPr>
            </a:p>
          </p:txBody>
        </p:sp>
        <p:sp>
          <p:nvSpPr>
            <p:cNvPr id="17" name="Стрелка вправо 16"/>
            <p:cNvSpPr/>
            <p:nvPr/>
          </p:nvSpPr>
          <p:spPr>
            <a:xfrm>
              <a:off x="785786" y="5072074"/>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14612" y="357166"/>
            <a:ext cx="3591624" cy="461665"/>
          </a:xfrm>
          <a:prstGeom prst="rect">
            <a:avLst/>
          </a:prstGeom>
        </p:spPr>
        <p:txBody>
          <a:bodyPr wrap="none">
            <a:spAutoFit/>
          </a:bodyPr>
          <a:lstStyle/>
          <a:p>
            <a:r>
              <a:rPr lang="uk-UA" sz="2400" b="1" dirty="0" smtClean="0">
                <a:latin typeface="Times New Roman" pitchFamily="18" charset="0"/>
                <a:cs typeface="Times New Roman" pitchFamily="18" charset="0"/>
              </a:rPr>
              <a:t>Адвокатське об’єднання</a:t>
            </a:r>
            <a:endParaRPr lang="uk-UA" sz="2400" b="1" dirty="0">
              <a:latin typeface="Times New Roman" pitchFamily="18" charset="0"/>
              <a:cs typeface="Times New Roman" pitchFamily="18" charset="0"/>
            </a:endParaRPr>
          </a:p>
        </p:txBody>
      </p:sp>
      <p:sp>
        <p:nvSpPr>
          <p:cNvPr id="3" name="Прямоугольник 2"/>
          <p:cNvSpPr/>
          <p:nvPr/>
        </p:nvSpPr>
        <p:spPr>
          <a:xfrm>
            <a:off x="428596" y="928670"/>
            <a:ext cx="8072494"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b="1" dirty="0" smtClean="0">
                <a:solidFill>
                  <a:schemeClr val="tx1"/>
                </a:solidFill>
                <a:latin typeface="Times New Roman" pitchFamily="18" charset="0"/>
                <a:cs typeface="Times New Roman" pitchFamily="18" charset="0"/>
              </a:rPr>
              <a:t>Адвокатське об’єднання </a:t>
            </a:r>
            <a:r>
              <a:rPr lang="uk-UA" sz="2000" dirty="0" smtClean="0">
                <a:solidFill>
                  <a:schemeClr val="tx1"/>
                </a:solidFill>
                <a:latin typeface="Times New Roman" pitchFamily="18" charset="0"/>
                <a:cs typeface="Times New Roman" pitchFamily="18" charset="0"/>
              </a:rPr>
              <a:t>є юридичною особою, створеною шляхом </a:t>
            </a:r>
            <a:r>
              <a:rPr lang="uk-UA" sz="2000" b="1" i="1" dirty="0" smtClean="0">
                <a:solidFill>
                  <a:schemeClr val="tx1"/>
                </a:solidFill>
                <a:latin typeface="Times New Roman" pitchFamily="18" charset="0"/>
                <a:cs typeface="Times New Roman" pitchFamily="18" charset="0"/>
              </a:rPr>
              <a:t>об’єднання двох або більше адвокатів (учасників)</a:t>
            </a:r>
            <a:r>
              <a:rPr lang="uk-UA" sz="2000" i="1" dirty="0" smtClean="0">
                <a:solidFill>
                  <a:schemeClr val="tx1"/>
                </a:solidFill>
                <a:latin typeface="Times New Roman" pitchFamily="18" charset="0"/>
                <a:cs typeface="Times New Roman" pitchFamily="18" charset="0"/>
              </a:rPr>
              <a:t>, </a:t>
            </a:r>
            <a:r>
              <a:rPr lang="uk-UA" sz="2000" dirty="0" smtClean="0">
                <a:solidFill>
                  <a:schemeClr val="tx1"/>
                </a:solidFill>
                <a:latin typeface="Times New Roman" pitchFamily="18" charset="0"/>
                <a:cs typeface="Times New Roman" pitchFamily="18" charset="0"/>
              </a:rPr>
              <a:t>і діє на підставі статуту.</a:t>
            </a:r>
            <a:endParaRPr lang="uk-UA" sz="2000" i="1" dirty="0">
              <a:solidFill>
                <a:schemeClr val="tx1"/>
              </a:solidFill>
              <a:latin typeface="Times New Roman" pitchFamily="18" charset="0"/>
              <a:cs typeface="Times New Roman" pitchFamily="18" charset="0"/>
            </a:endParaRPr>
          </a:p>
        </p:txBody>
      </p:sp>
      <p:sp>
        <p:nvSpPr>
          <p:cNvPr id="5" name="Прямоугольник 4"/>
          <p:cNvSpPr/>
          <p:nvPr/>
        </p:nvSpPr>
        <p:spPr>
          <a:xfrm>
            <a:off x="4000496" y="2096681"/>
            <a:ext cx="4429156" cy="41898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dirty="0" smtClean="0">
                <a:latin typeface="Times New Roman" pitchFamily="18" charset="0"/>
                <a:cs typeface="Times New Roman" pitchFamily="18" charset="0"/>
              </a:rPr>
              <a:t>здійснюється у порядку, встановленому </a:t>
            </a:r>
            <a:r>
              <a:rPr lang="uk-UA" sz="2400" b="1" i="1" dirty="0" smtClean="0">
                <a:latin typeface="Times New Roman" pitchFamily="18" charset="0"/>
                <a:cs typeface="Times New Roman" pitchFamily="18" charset="0"/>
              </a:rPr>
              <a:t>Законом України </a:t>
            </a:r>
            <a:r>
              <a:rPr lang="uk-UA" sz="2400" b="1" i="1" dirty="0" err="1" smtClean="0">
                <a:latin typeface="Times New Roman" pitchFamily="18" charset="0"/>
                <a:cs typeface="Times New Roman" pitchFamily="18" charset="0"/>
              </a:rPr>
              <a:t>“Про</a:t>
            </a:r>
            <a:r>
              <a:rPr lang="uk-UA" sz="2400" b="1" i="1" dirty="0" smtClean="0">
                <a:latin typeface="Times New Roman" pitchFamily="18" charset="0"/>
                <a:cs typeface="Times New Roman" pitchFamily="18" charset="0"/>
              </a:rPr>
              <a:t> державну реєстрацію юридичних осіб та фізичних осіб – </a:t>
            </a:r>
            <a:r>
              <a:rPr lang="uk-UA" sz="2400" b="1" i="1" dirty="0" err="1" smtClean="0">
                <a:latin typeface="Times New Roman" pitchFamily="18" charset="0"/>
                <a:cs typeface="Times New Roman" pitchFamily="18" charset="0"/>
              </a:rPr>
              <a:t>підприємців”</a:t>
            </a:r>
            <a:r>
              <a:rPr lang="uk-UA" sz="2400" b="1" i="1"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(Про державну реєстрацію юридичних осіб, фізичних осіб - підприємців та громадських формувань), з урахуванням особливостей, передбачених цим Законом.</a:t>
            </a:r>
            <a:endParaRPr lang="uk-UA" sz="2400" b="1" dirty="0">
              <a:latin typeface="Times New Roman" pitchFamily="18" charset="0"/>
              <a:cs typeface="Times New Roman" pitchFamily="18" charset="0"/>
            </a:endParaRPr>
          </a:p>
        </p:txBody>
      </p:sp>
      <p:sp>
        <p:nvSpPr>
          <p:cNvPr id="7" name="Стрелка вправо 6"/>
          <p:cNvSpPr/>
          <p:nvPr/>
        </p:nvSpPr>
        <p:spPr>
          <a:xfrm>
            <a:off x="3143240" y="3714752"/>
            <a:ext cx="785818" cy="7715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428596" y="2071678"/>
            <a:ext cx="2714644" cy="42148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Державна реєстрація адвокатського об’єднання</a:t>
            </a:r>
            <a:endParaRPr lang="uk-UA"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7"/>
          <p:cNvGrpSpPr/>
          <p:nvPr/>
        </p:nvGrpSpPr>
        <p:grpSpPr>
          <a:xfrm>
            <a:off x="785786" y="214290"/>
            <a:ext cx="7858180" cy="6143668"/>
            <a:chOff x="785786" y="214290"/>
            <a:chExt cx="7858180" cy="6143668"/>
          </a:xfrm>
        </p:grpSpPr>
        <p:sp>
          <p:nvSpPr>
            <p:cNvPr id="3" name="Прямоугольник 2"/>
            <p:cNvSpPr/>
            <p:nvPr/>
          </p:nvSpPr>
          <p:spPr>
            <a:xfrm>
              <a:off x="785786" y="214290"/>
              <a:ext cx="785818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3200" b="1" dirty="0" smtClean="0">
                  <a:latin typeface="Times New Roman" pitchFamily="18" charset="0"/>
                  <a:cs typeface="Times New Roman" pitchFamily="18" charset="0"/>
                </a:rPr>
                <a:t>Адвокатське об’єднання:</a:t>
              </a:r>
              <a:endParaRPr lang="uk-UA" sz="3200" b="1" dirty="0">
                <a:latin typeface="Times New Roman" pitchFamily="18" charset="0"/>
                <a:cs typeface="Times New Roman" pitchFamily="18" charset="0"/>
              </a:endParaRPr>
            </a:p>
          </p:txBody>
        </p:sp>
        <p:sp>
          <p:nvSpPr>
            <p:cNvPr id="4" name="Прямоугольник 3"/>
            <p:cNvSpPr/>
            <p:nvPr/>
          </p:nvSpPr>
          <p:spPr>
            <a:xfrm>
              <a:off x="1643042" y="1285860"/>
              <a:ext cx="700092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dirty="0" smtClean="0">
                  <a:latin typeface="Times New Roman" pitchFamily="18" charset="0"/>
                  <a:cs typeface="Times New Roman" pitchFamily="18" charset="0"/>
                </a:rPr>
                <a:t>має самостійний баланс, може відкривати рахунки у банках, мати печатку, штампи і бланки із своїм найменуванням.</a:t>
              </a:r>
              <a:endParaRPr lang="uk-UA" dirty="0">
                <a:latin typeface="Times New Roman" pitchFamily="18" charset="0"/>
                <a:cs typeface="Times New Roman" pitchFamily="18" charset="0"/>
              </a:endParaRPr>
            </a:p>
          </p:txBody>
        </p:sp>
        <p:sp>
          <p:nvSpPr>
            <p:cNvPr id="6" name="Прямоугольник 5"/>
            <p:cNvSpPr/>
            <p:nvPr/>
          </p:nvSpPr>
          <p:spPr>
            <a:xfrm>
              <a:off x="1643042" y="2143116"/>
              <a:ext cx="7000924" cy="14287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dirty="0" smtClean="0">
                  <a:latin typeface="Times New Roman" pitchFamily="18" charset="0"/>
                  <a:cs typeface="Times New Roman" pitchFamily="18" charset="0"/>
                </a:rPr>
                <a:t>створення, реорганізацію або ліквідацію адвокатського об’єднання, зміну складу його учасників адвокатське об’єднання протягом трьох днів з дня внесення відповідних відомостей до Єдиного державного реєстру юридичних осіб та фізичних осіб - підприємців письмово повідомляє відповідну раду адвокатів регіону.</a:t>
              </a:r>
              <a:endParaRPr lang="uk-UA" b="1" dirty="0">
                <a:latin typeface="Times New Roman" pitchFamily="18" charset="0"/>
                <a:cs typeface="Times New Roman" pitchFamily="18" charset="0"/>
              </a:endParaRPr>
            </a:p>
          </p:txBody>
        </p:sp>
        <p:sp>
          <p:nvSpPr>
            <p:cNvPr id="9" name="Стрелка вправо 8"/>
            <p:cNvSpPr/>
            <p:nvPr/>
          </p:nvSpPr>
          <p:spPr>
            <a:xfrm>
              <a:off x="785786" y="142873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Стрелка вправо 10"/>
            <p:cNvSpPr/>
            <p:nvPr/>
          </p:nvSpPr>
          <p:spPr>
            <a:xfrm>
              <a:off x="785786" y="285749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угольник 14"/>
            <p:cNvSpPr/>
            <p:nvPr/>
          </p:nvSpPr>
          <p:spPr>
            <a:xfrm>
              <a:off x="1643042" y="3714752"/>
              <a:ext cx="7000924" cy="26432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dirty="0" smtClean="0">
                  <a:latin typeface="Times New Roman" pitchFamily="18" charset="0"/>
                  <a:cs typeface="Times New Roman" pitchFamily="18" charset="0"/>
                </a:rPr>
                <a:t>Стороною договору про надання правової допомоги є адвокатське об’єднання. Від імені адвокатського об’єднання договір про надання правової допомоги підписується учасником адвокатського об’єднання, уповноваженим на це довіреністю або статутом адвокатського об’єднання. Адвокатське об’єднання може залучати до виконання укладених об’єднанням договорів про надання правової допомоги інших адвокатів на договірних засадах. Адвокатське об’єднання зобов’язане забезпечити дотримання професійних прав адвокатів та гарантій адвокатської діяльності.</a:t>
              </a:r>
              <a:endParaRPr lang="uk-UA" b="1" dirty="0">
                <a:latin typeface="Times New Roman" pitchFamily="18" charset="0"/>
                <a:cs typeface="Times New Roman" pitchFamily="18" charset="0"/>
              </a:endParaRPr>
            </a:p>
          </p:txBody>
        </p:sp>
        <p:sp>
          <p:nvSpPr>
            <p:cNvPr id="17" name="Стрелка вправо 16"/>
            <p:cNvSpPr/>
            <p:nvPr/>
          </p:nvSpPr>
          <p:spPr>
            <a:xfrm>
              <a:off x="785786" y="5072074"/>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Группа 18"/>
          <p:cNvGrpSpPr/>
          <p:nvPr/>
        </p:nvGrpSpPr>
        <p:grpSpPr>
          <a:xfrm>
            <a:off x="785786" y="214290"/>
            <a:ext cx="7858180" cy="6143668"/>
            <a:chOff x="857224" y="214290"/>
            <a:chExt cx="7858180" cy="5214974"/>
          </a:xfrm>
        </p:grpSpPr>
        <p:sp>
          <p:nvSpPr>
            <p:cNvPr id="4" name="Прямоугольник 3"/>
            <p:cNvSpPr/>
            <p:nvPr/>
          </p:nvSpPr>
          <p:spPr>
            <a:xfrm>
              <a:off x="857224" y="214290"/>
              <a:ext cx="785818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dirty="0" smtClean="0">
                  <a:latin typeface="Times New Roman" pitchFamily="18" charset="0"/>
                  <a:cs typeface="Times New Roman" pitchFamily="18" charset="0"/>
                </a:rPr>
                <a:t>Помічник адвоката</a:t>
              </a:r>
              <a:endParaRPr lang="uk-UA" sz="2800" b="1" dirty="0">
                <a:latin typeface="Times New Roman" pitchFamily="18" charset="0"/>
                <a:cs typeface="Times New Roman" pitchFamily="18" charset="0"/>
              </a:endParaRPr>
            </a:p>
          </p:txBody>
        </p:sp>
        <p:sp>
          <p:nvSpPr>
            <p:cNvPr id="5" name="Прямоугольник 4"/>
            <p:cNvSpPr/>
            <p:nvPr/>
          </p:nvSpPr>
          <p:spPr>
            <a:xfrm>
              <a:off x="1714480" y="1285860"/>
              <a:ext cx="7000924" cy="20002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Адвокат може мати помічників з числа осіб, які мають </a:t>
              </a:r>
              <a:r>
                <a:rPr lang="uk-UA" sz="2000" b="1" dirty="0" smtClean="0">
                  <a:latin typeface="Times New Roman" pitchFamily="18" charset="0"/>
                  <a:cs typeface="Times New Roman" pitchFamily="18" charset="0"/>
                </a:rPr>
                <a:t>повну вищу юридичну освіту.</a:t>
              </a:r>
              <a:r>
                <a:rPr lang="uk-UA" sz="2000" dirty="0" smtClean="0">
                  <a:latin typeface="Times New Roman" pitchFamily="18" charset="0"/>
                  <a:cs typeface="Times New Roman" pitchFamily="18" charset="0"/>
                </a:rPr>
                <a:t> Помічники адвоката працюють на підставі </a:t>
              </a:r>
              <a:r>
                <a:rPr lang="uk-UA" sz="2000" b="1" dirty="0" smtClean="0">
                  <a:latin typeface="Times New Roman" pitchFamily="18" charset="0"/>
                  <a:cs typeface="Times New Roman" pitchFamily="18" charset="0"/>
                </a:rPr>
                <a:t>трудового договору (контракту), </a:t>
              </a:r>
              <a:r>
                <a:rPr lang="uk-UA" sz="2000" dirty="0" smtClean="0">
                  <a:latin typeface="Times New Roman" pitchFamily="18" charset="0"/>
                  <a:cs typeface="Times New Roman" pitchFamily="18" charset="0"/>
                </a:rPr>
                <a:t>укладеного з адвокатом, адвокатським бюро, адвокатським об’єднанням, з додержанням вимог Закону України </a:t>
              </a:r>
              <a:r>
                <a:rPr lang="uk-UA" sz="2000" dirty="0" err="1" smtClean="0">
                  <a:latin typeface="Times New Roman" pitchFamily="18" charset="0"/>
                  <a:cs typeface="Times New Roman" pitchFamily="18" charset="0"/>
                </a:rPr>
                <a:t>“Про</a:t>
              </a:r>
              <a:r>
                <a:rPr lang="uk-UA" sz="2000" dirty="0" smtClean="0">
                  <a:latin typeface="Times New Roman" pitchFamily="18" charset="0"/>
                  <a:cs typeface="Times New Roman" pitchFamily="18" charset="0"/>
                </a:rPr>
                <a:t> адвокатуру та адвокатську </a:t>
              </a:r>
              <a:r>
                <a:rPr lang="uk-UA" sz="2000" dirty="0" err="1" smtClean="0">
                  <a:latin typeface="Times New Roman" pitchFamily="18" charset="0"/>
                  <a:cs typeface="Times New Roman" pitchFamily="18" charset="0"/>
                </a:rPr>
                <a:t>діяльність”</a:t>
              </a:r>
              <a:r>
                <a:rPr lang="uk-UA" sz="2000" dirty="0" smtClean="0">
                  <a:latin typeface="Times New Roman" pitchFamily="18" charset="0"/>
                  <a:cs typeface="Times New Roman" pitchFamily="18" charset="0"/>
                </a:rPr>
                <a:t> і законодавства про працю.</a:t>
              </a:r>
              <a:endParaRPr lang="uk-UA" sz="2000" dirty="0">
                <a:latin typeface="Times New Roman" pitchFamily="18" charset="0"/>
                <a:cs typeface="Times New Roman" pitchFamily="18" charset="0"/>
              </a:endParaRPr>
            </a:p>
          </p:txBody>
        </p:sp>
        <p:sp>
          <p:nvSpPr>
            <p:cNvPr id="8" name="Прямоугольник 7"/>
            <p:cNvSpPr/>
            <p:nvPr/>
          </p:nvSpPr>
          <p:spPr>
            <a:xfrm>
              <a:off x="1714480" y="3429000"/>
              <a:ext cx="7000924" cy="11430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b="1" dirty="0" smtClean="0">
                  <a:latin typeface="Times New Roman" pitchFamily="18" charset="0"/>
                  <a:cs typeface="Times New Roman" pitchFamily="18" charset="0"/>
                </a:rPr>
                <a:t>виконує доручення адвоката у справах, що знаходяться у провадженні адвоката</a:t>
              </a:r>
              <a:r>
                <a:rPr lang="uk-UA" sz="2000" dirty="0" smtClean="0">
                  <a:latin typeface="Times New Roman" pitchFamily="18" charset="0"/>
                  <a:cs typeface="Times New Roman" pitchFamily="18" charset="0"/>
                </a:rPr>
                <a:t>, крім тих, що належать до процесуальних повноважень (прав та обов’язків) адвоката</a:t>
              </a:r>
              <a:r>
                <a:rPr lang="ru-RU" sz="2000" dirty="0" smtClean="0">
                  <a:latin typeface="Times New Roman" pitchFamily="18" charset="0"/>
                  <a:cs typeface="Times New Roman" pitchFamily="18" charset="0"/>
                </a:rPr>
                <a:t>.</a:t>
              </a:r>
              <a:endParaRPr lang="uk-UA" sz="2000" b="1" dirty="0">
                <a:latin typeface="Times New Roman" pitchFamily="18" charset="0"/>
                <a:cs typeface="Times New Roman" pitchFamily="18" charset="0"/>
              </a:endParaRPr>
            </a:p>
          </p:txBody>
        </p:sp>
        <p:sp>
          <p:nvSpPr>
            <p:cNvPr id="10" name="Стрелка вправо 9"/>
            <p:cNvSpPr/>
            <p:nvPr/>
          </p:nvSpPr>
          <p:spPr>
            <a:xfrm>
              <a:off x="857224" y="2214554"/>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Стрелка вправо 12"/>
            <p:cNvSpPr/>
            <p:nvPr/>
          </p:nvSpPr>
          <p:spPr>
            <a:xfrm>
              <a:off x="857224" y="392906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угольник 14"/>
            <p:cNvSpPr/>
            <p:nvPr/>
          </p:nvSpPr>
          <p:spPr>
            <a:xfrm>
              <a:off x="1714480" y="4857760"/>
              <a:ext cx="7000924"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Положення про помічника адвоката затверджується Радою адвокатів України.</a:t>
              </a:r>
              <a:endParaRPr lang="uk-UA" sz="2000" b="1" dirty="0">
                <a:latin typeface="Times New Roman" pitchFamily="18" charset="0"/>
                <a:cs typeface="Times New Roman" pitchFamily="18" charset="0"/>
              </a:endParaRPr>
            </a:p>
          </p:txBody>
        </p:sp>
        <p:sp>
          <p:nvSpPr>
            <p:cNvPr id="17" name="Стрелка вправо 16"/>
            <p:cNvSpPr/>
            <p:nvPr/>
          </p:nvSpPr>
          <p:spPr>
            <a:xfrm>
              <a:off x="857224" y="5000636"/>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14290"/>
            <a:ext cx="7858180" cy="646331"/>
          </a:xfrm>
          <a:prstGeom prst="rect">
            <a:avLst/>
          </a:prstGeom>
        </p:spPr>
        <p:txBody>
          <a:bodyPr wrap="square">
            <a:spAutoFit/>
          </a:bodyPr>
          <a:lstStyle/>
          <a:p>
            <a:pPr algn="just"/>
            <a:r>
              <a:rPr lang="uk-UA" b="1" dirty="0" smtClean="0">
                <a:latin typeface="Times New Roman" pitchFamily="18" charset="0"/>
                <a:cs typeface="Times New Roman" pitchFamily="18" charset="0"/>
              </a:rPr>
              <a:t>Помічнику адвоката забороняється суміщати роботу в адвоката з діяльністю, несумісною з діяльністю адвоката.</a:t>
            </a:r>
            <a:endParaRPr lang="uk-UA" dirty="0">
              <a:latin typeface="Times New Roman" pitchFamily="18" charset="0"/>
              <a:cs typeface="Times New Roman" pitchFamily="18" charset="0"/>
            </a:endParaRPr>
          </a:p>
        </p:txBody>
      </p:sp>
      <p:grpSp>
        <p:nvGrpSpPr>
          <p:cNvPr id="3" name="Группа 2"/>
          <p:cNvGrpSpPr/>
          <p:nvPr/>
        </p:nvGrpSpPr>
        <p:grpSpPr>
          <a:xfrm>
            <a:off x="642910" y="928671"/>
            <a:ext cx="7858180" cy="5572164"/>
            <a:chOff x="785786" y="214291"/>
            <a:chExt cx="7858180" cy="6773215"/>
          </a:xfrm>
        </p:grpSpPr>
        <p:sp>
          <p:nvSpPr>
            <p:cNvPr id="4" name="Прямоугольник 3"/>
            <p:cNvSpPr/>
            <p:nvPr/>
          </p:nvSpPr>
          <p:spPr>
            <a:xfrm>
              <a:off x="785786" y="214291"/>
              <a:ext cx="7858180" cy="60785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b="1" smtClean="0">
                  <a:latin typeface="Times New Roman" pitchFamily="18" charset="0"/>
                  <a:cs typeface="Times New Roman" pitchFamily="18" charset="0"/>
                </a:rPr>
                <a:t>Помічником адвоката не можуть бути особи:</a:t>
              </a:r>
              <a:endParaRPr lang="uk-UA" sz="2800" b="1">
                <a:latin typeface="Times New Roman" pitchFamily="18" charset="0"/>
                <a:cs typeface="Times New Roman" pitchFamily="18" charset="0"/>
              </a:endParaRPr>
            </a:p>
          </p:txBody>
        </p:sp>
        <p:sp>
          <p:nvSpPr>
            <p:cNvPr id="5" name="Прямоугольник 4"/>
            <p:cNvSpPr/>
            <p:nvPr/>
          </p:nvSpPr>
          <p:spPr>
            <a:xfrm>
              <a:off x="1643042" y="908979"/>
              <a:ext cx="7000924" cy="17658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 має непогашену чи незняту в установленому законом порядку судимість за вчинення тяжкого, особливо тяжкого злочину, а також злочину середньої тяжкості, за який призначено покарання у виді позбавлення волі;</a:t>
              </a:r>
              <a:endParaRPr lang="uk-UA" sz="2000">
                <a:latin typeface="Times New Roman" pitchFamily="18" charset="0"/>
                <a:cs typeface="Times New Roman" pitchFamily="18" charset="0"/>
              </a:endParaRPr>
            </a:p>
          </p:txBody>
        </p:sp>
        <p:sp>
          <p:nvSpPr>
            <p:cNvPr id="6" name="Прямоугольник 5"/>
            <p:cNvSpPr/>
            <p:nvPr/>
          </p:nvSpPr>
          <p:spPr>
            <a:xfrm>
              <a:off x="1643042" y="2766368"/>
              <a:ext cx="7000924" cy="5000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2) визнана судом недієздатною чи обмежено дієздатною;</a:t>
              </a:r>
              <a:endParaRPr lang="uk-UA" sz="2000" b="1">
                <a:latin typeface="Times New Roman" pitchFamily="18" charset="0"/>
                <a:cs typeface="Times New Roman" pitchFamily="18" charset="0"/>
              </a:endParaRPr>
            </a:p>
          </p:txBody>
        </p:sp>
        <p:sp>
          <p:nvSpPr>
            <p:cNvPr id="7" name="Стрелка вправо 6"/>
            <p:cNvSpPr/>
            <p:nvPr/>
          </p:nvSpPr>
          <p:spPr>
            <a:xfrm>
              <a:off x="785786" y="1766235"/>
              <a:ext cx="85566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8" name="Стрелка вправо 7"/>
            <p:cNvSpPr/>
            <p:nvPr/>
          </p:nvSpPr>
          <p:spPr>
            <a:xfrm>
              <a:off x="785786" y="2837804"/>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9" name="Прямоугольник 8"/>
            <p:cNvSpPr/>
            <p:nvPr/>
          </p:nvSpPr>
          <p:spPr>
            <a:xfrm>
              <a:off x="1643042" y="3498607"/>
              <a:ext cx="7000924" cy="12814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3) позбавлена права на заняття адвокатською діяльністю, - протягом двох років з дня прийняття рішення про припинення права на заняття адвокатською діяльністю;;</a:t>
              </a:r>
              <a:endParaRPr lang="uk-UA" sz="2000" b="1">
                <a:latin typeface="Times New Roman" pitchFamily="18" charset="0"/>
                <a:cs typeface="Times New Roman" pitchFamily="18" charset="0"/>
              </a:endParaRPr>
            </a:p>
          </p:txBody>
        </p:sp>
        <p:sp>
          <p:nvSpPr>
            <p:cNvPr id="10" name="Прямоугольник 9"/>
            <p:cNvSpPr/>
            <p:nvPr/>
          </p:nvSpPr>
          <p:spPr>
            <a:xfrm>
              <a:off x="1643042" y="4990276"/>
              <a:ext cx="7000924" cy="19972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dirty="0" smtClean="0">
                  <a:latin typeface="Times New Roman" pitchFamily="18" charset="0"/>
                  <a:cs typeface="Times New Roman" pitchFamily="18" charset="0"/>
                </a:rPr>
                <a:t>4) звільнена з посади судді, прокурора, слідчого, нотаріуса, з державної служби або служби в органах місцевого самоврядування за порушення присяги, вчинення корупційного правопорушення, - протягом трьох років з дня такого звільнення.</a:t>
              </a:r>
              <a:endParaRPr lang="uk-UA" sz="2000" b="1" dirty="0">
                <a:latin typeface="Times New Roman" pitchFamily="18" charset="0"/>
                <a:cs typeface="Times New Roman" pitchFamily="18" charset="0"/>
              </a:endParaRPr>
            </a:p>
          </p:txBody>
        </p:sp>
        <p:sp>
          <p:nvSpPr>
            <p:cNvPr id="11" name="Стрелка вправо 10"/>
            <p:cNvSpPr/>
            <p:nvPr/>
          </p:nvSpPr>
          <p:spPr>
            <a:xfrm>
              <a:off x="785786" y="4056717"/>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sp>
          <p:nvSpPr>
            <p:cNvPr id="12" name="Стрелка вправо 11"/>
            <p:cNvSpPr/>
            <p:nvPr/>
          </p:nvSpPr>
          <p:spPr>
            <a:xfrm>
              <a:off x="785786" y="5848791"/>
              <a:ext cx="855668" cy="357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215370" cy="6494085"/>
          </a:xfrm>
          <a:prstGeom prst="rect">
            <a:avLst/>
          </a:prstGeom>
        </p:spPr>
        <p:txBody>
          <a:bodyPr wrap="square">
            <a:spAutoFit/>
          </a:bodyPr>
          <a:lstStyle/>
          <a:p>
            <a:pPr algn="ctr"/>
            <a:r>
              <a:rPr lang="uk-UA" sz="3200" dirty="0" smtClean="0">
                <a:latin typeface="Times New Roman" pitchFamily="18" charset="0"/>
                <a:cs typeface="Times New Roman" pitchFamily="18" charset="0"/>
              </a:rPr>
              <a:t>Рада адвокатів України забезпечує ведення </a:t>
            </a:r>
            <a:r>
              <a:rPr lang="uk-UA" sz="3200" b="1" dirty="0" smtClean="0">
                <a:latin typeface="Times New Roman" pitchFamily="18" charset="0"/>
                <a:cs typeface="Times New Roman" pitchFamily="18" charset="0"/>
              </a:rPr>
              <a:t>Єдиного реєстру адвокатів України</a:t>
            </a:r>
            <a:r>
              <a:rPr lang="uk-UA" sz="3200" dirty="0" smtClean="0">
                <a:latin typeface="Times New Roman" pitchFamily="18" charset="0"/>
                <a:cs typeface="Times New Roman" pitchFamily="18" charset="0"/>
              </a:rPr>
              <a:t> з метою збирання, зберігання, обліку та надання достовірної інформації про чисельність і персональний склад адвокатів України, адвокатів іноземних держав, які відповідно до цього Закону набули права на заняття адвокатською діяльністю в Україні, про обрані адвокатами організаційні форми адвокатської діяльності. Внесення відомостей до Єдиного реєстру адвокатів України здійснюється радами адвокатів регіонів та Радою адвокатів України.</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142</TotalTime>
  <Words>3001</Words>
  <Application>Microsoft Office PowerPoint</Application>
  <PresentationFormat>Экран (4:3)</PresentationFormat>
  <Paragraphs>154</Paragraphs>
  <Slides>30</Slides>
  <Notes>19</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Эркер</vt:lpstr>
      <vt:lpstr>ОРГАНІЗАЦІЙНІ ФОРМИ АДВОКАТСЬКОЇ ДІЯЛЬНОСТІ. ВИДИ АДВОКАТСЬКОЇ ДІЯЛЬНОСТІ. ПРАВА І ОБОВ’ЯЗКИ АДВОКАТА.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НАБУТТЯ ПРАВА НА ЗАНЯТТЯ АДВОКАТСЬКОЮ ДІЯЛЬНІСТЮ</dc:title>
  <dc:creator>User</dc:creator>
  <cp:lastModifiedBy>User</cp:lastModifiedBy>
  <cp:revision>20</cp:revision>
  <dcterms:created xsi:type="dcterms:W3CDTF">2020-02-21T07:18:25Z</dcterms:created>
  <dcterms:modified xsi:type="dcterms:W3CDTF">2020-03-05T18:52:22Z</dcterms:modified>
</cp:coreProperties>
</file>