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408" r:id="rId4"/>
    <p:sldId id="394" r:id="rId5"/>
    <p:sldId id="395" r:id="rId6"/>
    <p:sldId id="396" r:id="rId7"/>
    <p:sldId id="398" r:id="rId8"/>
    <p:sldId id="386" r:id="rId9"/>
    <p:sldId id="364" r:id="rId10"/>
    <p:sldId id="361" r:id="rId11"/>
    <p:sldId id="406" r:id="rId12"/>
    <p:sldId id="387" r:id="rId13"/>
    <p:sldId id="360" r:id="rId14"/>
    <p:sldId id="328" r:id="rId15"/>
    <p:sldId id="374" r:id="rId16"/>
    <p:sldId id="375" r:id="rId17"/>
    <p:sldId id="400" r:id="rId18"/>
    <p:sldId id="401" r:id="rId19"/>
    <p:sldId id="377" r:id="rId20"/>
    <p:sldId id="348" r:id="rId21"/>
    <p:sldId id="351" r:id="rId22"/>
    <p:sldId id="403" r:id="rId23"/>
    <p:sldId id="332" r:id="rId24"/>
    <p:sldId id="405" r:id="rId25"/>
    <p:sldId id="407" r:id="rId26"/>
    <p:sldId id="368" r:id="rId27"/>
    <p:sldId id="3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90" autoAdjust="0"/>
    <p:restoredTop sz="61749" autoAdjust="0"/>
  </p:normalViewPr>
  <p:slideViewPr>
    <p:cSldViewPr>
      <p:cViewPr varScale="1">
        <p:scale>
          <a:sx n="45" d="100"/>
          <a:sy n="45" d="100"/>
        </p:scale>
        <p:origin x="52" y="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2460-CD57-46A8-835A-846B9A35BD71}" type="datetimeFigureOut">
              <a:rPr lang="uk-UA" smtClean="0"/>
              <a:t>19.10.2022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6433-6D7E-4904-96AE-6CC4CE29BC5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174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E382-8EE5-4268-A968-24E6A690162D}" type="datetimeFigureOut">
              <a:rPr lang="uk-UA" smtClean="0"/>
              <a:t>19.10.2022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D787-F1FC-4DE1-AE77-CF87BCF1241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47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0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6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5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9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7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7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7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2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2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3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28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6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A95E-8A3B-4D32-9F92-096FA26EF61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2CB3-8934-4D00-B03F-C318883C51B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21640-9CD6-838F-F262-BABAF163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ЛЕКЦІЯ 7/2.</a:t>
            </a:r>
            <a:b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Міжнародний механізм захисту та забезпечення прав і свобод людини та громадянина</a:t>
            </a:r>
            <a:br>
              <a:rPr lang="ru-RU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95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66330-8CB4-415A-885C-7CC173FE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0600" r="31100" b="12201"/>
          <a:stretch/>
        </p:blipFill>
        <p:spPr>
          <a:xfrm>
            <a:off x="278078" y="189428"/>
            <a:ext cx="2941815" cy="326695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F7F4DBB-EBB4-406F-82CD-D2F9F73718EB}"/>
              </a:ext>
            </a:extLst>
          </p:cNvPr>
          <p:cNvSpPr/>
          <p:nvPr/>
        </p:nvSpPr>
        <p:spPr>
          <a:xfrm>
            <a:off x="4788024" y="404664"/>
            <a:ext cx="4104456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dirty="0"/>
              <a:t>APPLICATION OF THE INTERNATIONAL CONVENTION FOR THE SUPPRESSION</a:t>
            </a:r>
          </a:p>
          <a:p>
            <a:pPr algn="just">
              <a:lnSpc>
                <a:spcPts val="1500"/>
              </a:lnSpc>
            </a:pPr>
            <a:r>
              <a:rPr lang="en-US" dirty="0"/>
              <a:t>OF THE FINANCING OF TERRORISM AND OF THE INTERNATIONAL</a:t>
            </a:r>
          </a:p>
          <a:p>
            <a:pPr algn="just">
              <a:lnSpc>
                <a:spcPts val="1500"/>
              </a:lnSpc>
            </a:pPr>
            <a:r>
              <a:rPr lang="en-US" dirty="0"/>
              <a:t>CONVENTION ON THE ELIMINATION OF ALL FORMS</a:t>
            </a:r>
          </a:p>
          <a:p>
            <a:pPr algn="just">
              <a:lnSpc>
                <a:spcPts val="1500"/>
              </a:lnSpc>
            </a:pPr>
            <a:r>
              <a:rPr lang="en-US" dirty="0"/>
              <a:t>OF RACIAL DISCRIMINATION</a:t>
            </a:r>
          </a:p>
          <a:p>
            <a:pPr algn="just">
              <a:lnSpc>
                <a:spcPts val="1500"/>
              </a:lnSpc>
            </a:pPr>
            <a:r>
              <a:rPr lang="en-US" dirty="0"/>
              <a:t>(UKRAINE v. RUSSIAN FEDERATION)</a:t>
            </a:r>
            <a:endParaRPr lang="uk-UA" dirty="0"/>
          </a:p>
          <a:p>
            <a:pPr algn="just">
              <a:lnSpc>
                <a:spcPts val="1500"/>
              </a:lnSpc>
            </a:pP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05401B1-1F67-47A3-AD97-80B9E1E40305}"/>
              </a:ext>
            </a:extLst>
          </p:cNvPr>
          <p:cNvSpPr/>
          <p:nvPr/>
        </p:nvSpPr>
        <p:spPr>
          <a:xfrm>
            <a:off x="107504" y="3451436"/>
            <a:ext cx="4572000" cy="31123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>
              <a:lnSpc>
                <a:spcPts val="1300"/>
              </a:lnSpc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Справа «Україна проти Російської Федерації» </a:t>
            </a:r>
          </a:p>
          <a:p>
            <a:pPr algn="just">
              <a:lnSpc>
                <a:spcPts val="1300"/>
              </a:lnSpc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січня 2017 року Україна подала позов до Міжнародного суду ООН з метою притягнення Російської Федерації до відповідальності за вчинення актів тероризму і дискримінації протягом її незаконної агресії проти України. Серед скоєних російськими бойовиками актів тероризму на території України були згадані збиття літака малайзійських авіаліній рейсу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MH17. ….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наклав на обидві сторони зобов'язання уникати порушень Конвенції про запобігання усіх форм расової дискримінації. Міжнародний суд ООН відмовив Україні у затвердженні тимчасових заходів проти Росії за конвенцією із заборони фінансування тероризму</a:t>
            </a:r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CC8EB8A5-2390-4B15-90AA-B9B1FB1C4489}"/>
              </a:ext>
            </a:extLst>
          </p:cNvPr>
          <p:cNvSpPr/>
          <p:nvPr/>
        </p:nvSpPr>
        <p:spPr>
          <a:xfrm>
            <a:off x="3491880" y="189428"/>
            <a:ext cx="1296144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B6308A9-4844-4A79-9003-F04A8A198C27}"/>
              </a:ext>
            </a:extLst>
          </p:cNvPr>
          <p:cNvSpPr/>
          <p:nvPr/>
        </p:nvSpPr>
        <p:spPr>
          <a:xfrm>
            <a:off x="4815448" y="2132856"/>
            <a:ext cx="4077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Extends to 8 April 2021 </a:t>
            </a:r>
            <a:r>
              <a:rPr lang="en-US" dirty="0"/>
              <a:t>the time-limit for the filing of the Counter-Memorial of the Russian</a:t>
            </a:r>
            <a:r>
              <a:rPr lang="uk-UA" dirty="0"/>
              <a:t> </a:t>
            </a:r>
            <a:r>
              <a:rPr lang="en-US" dirty="0"/>
              <a:t>Federation;</a:t>
            </a:r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9A6E51-D9DF-4845-94DC-2F3212F2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57" y="3228183"/>
            <a:ext cx="3112390" cy="31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6000" t="6000" r="-3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9" y="2060848"/>
            <a:ext cx="2456331" cy="1800200"/>
          </a:xfrm>
          <a:prstGeom prst="rect">
            <a:avLst/>
          </a:prstGeom>
          <a:noFill/>
          <a:ln>
            <a:noFill/>
          </a:ln>
          <a:effectLst>
            <a:reflection blurRad="127000" stA="8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7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6" y="188640"/>
            <a:ext cx="8947542" cy="1723549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b="1" u="sng" dirty="0">
                <a:solidFill>
                  <a:srgbClr val="002060"/>
                </a:solidFill>
              </a:rPr>
              <a:t>Рада Європи </a:t>
            </a:r>
            <a:r>
              <a:rPr lang="ru-RU" sz="2000" b="1" dirty="0">
                <a:solidFill>
                  <a:prstClr val="black"/>
                </a:solidFill>
              </a:rPr>
              <a:t>утворена </a:t>
            </a:r>
            <a:r>
              <a:rPr lang="ru-RU" sz="2000" b="1" i="1" dirty="0">
                <a:solidFill>
                  <a:srgbClr val="002060"/>
                </a:solidFill>
              </a:rPr>
              <a:t>5 травня 1949 року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«з метою досягнення більшого єднання між її членами для збереження та втілення в життя ідеалів і принципів, які є їхнім спільним надбанням, а також сприяння їх економічному та соціальному прогресу». </a:t>
            </a:r>
          </a:p>
          <a:p>
            <a:pPr algn="r"/>
            <a:r>
              <a:rPr lang="ru-RU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Штаб-квартира РЄ в м.Страсбурзі, Французька Республіка</a:t>
            </a:r>
            <a:r>
              <a:rPr lang="ru-RU" i="1" dirty="0">
                <a:solidFill>
                  <a:prstClr val="black"/>
                </a:solidFill>
              </a:rPr>
              <a:t>.</a:t>
            </a:r>
            <a:endParaRPr lang="uk-UA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972926"/>
            <a:ext cx="589552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effectLst>
            <a:reflection stA="45000" endPos="40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Мета:</a:t>
            </a:r>
          </a:p>
          <a:p>
            <a:pPr algn="just"/>
            <a:r>
              <a:rPr lang="ru-RU" sz="2000" b="1" dirty="0">
                <a:latin typeface="Bookman Old Style" panose="02050604050505020204" pitchFamily="18" charset="0"/>
              </a:rPr>
              <a:t>-забезпечення реалізації принцип верховенства права та основних права людини і свободи для своїх громадян</a:t>
            </a:r>
            <a:endParaRPr lang="uk-UA" sz="2000" b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7268" y="1268760"/>
            <a:ext cx="196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47 держав-членів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46" y="5865992"/>
            <a:ext cx="31148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/>
              <a:t>відкрита для підписання </a:t>
            </a:r>
          </a:p>
          <a:p>
            <a:pPr algn="ctr"/>
            <a:r>
              <a:rPr lang="ru-RU" sz="1600" dirty="0"/>
              <a:t>4 листопада 1950 р., набула чинності 3 вересня 1953 р.</a:t>
            </a:r>
            <a:endParaRPr lang="uk-UA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" y="1972926"/>
            <a:ext cx="2359004" cy="36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32228" y="3309064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Країни-члени	</a:t>
            </a:r>
          </a:p>
          <a:p>
            <a:pPr algn="just"/>
            <a:r>
              <a:rPr lang="uk-UA" dirty="0"/>
              <a:t>Австрія • Азербайджан • Албанія • Андорра • Бельгія • Болгарія • Боснія і Герцеговина • Велика Британія • Вірменія • Греція • Грузія • Данія • Естонія • Ірландія • Ісландія • Кіпр • Іспанія • Італія • Латвія • Литва • Ліхтенштейн • Люксембург • Македонія • Мальта • Молдова • Монако • Нідерланди • Німеччина • Норвегія • Польща • Португалія • Росія • Румунія • Сан-Марино • Сербія • Словаччина • Словенія • Туреччина • Угорщина • Україна • Фінляндія • Франція • Хорватія • Чехія • Швейцарія • Швеція • Чорногорія</a:t>
            </a:r>
          </a:p>
        </p:txBody>
      </p:sp>
    </p:spTree>
    <p:extLst>
      <p:ext uri="{BB962C8B-B14F-4D97-AF65-F5344CB8AC3E}">
        <p14:creationId xmlns:p14="http://schemas.microsoft.com/office/powerpoint/2010/main" val="208823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788024" cy="667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900"/>
              </a:lnSpc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РАДИ ЄВРОПИ </a:t>
            </a:r>
          </a:p>
          <a:p>
            <a:pPr algn="just">
              <a:lnSpc>
                <a:spcPts val="1900"/>
              </a:lnSpc>
            </a:pPr>
            <a:r>
              <a:rPr lang="uk-UA" sz="2000" b="1" u="sng" dirty="0"/>
              <a:t>Стаття 1</a:t>
            </a:r>
          </a:p>
          <a:p>
            <a:pPr algn="just">
              <a:lnSpc>
                <a:spcPts val="1900"/>
              </a:lnSpc>
            </a:pPr>
            <a:r>
              <a:rPr lang="uk-UA" sz="2000" b="1" u="sng" dirty="0"/>
              <a:t> </a:t>
            </a:r>
            <a:r>
              <a:rPr lang="en-US" sz="2000" dirty="0"/>
              <a:t>a) </a:t>
            </a:r>
            <a:r>
              <a:rPr lang="uk-UA" sz="2000" dirty="0"/>
              <a:t>Метою Ради Європи є </a:t>
            </a:r>
            <a:r>
              <a:rPr lang="uk-UA" sz="2000" b="1" dirty="0"/>
              <a:t>досягнення  більшого  єднання  між  її членами  для  збереження  та втілення в життя ідеалів і принципів, які  є  їхнім  спільним  надбанням</a:t>
            </a:r>
            <a:r>
              <a:rPr lang="uk-UA" sz="2000" dirty="0"/>
              <a:t>,  а  також   сприяння   їхньому </a:t>
            </a:r>
            <a:r>
              <a:rPr lang="uk-UA" sz="2000" b="1" dirty="0"/>
              <a:t>економічному та соціальному прогресу</a:t>
            </a:r>
            <a:r>
              <a:rPr lang="uk-UA" sz="2000" dirty="0"/>
              <a:t>.</a:t>
            </a:r>
          </a:p>
          <a:p>
            <a:pPr algn="just">
              <a:lnSpc>
                <a:spcPts val="1900"/>
              </a:lnSpc>
            </a:pPr>
            <a:r>
              <a:rPr lang="en-US" sz="2000" dirty="0"/>
              <a:t>b) </a:t>
            </a:r>
            <a:r>
              <a:rPr lang="uk-UA" sz="2000" dirty="0"/>
              <a:t>Ця мета  досягається  за  допомогою  органів  Ради  шляхом обговорення   питань,   що  становлять  спільний  інтерес,  шляхом укладання угод  та  здійснення  спільних  заходів  в  економічній, соціальній,  культурній,  науковій,  правовій  та адміністративній галузях,  а також у </a:t>
            </a:r>
            <a:r>
              <a:rPr lang="uk-UA" sz="2000" b="1" dirty="0"/>
              <a:t>галузі  захисту  та  збереження  і  подальшого здійснення прав людини і основних свобод.</a:t>
            </a:r>
          </a:p>
          <a:p>
            <a:pPr algn="just">
              <a:lnSpc>
                <a:spcPts val="1900"/>
              </a:lnSpc>
            </a:pPr>
            <a:r>
              <a:rPr lang="en-US" sz="2000" dirty="0"/>
              <a:t>c) </a:t>
            </a:r>
            <a:r>
              <a:rPr lang="uk-UA" sz="2000" dirty="0"/>
              <a:t>Участь у Раді Європи  не  впливає  на  співробітництво  її членів  з  Організацією  Об'єднаних  Націй  та іншими міжнародними організаціями або союзами, членами яких вони є.</a:t>
            </a:r>
          </a:p>
          <a:p>
            <a:pPr algn="just">
              <a:lnSpc>
                <a:spcPts val="1900"/>
              </a:lnSpc>
            </a:pPr>
            <a:r>
              <a:rPr lang="en-US" sz="2000" dirty="0"/>
              <a:t>d) </a:t>
            </a:r>
            <a:r>
              <a:rPr lang="uk-UA" sz="2000" dirty="0"/>
              <a:t>Питання, що стосуються національної оборони, в компетенцію Ради Європи не входять.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9768" y="0"/>
            <a:ext cx="4176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Статут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Ради Європи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/>
              <a:t>              Лондон, 5 травня 1949 року 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6719"/>
            <a:ext cx="1499614" cy="2121228"/>
          </a:xfrm>
          <a:prstGeom prst="rect">
            <a:avLst/>
          </a:prstGeom>
          <a:noFill/>
          <a:ln>
            <a:noFill/>
          </a:ln>
          <a:effectLst>
            <a:reflection stA="9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9768" y="3070193"/>
            <a:ext cx="4176464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uk-UA" b="1" dirty="0">
                <a:solidFill>
                  <a:srgbClr val="C00000"/>
                </a:solidFill>
              </a:rPr>
              <a:t>З А К О Н  У К Р А Ї Н И </a:t>
            </a:r>
          </a:p>
          <a:p>
            <a:pPr algn="ctr">
              <a:lnSpc>
                <a:spcPts val="1700"/>
              </a:lnSpc>
            </a:pPr>
            <a:r>
              <a:rPr lang="uk-UA" b="1" dirty="0">
                <a:solidFill>
                  <a:srgbClr val="C00000"/>
                </a:solidFill>
              </a:rPr>
              <a:t>Про приєднання України до Статуту Ради Європи </a:t>
            </a:r>
          </a:p>
          <a:p>
            <a:pPr algn="just">
              <a:lnSpc>
                <a:spcPts val="1700"/>
              </a:lnSpc>
            </a:pPr>
            <a:r>
              <a:rPr lang="uk-UA" dirty="0"/>
              <a:t>     Підтверджуючи відданість України ідеалам та принципам,  які є спільним надбанням  європейських  народів,   та   враховуючи,   що інтереси збереження та подальшого втілення в життя цих ідеалів,  а також сприяння економічному  та  соціальному  прогресу  потребують більш тісного  єднання між усіма європейськими країнами,  Верховна Рада України п о с т а н о в л я є: Приєднатися   від   імені   України   до   Статуту Ради Європи </a:t>
            </a:r>
          </a:p>
          <a:p>
            <a:pPr algn="r">
              <a:lnSpc>
                <a:spcPts val="1700"/>
              </a:lnSpc>
            </a:pPr>
            <a:r>
              <a:rPr lang="uk-UA" b="1" dirty="0"/>
              <a:t>31 жовтня 1995 року </a:t>
            </a:r>
            <a:r>
              <a:rPr lang="en-US" b="1" dirty="0"/>
              <a:t>N 398/95-</a:t>
            </a:r>
            <a:r>
              <a:rPr lang="uk-UA" b="1" dirty="0"/>
              <a:t>ВР 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 rot="2061416">
            <a:off x="6491683" y="2161864"/>
            <a:ext cx="732634" cy="833043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604377" y="23989"/>
            <a:ext cx="1728192" cy="365358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973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677" y="171119"/>
            <a:ext cx="4363112" cy="227241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b="1" u="sng" dirty="0"/>
              <a:t>Стаття 3. СТАТУТУ</a:t>
            </a:r>
          </a:p>
          <a:p>
            <a:pPr algn="just">
              <a:lnSpc>
                <a:spcPts val="1700"/>
              </a:lnSpc>
            </a:pPr>
            <a:r>
              <a:rPr lang="ru-RU" sz="2000" dirty="0"/>
              <a:t>Кожний член Ради Європи обов'язково повинен визнати  </a:t>
            </a:r>
            <a:r>
              <a:rPr lang="ru-RU" sz="2000" b="1" dirty="0"/>
              <a:t>принципи верховенства  права</a:t>
            </a:r>
            <a:r>
              <a:rPr lang="ru-RU" sz="2000" dirty="0"/>
              <a:t>  та  здійснення  </a:t>
            </a:r>
            <a:r>
              <a:rPr lang="ru-RU" sz="2000" b="1" dirty="0"/>
              <a:t>прав людини і основних свобод </a:t>
            </a:r>
            <a:r>
              <a:rPr lang="ru-RU" sz="2000" dirty="0"/>
              <a:t>всіма особами,  які знаходяться  під  його  юрисдикцією,  а  також повинен  відверто  та  </a:t>
            </a:r>
            <a:r>
              <a:rPr lang="ru-RU" sz="2000" b="1" dirty="0"/>
              <a:t>ефективно співробітничати </a:t>
            </a:r>
            <a:r>
              <a:rPr lang="ru-RU" sz="2000" dirty="0"/>
              <a:t>в досягненні мети Ради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8789" y="193211"/>
            <a:ext cx="43313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uk-UA" b="1" u="sng" dirty="0"/>
              <a:t>СТАТТЯ 5</a:t>
            </a:r>
            <a:r>
              <a:rPr lang="uk-UA" dirty="0"/>
              <a:t>. </a:t>
            </a:r>
            <a:r>
              <a:rPr lang="en-US" dirty="0"/>
              <a:t>a) </a:t>
            </a:r>
            <a:r>
              <a:rPr lang="uk-UA" dirty="0"/>
              <a:t>В  окремих  випадках  Комітет Міністрів може запропонувати </a:t>
            </a:r>
            <a:r>
              <a:rPr lang="uk-UA" b="1" dirty="0"/>
              <a:t>європейській  країні</a:t>
            </a:r>
            <a:r>
              <a:rPr lang="uk-UA" dirty="0"/>
              <a:t>,  яка  вважається  здатною  і   має   бажання виконувати  положення  статті  3,  стати  асоційованим членом Ради Європи.  Будь-яка  країна,  що  отримує  таку   пропозицію,   стає асоційованим  членом  Ради  з  моменту  здачі на зберігання від її імені  Генеральному  секретарю  документа  про   прийняття   цього Статуту.  Асоційований  член має право бути представленим тільки у Консультативній асамблеї.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3211" y="2491565"/>
            <a:ext cx="4227302" cy="162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uk-UA" b="1" u="sng" dirty="0"/>
              <a:t>СТАТТЯ 6. </a:t>
            </a:r>
            <a:r>
              <a:rPr lang="uk-UA" dirty="0"/>
              <a:t>Перш ніж  зробити  пропозицію,  передбачену  в  статтях 4 і 5 </a:t>
            </a:r>
          </a:p>
          <a:p>
            <a:pPr algn="ctr">
              <a:lnSpc>
                <a:spcPts val="1700"/>
              </a:lnSpc>
            </a:pPr>
            <a:r>
              <a:rPr lang="uk-UA" dirty="0"/>
              <a:t>вище, </a:t>
            </a:r>
            <a:r>
              <a:rPr lang="uk-UA" b="1" dirty="0"/>
              <a:t>Комітет Міністрів визначає кількість місць представників</a:t>
            </a:r>
            <a:r>
              <a:rPr lang="uk-UA" dirty="0"/>
              <a:t>, на </a:t>
            </a:r>
          </a:p>
          <a:p>
            <a:pPr algn="ctr">
              <a:lnSpc>
                <a:spcPts val="1700"/>
              </a:lnSpc>
            </a:pPr>
            <a:r>
              <a:rPr lang="uk-UA" dirty="0"/>
              <a:t>які  пропонований член матиме право в Консультативній асамблеї,  а </a:t>
            </a:r>
          </a:p>
          <a:p>
            <a:pPr algn="ctr">
              <a:lnSpc>
                <a:spcPts val="1700"/>
              </a:lnSpc>
            </a:pPr>
            <a:r>
              <a:rPr lang="uk-UA" b="1" dirty="0"/>
              <a:t>також частку його фінансового внеску</a:t>
            </a:r>
            <a:r>
              <a:rPr lang="uk-UA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9644" y="3743190"/>
            <a:ext cx="4890477" cy="746358"/>
          </a:xfrm>
          <a:prstGeom prst="rect">
            <a:avLst/>
          </a:prstGeom>
          <a:ln w="127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/>
              <a:t>Бюджет організації на 2019 рік становить </a:t>
            </a:r>
          </a:p>
          <a:p>
            <a:pPr algn="ctr">
              <a:lnSpc>
                <a:spcPts val="1700"/>
              </a:lnSpc>
            </a:pPr>
            <a:r>
              <a:rPr lang="ru-RU" b="1" dirty="0"/>
              <a:t>437 180 100 євро, при цьому внесок України становив 3 789 077 євро.</a:t>
            </a:r>
            <a:endParaRPr lang="uk-UA" b="1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067944" y="3303967"/>
            <a:ext cx="470845" cy="412131"/>
          </a:xfrm>
          <a:prstGeom prst="curved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100" y="4869160"/>
            <a:ext cx="3679544" cy="120032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u="sng" dirty="0"/>
              <a:t>СТАТТЯ 10. </a:t>
            </a:r>
          </a:p>
          <a:p>
            <a:r>
              <a:rPr lang="ru-RU" dirty="0"/>
              <a:t>Органами Ради Європи є:</a:t>
            </a:r>
          </a:p>
          <a:p>
            <a:r>
              <a:rPr lang="ru-RU" dirty="0"/>
              <a:t>     i. Комітет Міністрів,</a:t>
            </a:r>
          </a:p>
          <a:p>
            <a:r>
              <a:rPr lang="ru-RU" dirty="0"/>
              <a:t>     ii. Консультативна асамблея.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3606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u="sng" dirty="0"/>
              <a:t>СТАТТЯ 12. </a:t>
            </a:r>
            <a:r>
              <a:rPr lang="uk-UA" dirty="0"/>
              <a:t>Офіційними мовами Ради  Європи  є  англійська  та  французька </a:t>
            </a:r>
          </a:p>
          <a:p>
            <a:pPr algn="ctr"/>
            <a:r>
              <a:rPr lang="uk-UA" dirty="0"/>
              <a:t>мови.  Обставини  та умови,  за яких можуть використовуватися інші мови,  визначаються  Правилами  процедури  Комітету  Міністрів  та Консультативної асамблеї. </a:t>
            </a:r>
          </a:p>
        </p:txBody>
      </p:sp>
    </p:spTree>
    <p:extLst>
      <p:ext uri="{BB962C8B-B14F-4D97-AF65-F5344CB8AC3E}">
        <p14:creationId xmlns:p14="http://schemas.microsoft.com/office/powerpoint/2010/main" val="289660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B1D93-DCE6-421F-AB20-1B65EFFB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1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3FF32C-A1EF-457F-9238-749A7372D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72008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000" b="1" u="sng" dirty="0"/>
              <a:t>Умови прийнятності</a:t>
            </a:r>
          </a:p>
          <a:p>
            <a:pPr algn="just">
              <a:lnSpc>
                <a:spcPts val="1800"/>
              </a:lnSpc>
            </a:pPr>
            <a:r>
              <a:rPr lang="uk-UA" dirty="0"/>
              <a:t>1. Суд може брати справу до розгляду лише після того, як </a:t>
            </a:r>
            <a:r>
              <a:rPr lang="uk-UA" b="1" dirty="0"/>
              <a:t>було вичерпано всі національні засоби юридичного захисту</a:t>
            </a:r>
            <a:r>
              <a:rPr lang="uk-UA" dirty="0"/>
              <a:t>, згідно із загальновизнаними принципами міжнародного права, і </a:t>
            </a:r>
            <a:r>
              <a:rPr lang="uk-UA" b="1" u="sng" dirty="0"/>
              <a:t>впродовж шести місяців від дати постановлення остаточного рішення на національному рівні.</a:t>
            </a:r>
          </a:p>
          <a:p>
            <a:pPr algn="just">
              <a:lnSpc>
                <a:spcPts val="1800"/>
              </a:lnSpc>
            </a:pPr>
            <a:r>
              <a:rPr lang="uk-UA" b="1" dirty="0">
                <a:solidFill>
                  <a:srgbClr val="C00000"/>
                </a:solidFill>
              </a:rPr>
              <a:t>2. Суд не розглядає жодної індивідуальної заяви, поданої згідно зі статтею 34, якщо вона:</a:t>
            </a:r>
          </a:p>
          <a:p>
            <a:pPr algn="just">
              <a:lnSpc>
                <a:spcPts val="1800"/>
              </a:lnSpc>
            </a:pPr>
            <a:r>
              <a:rPr lang="en-US" b="1" dirty="0">
                <a:solidFill>
                  <a:srgbClr val="C00000"/>
                </a:solidFill>
              </a:rPr>
              <a:t>a) </a:t>
            </a:r>
            <a:r>
              <a:rPr lang="uk-UA" b="1" dirty="0">
                <a:solidFill>
                  <a:srgbClr val="C00000"/>
                </a:solidFill>
              </a:rPr>
              <a:t>є анонімною; або</a:t>
            </a:r>
          </a:p>
          <a:p>
            <a:pPr algn="just">
              <a:lnSpc>
                <a:spcPts val="1800"/>
              </a:lnSpc>
            </a:pPr>
            <a:r>
              <a:rPr lang="en-US" b="1" dirty="0">
                <a:solidFill>
                  <a:srgbClr val="C00000"/>
                </a:solidFill>
              </a:rPr>
              <a:t>b) </a:t>
            </a:r>
            <a:r>
              <a:rPr lang="uk-UA" b="1" dirty="0">
                <a:solidFill>
                  <a:srgbClr val="C00000"/>
                </a:solidFill>
              </a:rPr>
              <a:t>за своєю суттю є ідентичною до заяви, що вже була розглянута Судом чи була подана на розгляд до іншого міжнародного органу розслідування чи врегулювання, і якщо вона не містить нових фактів у справі.</a:t>
            </a:r>
          </a:p>
          <a:p>
            <a:pPr algn="just">
              <a:lnSpc>
                <a:spcPts val="1800"/>
              </a:lnSpc>
            </a:pPr>
            <a:r>
              <a:rPr lang="uk-UA" dirty="0"/>
              <a:t>3. Суд оголошує неприйнятною будь-яку індивідуальну заяву, подану згідно зі статтею 34, якщо він вважає:</a:t>
            </a:r>
          </a:p>
          <a:p>
            <a:pPr algn="just">
              <a:lnSpc>
                <a:spcPts val="1800"/>
              </a:lnSpc>
            </a:pPr>
            <a:r>
              <a:rPr lang="en-US" dirty="0"/>
              <a:t>a) </a:t>
            </a:r>
            <a:r>
              <a:rPr lang="uk-UA" dirty="0"/>
              <a:t>що ця заява несумісна з положеннями Конвенції або протоколів до неї, явно необґрунтована або є зловживанням правом на подання заяви;</a:t>
            </a:r>
          </a:p>
          <a:p>
            <a:pPr algn="just">
              <a:lnSpc>
                <a:spcPts val="1800"/>
              </a:lnSpc>
            </a:pPr>
            <a:r>
              <a:rPr lang="uk-UA" dirty="0"/>
              <a:t>або</a:t>
            </a:r>
          </a:p>
          <a:p>
            <a:pPr algn="just">
              <a:lnSpc>
                <a:spcPts val="1800"/>
              </a:lnSpc>
            </a:pPr>
            <a:r>
              <a:rPr lang="en-US" dirty="0"/>
              <a:t>b) </a:t>
            </a:r>
            <a:r>
              <a:rPr lang="uk-UA" dirty="0"/>
              <a:t>що заявник не зазнав суттєвої шкоди, якщо тільки повага до прав людини, гарантованих Конвенцією і протоколами до неї, не вимагає розгляду заяви по суті, а також за умови, що на цій підставі не може бути відхилена жодна справа, яку національний суд не розглянув належним чином.</a:t>
            </a:r>
          </a:p>
          <a:p>
            <a:pPr algn="just">
              <a:lnSpc>
                <a:spcPts val="1800"/>
              </a:lnSpc>
            </a:pPr>
            <a:r>
              <a:rPr lang="uk-UA" dirty="0"/>
              <a:t>4. Суд відхиляє будь-яку заяву, яку він вважає неприйнятною згідно з цією статтею. Він може зробити це на будь-якій стадії провадження у справі.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21" y="980728"/>
            <a:ext cx="163378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низ стрелка 3"/>
          <p:cNvSpPr/>
          <p:nvPr/>
        </p:nvSpPr>
        <p:spPr>
          <a:xfrm rot="19360681">
            <a:off x="7490770" y="5258940"/>
            <a:ext cx="720080" cy="126876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6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6084168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1. ПРАВА І СВОБОДИ</a:t>
            </a:r>
          </a:p>
          <a:p>
            <a:pPr>
              <a:lnSpc>
                <a:spcPts val="1700"/>
              </a:lnSpc>
            </a:pPr>
            <a:r>
              <a:rPr lang="ru-RU" sz="2400" b="1" dirty="0"/>
              <a:t>Стаття 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Право на життя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Заборона катування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Заборона рабства і примусової праці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5.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свободу та особисту недоторканність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6.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справедливий суд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7.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Ніякого покарання без закону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8.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повагу до приватного і сімейного життя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9.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думки, совісті і релігії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10.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вираження поглядів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11.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зібрань та об'єднання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12.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шлюб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ефективний засіб юридичного захисту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Заборона дискримінації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15.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 від зобов'язань під час надзвичайної ситуації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16.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 політичної діяльності іноземців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17.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Заборона зловживання правами</a:t>
            </a:r>
          </a:p>
          <a:p>
            <a:pPr algn="just">
              <a:lnSpc>
                <a:spcPts val="2000"/>
              </a:lnSpc>
            </a:pPr>
            <a:r>
              <a:rPr lang="ru-RU" sz="2400" b="1" dirty="0"/>
              <a:t>Стаття 18.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 застосування обмежень прав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78" y="332656"/>
            <a:ext cx="2592288" cy="39184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651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8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mgri\Pictures\картинки\суд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73442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82888"/>
            <a:ext cx="1205533" cy="16287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9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96952"/>
            <a:ext cx="3240360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Стаття 26</a:t>
            </a:r>
          </a:p>
          <a:p>
            <a:pPr algn="just"/>
            <a:r>
              <a:rPr lang="ru-RU" b="1" dirty="0"/>
              <a:t>Одноособовий склад Суду, комітети, палати та Велика палата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1. Для розгляду переданих йому справ Суд засідає у складі одного судді, комітетами у складі трьох суддів, палатами у складі семи суддів і Великою палатою у складі сімнадцяти суддів. Палати Суду створюють комітети на встановлений строк.</a:t>
            </a:r>
            <a:endParaRPr lang="uk-UA" dirty="0"/>
          </a:p>
        </p:txBody>
      </p:sp>
      <p:sp>
        <p:nvSpPr>
          <p:cNvPr id="3" name="Выгнутая вверх стрелка 2"/>
          <p:cNvSpPr/>
          <p:nvPr/>
        </p:nvSpPr>
        <p:spPr>
          <a:xfrm rot="19563479">
            <a:off x="6893800" y="364153"/>
            <a:ext cx="648072" cy="90872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2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401AC8-03B7-4AAE-9F56-A36102EE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9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45C57D-3819-42FA-BA65-00BB3ACB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1"/>
            <a:ext cx="813690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2" y="0"/>
            <a:ext cx="8507288" cy="418058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ЗАЯВА ДО ЄВРОПЕЙСЬКОГО СУДУ З ПРАВ ЛЮДИНИ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41454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Registrar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European Court of Human Rights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Council of Europe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F-67075 Strasbourg cedex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omgri\Pictures\картинки\Application_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456384" cy="59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4365104"/>
            <a:ext cx="4716016" cy="224676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On 1 January 2016 a slightly amended version of Rule 47 of the Rules of Court, which sets out the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conditions for applying to the Court and for lodging a complete and valid application, will come into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force. </a:t>
            </a:r>
            <a:endParaRPr lang="uk-U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EDFBD-935A-48ED-AC5C-240213BB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496944" cy="61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E358D5-0387-41F9-AFB4-D729611F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5" y="332656"/>
            <a:ext cx="8751189" cy="6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8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endParaRPr lang="uk-UA" sz="2000" b="1" dirty="0">
              <a:solidFill>
                <a:srgbClr val="002060"/>
              </a:solidFill>
            </a:endParaRPr>
          </a:p>
          <a:p>
            <a:pPr algn="ctr">
              <a:lnSpc>
                <a:spcPts val="1600"/>
              </a:lnSpc>
            </a:pPr>
            <a:r>
              <a:rPr lang="uk-UA" sz="2000" b="1" dirty="0">
                <a:solidFill>
                  <a:srgbClr val="002060"/>
                </a:solidFill>
              </a:rPr>
              <a:t>РІШЕННЯ ЄВРОПЕЙСЬКОГО СУДУ З ПРАВ ЛЮДИНИ</a:t>
            </a:r>
          </a:p>
          <a:p>
            <a:pPr algn="r">
              <a:lnSpc>
                <a:spcPts val="1600"/>
              </a:lnSpc>
            </a:pPr>
            <a:r>
              <a:rPr lang="uk-UA" sz="1600" b="1" dirty="0"/>
              <a:t>17 жовтня 2019 року</a:t>
            </a:r>
          </a:p>
          <a:p>
            <a:pPr algn="r">
              <a:lnSpc>
                <a:spcPts val="1600"/>
              </a:lnSpc>
            </a:pPr>
            <a:endParaRPr lang="uk-UA" sz="1600" b="1" dirty="0"/>
          </a:p>
          <a:p>
            <a:pPr algn="just">
              <a:lnSpc>
                <a:spcPts val="1600"/>
              </a:lnSpc>
            </a:pPr>
            <a:r>
              <a:rPr lang="uk-UA" sz="1600" dirty="0"/>
              <a:t>Це рішення є остаточним, але може підлягати редакційним виправленням. У справі </a:t>
            </a:r>
            <a:r>
              <a:rPr lang="uk-UA" sz="1600" b="1" dirty="0"/>
              <a:t>«Цукур проти України», </a:t>
            </a:r>
            <a:r>
              <a:rPr lang="uk-UA" sz="1600" dirty="0"/>
              <a:t>Європейський суд з прав людини (П’ята секція), засідаючи комітетом, до складу якого увійшли: Андре Потоцький (</a:t>
            </a:r>
            <a:r>
              <a:rPr lang="en-US" sz="1600" dirty="0"/>
              <a:t>André Potocki), </a:t>
            </a:r>
            <a:r>
              <a:rPr lang="uk-UA" sz="1600" dirty="0"/>
              <a:t>Голова, Ганна Юдківська (</a:t>
            </a:r>
            <a:r>
              <a:rPr lang="en-US" sz="1600" dirty="0"/>
              <a:t>Ganna Yudkivska), </a:t>
            </a:r>
            <a:r>
              <a:rPr lang="uk-UA" sz="1600" dirty="0"/>
              <a:t>Йонко Грозєв (</a:t>
            </a:r>
            <a:r>
              <a:rPr lang="en-US" sz="1600" dirty="0"/>
              <a:t>Yonko Grozev), </a:t>
            </a:r>
            <a:r>
              <a:rPr lang="uk-UA" sz="1600" dirty="0"/>
              <a:t>судді, та Лів Тігерштедт (</a:t>
            </a:r>
            <a:r>
              <a:rPr lang="en-US" sz="1600" dirty="0"/>
              <a:t>Liv Tigerstedt), </a:t>
            </a:r>
            <a:r>
              <a:rPr lang="uk-UA" sz="1600" dirty="0"/>
              <a:t>в.о. заступника Секретаря секції, після обговорення за зачиненими дверима 26 вересня 2019 року постановляє таке рішення, що було ухвалено у той день: 1. Справу було розпочато за заявами, поданими у різні дати, зазначені в таблиці у додатку, до Суду проти України на підставі статті 34 Конвенції про захист прав людини і основоположних свобод (далі – Конвенція). 2. Про заяви було повідомлено Уряд України (далі – Уряд). 3. Перелік заявників та відповідні деталі заяв наведені в таблиці у додатку. 4. Заявники скаржилися на неналежні умови тримання їх під вартою та відсутність у національному законодавстві ефективного засобу юридичного захисту. </a:t>
            </a:r>
            <a:r>
              <a:rPr lang="uk-UA" sz="1600" cap="all" dirty="0"/>
              <a:t>ПРАВО  ОБ’ЄДНАННЯ ЗАЯВ </a:t>
            </a:r>
            <a:r>
              <a:rPr lang="uk-UA" sz="1600" dirty="0"/>
              <a:t>5. Беручи до уваги схожість предмету заяв, Суд вважає за доцільне розглянути їх спільно в одному рішенні. 6. Заявники скаржилися на неналежні умови тримання їх під вартою та відсутність у них ефективного засобу юридичного захисту у зв’язку з цим. Вони посилалися на статті 3 та 13 Конвенції, які передбачають таке:</a:t>
            </a:r>
          </a:p>
          <a:p>
            <a:pPr algn="just">
              <a:lnSpc>
                <a:spcPts val="1600"/>
              </a:lnSpc>
            </a:pPr>
            <a:r>
              <a:rPr lang="uk-UA" sz="1600" b="1" dirty="0"/>
              <a:t>Стаття 3 «Нікого не може бути піддано катуванню або нелюдському чи такому, що принижує гідність, поводженню або покаранню.»</a:t>
            </a:r>
          </a:p>
          <a:p>
            <a:pPr algn="just">
              <a:lnSpc>
                <a:spcPts val="1600"/>
              </a:lnSpc>
            </a:pPr>
            <a:r>
              <a:rPr lang="uk-UA" sz="1600" b="1" dirty="0"/>
              <a:t>Стаття 13 «Кожен, чиї права та свободи, визнані в цій Конвенції, було порушено, має право на ефективний засіб юридичного захисту в національному органі ...»</a:t>
            </a:r>
          </a:p>
          <a:p>
            <a:pPr algn="just">
              <a:lnSpc>
                <a:spcPts val="1600"/>
              </a:lnSpc>
            </a:pPr>
            <a:r>
              <a:rPr lang="uk-UA" sz="1600" cap="all" dirty="0"/>
              <a:t>ЗА ЦИХ ПІДСТАВ СУД ОДНОГОЛОСНО </a:t>
            </a:r>
            <a:r>
              <a:rPr lang="uk-UA" sz="1600" i="1" dirty="0"/>
              <a:t>Вирішує </a:t>
            </a:r>
            <a:r>
              <a:rPr lang="uk-UA" sz="1600" dirty="0"/>
              <a:t>об’єднати заяви; </a:t>
            </a:r>
            <a:r>
              <a:rPr lang="uk-UA" sz="1600" i="1" dirty="0"/>
              <a:t>Оголошує </a:t>
            </a:r>
            <a:r>
              <a:rPr lang="uk-UA" sz="1600" dirty="0"/>
              <a:t>заяви прийнятними;</a:t>
            </a:r>
          </a:p>
          <a:p>
            <a:pPr lvl="0" algn="just">
              <a:lnSpc>
                <a:spcPts val="1600"/>
              </a:lnSpc>
            </a:pPr>
            <a:r>
              <a:rPr lang="uk-UA" sz="1600" i="1" dirty="0"/>
              <a:t>Постановляє</a:t>
            </a:r>
            <a:r>
              <a:rPr lang="uk-UA" sz="1600" dirty="0"/>
              <a:t>, що ці скарги свідчать про порушення статей 3 та 13 Конвенції у зв’язку з неналежними умовами тримання під вартою; </a:t>
            </a:r>
            <a:r>
              <a:rPr lang="uk-UA" sz="1600" i="1" dirty="0"/>
              <a:t>Постановляє, </a:t>
            </a:r>
            <a:r>
              <a:rPr lang="uk-UA" sz="1600" dirty="0"/>
              <a:t>що:</a:t>
            </a:r>
          </a:p>
          <a:p>
            <a:pPr algn="just">
              <a:lnSpc>
                <a:spcPts val="1600"/>
              </a:lnSpc>
            </a:pPr>
            <a:r>
              <a:rPr lang="uk-UA" sz="1600" dirty="0"/>
              <a:t>(a)  упродовж трьох місяців держава-відповідач повинна сплатити заявникам суми, зазначені у таблиці в додатку; ці суми мають бути конвертовані в національну валюту держави-відповідача за курсом на день здійснення платежу;</a:t>
            </a:r>
          </a:p>
          <a:p>
            <a:pPr algn="just">
              <a:lnSpc>
                <a:spcPts val="1600"/>
              </a:lnSpc>
            </a:pPr>
            <a:r>
              <a:rPr lang="uk-UA" sz="1600" dirty="0"/>
              <a:t>(b)  із закінченням зазначеного тримісячного строку до остаточного розрахунку на зазначені суми нараховуватиметься простий відсоток (</a:t>
            </a:r>
            <a:r>
              <a:rPr lang="uk-UA" sz="1600" i="1" dirty="0"/>
              <a:t>simple interest</a:t>
            </a:r>
            <a:r>
              <a:rPr lang="uk-UA" sz="1600" dirty="0"/>
              <a:t>) у розмірі граничної позичкової ставки Європейського центрального банку, яка діятиме в період несплати, до якої має бути додано три відсоткові пункти. Учинено англійською мовою та повідомлено письмово 17 жовтня 2019 року відповідно до пунктів 2 та 3 Правила 77 Регламенту Суду</a:t>
            </a:r>
          </a:p>
        </p:txBody>
      </p:sp>
    </p:spTree>
    <p:extLst>
      <p:ext uri="{BB962C8B-B14F-4D97-AF65-F5344CB8AC3E}">
        <p14:creationId xmlns:p14="http://schemas.microsoft.com/office/powerpoint/2010/main" val="259763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5" y="1158282"/>
            <a:ext cx="8810625" cy="37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565" y="392415"/>
            <a:ext cx="8810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Перелік заяв зі скаргами за статтею 3 та статтею 13 Конвенції</a:t>
            </a:r>
          </a:p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(неналежні умови тримання під вартою та відсутність у національному законодавстві</a:t>
            </a:r>
          </a:p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ефективного засобу юридичного захисту)</a:t>
            </a:r>
            <a:endParaRPr lang="uk-U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062" y="5085184"/>
            <a:ext cx="8575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Стаття 41</a:t>
            </a:r>
          </a:p>
          <a:p>
            <a:r>
              <a:rPr lang="uk-UA" b="1" dirty="0"/>
              <a:t>Справедлива сатисфакція</a:t>
            </a:r>
          </a:p>
          <a:p>
            <a:pPr algn="just"/>
            <a:r>
              <a:rPr lang="uk-UA" dirty="0"/>
              <a:t>Якщо Суд визнає факт порушення Конвенції або протоколів до неї і якщо внутрішнє право відповідної Високої Договірної Сторони передбачає лише часткове відшкодування, Суд, у разі необхідності, надає потерпілій стороні справедливу сатисфакцію.</a:t>
            </a:r>
          </a:p>
        </p:txBody>
      </p:sp>
    </p:spTree>
    <p:extLst>
      <p:ext uri="{BB962C8B-B14F-4D97-AF65-F5344CB8AC3E}">
        <p14:creationId xmlns:p14="http://schemas.microsoft.com/office/powerpoint/2010/main" val="423989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DD1D4-F625-4FB5-BC8B-ABD22681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BE805B-6901-40F6-BFB6-FBC55BF5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/>
          <a:stretch/>
        </p:blipFill>
        <p:spPr>
          <a:xfrm>
            <a:off x="179512" y="116632"/>
            <a:ext cx="849694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7498B2-8A65-43AB-BC12-F2DFEB3F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16632"/>
            <a:ext cx="9252520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30FD4-E253-4D39-909A-3FB533E90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36000" r="23226" b="9400"/>
          <a:stretch/>
        </p:blipFill>
        <p:spPr>
          <a:xfrm>
            <a:off x="74971" y="2933192"/>
            <a:ext cx="4497029" cy="35283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C0BA0F4-220D-4975-BE11-D93214844C86}"/>
              </a:ext>
            </a:extLst>
          </p:cNvPr>
          <p:cNvSpPr/>
          <p:nvPr/>
        </p:nvSpPr>
        <p:spPr>
          <a:xfrm>
            <a:off x="95620" y="188640"/>
            <a:ext cx="4176464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uk-UA" b="1" dirty="0"/>
              <a:t>Збірка рекомендацій правозахисних механізмів Організації Об'єднаних Націй та Управління Верховного комісара Організації Об'єднаних Націй з прав людини, адресованих Україні (станом: грудень 2019 р.)</a:t>
            </a:r>
          </a:p>
          <a:p>
            <a:pPr algn="just">
              <a:lnSpc>
                <a:spcPts val="1100"/>
              </a:lnSpc>
            </a:pPr>
            <a:r>
              <a:rPr lang="uk-UA" dirty="0"/>
              <a:t>Видання грудня 2019 року пов'язує рекомендації Механізмів ООН з прав людини з цілями та завданнями Порядку денного в галузі сталого розвитку на період до 2030 року на основі інформації, згенерованої експериментальним проектом з видобутку даних, розробленим у тісній співпраці між УВКПЛ та Датським інститутом прав людини – </a:t>
            </a:r>
            <a:r>
              <a:rPr lang="it-IT" dirty="0"/>
              <a:t>SDG-Human Rights Data Explorer.</a:t>
            </a:r>
          </a:p>
          <a:p>
            <a:pPr>
              <a:lnSpc>
                <a:spcPts val="1100"/>
              </a:lnSpc>
            </a:pPr>
            <a:r>
              <a:rPr lang="it-IT" dirty="0"/>
              <a:t>… </a:t>
            </a:r>
            <a:r>
              <a:rPr lang="uk-UA" b="1" dirty="0"/>
              <a:t>Універсальний періодичний огляд: </a:t>
            </a:r>
          </a:p>
        </p:txBody>
      </p:sp>
      <p:sp>
        <p:nvSpPr>
          <p:cNvPr id="5" name="Стрілка: вигнута вправо 4">
            <a:extLst>
              <a:ext uri="{FF2B5EF4-FFF2-40B4-BE49-F238E27FC236}">
                <a16:creationId xmlns:a16="http://schemas.microsoft.com/office/drawing/2014/main" id="{484EFD5C-4DCD-4634-9BE0-C6DC4D866EF8}"/>
              </a:ext>
            </a:extLst>
          </p:cNvPr>
          <p:cNvSpPr/>
          <p:nvPr/>
        </p:nvSpPr>
        <p:spPr>
          <a:xfrm rot="19098332">
            <a:off x="-429085" y="2598532"/>
            <a:ext cx="1008112" cy="1152128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EB5E3D-AD3A-4CBF-B89D-7D37400D0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3" t="26200" r="25343" b="22140"/>
          <a:stretch/>
        </p:blipFill>
        <p:spPr>
          <a:xfrm>
            <a:off x="4644008" y="764704"/>
            <a:ext cx="3888432" cy="5591565"/>
          </a:xfrm>
          <a:prstGeom prst="rect">
            <a:avLst/>
          </a:prstGeom>
        </p:spPr>
      </p:pic>
      <p:sp>
        <p:nvSpPr>
          <p:cNvPr id="6" name="Стрілка: вліво 5">
            <a:extLst>
              <a:ext uri="{FF2B5EF4-FFF2-40B4-BE49-F238E27FC236}">
                <a16:creationId xmlns:a16="http://schemas.microsoft.com/office/drawing/2014/main" id="{51627029-E15F-47E7-B864-A971A148CAD6}"/>
              </a:ext>
            </a:extLst>
          </p:cNvPr>
          <p:cNvSpPr/>
          <p:nvPr/>
        </p:nvSpPr>
        <p:spPr>
          <a:xfrm>
            <a:off x="5724128" y="2933192"/>
            <a:ext cx="713140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EC965-BEB0-4BC2-B5EE-5000462BF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7" t="20467" r="18813" b="9534"/>
          <a:stretch/>
        </p:blipFill>
        <p:spPr>
          <a:xfrm>
            <a:off x="14065" y="-14005"/>
            <a:ext cx="5998095" cy="22188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527" y="5538084"/>
            <a:ext cx="57696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лютого 2020 -  Надзвичайний і Повноважний Посол, Постійний представник України при ООН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грудня 2019 Указом Президента № 916/2019 призначений на посаду Постійного представника України при ООН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Веб-сайт: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http://ukraineun.org/</a:t>
            </a:r>
            <a:endParaRPr kumimoji="0" lang="uk-UA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489"/>
            <a:ext cx="2972212" cy="9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EA4F46-F2FB-40E1-BDED-31295FED8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22001" r="61025" b="12201"/>
          <a:stretch/>
        </p:blipFill>
        <p:spPr>
          <a:xfrm>
            <a:off x="6012160" y="1196752"/>
            <a:ext cx="3097271" cy="549075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5ED6B2C-96BF-4B3F-939E-11F8F1FAE0A1}"/>
              </a:ext>
            </a:extLst>
          </p:cNvPr>
          <p:cNvSpPr/>
          <p:nvPr/>
        </p:nvSpPr>
        <p:spPr>
          <a:xfrm>
            <a:off x="6398729" y="3572799"/>
            <a:ext cx="265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Кислиця Сергій Олегович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0E6329C-D253-4066-A2B7-7638DD855922}"/>
              </a:ext>
            </a:extLst>
          </p:cNvPr>
          <p:cNvSpPr/>
          <p:nvPr/>
        </p:nvSpPr>
        <p:spPr>
          <a:xfrm>
            <a:off x="44981" y="2204864"/>
            <a:ext cx="5943497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резолюції Генасамблеї ООН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71/205, 72/190, 73/263, 74/168 "Ситуація з правами людини в Автономній Республіці Крим та місті Севастополь, Україна", а також 73/194, 74/17 «Проблема мілітаризації Автономної Республіки Крим та міста Севастополь, Україна, а також частин Чорного та Азовського морів».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Крім того, ці резолюції однозначно кваліфікували Росію як державу-окупанта та закликали РФ негайно припинити тимчасову окупацію території України.</a:t>
            </a: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вересні 2018 року та вересні 2019 року Генасамблея ООН схвалила процедурні рішення щодо включення пункту «Ситуація на тимчасово окупованих територіях України» до порядку денного 73-ї та 74-ї сесій. 20 лютого 2019 року та 20 лютого 2020 року Генеральна Асамблея провела дебати з цього пункту порядку денного. Більшість держав-учасниць висловили непохитну підтримку суверенітету, територіальній цілісності, єдності та незалежності України в межах її міжнародно визнаних кордонів. </a:t>
            </a:r>
          </a:p>
        </p:txBody>
      </p:sp>
    </p:spTree>
    <p:extLst>
      <p:ext uri="{BB962C8B-B14F-4D97-AF65-F5344CB8AC3E}">
        <p14:creationId xmlns:p14="http://schemas.microsoft.com/office/powerpoint/2010/main" val="134831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7" y="4293096"/>
            <a:ext cx="7776864" cy="23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487" y="26064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Установами ООН та Урядом України підписані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►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Стратегія партнерства між Продовольчою та сільськогосподарською організацією ООН (ФАО) та Урядом України від 13 липня 2016 року;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►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Угода між Урядом України і Міжнародною організацією з міграції про статус цієї організації в Україні і про співробітництво в сфері міграції від 3 грудня 1999;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►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Програма гідної праці МОП для України на 2016—2019 роки, підписана Міністерством соціальної політики від імені Уряду України та Міжнародною організацією праці;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►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Угода між Урядом України та Управлінням Верховного комісара ООН з прав людини про розміщення короткотермінової моніторингової місії ООН з прав людини в Україні від 31 липня 2014;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-396552" y="4385351"/>
            <a:ext cx="2448273" cy="8652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3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86255C-EE76-40DA-89FE-219B9F53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6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2175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Times New Roman</vt:lpstr>
      <vt:lpstr>Тема Office</vt:lpstr>
      <vt:lpstr>1_Тема Office</vt:lpstr>
      <vt:lpstr>2_Тема Office</vt:lpstr>
      <vt:lpstr>ЛЕКЦІЯ 7/2. Міжнародний механізм захисту та забезпечення прав і свобод людини та громадянина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ЗАЯВА ДО ЄВРОПЕЙСЬКОГО СУДУ З ПРАВ ЛЮДИНИ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omgri</dc:creator>
  <cp:lastModifiedBy>Larisa Larisa</cp:lastModifiedBy>
  <cp:revision>365</cp:revision>
  <cp:lastPrinted>2019-11-27T14:28:29Z</cp:lastPrinted>
  <dcterms:created xsi:type="dcterms:W3CDTF">2017-02-15T09:08:28Z</dcterms:created>
  <dcterms:modified xsi:type="dcterms:W3CDTF">2022-10-19T19:58:08Z</dcterms:modified>
</cp:coreProperties>
</file>