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8"/>
  </p:notesMasterIdLst>
  <p:sldIdLst>
    <p:sldId id="256" r:id="rId2"/>
    <p:sldId id="317" r:id="rId3"/>
    <p:sldId id="301" r:id="rId4"/>
    <p:sldId id="310" r:id="rId5"/>
    <p:sldId id="284" r:id="rId6"/>
    <p:sldId id="315" r:id="rId7"/>
    <p:sldId id="289" r:id="rId8"/>
    <p:sldId id="316" r:id="rId9"/>
    <p:sldId id="320" r:id="rId10"/>
    <p:sldId id="318" r:id="rId11"/>
    <p:sldId id="319" r:id="rId12"/>
    <p:sldId id="257" r:id="rId13"/>
    <p:sldId id="321" r:id="rId14"/>
    <p:sldId id="322" r:id="rId15"/>
    <p:sldId id="324" r:id="rId16"/>
    <p:sldId id="258" r:id="rId17"/>
    <p:sldId id="323" r:id="rId18"/>
    <p:sldId id="259" r:id="rId19"/>
    <p:sldId id="288" r:id="rId20"/>
    <p:sldId id="270" r:id="rId21"/>
    <p:sldId id="287" r:id="rId22"/>
    <p:sldId id="297" r:id="rId23"/>
    <p:sldId id="298" r:id="rId24"/>
    <p:sldId id="300" r:id="rId25"/>
    <p:sldId id="294" r:id="rId26"/>
    <p:sldId id="295" r:id="rId27"/>
    <p:sldId id="299" r:id="rId28"/>
    <p:sldId id="274" r:id="rId29"/>
    <p:sldId id="291" r:id="rId30"/>
    <p:sldId id="292" r:id="rId31"/>
    <p:sldId id="293" r:id="rId32"/>
    <p:sldId id="302" r:id="rId33"/>
    <p:sldId id="306" r:id="rId34"/>
    <p:sldId id="307" r:id="rId35"/>
    <p:sldId id="308" r:id="rId36"/>
    <p:sldId id="309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8594" autoAdjust="0"/>
  </p:normalViewPr>
  <p:slideViewPr>
    <p:cSldViewPr snapToGrid="0">
      <p:cViewPr>
        <p:scale>
          <a:sx n="78" d="100"/>
          <a:sy n="78" d="100"/>
        </p:scale>
        <p:origin x="-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8D5CD-AFE2-45C5-9971-4DD4CE2D09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DFAC95-B36A-45C2-91B0-D1C27298861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b="1" dirty="0"/>
            <a:t>Ознаки </a:t>
          </a:r>
          <a:r>
            <a:rPr lang="ru-RU" b="1" dirty="0" err="1"/>
            <a:t>етнічн</a:t>
          </a:r>
          <a:r>
            <a:rPr lang="uk-UA" b="1" dirty="0" err="1"/>
            <a:t>ої</a:t>
          </a:r>
          <a:r>
            <a:rPr lang="ru-RU" b="1" dirty="0"/>
            <a:t> </a:t>
          </a:r>
          <a:r>
            <a:rPr lang="ru-RU" b="1" dirty="0" err="1"/>
            <a:t>груп</a:t>
          </a:r>
          <a:r>
            <a:rPr lang="uk-UA" b="1" dirty="0"/>
            <a:t>и</a:t>
          </a:r>
          <a:endParaRPr lang="ru-RU" dirty="0"/>
        </a:p>
      </dgm:t>
    </dgm:pt>
    <dgm:pt modelId="{7BFAA1EA-59AF-4F30-A688-CA13E262F93F}" type="parTrans" cxnId="{AEE7EBFA-8D37-48FE-9EC8-FBC382B87183}">
      <dgm:prSet/>
      <dgm:spPr/>
      <dgm:t>
        <a:bodyPr/>
        <a:lstStyle/>
        <a:p>
          <a:endParaRPr lang="ru-RU"/>
        </a:p>
      </dgm:t>
    </dgm:pt>
    <dgm:pt modelId="{6679C0A4-ACEC-4399-8896-35A4499714CC}" type="sibTrans" cxnId="{AEE7EBFA-8D37-48FE-9EC8-FBC382B87183}">
      <dgm:prSet/>
      <dgm:spPr/>
      <dgm:t>
        <a:bodyPr/>
        <a:lstStyle/>
        <a:p>
          <a:endParaRPr lang="ru-RU"/>
        </a:p>
      </dgm:t>
    </dgm:pt>
    <dgm:pt modelId="{CC058089-3CBC-457C-81E2-B09242510A22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b="1" dirty="0"/>
            <a:t>спільне походження та усвідомлення спільності, що характеризуються спільною історією та культурою</a:t>
          </a:r>
          <a:endParaRPr lang="ru-RU" b="1" dirty="0"/>
        </a:p>
      </dgm:t>
    </dgm:pt>
    <dgm:pt modelId="{CB6EB87D-E889-4078-982A-8F9407BD4A3D}" type="parTrans" cxnId="{7915312D-3660-4C9C-9F11-FE0475D387B1}">
      <dgm:prSet/>
      <dgm:spPr/>
      <dgm:t>
        <a:bodyPr/>
        <a:lstStyle/>
        <a:p>
          <a:endParaRPr lang="ru-RU"/>
        </a:p>
      </dgm:t>
    </dgm:pt>
    <dgm:pt modelId="{4E3B126B-4B9D-4BC4-83B6-15D18F0F23F5}" type="sibTrans" cxnId="{7915312D-3660-4C9C-9F11-FE0475D387B1}">
      <dgm:prSet/>
      <dgm:spPr/>
      <dgm:t>
        <a:bodyPr/>
        <a:lstStyle/>
        <a:p>
          <a:endParaRPr lang="ru-RU"/>
        </a:p>
      </dgm:t>
    </dgm:pt>
    <dgm:pt modelId="{6BE252C2-9B7D-43DE-9DBA-6A8616F9C053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b="1" dirty="0"/>
            <a:t>колективне сприйняття себе як етнічної групи, яке базується на самосвідомості групи та на сприйнятті її </a:t>
          </a:r>
          <a:r>
            <a:rPr lang="uk-UA" b="1" dirty="0" err="1"/>
            <a:t>відокремленності</a:t>
          </a:r>
          <a:r>
            <a:rPr lang="uk-UA" b="1" dirty="0"/>
            <a:t> іншими групами</a:t>
          </a:r>
          <a:endParaRPr lang="ru-RU" b="1" dirty="0"/>
        </a:p>
      </dgm:t>
    </dgm:pt>
    <dgm:pt modelId="{2CA8A464-2CC7-41DC-983F-1D6C61F9AF31}" type="parTrans" cxnId="{F2179696-1BA9-40DE-ACEF-EAF0BC9AD1A5}">
      <dgm:prSet/>
      <dgm:spPr/>
      <dgm:t>
        <a:bodyPr/>
        <a:lstStyle/>
        <a:p>
          <a:endParaRPr lang="ru-RU"/>
        </a:p>
      </dgm:t>
    </dgm:pt>
    <dgm:pt modelId="{3F294D4C-4513-4009-816E-93D11285301F}" type="sibTrans" cxnId="{F2179696-1BA9-40DE-ACEF-EAF0BC9AD1A5}">
      <dgm:prSet/>
      <dgm:spPr/>
      <dgm:t>
        <a:bodyPr/>
        <a:lstStyle/>
        <a:p>
          <a:endParaRPr lang="ru-RU"/>
        </a:p>
      </dgm:t>
    </dgm:pt>
    <dgm:pt modelId="{5B95B141-07B5-417A-A267-5F215A2E7B29}" type="pres">
      <dgm:prSet presAssocID="{9BB8D5CD-AFE2-45C5-9971-4DD4CE2D09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4799B9-D101-44C5-94D0-530FF9AD46C2}" type="pres">
      <dgm:prSet presAssocID="{3BDFAC95-B36A-45C2-91B0-D1C272988614}" presName="hierRoot1" presStyleCnt="0">
        <dgm:presLayoutVars>
          <dgm:hierBranch val="init"/>
        </dgm:presLayoutVars>
      </dgm:prSet>
      <dgm:spPr/>
    </dgm:pt>
    <dgm:pt modelId="{42B0714F-96BF-42FD-AE71-E4D14E337CE7}" type="pres">
      <dgm:prSet presAssocID="{3BDFAC95-B36A-45C2-91B0-D1C272988614}" presName="rootComposite1" presStyleCnt="0"/>
      <dgm:spPr/>
    </dgm:pt>
    <dgm:pt modelId="{1C8CA710-F4DB-4892-A087-7FF53F59AE50}" type="pres">
      <dgm:prSet presAssocID="{3BDFAC95-B36A-45C2-91B0-D1C272988614}" presName="rootText1" presStyleLbl="node0" presStyleIdx="0" presStyleCnt="1" custScaleX="140239" custLinFactNeighborX="2718" custLinFactNeighborY="-53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42D733-5998-40CC-9096-F2F87FAE0216}" type="pres">
      <dgm:prSet presAssocID="{3BDFAC95-B36A-45C2-91B0-D1C2729886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D32702-256E-41DB-95AA-AA917B3113BD}" type="pres">
      <dgm:prSet presAssocID="{3BDFAC95-B36A-45C2-91B0-D1C272988614}" presName="hierChild2" presStyleCnt="0"/>
      <dgm:spPr/>
    </dgm:pt>
    <dgm:pt modelId="{74353C8A-1393-4BB2-91E6-A83F7137F42E}" type="pres">
      <dgm:prSet presAssocID="{CB6EB87D-E889-4078-982A-8F9407BD4A3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DE7C553-62AA-40C8-88A1-6DCC20C2881C}" type="pres">
      <dgm:prSet presAssocID="{CC058089-3CBC-457C-81E2-B09242510A22}" presName="hierRoot2" presStyleCnt="0">
        <dgm:presLayoutVars>
          <dgm:hierBranch val="init"/>
        </dgm:presLayoutVars>
      </dgm:prSet>
      <dgm:spPr/>
    </dgm:pt>
    <dgm:pt modelId="{02FA74DA-693B-4CF0-AA57-1C53715917A5}" type="pres">
      <dgm:prSet presAssocID="{CC058089-3CBC-457C-81E2-B09242510A22}" presName="rootComposite" presStyleCnt="0"/>
      <dgm:spPr/>
    </dgm:pt>
    <dgm:pt modelId="{9C2E5ABD-A8C7-49E5-8006-D8470A56F922}" type="pres">
      <dgm:prSet presAssocID="{CC058089-3CBC-457C-81E2-B09242510A22}" presName="rootText" presStyleLbl="node2" presStyleIdx="0" presStyleCnt="2" custScaleY="165380" custLinFactNeighborX="1414" custLinFactNeighborY="-35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975196-62F5-467C-9674-E11B7ED04DD5}" type="pres">
      <dgm:prSet presAssocID="{CC058089-3CBC-457C-81E2-B09242510A22}" presName="rootConnector" presStyleLbl="node2" presStyleIdx="0" presStyleCnt="2"/>
      <dgm:spPr/>
      <dgm:t>
        <a:bodyPr/>
        <a:lstStyle/>
        <a:p>
          <a:endParaRPr lang="ru-RU"/>
        </a:p>
      </dgm:t>
    </dgm:pt>
    <dgm:pt modelId="{66763559-12FB-4C4A-995F-F0F6822F6BA5}" type="pres">
      <dgm:prSet presAssocID="{CC058089-3CBC-457C-81E2-B09242510A22}" presName="hierChild4" presStyleCnt="0"/>
      <dgm:spPr/>
    </dgm:pt>
    <dgm:pt modelId="{BC3BDED6-EF9B-4302-950B-CE1A54D4D581}" type="pres">
      <dgm:prSet presAssocID="{CC058089-3CBC-457C-81E2-B09242510A22}" presName="hierChild5" presStyleCnt="0"/>
      <dgm:spPr/>
    </dgm:pt>
    <dgm:pt modelId="{2AA2E2FA-DB98-4685-8EEE-C6525342B4F5}" type="pres">
      <dgm:prSet presAssocID="{2CA8A464-2CC7-41DC-983F-1D6C61F9AF3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7967F1E-4C91-409E-AB6F-1AB91A12CDDA}" type="pres">
      <dgm:prSet presAssocID="{6BE252C2-9B7D-43DE-9DBA-6A8616F9C053}" presName="hierRoot2" presStyleCnt="0">
        <dgm:presLayoutVars>
          <dgm:hierBranch val="init"/>
        </dgm:presLayoutVars>
      </dgm:prSet>
      <dgm:spPr/>
    </dgm:pt>
    <dgm:pt modelId="{1C860479-5535-42F3-B245-268A9FC24819}" type="pres">
      <dgm:prSet presAssocID="{6BE252C2-9B7D-43DE-9DBA-6A8616F9C053}" presName="rootComposite" presStyleCnt="0"/>
      <dgm:spPr/>
    </dgm:pt>
    <dgm:pt modelId="{B3115E00-EA9F-4636-9310-FA40F5D04BAD}" type="pres">
      <dgm:prSet presAssocID="{6BE252C2-9B7D-43DE-9DBA-6A8616F9C053}" presName="rootText" presStyleLbl="node2" presStyleIdx="1" presStyleCnt="2" custScaleY="167266" custLinFactNeighborX="-1414" custLinFactNeighborY="-35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8DC62D-0338-47B8-88EF-0B1ACE6DCFA2}" type="pres">
      <dgm:prSet presAssocID="{6BE252C2-9B7D-43DE-9DBA-6A8616F9C053}" presName="rootConnector" presStyleLbl="node2" presStyleIdx="1" presStyleCnt="2"/>
      <dgm:spPr/>
      <dgm:t>
        <a:bodyPr/>
        <a:lstStyle/>
        <a:p>
          <a:endParaRPr lang="ru-RU"/>
        </a:p>
      </dgm:t>
    </dgm:pt>
    <dgm:pt modelId="{39F57743-BAFC-4CBD-B10E-FB2737872327}" type="pres">
      <dgm:prSet presAssocID="{6BE252C2-9B7D-43DE-9DBA-6A8616F9C053}" presName="hierChild4" presStyleCnt="0"/>
      <dgm:spPr/>
    </dgm:pt>
    <dgm:pt modelId="{7EF5EFA5-7BCF-450D-AB72-75427ABB2A60}" type="pres">
      <dgm:prSet presAssocID="{6BE252C2-9B7D-43DE-9DBA-6A8616F9C053}" presName="hierChild5" presStyleCnt="0"/>
      <dgm:spPr/>
    </dgm:pt>
    <dgm:pt modelId="{7E14BE0D-C73C-4B59-9485-D1119D9A29B2}" type="pres">
      <dgm:prSet presAssocID="{3BDFAC95-B36A-45C2-91B0-D1C272988614}" presName="hierChild3" presStyleCnt="0"/>
      <dgm:spPr/>
    </dgm:pt>
  </dgm:ptLst>
  <dgm:cxnLst>
    <dgm:cxn modelId="{AEE7EBFA-8D37-48FE-9EC8-FBC382B87183}" srcId="{9BB8D5CD-AFE2-45C5-9971-4DD4CE2D096D}" destId="{3BDFAC95-B36A-45C2-91B0-D1C272988614}" srcOrd="0" destOrd="0" parTransId="{7BFAA1EA-59AF-4F30-A688-CA13E262F93F}" sibTransId="{6679C0A4-ACEC-4399-8896-35A4499714CC}"/>
    <dgm:cxn modelId="{2E6CB1CF-CE30-4081-87AD-3CC09E1F02E7}" type="presOf" srcId="{3BDFAC95-B36A-45C2-91B0-D1C272988614}" destId="{1C8CA710-F4DB-4892-A087-7FF53F59AE50}" srcOrd="0" destOrd="0" presId="urn:microsoft.com/office/officeart/2005/8/layout/orgChart1"/>
    <dgm:cxn modelId="{E6BEF51B-1B41-4453-A4E5-3F770208AC0F}" type="presOf" srcId="{9BB8D5CD-AFE2-45C5-9971-4DD4CE2D096D}" destId="{5B95B141-07B5-417A-A267-5F215A2E7B29}" srcOrd="0" destOrd="0" presId="urn:microsoft.com/office/officeart/2005/8/layout/orgChart1"/>
    <dgm:cxn modelId="{A426F291-FDA0-4ED8-9A78-6797C84F7BEA}" type="presOf" srcId="{6BE252C2-9B7D-43DE-9DBA-6A8616F9C053}" destId="{A38DC62D-0338-47B8-88EF-0B1ACE6DCFA2}" srcOrd="1" destOrd="0" presId="urn:microsoft.com/office/officeart/2005/8/layout/orgChart1"/>
    <dgm:cxn modelId="{BE79F6F6-FCF6-4B6B-AEFD-39626B5F43BB}" type="presOf" srcId="{CC058089-3CBC-457C-81E2-B09242510A22}" destId="{56975196-62F5-467C-9674-E11B7ED04DD5}" srcOrd="1" destOrd="0" presId="urn:microsoft.com/office/officeart/2005/8/layout/orgChart1"/>
    <dgm:cxn modelId="{EF49F562-C3BF-4CC6-ABAF-5A0F1A2F23D7}" type="presOf" srcId="{6BE252C2-9B7D-43DE-9DBA-6A8616F9C053}" destId="{B3115E00-EA9F-4636-9310-FA40F5D04BAD}" srcOrd="0" destOrd="0" presId="urn:microsoft.com/office/officeart/2005/8/layout/orgChart1"/>
    <dgm:cxn modelId="{7915312D-3660-4C9C-9F11-FE0475D387B1}" srcId="{3BDFAC95-B36A-45C2-91B0-D1C272988614}" destId="{CC058089-3CBC-457C-81E2-B09242510A22}" srcOrd="0" destOrd="0" parTransId="{CB6EB87D-E889-4078-982A-8F9407BD4A3D}" sibTransId="{4E3B126B-4B9D-4BC4-83B6-15D18F0F23F5}"/>
    <dgm:cxn modelId="{6D07592C-6F55-4093-BE9C-043EC96448C5}" type="presOf" srcId="{CC058089-3CBC-457C-81E2-B09242510A22}" destId="{9C2E5ABD-A8C7-49E5-8006-D8470A56F922}" srcOrd="0" destOrd="0" presId="urn:microsoft.com/office/officeart/2005/8/layout/orgChart1"/>
    <dgm:cxn modelId="{8647A943-A0A9-4F64-B1B3-56E132F0098F}" type="presOf" srcId="{2CA8A464-2CC7-41DC-983F-1D6C61F9AF31}" destId="{2AA2E2FA-DB98-4685-8EEE-C6525342B4F5}" srcOrd="0" destOrd="0" presId="urn:microsoft.com/office/officeart/2005/8/layout/orgChart1"/>
    <dgm:cxn modelId="{F2179696-1BA9-40DE-ACEF-EAF0BC9AD1A5}" srcId="{3BDFAC95-B36A-45C2-91B0-D1C272988614}" destId="{6BE252C2-9B7D-43DE-9DBA-6A8616F9C053}" srcOrd="1" destOrd="0" parTransId="{2CA8A464-2CC7-41DC-983F-1D6C61F9AF31}" sibTransId="{3F294D4C-4513-4009-816E-93D11285301F}"/>
    <dgm:cxn modelId="{3062ED16-8F67-4336-B656-93F26DFFBC88}" type="presOf" srcId="{CB6EB87D-E889-4078-982A-8F9407BD4A3D}" destId="{74353C8A-1393-4BB2-91E6-A83F7137F42E}" srcOrd="0" destOrd="0" presId="urn:microsoft.com/office/officeart/2005/8/layout/orgChart1"/>
    <dgm:cxn modelId="{5C0368C7-8FE3-4B3A-9939-601DB8E5AEE1}" type="presOf" srcId="{3BDFAC95-B36A-45C2-91B0-D1C272988614}" destId="{8742D733-5998-40CC-9096-F2F87FAE0216}" srcOrd="1" destOrd="0" presId="urn:microsoft.com/office/officeart/2005/8/layout/orgChart1"/>
    <dgm:cxn modelId="{47C8F1D5-BA83-40EC-95B9-0B081F50BC58}" type="presParOf" srcId="{5B95B141-07B5-417A-A267-5F215A2E7B29}" destId="{E84799B9-D101-44C5-94D0-530FF9AD46C2}" srcOrd="0" destOrd="0" presId="urn:microsoft.com/office/officeart/2005/8/layout/orgChart1"/>
    <dgm:cxn modelId="{59BB800E-00F4-47CD-8140-8D1ED19882C3}" type="presParOf" srcId="{E84799B9-D101-44C5-94D0-530FF9AD46C2}" destId="{42B0714F-96BF-42FD-AE71-E4D14E337CE7}" srcOrd="0" destOrd="0" presId="urn:microsoft.com/office/officeart/2005/8/layout/orgChart1"/>
    <dgm:cxn modelId="{53AD748F-CAA6-4E16-A99D-2A50FE606055}" type="presParOf" srcId="{42B0714F-96BF-42FD-AE71-E4D14E337CE7}" destId="{1C8CA710-F4DB-4892-A087-7FF53F59AE50}" srcOrd="0" destOrd="0" presId="urn:microsoft.com/office/officeart/2005/8/layout/orgChart1"/>
    <dgm:cxn modelId="{7BAD7188-DE81-43D4-85EB-2B505F3756BE}" type="presParOf" srcId="{42B0714F-96BF-42FD-AE71-E4D14E337CE7}" destId="{8742D733-5998-40CC-9096-F2F87FAE0216}" srcOrd="1" destOrd="0" presId="urn:microsoft.com/office/officeart/2005/8/layout/orgChart1"/>
    <dgm:cxn modelId="{38CA34F7-9BE8-4D45-A30A-6D835CCC67EE}" type="presParOf" srcId="{E84799B9-D101-44C5-94D0-530FF9AD46C2}" destId="{BCD32702-256E-41DB-95AA-AA917B3113BD}" srcOrd="1" destOrd="0" presId="urn:microsoft.com/office/officeart/2005/8/layout/orgChart1"/>
    <dgm:cxn modelId="{A278180E-DCD2-4C11-9257-7327B12C4E19}" type="presParOf" srcId="{BCD32702-256E-41DB-95AA-AA917B3113BD}" destId="{74353C8A-1393-4BB2-91E6-A83F7137F42E}" srcOrd="0" destOrd="0" presId="urn:microsoft.com/office/officeart/2005/8/layout/orgChart1"/>
    <dgm:cxn modelId="{5D35EF79-F645-4B2C-A570-199D893816EE}" type="presParOf" srcId="{BCD32702-256E-41DB-95AA-AA917B3113BD}" destId="{3DE7C553-62AA-40C8-88A1-6DCC20C2881C}" srcOrd="1" destOrd="0" presId="urn:microsoft.com/office/officeart/2005/8/layout/orgChart1"/>
    <dgm:cxn modelId="{C9D0E5FF-E33F-4A09-9F12-F7C8531DD5ED}" type="presParOf" srcId="{3DE7C553-62AA-40C8-88A1-6DCC20C2881C}" destId="{02FA74DA-693B-4CF0-AA57-1C53715917A5}" srcOrd="0" destOrd="0" presId="urn:microsoft.com/office/officeart/2005/8/layout/orgChart1"/>
    <dgm:cxn modelId="{3CB8DD86-F3DB-4E6F-AD3F-45442F7F2D67}" type="presParOf" srcId="{02FA74DA-693B-4CF0-AA57-1C53715917A5}" destId="{9C2E5ABD-A8C7-49E5-8006-D8470A56F922}" srcOrd="0" destOrd="0" presId="urn:microsoft.com/office/officeart/2005/8/layout/orgChart1"/>
    <dgm:cxn modelId="{CBB995C6-AA31-42EE-A4EF-A234E46E7667}" type="presParOf" srcId="{02FA74DA-693B-4CF0-AA57-1C53715917A5}" destId="{56975196-62F5-467C-9674-E11B7ED04DD5}" srcOrd="1" destOrd="0" presId="urn:microsoft.com/office/officeart/2005/8/layout/orgChart1"/>
    <dgm:cxn modelId="{963BDFF3-51FC-4D6E-9DA5-DDF4E787B2CB}" type="presParOf" srcId="{3DE7C553-62AA-40C8-88A1-6DCC20C2881C}" destId="{66763559-12FB-4C4A-995F-F0F6822F6BA5}" srcOrd="1" destOrd="0" presId="urn:microsoft.com/office/officeart/2005/8/layout/orgChart1"/>
    <dgm:cxn modelId="{01A532AD-3A75-4FF5-A627-16303E5AF7AB}" type="presParOf" srcId="{3DE7C553-62AA-40C8-88A1-6DCC20C2881C}" destId="{BC3BDED6-EF9B-4302-950B-CE1A54D4D581}" srcOrd="2" destOrd="0" presId="urn:microsoft.com/office/officeart/2005/8/layout/orgChart1"/>
    <dgm:cxn modelId="{2CEFA8BC-EC50-4AAA-9692-5EC5D31A1BE7}" type="presParOf" srcId="{BCD32702-256E-41DB-95AA-AA917B3113BD}" destId="{2AA2E2FA-DB98-4685-8EEE-C6525342B4F5}" srcOrd="2" destOrd="0" presId="urn:microsoft.com/office/officeart/2005/8/layout/orgChart1"/>
    <dgm:cxn modelId="{59946EC6-2A4E-4032-8F48-3B31A9DAFDB6}" type="presParOf" srcId="{BCD32702-256E-41DB-95AA-AA917B3113BD}" destId="{77967F1E-4C91-409E-AB6F-1AB91A12CDDA}" srcOrd="3" destOrd="0" presId="urn:microsoft.com/office/officeart/2005/8/layout/orgChart1"/>
    <dgm:cxn modelId="{7DDF3741-8F25-47A9-9185-3783B501C474}" type="presParOf" srcId="{77967F1E-4C91-409E-AB6F-1AB91A12CDDA}" destId="{1C860479-5535-42F3-B245-268A9FC24819}" srcOrd="0" destOrd="0" presId="urn:microsoft.com/office/officeart/2005/8/layout/orgChart1"/>
    <dgm:cxn modelId="{43C2C0D9-5C6D-45AF-BCC1-3AEC9B656E48}" type="presParOf" srcId="{1C860479-5535-42F3-B245-268A9FC24819}" destId="{B3115E00-EA9F-4636-9310-FA40F5D04BAD}" srcOrd="0" destOrd="0" presId="urn:microsoft.com/office/officeart/2005/8/layout/orgChart1"/>
    <dgm:cxn modelId="{D6B521C4-050D-415D-9B24-27EF70FB240A}" type="presParOf" srcId="{1C860479-5535-42F3-B245-268A9FC24819}" destId="{A38DC62D-0338-47B8-88EF-0B1ACE6DCFA2}" srcOrd="1" destOrd="0" presId="urn:microsoft.com/office/officeart/2005/8/layout/orgChart1"/>
    <dgm:cxn modelId="{6D3732E1-B3D1-48B3-9F05-69141CEA9AA7}" type="presParOf" srcId="{77967F1E-4C91-409E-AB6F-1AB91A12CDDA}" destId="{39F57743-BAFC-4CBD-B10E-FB2737872327}" srcOrd="1" destOrd="0" presId="urn:microsoft.com/office/officeart/2005/8/layout/orgChart1"/>
    <dgm:cxn modelId="{6B083115-C8B3-4CA3-8CBC-50EC84753CAB}" type="presParOf" srcId="{77967F1E-4C91-409E-AB6F-1AB91A12CDDA}" destId="{7EF5EFA5-7BCF-450D-AB72-75427ABB2A60}" srcOrd="2" destOrd="0" presId="urn:microsoft.com/office/officeart/2005/8/layout/orgChart1"/>
    <dgm:cxn modelId="{C226E1B5-91B7-427F-9CDF-73B6051BF9EC}" type="presParOf" srcId="{E84799B9-D101-44C5-94D0-530FF9AD46C2}" destId="{7E14BE0D-C73C-4B59-9485-D1119D9A29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2E2FA-DB98-4685-8EEE-C6525342B4F5}">
      <dsp:nvSpPr>
        <dsp:cNvPr id="0" name=""/>
        <dsp:cNvSpPr/>
      </dsp:nvSpPr>
      <dsp:spPr>
        <a:xfrm>
          <a:off x="3661642" y="1616315"/>
          <a:ext cx="1822169" cy="54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79"/>
              </a:lnTo>
              <a:lnTo>
                <a:pt x="1822169" y="202279"/>
              </a:lnTo>
              <a:lnTo>
                <a:pt x="1822169" y="54170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53C8A-1393-4BB2-91E6-A83F7137F42E}">
      <dsp:nvSpPr>
        <dsp:cNvPr id="0" name=""/>
        <dsp:cNvSpPr/>
      </dsp:nvSpPr>
      <dsp:spPr>
        <a:xfrm>
          <a:off x="1663747" y="1616315"/>
          <a:ext cx="1997895" cy="541689"/>
        </a:xfrm>
        <a:custGeom>
          <a:avLst/>
          <a:gdLst/>
          <a:ahLst/>
          <a:cxnLst/>
          <a:rect l="0" t="0" r="0" b="0"/>
          <a:pathLst>
            <a:path>
              <a:moveTo>
                <a:pt x="1997895" y="0"/>
              </a:moveTo>
              <a:lnTo>
                <a:pt x="1997895" y="202263"/>
              </a:lnTo>
              <a:lnTo>
                <a:pt x="0" y="202263"/>
              </a:lnTo>
              <a:lnTo>
                <a:pt x="0" y="54168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CA710-F4DB-4892-A087-7FF53F59AE50}">
      <dsp:nvSpPr>
        <dsp:cNvPr id="0" name=""/>
        <dsp:cNvSpPr/>
      </dsp:nvSpPr>
      <dsp:spPr>
        <a:xfrm>
          <a:off x="1394938" y="0"/>
          <a:ext cx="4533408" cy="16163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/>
            <a:t>Ознаки </a:t>
          </a:r>
          <a:r>
            <a:rPr lang="ru-RU" sz="2200" b="1" kern="1200" dirty="0" err="1"/>
            <a:t>етнічн</a:t>
          </a:r>
          <a:r>
            <a:rPr lang="uk-UA" sz="2200" b="1" kern="1200" dirty="0" err="1"/>
            <a:t>ої</a:t>
          </a:r>
          <a:r>
            <a:rPr lang="ru-RU" sz="2200" b="1" kern="1200" dirty="0"/>
            <a:t> </a:t>
          </a:r>
          <a:r>
            <a:rPr lang="ru-RU" sz="2200" b="1" kern="1200" dirty="0" err="1"/>
            <a:t>груп</a:t>
          </a:r>
          <a:r>
            <a:rPr lang="uk-UA" sz="2200" b="1" kern="1200" dirty="0"/>
            <a:t>и</a:t>
          </a:r>
          <a:endParaRPr lang="ru-RU" sz="2200" kern="1200" dirty="0"/>
        </a:p>
      </dsp:txBody>
      <dsp:txXfrm>
        <a:off x="1394938" y="0"/>
        <a:ext cx="4533408" cy="1616315"/>
      </dsp:txXfrm>
    </dsp:sp>
    <dsp:sp modelId="{9C2E5ABD-A8C7-49E5-8006-D8470A56F922}">
      <dsp:nvSpPr>
        <dsp:cNvPr id="0" name=""/>
        <dsp:cNvSpPr/>
      </dsp:nvSpPr>
      <dsp:spPr>
        <a:xfrm>
          <a:off x="47432" y="2158005"/>
          <a:ext cx="3232630" cy="267306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/>
            <a:t>спільне походження та усвідомлення спільності, що характеризуються спільною історією та культурою</a:t>
          </a:r>
          <a:endParaRPr lang="ru-RU" sz="2200" b="1" kern="1200" dirty="0"/>
        </a:p>
      </dsp:txBody>
      <dsp:txXfrm>
        <a:off x="47432" y="2158005"/>
        <a:ext cx="3232630" cy="2673062"/>
      </dsp:txXfrm>
    </dsp:sp>
    <dsp:sp modelId="{B3115E00-EA9F-4636-9310-FA40F5D04BAD}">
      <dsp:nvSpPr>
        <dsp:cNvPr id="0" name=""/>
        <dsp:cNvSpPr/>
      </dsp:nvSpPr>
      <dsp:spPr>
        <a:xfrm>
          <a:off x="3867496" y="2158021"/>
          <a:ext cx="3232630" cy="27035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/>
            <a:t>колективне сприйняття себе як етнічної групи, яке базується на самосвідомості групи та на сприйнятті її </a:t>
          </a:r>
          <a:r>
            <a:rPr lang="uk-UA" sz="2200" b="1" kern="1200" dirty="0" err="1"/>
            <a:t>відокремленності</a:t>
          </a:r>
          <a:r>
            <a:rPr lang="uk-UA" sz="2200" b="1" kern="1200" dirty="0"/>
            <a:t> іншими групами</a:t>
          </a:r>
          <a:endParaRPr lang="ru-RU" sz="2200" b="1" kern="1200" dirty="0"/>
        </a:p>
      </dsp:txBody>
      <dsp:txXfrm>
        <a:off x="3867496" y="2158021"/>
        <a:ext cx="3232630" cy="2703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38460-8068-438E-8B0C-C6159CAA2243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0C9D5-040E-4B90-8471-0C1B83D3B2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401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34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4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297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39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869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2268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8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1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66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24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99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179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6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33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9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16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907D-2B7E-462D-AC91-D9FD229AEF35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5529CA0-135F-4F60-B2B6-2A7E9853DC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75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zumkov.org.ua/avtor/tsentr-razumkov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azumkov.org.ua/napriamky/sotsiologichni-doslidzhennia/identychnist-gromadian-ukrainy-tendentsii-zmin-traven-2023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5291" y="412436"/>
            <a:ext cx="6490653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scene3d>
            <a:camera prst="perspectiveFront"/>
            <a:lightRig rig="threePt" dir="t"/>
          </a:scene3d>
        </p:spPr>
        <p:txBody>
          <a:bodyPr wrap="square" anchor="ctr">
            <a:spAutoFit/>
          </a:bodyPr>
          <a:lstStyle/>
          <a:p>
            <a:pPr algn="ctr"/>
            <a:r>
              <a:rPr lang="ru-RU" sz="2800" dirty="0" smtClean="0"/>
              <a:t>Тема 1. </a:t>
            </a:r>
            <a:r>
              <a:rPr lang="ru-RU" sz="2800" dirty="0" err="1" smtClean="0"/>
              <a:t>Поняття</a:t>
            </a:r>
            <a:r>
              <a:rPr lang="ru-RU" sz="2800" dirty="0" smtClean="0"/>
              <a:t>, </a:t>
            </a:r>
            <a:r>
              <a:rPr lang="ru-RU" sz="2800" dirty="0" err="1" smtClean="0"/>
              <a:t>зміст</a:t>
            </a:r>
            <a:r>
              <a:rPr lang="ru-RU" sz="2800" dirty="0" smtClean="0"/>
              <a:t> і</a:t>
            </a:r>
          </a:p>
          <a:p>
            <a:pPr algn="ctr"/>
            <a:r>
              <a:rPr lang="ru-RU" sz="2800" dirty="0" err="1" smtClean="0"/>
              <a:t>особливості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етнонаціональної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політики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 </a:t>
            </a:r>
            <a:endParaRPr lang="uk-UA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5290" y="2450005"/>
            <a:ext cx="6490653" cy="4238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План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Поняття етнонаціональна політика, етноси, етнічні групи, нації, національні меншини.</a:t>
            </a:r>
          </a:p>
          <a:p>
            <a:pPr marL="342900" indent="-342900">
              <a:buFontTx/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Типи етнонаціональної політики.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Формування етнонаціональної політики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24406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208" y="86916"/>
            <a:ext cx="10460736" cy="6924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До </a:t>
            </a:r>
            <a:r>
              <a:rPr lang="ru-RU" sz="1600" b="1" dirty="0" err="1"/>
              <a:t>якої</a:t>
            </a:r>
            <a:r>
              <a:rPr lang="ru-RU" sz="1600" b="1" dirty="0"/>
              <a:t> </a:t>
            </a:r>
            <a:r>
              <a:rPr lang="ru-RU" sz="1600" b="1" dirty="0" err="1"/>
              <a:t>культурної</a:t>
            </a:r>
            <a:r>
              <a:rPr lang="ru-RU" sz="1600" b="1" dirty="0"/>
              <a:t> </a:t>
            </a:r>
            <a:r>
              <a:rPr lang="ru-RU" sz="1600" b="1" dirty="0" err="1"/>
              <a:t>традиції</a:t>
            </a:r>
            <a:r>
              <a:rPr lang="ru-RU" sz="1600" b="1" dirty="0"/>
              <a:t> </a:t>
            </a:r>
            <a:r>
              <a:rPr lang="ru-RU" sz="1600" b="1" dirty="0" err="1"/>
              <a:t>відносять</a:t>
            </a:r>
            <a:r>
              <a:rPr lang="ru-RU" sz="1600" b="1" dirty="0"/>
              <a:t> себе </a:t>
            </a:r>
            <a:r>
              <a:rPr lang="ru-RU" sz="1600" b="1" dirty="0" err="1"/>
              <a:t>громадяни</a:t>
            </a:r>
            <a:r>
              <a:rPr lang="ru-RU" sz="1600" b="1" dirty="0"/>
              <a:t> </a:t>
            </a:r>
            <a:r>
              <a:rPr lang="ru-RU" sz="1600" b="1" dirty="0" err="1" smtClean="0"/>
              <a:t>України</a:t>
            </a:r>
            <a:endParaRPr lang="ru-RU" sz="1600" b="1" dirty="0" smtClean="0"/>
          </a:p>
          <a:p>
            <a:pPr algn="ctr"/>
            <a:endParaRPr lang="uk-UA" sz="1600" b="1" dirty="0"/>
          </a:p>
          <a:p>
            <a:r>
              <a:rPr lang="ru-RU" sz="1600" dirty="0" err="1">
                <a:solidFill>
                  <a:srgbClr val="333333"/>
                </a:solidFill>
                <a:latin typeface="Roboto"/>
              </a:rPr>
              <a:t>Ідентичність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громадян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України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: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тенденції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змін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(</a:t>
            </a:r>
            <a:r>
              <a:rPr lang="ru-RU" sz="1600" dirty="0" err="1">
                <a:solidFill>
                  <a:srgbClr val="333333"/>
                </a:solidFill>
                <a:latin typeface="Roboto"/>
              </a:rPr>
              <a:t>травень</a:t>
            </a:r>
            <a:r>
              <a:rPr lang="ru-RU" sz="1600" dirty="0">
                <a:solidFill>
                  <a:srgbClr val="333333"/>
                </a:solidFill>
                <a:latin typeface="Roboto"/>
              </a:rPr>
              <a:t> 2023р.)</a:t>
            </a:r>
          </a:p>
          <a:p>
            <a:r>
              <a:rPr lang="ru-RU" sz="1600" dirty="0">
                <a:solidFill>
                  <a:srgbClr val="A0A0A0"/>
                </a:solidFill>
                <a:latin typeface="Raleway"/>
              </a:rPr>
              <a:t> </a:t>
            </a:r>
            <a:r>
              <a:rPr lang="ru-RU" sz="1600" dirty="0" err="1">
                <a:solidFill>
                  <a:srgbClr val="A0A0A0"/>
                </a:solidFill>
                <a:latin typeface="Raleway"/>
                <a:hlinkClick r:id="rId3"/>
              </a:rPr>
              <a:t>Разумков</a:t>
            </a:r>
            <a:r>
              <a:rPr lang="ru-RU" sz="1600" dirty="0">
                <a:solidFill>
                  <a:srgbClr val="A0A0A0"/>
                </a:solidFill>
                <a:latin typeface="Raleway"/>
                <a:hlinkClick r:id="rId3"/>
              </a:rPr>
              <a:t> Центр</a:t>
            </a:r>
            <a:r>
              <a:rPr lang="ru-RU" sz="1600" dirty="0">
                <a:solidFill>
                  <a:srgbClr val="999999"/>
                </a:solidFill>
                <a:latin typeface="Raleway"/>
              </a:rPr>
              <a:t> 21 </a:t>
            </a:r>
            <a:r>
              <a:rPr lang="ru-RU" sz="1600" dirty="0" err="1">
                <a:solidFill>
                  <a:srgbClr val="999999"/>
                </a:solidFill>
                <a:latin typeface="Raleway"/>
              </a:rPr>
              <a:t>серпня</a:t>
            </a:r>
            <a:r>
              <a:rPr lang="ru-RU" sz="1600" dirty="0">
                <a:solidFill>
                  <a:srgbClr val="999999"/>
                </a:solidFill>
                <a:latin typeface="Raleway"/>
              </a:rPr>
              <a:t> 2023</a:t>
            </a:r>
            <a:endParaRPr lang="ru-RU" sz="1600" dirty="0">
              <a:solidFill>
                <a:srgbClr val="A0A0A0"/>
              </a:solidFill>
              <a:latin typeface="Raleway"/>
            </a:endParaRPr>
          </a:p>
          <a:p>
            <a:pPr algn="ctr"/>
            <a:endParaRPr lang="ru-RU" sz="1600" b="1" dirty="0"/>
          </a:p>
          <a:p>
            <a:endParaRPr lang="ru-RU" sz="1600" dirty="0"/>
          </a:p>
          <a:p>
            <a:r>
              <a:rPr lang="ru-RU" sz="1600" dirty="0" err="1"/>
              <a:t>Даючи</a:t>
            </a:r>
            <a:r>
              <a:rPr lang="ru-RU" sz="1600" dirty="0"/>
              <a:t> </a:t>
            </a:r>
            <a:r>
              <a:rPr lang="ru-RU" sz="1600" dirty="0" err="1"/>
              <a:t>відповідь</a:t>
            </a:r>
            <a:r>
              <a:rPr lang="ru-RU" sz="1600" dirty="0"/>
              <a:t> на </a:t>
            </a:r>
            <a:r>
              <a:rPr lang="ru-RU" sz="1600" dirty="0" err="1"/>
              <a:t>питання</a:t>
            </a:r>
            <a:r>
              <a:rPr lang="ru-RU" sz="1600" dirty="0"/>
              <a:t>, до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культурної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 вони себе </a:t>
            </a:r>
            <a:r>
              <a:rPr lang="ru-RU" sz="1600" dirty="0" err="1"/>
              <a:t>відносять</a:t>
            </a:r>
            <a:r>
              <a:rPr lang="ru-RU" sz="1600" dirty="0"/>
              <a:t>, </a:t>
            </a:r>
            <a:r>
              <a:rPr lang="ru-RU" sz="1600" b="1" dirty="0"/>
              <a:t>у </a:t>
            </a:r>
            <a:r>
              <a:rPr lang="ru-RU" sz="1600" b="1" dirty="0" err="1"/>
              <a:t>травні</a:t>
            </a:r>
            <a:r>
              <a:rPr lang="ru-RU" sz="1600" b="1" dirty="0"/>
              <a:t> 2023р. </a:t>
            </a:r>
            <a:r>
              <a:rPr lang="ru-RU" sz="1600" dirty="0" err="1"/>
              <a:t>респонденти</a:t>
            </a:r>
            <a:r>
              <a:rPr lang="ru-RU" sz="1600" dirty="0"/>
              <a:t> </a:t>
            </a:r>
            <a:r>
              <a:rPr lang="ru-RU" sz="1600" dirty="0" err="1"/>
              <a:t>найчастіше</a:t>
            </a:r>
            <a:r>
              <a:rPr lang="ru-RU" sz="1600" dirty="0"/>
              <a:t> </a:t>
            </a:r>
            <a:r>
              <a:rPr lang="ru-RU" sz="1600" dirty="0" err="1"/>
              <a:t>відповідали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b="1" i="1" dirty="0" err="1"/>
              <a:t>відносять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української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 (81%). </a:t>
            </a:r>
            <a:r>
              <a:rPr lang="ru-RU" sz="1600" dirty="0" err="1"/>
              <a:t>Частка</a:t>
            </a:r>
            <a:r>
              <a:rPr lang="ru-RU" sz="1600" dirty="0"/>
              <a:t> таких </a:t>
            </a:r>
            <a:r>
              <a:rPr lang="ru-RU" sz="1600" dirty="0" err="1"/>
              <a:t>порівняно</a:t>
            </a:r>
            <a:r>
              <a:rPr lang="ru-RU" sz="1600" dirty="0"/>
              <a:t> </a:t>
            </a:r>
            <a:r>
              <a:rPr lang="ru-RU" sz="1600" b="1" i="1" dirty="0"/>
              <a:t>з </a:t>
            </a:r>
            <a:r>
              <a:rPr lang="ru-RU" sz="1600" b="1" i="1" dirty="0" smtClean="0"/>
              <a:t>2006 р</a:t>
            </a:r>
            <a:r>
              <a:rPr lang="ru-RU" sz="1600" b="1" i="1" dirty="0"/>
              <a:t>. </a:t>
            </a:r>
            <a:r>
              <a:rPr lang="ru-RU" sz="1600" b="1" i="1" dirty="0" err="1"/>
              <a:t>істотно</a:t>
            </a:r>
            <a:r>
              <a:rPr lang="ru-RU" sz="1600" b="1" i="1" dirty="0"/>
              <a:t> </a:t>
            </a:r>
            <a:r>
              <a:rPr lang="ru-RU" sz="1600" b="1" i="1" dirty="0" err="1"/>
              <a:t>зросла</a:t>
            </a:r>
            <a:r>
              <a:rPr lang="ru-RU" sz="1600" b="1" i="1" dirty="0"/>
              <a:t> (</a:t>
            </a:r>
            <a:r>
              <a:rPr lang="ru-RU" sz="1600" b="1" i="1" dirty="0" err="1"/>
              <a:t>тоді</a:t>
            </a:r>
            <a:r>
              <a:rPr lang="ru-RU" sz="1600" b="1" i="1" dirty="0"/>
              <a:t> вона становила 56%</a:t>
            </a:r>
            <a:r>
              <a:rPr lang="ru-RU" sz="1600" dirty="0"/>
              <a:t>). З 7% до 10% </a:t>
            </a:r>
            <a:r>
              <a:rPr lang="ru-RU" sz="1600" dirty="0" err="1"/>
              <a:t>зросла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частка</a:t>
            </a:r>
            <a:r>
              <a:rPr lang="ru-RU" sz="1600" dirty="0"/>
              <a:t> тих,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відносить</a:t>
            </a:r>
            <a:r>
              <a:rPr lang="ru-RU" sz="1600" dirty="0"/>
              <a:t> себе до </a:t>
            </a:r>
            <a:r>
              <a:rPr lang="ru-RU" sz="1600" dirty="0" err="1"/>
              <a:t>загальноєвропейської</a:t>
            </a:r>
            <a:r>
              <a:rPr lang="ru-RU" sz="1600" dirty="0"/>
              <a:t> </a:t>
            </a:r>
            <a:r>
              <a:rPr lang="ru-RU" sz="1600" dirty="0" err="1"/>
              <a:t>культурної</a:t>
            </a:r>
            <a:r>
              <a:rPr lang="ru-RU" sz="1600" dirty="0"/>
              <a:t> </a:t>
            </a:r>
            <a:r>
              <a:rPr lang="ru-RU" sz="1600" dirty="0" err="1"/>
              <a:t>традиції</a:t>
            </a:r>
            <a:r>
              <a:rPr lang="ru-RU" sz="1600" dirty="0"/>
              <a:t>, і </a:t>
            </a:r>
            <a:r>
              <a:rPr lang="ru-RU" sz="1600" b="1" i="1" dirty="0" err="1"/>
              <a:t>знизилася</a:t>
            </a:r>
            <a:r>
              <a:rPr lang="ru-RU" sz="1600" b="1" i="1" dirty="0"/>
              <a:t> — тих, </a:t>
            </a:r>
            <a:r>
              <a:rPr lang="ru-RU" sz="1600" b="1" i="1" dirty="0" err="1"/>
              <a:t>хто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відносить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російської</a:t>
            </a:r>
            <a:r>
              <a:rPr lang="ru-RU" sz="1600" b="1" i="1" dirty="0"/>
              <a:t> (з 11% до 0,5%) та </a:t>
            </a:r>
            <a:r>
              <a:rPr lang="ru-RU" sz="1600" b="1" i="1" dirty="0" err="1"/>
              <a:t>радянської</a:t>
            </a:r>
            <a:r>
              <a:rPr lang="ru-RU" sz="1600" b="1" i="1" dirty="0"/>
              <a:t> (з 16% до 4%) </a:t>
            </a:r>
            <a:r>
              <a:rPr lang="ru-RU" sz="1600" b="1" i="1" dirty="0" err="1"/>
              <a:t>культурних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традицій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b="1" i="1" dirty="0" err="1"/>
              <a:t>Зростання</a:t>
            </a:r>
            <a:r>
              <a:rPr lang="ru-RU" sz="1600" b="1" i="1" dirty="0"/>
              <a:t> числа тих, </a:t>
            </a:r>
            <a:r>
              <a:rPr lang="ru-RU" sz="1600" b="1" i="1" dirty="0" err="1"/>
              <a:t>хто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відносить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української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, </a:t>
            </a:r>
            <a:r>
              <a:rPr lang="ru-RU" sz="1600" b="1" i="1" dirty="0" err="1"/>
              <a:t>відбулося</a:t>
            </a:r>
            <a:r>
              <a:rPr lang="ru-RU" sz="1600" b="1" i="1" dirty="0"/>
              <a:t> у </a:t>
            </a:r>
            <a:r>
              <a:rPr lang="ru-RU" sz="1600" b="1" i="1" dirty="0" err="1"/>
              <a:t>всіх</a:t>
            </a:r>
            <a:r>
              <a:rPr lang="ru-RU" sz="1600" b="1" i="1" dirty="0"/>
              <a:t> </a:t>
            </a:r>
            <a:r>
              <a:rPr lang="ru-RU" sz="1600" b="1" i="1" dirty="0" err="1"/>
              <a:t>регіонах</a:t>
            </a:r>
            <a:r>
              <a:rPr lang="ru-RU" sz="1600" dirty="0"/>
              <a:t>, </a:t>
            </a:r>
            <a:r>
              <a:rPr lang="ru-RU" sz="1600" b="1" i="1" dirty="0"/>
              <a:t>але </a:t>
            </a:r>
            <a:r>
              <a:rPr lang="ru-RU" sz="1600" b="1" i="1" dirty="0" err="1"/>
              <a:t>найбільшою</a:t>
            </a:r>
            <a:r>
              <a:rPr lang="ru-RU" sz="1600" b="1" i="1" dirty="0"/>
              <a:t> </a:t>
            </a:r>
            <a:r>
              <a:rPr lang="ru-RU" sz="1600" b="1" i="1" dirty="0" err="1"/>
              <a:t>мірою</a:t>
            </a:r>
            <a:r>
              <a:rPr lang="ru-RU" sz="1600" b="1" i="1" dirty="0"/>
              <a:t> — у </a:t>
            </a:r>
            <a:r>
              <a:rPr lang="ru-RU" sz="1600" b="1" i="1" dirty="0" err="1"/>
              <a:t>Південному</a:t>
            </a:r>
            <a:r>
              <a:rPr lang="ru-RU" sz="1600" b="1" i="1" dirty="0"/>
              <a:t> і </a:t>
            </a:r>
            <a:r>
              <a:rPr lang="ru-RU" sz="1600" b="1" i="1" dirty="0" err="1"/>
              <a:t>Східному</a:t>
            </a:r>
            <a:r>
              <a:rPr lang="ru-RU" sz="1600" b="1" i="1" dirty="0"/>
              <a:t>. У </a:t>
            </a:r>
            <a:r>
              <a:rPr lang="ru-RU" sz="1600" b="1" i="1" dirty="0" err="1"/>
              <a:t>Південному</a:t>
            </a:r>
            <a:r>
              <a:rPr lang="ru-RU" sz="1600" b="1" i="1" dirty="0"/>
              <a:t> </a:t>
            </a:r>
            <a:r>
              <a:rPr lang="ru-RU" sz="1600" b="1" i="1" dirty="0" err="1"/>
              <a:t>регіоні</a:t>
            </a:r>
            <a:r>
              <a:rPr lang="ru-RU" sz="1600" b="1" i="1" dirty="0"/>
              <a:t> </a:t>
            </a:r>
            <a:r>
              <a:rPr lang="ru-RU" sz="1600" b="1" i="1" dirty="0" err="1"/>
              <a:t>їх</a:t>
            </a:r>
            <a:r>
              <a:rPr lang="ru-RU" sz="1600" b="1" i="1" dirty="0"/>
              <a:t> </a:t>
            </a:r>
            <a:r>
              <a:rPr lang="ru-RU" sz="1600" b="1" i="1" dirty="0" err="1"/>
              <a:t>частка</a:t>
            </a:r>
            <a:r>
              <a:rPr lang="ru-RU" sz="1600" b="1" i="1" dirty="0"/>
              <a:t> </a:t>
            </a:r>
            <a:r>
              <a:rPr lang="ru-RU" sz="1600" b="1" i="1" dirty="0" err="1"/>
              <a:t>зросла</a:t>
            </a:r>
            <a:r>
              <a:rPr lang="ru-RU" sz="1600" b="1" i="1" dirty="0"/>
              <a:t> з 50% до 80%, а у </a:t>
            </a:r>
            <a:r>
              <a:rPr lang="ru-RU" sz="1600" b="1" i="1" dirty="0" err="1"/>
              <a:t>Східному</a:t>
            </a:r>
            <a:r>
              <a:rPr lang="ru-RU" sz="1600" b="1" i="1" dirty="0"/>
              <a:t> — з 46% до 76%.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b="1" i="1" dirty="0" err="1"/>
              <a:t>Зростання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віднесення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української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 </a:t>
            </a:r>
            <a:r>
              <a:rPr lang="ru-RU" sz="1600" b="1" i="1" dirty="0" err="1"/>
              <a:t>відбулося</a:t>
            </a:r>
            <a:r>
              <a:rPr lang="ru-RU" sz="1600" b="1" i="1" dirty="0"/>
              <a:t> </a:t>
            </a:r>
            <a:r>
              <a:rPr lang="ru-RU" sz="1600" b="1" i="1" dirty="0" err="1"/>
              <a:t>майже</a:t>
            </a:r>
            <a:r>
              <a:rPr lang="ru-RU" sz="1600" b="1" i="1" dirty="0"/>
              <a:t> </a:t>
            </a:r>
            <a:r>
              <a:rPr lang="ru-RU" sz="1600" b="1" i="1" dirty="0" err="1"/>
              <a:t>переважно</a:t>
            </a:r>
            <a:r>
              <a:rPr lang="ru-RU" sz="1600" b="1" i="1" dirty="0"/>
              <a:t> за </a:t>
            </a:r>
            <a:r>
              <a:rPr lang="ru-RU" sz="1600" b="1" i="1" dirty="0" err="1"/>
              <a:t>рахунок</a:t>
            </a:r>
            <a:r>
              <a:rPr lang="ru-RU" sz="1600" b="1" i="1" dirty="0"/>
              <a:t> </a:t>
            </a:r>
            <a:r>
              <a:rPr lang="ru-RU" sz="1600" b="1" i="1" dirty="0" err="1"/>
              <a:t>російськомовного</a:t>
            </a:r>
            <a:r>
              <a:rPr lang="ru-RU" sz="1600" b="1" i="1" dirty="0"/>
              <a:t> </a:t>
            </a:r>
            <a:r>
              <a:rPr lang="ru-RU" sz="1600" b="1" i="1" dirty="0" err="1"/>
              <a:t>населення</a:t>
            </a:r>
            <a:r>
              <a:rPr lang="ru-RU" sz="1600" b="1" i="1" dirty="0"/>
              <a:t> (тих, </a:t>
            </a:r>
            <a:r>
              <a:rPr lang="ru-RU" sz="1600" b="1" i="1" dirty="0" err="1"/>
              <a:t>хто</a:t>
            </a:r>
            <a:r>
              <a:rPr lang="ru-RU" sz="1600" b="1" i="1" dirty="0"/>
              <a:t> </a:t>
            </a:r>
            <a:r>
              <a:rPr lang="ru-RU" sz="1600" b="1" i="1" dirty="0" err="1"/>
              <a:t>вдома</a:t>
            </a:r>
            <a:r>
              <a:rPr lang="ru-RU" sz="1600" b="1" i="1" dirty="0"/>
              <a:t> </a:t>
            </a:r>
            <a:r>
              <a:rPr lang="ru-RU" sz="1600" b="1" i="1" dirty="0" err="1"/>
              <a:t>переважно</a:t>
            </a:r>
            <a:r>
              <a:rPr lang="ru-RU" sz="1600" b="1" i="1" dirty="0"/>
              <a:t> говорить </a:t>
            </a:r>
            <a:r>
              <a:rPr lang="ru-RU" sz="1600" b="1" i="1" dirty="0" err="1"/>
              <a:t>російською</a:t>
            </a:r>
            <a:r>
              <a:rPr lang="ru-RU" sz="1600" b="1" i="1" dirty="0"/>
              <a:t> </a:t>
            </a:r>
            <a:r>
              <a:rPr lang="ru-RU" sz="1600" b="1" i="1" dirty="0" err="1"/>
              <a:t>мовою</a:t>
            </a:r>
            <a:r>
              <a:rPr lang="ru-RU" sz="1600" b="1" i="1" dirty="0"/>
              <a:t>) —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них </a:t>
            </a:r>
            <a:r>
              <a:rPr lang="ru-RU" sz="1600" b="1" i="1" dirty="0" err="1"/>
              <a:t>частка</a:t>
            </a:r>
            <a:r>
              <a:rPr lang="ru-RU" sz="1600" b="1" i="1" dirty="0"/>
              <a:t> таких </a:t>
            </a:r>
            <a:r>
              <a:rPr lang="ru-RU" sz="1600" b="1" i="1" dirty="0" err="1"/>
              <a:t>зросла</a:t>
            </a:r>
            <a:r>
              <a:rPr lang="ru-RU" sz="1600" b="1" i="1" dirty="0"/>
              <a:t> </a:t>
            </a:r>
            <a:r>
              <a:rPr lang="ru-RU" sz="1600" b="1" i="1" dirty="0" err="1"/>
              <a:t>більш</a:t>
            </a:r>
            <a:r>
              <a:rPr lang="ru-RU" sz="1600" b="1" i="1" dirty="0"/>
              <a:t> </a:t>
            </a:r>
            <a:r>
              <a:rPr lang="ru-RU" sz="1600" b="1" i="1" dirty="0" err="1"/>
              <a:t>ніж</a:t>
            </a:r>
            <a:r>
              <a:rPr lang="ru-RU" sz="1600" b="1" i="1" dirty="0"/>
              <a:t> </a:t>
            </a:r>
            <a:r>
              <a:rPr lang="ru-RU" sz="1600" b="1" i="1" dirty="0" err="1"/>
              <a:t>удвічі</a:t>
            </a:r>
            <a:r>
              <a:rPr lang="ru-RU" sz="1600" b="1" i="1" dirty="0"/>
              <a:t> (з 29% до 64%), </a:t>
            </a:r>
            <a:r>
              <a:rPr lang="ru-RU" sz="1600" b="1" i="1" dirty="0" err="1"/>
              <a:t>тоді</a:t>
            </a:r>
            <a:r>
              <a:rPr lang="ru-RU" sz="1600" b="1" i="1" dirty="0"/>
              <a:t> як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україномовних</a:t>
            </a:r>
            <a:r>
              <a:rPr lang="ru-RU" sz="1600" b="1" i="1" dirty="0"/>
              <a:t> </a:t>
            </a:r>
            <a:r>
              <a:rPr lang="ru-RU" sz="1600" b="1" i="1" dirty="0" err="1"/>
              <a:t>це</a:t>
            </a:r>
            <a:r>
              <a:rPr lang="ru-RU" sz="1600" b="1" i="1" dirty="0"/>
              <a:t> </a:t>
            </a:r>
            <a:r>
              <a:rPr lang="ru-RU" sz="1600" b="1" i="1" dirty="0" err="1"/>
              <a:t>зростання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значно</a:t>
            </a:r>
            <a:r>
              <a:rPr lang="ru-RU" sz="1600" b="1" i="1" dirty="0"/>
              <a:t> </a:t>
            </a:r>
            <a:r>
              <a:rPr lang="ru-RU" sz="1600" b="1" i="1" dirty="0" err="1"/>
              <a:t>менш</a:t>
            </a:r>
            <a:r>
              <a:rPr lang="ru-RU" sz="1600" b="1" i="1" dirty="0"/>
              <a:t> </a:t>
            </a:r>
            <a:r>
              <a:rPr lang="ru-RU" sz="1600" b="1" i="1" dirty="0" err="1"/>
              <a:t>виражене</a:t>
            </a:r>
            <a:r>
              <a:rPr lang="ru-RU" sz="1600" b="1" i="1" dirty="0"/>
              <a:t> (з 80% до 85,5%).</a:t>
            </a:r>
          </a:p>
          <a:p>
            <a:endParaRPr lang="ru-RU" sz="1600" dirty="0"/>
          </a:p>
          <a:p>
            <a:r>
              <a:rPr lang="ru-RU" sz="1600" b="1" i="1" dirty="0"/>
              <a:t>Як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україномовних</a:t>
            </a:r>
            <a:r>
              <a:rPr lang="ru-RU" sz="1600" b="1" i="1" dirty="0"/>
              <a:t>, так і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російськомовних</a:t>
            </a:r>
            <a:r>
              <a:rPr lang="ru-RU" sz="1600" b="1" i="1" dirty="0"/>
              <a:t> </a:t>
            </a:r>
            <a:r>
              <a:rPr lang="ru-RU" sz="1600" b="1" i="1" dirty="0" err="1"/>
              <a:t>респондентів</a:t>
            </a:r>
            <a:r>
              <a:rPr lang="ru-RU" sz="1600" b="1" i="1" dirty="0"/>
              <a:t> </a:t>
            </a:r>
            <a:r>
              <a:rPr lang="ru-RU" sz="1600" b="1" i="1" dirty="0" err="1"/>
              <a:t>знизилося</a:t>
            </a:r>
            <a:r>
              <a:rPr lang="ru-RU" sz="1600" b="1" i="1" dirty="0"/>
              <a:t> </a:t>
            </a:r>
            <a:r>
              <a:rPr lang="ru-RU" sz="1600" b="1" i="1" dirty="0" err="1"/>
              <a:t>віднесення</a:t>
            </a:r>
            <a:r>
              <a:rPr lang="ru-RU" sz="1600" b="1" i="1" dirty="0"/>
              <a:t> себе до </a:t>
            </a:r>
            <a:r>
              <a:rPr lang="ru-RU" sz="1600" b="1" i="1" dirty="0" err="1"/>
              <a:t>радянської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, а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російськомовних</a:t>
            </a:r>
            <a:r>
              <a:rPr lang="ru-RU" sz="1600" b="1" i="1" dirty="0"/>
              <a:t> </a:t>
            </a:r>
            <a:r>
              <a:rPr lang="ru-RU" sz="1600" b="1" i="1" dirty="0" err="1"/>
              <a:t>респондентів</a:t>
            </a:r>
            <a:r>
              <a:rPr lang="ru-RU" sz="1600" b="1" i="1" dirty="0"/>
              <a:t> — </a:t>
            </a:r>
            <a:r>
              <a:rPr lang="ru-RU" sz="1600" b="1" i="1" dirty="0" err="1"/>
              <a:t>також</a:t>
            </a:r>
            <a:r>
              <a:rPr lang="ru-RU" sz="1600" b="1" i="1" dirty="0"/>
              <a:t> до </a:t>
            </a:r>
            <a:r>
              <a:rPr lang="ru-RU" sz="1600" b="1" i="1" dirty="0" err="1"/>
              <a:t>російської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культурної</a:t>
            </a:r>
            <a:r>
              <a:rPr lang="ru-RU" sz="1600" b="1" i="1" dirty="0"/>
              <a:t> </a:t>
            </a:r>
            <a:r>
              <a:rPr lang="ru-RU" sz="1600" b="1" i="1" dirty="0" err="1"/>
              <a:t>традиції</a:t>
            </a:r>
            <a:r>
              <a:rPr lang="ru-RU" sz="1600" b="1" i="1" dirty="0"/>
              <a:t> (з 26% до 2%) </a:t>
            </a:r>
            <a:r>
              <a:rPr lang="ru-RU" sz="1400" dirty="0" smtClean="0"/>
              <a:t>. </a:t>
            </a:r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razumkov.org.ua/napriamky/sotsiologichni-doslidzhennia/identychnist-gromadian-ukrainy-tendentsii-zmin-traven-2023r</a:t>
            </a:r>
            <a:endParaRPr lang="uk-UA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6795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15879"/>
              </p:ext>
            </p:extLst>
          </p:nvPr>
        </p:nvGraphicFramePr>
        <p:xfrm>
          <a:off x="658368" y="841772"/>
          <a:ext cx="11167872" cy="6188204"/>
        </p:xfrm>
        <a:graphic>
          <a:graphicData uri="http://schemas.openxmlformats.org/drawingml/2006/table">
            <a:tbl>
              <a:tblPr/>
              <a:tblGrid>
                <a:gridCol w="3722624"/>
                <a:gridCol w="3722624"/>
                <a:gridCol w="3722624"/>
              </a:tblGrid>
              <a:tr h="209172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effectLst/>
                        </a:rPr>
                        <a:t>Березень 2017р.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6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err="1">
                          <a:effectLst/>
                        </a:rPr>
                        <a:t>Травень</a:t>
                      </a:r>
                      <a:r>
                        <a:rPr lang="ru-RU" sz="1200" dirty="0">
                          <a:effectLst/>
                        </a:rPr>
                        <a:t> 2023р.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67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Волелюбність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7,7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8,9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Працьовитість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7,9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8,8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Патріотизм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8,7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Гостинність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8,0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8,6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Національна гордість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8,6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Миролюбність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7,8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Доброта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8,3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Життєрадісність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Щирість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6,8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8,0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Релігійність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640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err="1">
                          <a:effectLst/>
                        </a:rPr>
                        <a:t>Незалежність</a:t>
                      </a:r>
                      <a:r>
                        <a:rPr lang="ru-RU" sz="1200" dirty="0">
                          <a:effectLst/>
                        </a:rPr>
                        <a:t> в думках і </a:t>
                      </a:r>
                      <a:r>
                        <a:rPr lang="ru-RU" sz="1200" dirty="0" err="1">
                          <a:effectLst/>
                        </a:rPr>
                        <a:t>поглядах</a:t>
                      </a:r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 err="1">
                          <a:effectLst/>
                        </a:rPr>
                        <a:t>Чесність</a:t>
                      </a:r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Громадська активність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Індивідуалізм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6,3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7,1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Колективізм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5,8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6,6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 b="0" dirty="0" err="1">
                          <a:effectLst/>
                        </a:rPr>
                        <a:t>Войовничість</a:t>
                      </a:r>
                      <a:endParaRPr lang="ru-RU" sz="1200" b="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6,0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 b="1" i="1" dirty="0" err="1">
                          <a:effectLst/>
                        </a:rPr>
                        <a:t>Заздрісність</a:t>
                      </a:r>
                      <a:endParaRPr lang="ru-RU" sz="1200" b="1" i="1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64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Байдужість до суспільних проблем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5,2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4,7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Жадібність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5,1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4,6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Злопам'ятність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4,7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Замкненість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4,0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Підступність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4,3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3,5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172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Жорстокість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4,1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>
                          <a:effectLst/>
                        </a:rPr>
                        <a:t>3,4</a:t>
                      </a:r>
                      <a:endParaRPr lang="ru-RU" sz="120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3640"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effectLst/>
                        </a:rPr>
                        <a:t>Ворожість до людей іншої національності</a:t>
                      </a: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dirty="0">
                          <a:effectLst/>
                        </a:rPr>
                        <a:t>3,6</a:t>
                      </a:r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i="1" dirty="0">
                          <a:effectLst/>
                        </a:rPr>
                        <a:t>3,2</a:t>
                      </a:r>
                      <a:endParaRPr lang="ru-RU" sz="1200" dirty="0">
                        <a:effectLst/>
                      </a:endParaRPr>
                    </a:p>
                  </a:txBody>
                  <a:tcPr marL="25771" marR="25771" marT="25771" marB="2577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58368" y="103108"/>
            <a:ext cx="11167872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 Ви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вважаєте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,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якою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мірою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українцям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притаманна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кожна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з таких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якостей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? 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(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оцініть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за шкалою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від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0 до 10, де «0»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означає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— «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якість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не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притаманна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нікому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з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українців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», а «10» — «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якість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притаманна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всім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українцям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»),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середні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 </a:t>
            </a:r>
            <a:r>
              <a:rPr kumimoji="0" lang="ru-RU" altLang="ru-RU" sz="12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Raleway"/>
                <a:cs typeface="Arial" pitchFamily="34" charset="0"/>
              </a:rPr>
              <a:t>бали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751314"/>
            <a:ext cx="11580422" cy="5324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+mj-lt"/>
              </a:rPr>
              <a:t>2. Типи етнонаціональної політики : 1)антидемократична (тоталітарна, авторитарна); 2)демократична; 3) ліберальна; </a:t>
            </a:r>
          </a:p>
          <a:p>
            <a:pPr algn="just"/>
            <a:r>
              <a:rPr lang="uk-UA" sz="2400" b="1" i="1" dirty="0" smtClean="0">
                <a:latin typeface="+mj-lt"/>
              </a:rPr>
              <a:t>1) Антидемократична етнонаціональна політика </a:t>
            </a:r>
            <a:r>
              <a:rPr lang="uk-UA" dirty="0" smtClean="0">
                <a:latin typeface="+mj-lt"/>
              </a:rPr>
              <a:t>– </a:t>
            </a:r>
            <a:r>
              <a:rPr lang="uk-UA" sz="2000" dirty="0" smtClean="0">
                <a:latin typeface="+mj-lt"/>
              </a:rPr>
              <a:t>це сукупність дій, заходів і методів правлячих кіл пануючої </a:t>
            </a:r>
            <a:r>
              <a:rPr lang="uk-UA" sz="2000" dirty="0" err="1" smtClean="0">
                <a:latin typeface="+mj-lt"/>
              </a:rPr>
              <a:t>етнонації</a:t>
            </a:r>
            <a:r>
              <a:rPr lang="uk-UA" sz="2000" dirty="0" smtClean="0">
                <a:latin typeface="+mj-lt"/>
              </a:rPr>
              <a:t> та підпорядкованої їм влади, спрямованих на збереження свого статусу, своїх власних потреб та інтересів, формування єдиної нації, придушення </a:t>
            </a:r>
            <a:r>
              <a:rPr lang="uk-UA" sz="2000" dirty="0" err="1" smtClean="0">
                <a:latin typeface="+mj-lt"/>
              </a:rPr>
              <a:t>етнополітичних</a:t>
            </a:r>
            <a:r>
              <a:rPr lang="uk-UA" sz="2000" dirty="0" smtClean="0">
                <a:latin typeface="+mj-lt"/>
              </a:rPr>
              <a:t> конфліктів і дезінтеграційних тенденцій. </a:t>
            </a:r>
          </a:p>
          <a:p>
            <a:pPr algn="just"/>
            <a:r>
              <a:rPr lang="uk-UA" sz="2000" dirty="0" smtClean="0">
                <a:latin typeface="+mj-lt"/>
              </a:rPr>
              <a:t>Існує </a:t>
            </a:r>
            <a:r>
              <a:rPr lang="uk-UA" sz="2000" b="1" i="1" dirty="0" smtClean="0">
                <a:latin typeface="+mj-lt"/>
              </a:rPr>
              <a:t>два різновиди антидемократичної етнонаціональної політики</a:t>
            </a:r>
            <a:r>
              <a:rPr lang="uk-UA" sz="2000" dirty="0" smtClean="0">
                <a:latin typeface="+mj-lt"/>
              </a:rPr>
              <a:t>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latin typeface="+mj-lt"/>
              </a:rPr>
              <a:t>тоталітарна етнонаціональна політика</a:t>
            </a:r>
            <a:r>
              <a:rPr lang="uk-UA" sz="2000" i="1" dirty="0" smtClean="0">
                <a:latin typeface="+mj-lt"/>
              </a:rPr>
              <a:t>. </a:t>
            </a:r>
            <a:r>
              <a:rPr lang="uk-UA" sz="2000" dirty="0" smtClean="0">
                <a:latin typeface="+mj-lt"/>
              </a:rPr>
              <a:t>Її мета – забезпечення потреб та інтересів пануючої </a:t>
            </a:r>
            <a:r>
              <a:rPr lang="uk-UA" sz="2000" dirty="0" err="1" smtClean="0">
                <a:latin typeface="+mj-lt"/>
              </a:rPr>
              <a:t>етнонації</a:t>
            </a:r>
            <a:r>
              <a:rPr lang="uk-UA" sz="2000" dirty="0" smtClean="0">
                <a:latin typeface="+mj-lt"/>
              </a:rPr>
              <a:t> за рахунок і на шкоду іншим підлеглим спільнотам та для запобігання національно-визвольним революціям;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b="1" i="1" dirty="0" smtClean="0">
                <a:latin typeface="+mj-lt"/>
              </a:rPr>
              <a:t>авторитарна етнонаціональна політика </a:t>
            </a:r>
            <a:r>
              <a:rPr lang="uk-UA" sz="2000" dirty="0" smtClean="0">
                <a:latin typeface="+mj-lt"/>
              </a:rPr>
              <a:t>проводиться в державах з авторитарними режимами. Її мета – забезпечення потреб та інтересів пануючої </a:t>
            </a:r>
            <a:r>
              <a:rPr lang="uk-UA" sz="2000" dirty="0" err="1" smtClean="0">
                <a:latin typeface="+mj-lt"/>
              </a:rPr>
              <a:t>етнонації</a:t>
            </a:r>
            <a:r>
              <a:rPr lang="uk-UA" sz="2000" dirty="0" smtClean="0">
                <a:latin typeface="+mj-lt"/>
              </a:rPr>
              <a:t>, запобігання посиленню дезінтеграційних процесів, 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сприяння злиттю етнонаціональних спільнот у «єдиний народ» (наприклад, радянський народ).</a:t>
            </a:r>
            <a:r>
              <a:rPr lang="uk-UA" sz="2000" dirty="0" smtClean="0">
                <a:latin typeface="+mj-lt"/>
              </a:rPr>
              <a:t> Методи цієї політики дещо м’якші. Ставка робиться на примусову асиміляцію підлеглих спільнот і пропаганду концепцій «дружби народів» та ін. </a:t>
            </a:r>
          </a:p>
        </p:txBody>
      </p:sp>
    </p:spTree>
    <p:extLst>
      <p:ext uri="{BB962C8B-B14F-4D97-AF65-F5344CB8AC3E}">
        <p14:creationId xmlns:p14="http://schemas.microsoft.com/office/powerpoint/2010/main" val="4355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256" y="328547"/>
            <a:ext cx="11192256" cy="59093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uk-UA" b="1" i="1" dirty="0" smtClean="0"/>
          </a:p>
          <a:p>
            <a:pPr algn="ctr"/>
            <a:r>
              <a:rPr lang="uk-UA" b="1" i="1" dirty="0" smtClean="0"/>
              <a:t>ДЕПОРТАЦІЯ , ГОЛОДОМОР, ГОЛОКОСТ</a:t>
            </a:r>
            <a:endParaRPr lang="uk-UA" b="1" i="1" dirty="0"/>
          </a:p>
          <a:p>
            <a:endParaRPr lang="uk-UA" b="1" i="1" dirty="0" smtClean="0"/>
          </a:p>
          <a:p>
            <a:endParaRPr lang="uk-UA" b="1" i="1" dirty="0"/>
          </a:p>
          <a:p>
            <a:r>
              <a:rPr lang="en-US" b="1" i="1" dirty="0" smtClean="0"/>
              <a:t>14 </a:t>
            </a:r>
            <a:r>
              <a:rPr lang="uk-UA" b="1" i="1" dirty="0" smtClean="0"/>
              <a:t>червня 2016 р. міністрами </a:t>
            </a:r>
            <a:r>
              <a:rPr lang="ru-RU" b="1" i="1" dirty="0" err="1" smtClean="0"/>
              <a:t>юстиції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,  </a:t>
            </a:r>
            <a:r>
              <a:rPr lang="ru-RU" b="1" i="1" dirty="0" err="1" smtClean="0"/>
              <a:t>Естонії</a:t>
            </a:r>
            <a:r>
              <a:rPr lang="ru-RU" b="1" i="1" dirty="0"/>
              <a:t>, </a:t>
            </a:r>
            <a:r>
              <a:rPr lang="ru-RU" b="1" i="1" dirty="0" err="1"/>
              <a:t>Латвії</a:t>
            </a:r>
            <a:r>
              <a:rPr lang="ru-RU" b="1" i="1" dirty="0"/>
              <a:t>, </a:t>
            </a:r>
            <a:r>
              <a:rPr lang="ru-RU" b="1" i="1" dirty="0" err="1"/>
              <a:t>Литви</a:t>
            </a:r>
            <a:r>
              <a:rPr lang="ru-RU" b="1" i="1" dirty="0"/>
              <a:t> та </a:t>
            </a:r>
            <a:r>
              <a:rPr lang="ru-RU" b="1" i="1" dirty="0" err="1"/>
              <a:t>Польщі</a:t>
            </a:r>
            <a:r>
              <a:rPr lang="ru-RU" b="1" i="1" dirty="0"/>
              <a:t> </a:t>
            </a:r>
            <a:r>
              <a:rPr lang="ru-RU" b="1" i="1" dirty="0" err="1" smtClean="0"/>
              <a:t>підписана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була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Декларація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щодо</a:t>
            </a:r>
            <a:r>
              <a:rPr lang="ru-RU" b="1" i="1" dirty="0" smtClean="0"/>
              <a:t> </a:t>
            </a:r>
            <a:r>
              <a:rPr lang="ru-RU" b="1" i="1" dirty="0"/>
              <a:t>75-річчя </a:t>
            </a:r>
            <a:r>
              <a:rPr lang="ru-RU" b="1" i="1" dirty="0" err="1"/>
              <a:t>масових</a:t>
            </a:r>
            <a:r>
              <a:rPr lang="ru-RU" b="1" i="1" dirty="0"/>
              <a:t> </a:t>
            </a:r>
            <a:r>
              <a:rPr lang="ru-RU" b="1" i="1" dirty="0" err="1"/>
              <a:t>депортацій</a:t>
            </a:r>
            <a:r>
              <a:rPr lang="ru-RU" b="1" i="1" dirty="0"/>
              <a:t> у </a:t>
            </a:r>
            <a:r>
              <a:rPr lang="ru-RU" b="1" i="1" dirty="0" err="1"/>
              <a:t>червні</a:t>
            </a:r>
            <a:r>
              <a:rPr lang="ru-RU" b="1" i="1" dirty="0"/>
              <a:t> 1941.</a:t>
            </a:r>
          </a:p>
          <a:p>
            <a:endParaRPr lang="ru-RU" dirty="0"/>
          </a:p>
          <a:p>
            <a:r>
              <a:rPr lang="ru-RU" dirty="0" err="1" smtClean="0"/>
              <a:t>Ці</a:t>
            </a:r>
            <a:r>
              <a:rPr lang="ru-RU" dirty="0" smtClean="0"/>
              <a:t> народи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початку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Тімоті</a:t>
            </a:r>
            <a:r>
              <a:rPr lang="ru-RU" dirty="0"/>
              <a:t> </a:t>
            </a:r>
            <a:r>
              <a:rPr lang="ru-RU" dirty="0" err="1"/>
              <a:t>Снайдер</a:t>
            </a:r>
            <a:r>
              <a:rPr lang="ru-RU" dirty="0"/>
              <a:t> назвав </a:t>
            </a:r>
            <a:r>
              <a:rPr lang="ru-RU" dirty="0" err="1"/>
              <a:t>їх</a:t>
            </a:r>
            <a:r>
              <a:rPr lang="ru-RU" dirty="0"/>
              <a:t> "</a:t>
            </a:r>
            <a:r>
              <a:rPr lang="ru-RU" dirty="0" err="1"/>
              <a:t>криваві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", </a:t>
            </a:r>
            <a:r>
              <a:rPr lang="ru-RU" dirty="0" err="1"/>
              <a:t>адже</a:t>
            </a:r>
            <a:r>
              <a:rPr lang="ru-RU" dirty="0"/>
              <a:t> в 30-40-х роках </a:t>
            </a:r>
            <a:r>
              <a:rPr lang="en-GB" dirty="0"/>
              <a:t>XX </a:t>
            </a:r>
            <a:r>
              <a:rPr lang="ru-RU" dirty="0" err="1"/>
              <a:t>століття</a:t>
            </a:r>
            <a:r>
              <a:rPr lang="ru-RU" dirty="0"/>
              <a:t> на </a:t>
            </a:r>
            <a:r>
              <a:rPr lang="ru-RU" dirty="0" err="1"/>
              <a:t>цих</a:t>
            </a:r>
            <a:r>
              <a:rPr lang="ru-RU" dirty="0"/>
              <a:t> землях </a:t>
            </a:r>
            <a:r>
              <a:rPr lang="ru-RU" dirty="0" err="1"/>
              <a:t>Радянським</a:t>
            </a:r>
            <a:r>
              <a:rPr lang="ru-RU" dirty="0"/>
              <a:t> Союзом та </a:t>
            </a:r>
            <a:r>
              <a:rPr lang="ru-RU" dirty="0" err="1"/>
              <a:t>нацистською</a:t>
            </a:r>
            <a:r>
              <a:rPr lang="ru-RU" dirty="0"/>
              <a:t> </a:t>
            </a:r>
            <a:r>
              <a:rPr lang="ru-RU" dirty="0" err="1"/>
              <a:t>Німеччиною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замордовано </a:t>
            </a:r>
            <a:r>
              <a:rPr lang="ru-RU" b="1" i="1" dirty="0" err="1"/>
              <a:t>біля</a:t>
            </a:r>
            <a:r>
              <a:rPr lang="ru-RU" b="1" i="1" dirty="0"/>
              <a:t> 14 </a:t>
            </a:r>
            <a:r>
              <a:rPr lang="ru-RU" b="1" i="1" dirty="0" err="1"/>
              <a:t>мільйонів</a:t>
            </a:r>
            <a:r>
              <a:rPr lang="ru-RU" b="1" i="1" dirty="0"/>
              <a:t> людей</a:t>
            </a:r>
            <a:r>
              <a:rPr lang="ru-RU" dirty="0"/>
              <a:t>. </a:t>
            </a:r>
            <a:r>
              <a:rPr lang="ru-RU" dirty="0" err="1"/>
              <a:t>Жоден</a:t>
            </a:r>
            <a:r>
              <a:rPr lang="ru-RU" dirty="0"/>
              <a:t> з них не </a:t>
            </a:r>
            <a:r>
              <a:rPr lang="ru-RU" dirty="0" err="1"/>
              <a:t>був</a:t>
            </a:r>
            <a:r>
              <a:rPr lang="ru-RU" dirty="0"/>
              <a:t> солдатом. </a:t>
            </a:r>
            <a:r>
              <a:rPr lang="ru-RU" dirty="0" err="1"/>
              <a:t>Більшість</a:t>
            </a:r>
            <a:r>
              <a:rPr lang="ru-RU" dirty="0"/>
              <a:t> з них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літніми</a:t>
            </a:r>
            <a:r>
              <a:rPr lang="ru-RU" dirty="0"/>
              <a:t> людьми, </a:t>
            </a:r>
            <a:r>
              <a:rPr lang="ru-RU" dirty="0" err="1"/>
              <a:t>жінками</a:t>
            </a:r>
            <a:r>
              <a:rPr lang="ru-RU" dirty="0"/>
              <a:t> та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/>
              <a:t>страшна цифра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жертв Голодомору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Голокосту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,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розстрілів</a:t>
            </a:r>
            <a:r>
              <a:rPr lang="ru-RU" dirty="0"/>
              <a:t> </a:t>
            </a:r>
            <a:r>
              <a:rPr lang="ru-RU" dirty="0" err="1"/>
              <a:t>противників</a:t>
            </a:r>
            <a:r>
              <a:rPr lang="ru-RU" dirty="0"/>
              <a:t> </a:t>
            </a:r>
            <a:r>
              <a:rPr lang="ru-RU" dirty="0" err="1"/>
              <a:t>комунізації</a:t>
            </a:r>
            <a:r>
              <a:rPr lang="ru-RU" dirty="0"/>
              <a:t> та </a:t>
            </a:r>
            <a:r>
              <a:rPr lang="ru-RU" dirty="0" err="1"/>
              <a:t>колективізації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постраждалих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депортацій</a:t>
            </a:r>
            <a:r>
              <a:rPr lang="ru-RU" dirty="0"/>
              <a:t> в </a:t>
            </a:r>
            <a:r>
              <a:rPr lang="ru-RU" dirty="0" err="1"/>
              <a:t>Сибір</a:t>
            </a:r>
            <a:r>
              <a:rPr lang="ru-RU" dirty="0"/>
              <a:t> та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Азію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Депортації</a:t>
            </a:r>
            <a:r>
              <a:rPr lang="ru-RU" dirty="0"/>
              <a:t> 1939-1941 на </a:t>
            </a:r>
            <a:r>
              <a:rPr lang="ru-RU" dirty="0" err="1"/>
              <a:t>новоотриманих</a:t>
            </a:r>
            <a:r>
              <a:rPr lang="ru-RU" dirty="0"/>
              <a:t> землях </a:t>
            </a:r>
            <a:r>
              <a:rPr lang="ru-RU" dirty="0" err="1"/>
              <a:t>здійснювали</a:t>
            </a:r>
            <a:r>
              <a:rPr lang="ru-RU" dirty="0"/>
              <a:t> разом </a:t>
            </a:r>
            <a:r>
              <a:rPr lang="ru-RU" dirty="0" err="1"/>
              <a:t>Радянський</a:t>
            </a:r>
            <a:r>
              <a:rPr lang="ru-RU" dirty="0"/>
              <a:t> Союз та </a:t>
            </a:r>
            <a:r>
              <a:rPr lang="ru-RU" dirty="0" err="1"/>
              <a:t>Німеччина</a:t>
            </a:r>
            <a:r>
              <a:rPr lang="ru-RU" dirty="0"/>
              <a:t>, коли вони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союзниками.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b="1" i="1" dirty="0">
                <a:latin typeface="Cambria" panose="02040503050406030204" pitchFamily="18" charset="0"/>
              </a:rPr>
              <a:t>у 1939-1941 роках на </a:t>
            </a:r>
            <a:r>
              <a:rPr lang="ru-RU" b="1" i="1" dirty="0" err="1">
                <a:latin typeface="Cambria" panose="02040503050406030204" pitchFamily="18" charset="0"/>
              </a:rPr>
              <a:t>західних</a:t>
            </a:r>
            <a:r>
              <a:rPr lang="ru-RU" b="1" i="1" dirty="0">
                <a:latin typeface="Cambria" panose="02040503050406030204" pitchFamily="18" charset="0"/>
              </a:rPr>
              <a:t> землях </a:t>
            </a:r>
            <a:r>
              <a:rPr lang="ru-RU" b="1" i="1" dirty="0" err="1">
                <a:latin typeface="Cambria" panose="02040503050406030204" pitchFamily="18" charset="0"/>
              </a:rPr>
              <a:t>України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було</a:t>
            </a:r>
            <a:r>
              <a:rPr lang="ru-RU" b="1" i="1" dirty="0">
                <a:latin typeface="Cambria" panose="02040503050406030204" pitchFamily="18" charset="0"/>
              </a:rPr>
              <a:t> проведено </a:t>
            </a:r>
            <a:r>
              <a:rPr lang="ru-RU" b="1" i="1" dirty="0" err="1">
                <a:latin typeface="Cambria" panose="02040503050406030204" pitchFamily="18" charset="0"/>
              </a:rPr>
              <a:t>чотири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масові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депортації</a:t>
            </a:r>
            <a:r>
              <a:rPr lang="ru-RU" b="1" i="1" dirty="0">
                <a:latin typeface="Cambria" panose="02040503050406030204" pitchFamily="18" charset="0"/>
              </a:rPr>
              <a:t> (у лютому, </a:t>
            </a:r>
            <a:r>
              <a:rPr lang="ru-RU" b="1" i="1" dirty="0" err="1">
                <a:latin typeface="Cambria" panose="02040503050406030204" pitchFamily="18" charset="0"/>
              </a:rPr>
              <a:t>квітні-травні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червні-липні</a:t>
            </a:r>
            <a:r>
              <a:rPr lang="ru-RU" b="1" i="1" dirty="0">
                <a:latin typeface="Cambria" panose="02040503050406030204" pitchFamily="18" charset="0"/>
              </a:rPr>
              <a:t> 1940 і </a:t>
            </a:r>
            <a:r>
              <a:rPr lang="ru-RU" b="1" i="1" dirty="0" err="1">
                <a:latin typeface="Cambria" panose="02040503050406030204" pitchFamily="18" charset="0"/>
              </a:rPr>
              <a:t>травні-червні</a:t>
            </a:r>
            <a:r>
              <a:rPr lang="ru-RU" b="1" i="1" dirty="0">
                <a:latin typeface="Cambria" panose="02040503050406030204" pitchFamily="18" charset="0"/>
              </a:rPr>
              <a:t> 1941), жертвами </a:t>
            </a:r>
            <a:r>
              <a:rPr lang="ru-RU" b="1" i="1" dirty="0" err="1">
                <a:latin typeface="Cambria" panose="02040503050406030204" pitchFamily="18" charset="0"/>
              </a:rPr>
              <a:t>яких</a:t>
            </a:r>
            <a:r>
              <a:rPr lang="ru-RU" b="1" i="1" dirty="0">
                <a:latin typeface="Cambria" panose="02040503050406030204" pitchFamily="18" charset="0"/>
              </a:rPr>
              <a:t> стали </a:t>
            </a:r>
            <a:r>
              <a:rPr lang="ru-RU" b="1" i="1" dirty="0" err="1">
                <a:latin typeface="Cambria" panose="02040503050406030204" pitchFamily="18" charset="0"/>
              </a:rPr>
              <a:t>понад</a:t>
            </a:r>
            <a:r>
              <a:rPr lang="ru-RU" b="1" i="1" dirty="0">
                <a:latin typeface="Cambria" panose="02040503050406030204" pitchFamily="18" charset="0"/>
              </a:rPr>
              <a:t> 200 </a:t>
            </a:r>
            <a:r>
              <a:rPr lang="ru-RU" b="1" i="1" dirty="0" err="1">
                <a:latin typeface="Cambria" panose="02040503050406030204" pitchFamily="18" charset="0"/>
              </a:rPr>
              <a:t>тисяч</a:t>
            </a:r>
            <a:r>
              <a:rPr lang="ru-RU" b="1" i="1" dirty="0">
                <a:latin typeface="Cambria" panose="02040503050406030204" pitchFamily="18" charset="0"/>
              </a:rPr>
              <a:t> </a:t>
            </a:r>
            <a:r>
              <a:rPr lang="ru-RU" b="1" i="1" dirty="0" err="1">
                <a:latin typeface="Cambria" panose="02040503050406030204" pitchFamily="18" charset="0"/>
              </a:rPr>
              <a:t>осіб</a:t>
            </a:r>
            <a:r>
              <a:rPr lang="ru-RU" b="1" i="1" dirty="0">
                <a:latin typeface="Cambria" panose="02040503050406030204" pitchFamily="18" charset="0"/>
              </a:rPr>
              <a:t> (</a:t>
            </a:r>
            <a:r>
              <a:rPr lang="ru-RU" b="1" i="1" dirty="0" err="1">
                <a:latin typeface="Cambria" panose="02040503050406030204" pitchFamily="18" charset="0"/>
              </a:rPr>
              <a:t>українців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поляків</a:t>
            </a:r>
            <a:r>
              <a:rPr lang="ru-RU" b="1" i="1" dirty="0">
                <a:latin typeface="Cambria" panose="02040503050406030204" pitchFamily="18" charset="0"/>
              </a:rPr>
              <a:t>, </a:t>
            </a:r>
            <a:r>
              <a:rPr lang="ru-RU" b="1" i="1" dirty="0" err="1">
                <a:latin typeface="Cambria" panose="02040503050406030204" pitchFamily="18" charset="0"/>
              </a:rPr>
              <a:t>євреїв</a:t>
            </a:r>
            <a:r>
              <a:rPr lang="ru-RU" b="1" i="1" dirty="0">
                <a:latin typeface="Cambria" panose="020405030504060302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7806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4826675"/>
            <a:ext cx="11545824" cy="20313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Виселення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з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новоприєднаної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до СРСР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території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Західної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України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відбувалися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в рамках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кампанії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радянської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влади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офіційно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називалася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smtClean="0">
                <a:solidFill>
                  <a:srgbClr val="000000"/>
                </a:solidFill>
                <a:latin typeface="Fira Sans"/>
              </a:rPr>
              <a:t> - "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очищенням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"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території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від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"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антирадянських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,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кримінальних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і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соціально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небезпечних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елементів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" і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членів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їх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родин.</a:t>
            </a:r>
            <a:r>
              <a:rPr lang="ru-RU" sz="1400" i="1" dirty="0"/>
              <a:t/>
            </a:r>
            <a:br>
              <a:rPr lang="ru-RU" sz="1400" i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Перші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депортації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українців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розпочалися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в 1939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році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невдовзі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після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поділу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Польщі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нацистською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Німеччиною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і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комуністичним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СРСР в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ході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"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облаштування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нового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західного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кордону" СРСР. 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Як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стверджують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історики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виселення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нагадувало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бойову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операцію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прикордонних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військ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здійснювалася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під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керівництвом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партійних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і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радянських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Fira Sans"/>
              </a:rPr>
              <a:t>органів</a:t>
            </a:r>
            <a:r>
              <a:rPr lang="ru-RU" sz="1400" dirty="0">
                <a:solidFill>
                  <a:srgbClr val="000000"/>
                </a:solidFill>
                <a:latin typeface="Fira Sans"/>
              </a:rPr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Найбільш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жорстокою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була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депортація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кримськотатарського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народу 1944, яка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призвела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до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загибелі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ледь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не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чверті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всього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народу і мала </a:t>
            </a:r>
            <a:r>
              <a:rPr lang="ru-RU" sz="1400" i="1" dirty="0" err="1">
                <a:solidFill>
                  <a:srgbClr val="000000"/>
                </a:solidFill>
                <a:latin typeface="Fira Sans"/>
              </a:rPr>
              <a:t>ознаки</a:t>
            </a:r>
            <a:r>
              <a:rPr lang="ru-RU" sz="1400" i="1" dirty="0">
                <a:solidFill>
                  <a:srgbClr val="000000"/>
                </a:solidFill>
                <a:latin typeface="Fira Sans"/>
              </a:rPr>
              <a:t> геноциду.</a:t>
            </a:r>
            <a:endParaRPr lang="ru-RU" sz="1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336" y="164067"/>
            <a:ext cx="11545824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1400" b="1" i="1" dirty="0"/>
              <a:t>Депорта́ція украї́нців </a:t>
            </a:r>
            <a:r>
              <a:rPr lang="vi-VN" sz="1400" dirty="0"/>
              <a:t>у Радя́нському Сою́зі — інструмент радянської національної політики сталінських часів. Депортація українців являла собою насильницьке переселення останніх у віддалені місцевості СРСР, де вони розміщалися у спецпоселеннях.</a:t>
            </a:r>
          </a:p>
          <a:p>
            <a:endParaRPr lang="vi-VN" sz="1400" dirty="0"/>
          </a:p>
          <a:p>
            <a:pPr algn="ctr"/>
            <a:r>
              <a:rPr lang="vi-VN" sz="1400" b="1" dirty="0"/>
              <a:t>Хронологія</a:t>
            </a:r>
          </a:p>
          <a:p>
            <a:r>
              <a:rPr lang="vi-VN" sz="1400" b="1" i="1" dirty="0"/>
              <a:t>У 1925—1928 </a:t>
            </a:r>
            <a:r>
              <a:rPr lang="vi-VN" sz="1400" dirty="0"/>
              <a:t>роках провадила роботу так звана тристороння комісія УРСР, БРСР та РРФСР щодо перерозподілу кордонів, і як наслідок роботи тієї комісії та розподілу кордонів з українських земель Стародубщині, Білгородщини, Орловщини, Дону були депортовані на Зелений, Малиновий та Сірий Клин сотні тисяч українців</a:t>
            </a:r>
            <a:r>
              <a:rPr lang="vi-VN" sz="1400" dirty="0" smtClean="0"/>
              <a:t>.</a:t>
            </a:r>
            <a:endParaRPr lang="vi-VN" sz="1400" dirty="0"/>
          </a:p>
          <a:p>
            <a:r>
              <a:rPr lang="vi-VN" sz="1400" b="1" i="1" dirty="0"/>
              <a:t>1930 року </a:t>
            </a:r>
            <a:r>
              <a:rPr lang="vi-VN" sz="1400" dirty="0"/>
              <a:t>СРСР розпочав зачистку західних кордонів — і знову депортації українців.</a:t>
            </a:r>
          </a:p>
          <a:p>
            <a:r>
              <a:rPr lang="vi-VN" sz="1400" dirty="0"/>
              <a:t>Так звана «куркульська» висилка </a:t>
            </a:r>
            <a:r>
              <a:rPr lang="vi-VN" sz="1400" b="1" i="1" dirty="0"/>
              <a:t>1930—36 років </a:t>
            </a:r>
            <a:r>
              <a:rPr lang="vi-VN" sz="1400" dirty="0"/>
              <a:t>забрала знову десятки тисяч українців</a:t>
            </a:r>
            <a:r>
              <a:rPr lang="vi-VN" sz="1400" dirty="0" smtClean="0"/>
              <a:t>.</a:t>
            </a:r>
            <a:endParaRPr lang="vi-VN" sz="1400" dirty="0"/>
          </a:p>
          <a:p>
            <a:r>
              <a:rPr lang="vi-VN" sz="1400" b="1" i="1" dirty="0"/>
              <a:t>Із захопленням Радянським Союзом Західної України, Західної Білорусі та країн Балтії у 1939—1940 роках, </a:t>
            </a:r>
            <a:r>
              <a:rPr lang="vi-VN" sz="1400" i="1" dirty="0"/>
              <a:t>депортації торкнулись і народів, що мешкали на цих землях.</a:t>
            </a:r>
          </a:p>
          <a:p>
            <a:r>
              <a:rPr lang="vi-VN" sz="1400" dirty="0" smtClean="0"/>
              <a:t>Уже </a:t>
            </a:r>
            <a:r>
              <a:rPr lang="vi-VN" sz="1400" dirty="0"/>
              <a:t>восени 1939 року перша хвиля депортації охопила </a:t>
            </a:r>
            <a:r>
              <a:rPr lang="uk-UA" sz="1400" dirty="0" smtClean="0"/>
              <a:t>тих, хто жив у Польщі</a:t>
            </a:r>
            <a:r>
              <a:rPr lang="vi-VN" sz="1400" dirty="0" smtClean="0"/>
              <a:t>. </a:t>
            </a:r>
            <a:r>
              <a:rPr lang="vi-VN" sz="1400" dirty="0"/>
              <a:t>Протягом грудня 1939 — березня 1940 роках із Західної України та Західної Білорусі було депортовано понад 137 тисяч осіб. Їх виселяли в північно-східні області РРФСР, Комі АРСР і Казахстану</a:t>
            </a:r>
            <a:r>
              <a:rPr lang="vi-VN" sz="1400" dirty="0" smtClean="0"/>
              <a:t>.</a:t>
            </a:r>
            <a:endParaRPr lang="vi-VN" sz="1400" dirty="0"/>
          </a:p>
          <a:p>
            <a:r>
              <a:rPr lang="vi-VN" sz="1400" dirty="0"/>
              <a:t>Друга хвиля депортації прокотилась у квітні 1940 року, коли було вивезено заможних селян — «куркулів» (до 6 тисяч сімей із Західної України та Західної Білорусі). Всього із Західної України в 1939—1940 роках було вислано до Сибіру, Поволжя, Казахстану та на Північ, за різними підрахунками, від 10 до 20 % населення. Чимало невинних людей, яких німецько-радянська війна застала в місцевих тюрмах, було знищено</a:t>
            </a:r>
            <a:r>
              <a:rPr lang="vi-VN" sz="1400" dirty="0" smtClean="0"/>
              <a:t>.</a:t>
            </a:r>
            <a:endParaRPr lang="vi-VN" sz="1400" dirty="0"/>
          </a:p>
          <a:p>
            <a:r>
              <a:rPr lang="vi-VN" sz="1400" dirty="0"/>
              <a:t>28 листопада 1947 міністр внутрішніх справ СРСР С.Круглов направив заступнику голови Ради міністрів СРСР Л. Берії повідомлення про переселення з західних областей України 26460 сімей (76268 осіб) «активних націоналістів і бандитів». 21197 сімей (61066 осіб) на роботу у вугільній промисловості східних районів СРСР, інші 5264 сім'ї (15202 особи) в Омську область</a:t>
            </a:r>
            <a:r>
              <a:rPr lang="vi-VN" sz="1400" dirty="0" smtClean="0"/>
              <a:t>.</a:t>
            </a:r>
            <a:endParaRPr lang="uk-UA" sz="1400" dirty="0" smtClean="0"/>
          </a:p>
        </p:txBody>
      </p:sp>
    </p:spTree>
    <p:extLst>
      <p:ext uri="{BB962C8B-B14F-4D97-AF65-F5344CB8AC3E}">
        <p14:creationId xmlns:p14="http://schemas.microsoft.com/office/powerpoint/2010/main" val="212603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865632"/>
            <a:ext cx="10887456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634" y="731520"/>
            <a:ext cx="11635839" cy="60016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latin typeface="+mj-lt"/>
              </a:rPr>
              <a:t>2) Демократична етнонаціональна політика </a:t>
            </a:r>
            <a:r>
              <a:rPr lang="uk-UA" sz="2400" dirty="0" smtClean="0">
                <a:latin typeface="+mj-lt"/>
              </a:rPr>
              <a:t>– це діяльність системи суспільних, державних та етнонаціональних інститутів і механізмів, спрямована на врегулювання відносин між етнонаціональними спільнотами і між ними та державою, забезпечення їхніх прав та інтересів, запобігання ескалації </a:t>
            </a:r>
            <a:r>
              <a:rPr lang="uk-UA" sz="2400" dirty="0" err="1" smtClean="0">
                <a:latin typeface="+mj-lt"/>
              </a:rPr>
              <a:t>етнополітичних</a:t>
            </a:r>
            <a:r>
              <a:rPr lang="uk-UA" sz="2400" dirty="0" smtClean="0">
                <a:latin typeface="+mj-lt"/>
              </a:rPr>
              <a:t> конфліктів і зміцнення національної (громадянської) єдності. </a:t>
            </a:r>
          </a:p>
          <a:p>
            <a:pPr algn="just"/>
            <a:endParaRPr lang="uk-UA" sz="2400" dirty="0">
              <a:latin typeface="+mj-lt"/>
            </a:endParaRPr>
          </a:p>
          <a:p>
            <a:pPr algn="just"/>
            <a:r>
              <a:rPr lang="uk-UA" sz="2400" dirty="0" smtClean="0">
                <a:latin typeface="+mj-lt"/>
              </a:rPr>
              <a:t>Така політика притаманна країнам з демократичним устроєм. </a:t>
            </a:r>
            <a:endParaRPr lang="uk-UA" sz="2400" dirty="0">
              <a:latin typeface="+mj-lt"/>
            </a:endParaRPr>
          </a:p>
          <a:p>
            <a:pPr algn="just"/>
            <a:r>
              <a:rPr lang="uk-UA" sz="2400" dirty="0" smtClean="0">
                <a:latin typeface="+mj-lt"/>
              </a:rPr>
              <a:t>Її </a:t>
            </a:r>
            <a:r>
              <a:rPr lang="uk-UA" sz="2400" b="1" i="1" dirty="0" smtClean="0">
                <a:latin typeface="+mj-lt"/>
              </a:rPr>
              <a:t>мета </a:t>
            </a:r>
            <a:r>
              <a:rPr lang="uk-UA" sz="2400" dirty="0" smtClean="0">
                <a:latin typeface="+mj-lt"/>
              </a:rPr>
              <a:t>полягає в забезпеченні прав та інтересів етнонаціональних спільнот та в збереженні </a:t>
            </a:r>
            <a:r>
              <a:rPr lang="uk-UA" sz="2400" dirty="0" err="1" smtClean="0">
                <a:latin typeface="+mj-lt"/>
              </a:rPr>
              <a:t>етнополітичної</a:t>
            </a:r>
            <a:r>
              <a:rPr lang="uk-UA" sz="2400" dirty="0" smtClean="0">
                <a:latin typeface="+mj-lt"/>
              </a:rPr>
              <a:t> стабільності. </a:t>
            </a:r>
            <a:endParaRPr lang="uk-UA" sz="2400" dirty="0">
              <a:latin typeface="+mj-lt"/>
            </a:endParaRPr>
          </a:p>
          <a:p>
            <a:pPr algn="just"/>
            <a:r>
              <a:rPr lang="uk-UA" sz="2400" b="1" i="1" dirty="0" smtClean="0">
                <a:latin typeface="+mj-lt"/>
              </a:rPr>
              <a:t>Методи</a:t>
            </a:r>
            <a:r>
              <a:rPr lang="uk-UA" sz="2400" dirty="0" smtClean="0">
                <a:latin typeface="+mj-lt"/>
              </a:rPr>
              <a:t> такої політики загалом демократичні, найбільш поширеним серед них є </a:t>
            </a:r>
            <a:r>
              <a:rPr lang="uk-UA" sz="2400" dirty="0" err="1" smtClean="0">
                <a:latin typeface="+mj-lt"/>
              </a:rPr>
              <a:t>напівдобровільна</a:t>
            </a:r>
            <a:r>
              <a:rPr lang="uk-UA" sz="2400" dirty="0" smtClean="0">
                <a:latin typeface="+mj-lt"/>
              </a:rPr>
              <a:t>, </a:t>
            </a:r>
            <a:r>
              <a:rPr lang="uk-UA" sz="2400" dirty="0" err="1" smtClean="0">
                <a:latin typeface="+mj-lt"/>
              </a:rPr>
              <a:t>напівпримусова</a:t>
            </a:r>
            <a:r>
              <a:rPr lang="uk-UA" sz="2400" dirty="0" smtClean="0">
                <a:latin typeface="+mj-lt"/>
              </a:rPr>
              <a:t> асиміляція. </a:t>
            </a:r>
            <a:r>
              <a:rPr lang="ru-RU" sz="2400" dirty="0" err="1">
                <a:latin typeface="+mj-lt"/>
              </a:rPr>
              <a:t>Культу́рна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асиміля́ція</a:t>
            </a:r>
            <a:r>
              <a:rPr lang="ru-RU" sz="2400" dirty="0">
                <a:latin typeface="+mj-lt"/>
              </a:rPr>
              <a:t> — </a:t>
            </a:r>
            <a:r>
              <a:rPr lang="ru-RU" sz="2400" dirty="0" err="1">
                <a:latin typeface="+mj-lt"/>
              </a:rPr>
              <a:t>процес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прийняття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певним</a:t>
            </a:r>
            <a:r>
              <a:rPr lang="ru-RU" sz="2400" dirty="0">
                <a:latin typeface="+mj-lt"/>
              </a:rPr>
              <a:t> народом </a:t>
            </a:r>
            <a:r>
              <a:rPr lang="ru-RU" sz="2400" dirty="0" err="1">
                <a:latin typeface="+mj-lt"/>
              </a:rPr>
              <a:t>або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спільнотою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культури</a:t>
            </a:r>
            <a:r>
              <a:rPr lang="ru-RU" sz="2400" dirty="0">
                <a:latin typeface="+mj-lt"/>
              </a:rPr>
              <a:t> та </a:t>
            </a:r>
            <a:r>
              <a:rPr lang="ru-RU" sz="2400" dirty="0" err="1">
                <a:latin typeface="+mj-lt"/>
              </a:rPr>
              <a:t>самосвідомості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іншого</a:t>
            </a:r>
            <a:r>
              <a:rPr lang="ru-RU" sz="2400" dirty="0">
                <a:latin typeface="+mj-lt"/>
              </a:rPr>
              <a:t> народу </a:t>
            </a:r>
            <a:r>
              <a:rPr lang="ru-RU" sz="2400" dirty="0" err="1">
                <a:latin typeface="+mj-lt"/>
              </a:rPr>
              <a:t>або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 err="1">
                <a:latin typeface="+mj-lt"/>
              </a:rPr>
              <a:t>спільноти</a:t>
            </a:r>
            <a:r>
              <a:rPr lang="ru-RU" sz="2400" dirty="0">
                <a:latin typeface="+mj-lt"/>
              </a:rPr>
              <a:t>.</a:t>
            </a:r>
            <a:endParaRPr lang="uk-UA" sz="2400" dirty="0">
              <a:latin typeface="+mj-lt"/>
            </a:endParaRPr>
          </a:p>
          <a:p>
            <a:pPr algn="just"/>
            <a:r>
              <a:rPr lang="uk-UA" sz="2400" b="1" i="1" dirty="0" smtClean="0">
                <a:latin typeface="+mj-lt"/>
              </a:rPr>
              <a:t>Прикладом</a:t>
            </a:r>
            <a:r>
              <a:rPr lang="uk-UA" sz="2400" dirty="0" smtClean="0">
                <a:latin typeface="+mj-lt"/>
              </a:rPr>
              <a:t> тут може бути більшість західних демократичних країн, зокрема сучасні Італія, Німеччина, Франція та ін.</a:t>
            </a:r>
            <a:endParaRPr lang="uk-U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25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1424" y="337280"/>
            <a:ext cx="609600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dirty="0" err="1"/>
              <a:t>Етнічна</a:t>
            </a:r>
            <a:r>
              <a:rPr lang="ru-RU" dirty="0"/>
              <a:t> </a:t>
            </a:r>
            <a:r>
              <a:rPr lang="ru-RU" dirty="0" err="1"/>
              <a:t>асиміляція</a:t>
            </a:r>
            <a:r>
              <a:rPr lang="ru-RU" dirty="0"/>
              <a:t> ―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звичаїв</a:t>
            </a:r>
            <a:r>
              <a:rPr lang="ru-RU" dirty="0"/>
              <a:t>, </a:t>
            </a:r>
            <a:r>
              <a:rPr lang="ru-RU" dirty="0" err="1"/>
              <a:t>традицій</a:t>
            </a:r>
            <a:r>
              <a:rPr lang="ru-RU" dirty="0"/>
              <a:t>, норм і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поступова</a:t>
            </a:r>
            <a:r>
              <a:rPr lang="ru-RU" dirty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етнічної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5" y="1975104"/>
            <a:ext cx="6095999" cy="442569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216896" y="3499104"/>
            <a:ext cx="1975104" cy="12313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Чи згодні ви з цим твердженням?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104376" y="3945636"/>
            <a:ext cx="1112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2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97346"/>
            <a:ext cx="11166764" cy="52937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uk-UA" sz="2000" dirty="0" smtClean="0">
              <a:latin typeface="+mj-lt"/>
            </a:endParaRPr>
          </a:p>
          <a:p>
            <a:endParaRPr lang="uk-UA" sz="2000" dirty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3) </a:t>
            </a:r>
            <a:r>
              <a:rPr lang="uk-UA" sz="2000" b="1" i="1" dirty="0" smtClean="0">
                <a:latin typeface="+mj-lt"/>
              </a:rPr>
              <a:t>Ліберальну </a:t>
            </a:r>
            <a:r>
              <a:rPr lang="uk-UA" sz="2000" b="1" i="1" dirty="0">
                <a:latin typeface="+mj-lt"/>
              </a:rPr>
              <a:t>етнонаціональну політику </a:t>
            </a:r>
            <a:r>
              <a:rPr lang="uk-UA" sz="2000" dirty="0">
                <a:latin typeface="+mj-lt"/>
              </a:rPr>
              <a:t>проводять лише кілька </a:t>
            </a:r>
            <a:r>
              <a:rPr lang="uk-UA" sz="2000" dirty="0" smtClean="0">
                <a:latin typeface="+mj-lt"/>
              </a:rPr>
              <a:t>демократичних</a:t>
            </a:r>
            <a:r>
              <a:rPr lang="uk-UA" sz="2000" dirty="0">
                <a:latin typeface="+mj-lt"/>
              </a:rPr>
              <a:t>, правових держав. </a:t>
            </a:r>
            <a:endParaRPr lang="uk-UA" sz="2000" dirty="0" smtClean="0">
              <a:latin typeface="+mj-lt"/>
            </a:endParaRPr>
          </a:p>
          <a:p>
            <a:endParaRPr lang="uk-UA" sz="2000" dirty="0">
              <a:latin typeface="+mj-lt"/>
            </a:endParaRPr>
          </a:p>
          <a:p>
            <a:r>
              <a:rPr lang="uk-UA" sz="2000" i="1" dirty="0" smtClean="0">
                <a:latin typeface="+mj-lt"/>
              </a:rPr>
              <a:t>Мета </a:t>
            </a:r>
            <a:r>
              <a:rPr lang="uk-UA" sz="2000" i="1" dirty="0">
                <a:latin typeface="+mj-lt"/>
              </a:rPr>
              <a:t>цієї політики </a:t>
            </a:r>
            <a:r>
              <a:rPr lang="uk-UA" sz="2000" dirty="0">
                <a:latin typeface="+mj-lt"/>
              </a:rPr>
              <a:t>– забезпечення прав і свобод кожної людини, всіх </a:t>
            </a:r>
            <a:r>
              <a:rPr lang="uk-UA" sz="2000" dirty="0" smtClean="0">
                <a:latin typeface="+mj-lt"/>
              </a:rPr>
              <a:t>етнонаціональних </a:t>
            </a:r>
            <a:r>
              <a:rPr lang="uk-UA" sz="2000" dirty="0">
                <a:latin typeface="+mj-lt"/>
              </a:rPr>
              <a:t>спільнот, досягнення та збереження гармонійних </a:t>
            </a:r>
            <a:r>
              <a:rPr lang="uk-UA" sz="2000" dirty="0" err="1">
                <a:latin typeface="+mj-lt"/>
              </a:rPr>
              <a:t>етнополітичних</a:t>
            </a:r>
            <a:r>
              <a:rPr lang="uk-UA" sz="2000" dirty="0">
                <a:latin typeface="+mj-lt"/>
              </a:rPr>
              <a:t> відносин, інтеграція суспільства. </a:t>
            </a:r>
            <a:r>
              <a:rPr lang="uk-UA" sz="2000" b="1" i="1" dirty="0">
                <a:latin typeface="+mj-lt"/>
              </a:rPr>
              <a:t>Така політика користується виключно правовими, гуманістичними методами. </a:t>
            </a:r>
            <a:r>
              <a:rPr lang="uk-UA" sz="2000" dirty="0">
                <a:latin typeface="+mj-lt"/>
              </a:rPr>
              <a:t>Зразковими прикладами тут вважаються </a:t>
            </a:r>
            <a:r>
              <a:rPr lang="uk-UA" sz="2000" dirty="0" err="1" smtClean="0">
                <a:latin typeface="+mj-lt"/>
              </a:rPr>
              <a:t>Швейцарія,Нідерланди</a:t>
            </a:r>
            <a:r>
              <a:rPr lang="uk-UA" sz="2000" dirty="0" smtClean="0">
                <a:latin typeface="+mj-lt"/>
              </a:rPr>
              <a:t>, </a:t>
            </a:r>
            <a:r>
              <a:rPr lang="uk-UA" sz="2000" dirty="0">
                <a:latin typeface="+mj-lt"/>
              </a:rPr>
              <a:t>Канада та Скандинавські країни. Часто така політика називається також політикою або «етнічного плюралізму», або «</a:t>
            </a:r>
            <a:r>
              <a:rPr lang="uk-UA" sz="2000" dirty="0" err="1" smtClean="0">
                <a:latin typeface="+mj-lt"/>
              </a:rPr>
              <a:t>багатокультурності</a:t>
            </a:r>
            <a:r>
              <a:rPr lang="uk-UA" sz="2000" dirty="0">
                <a:latin typeface="+mj-lt"/>
              </a:rPr>
              <a:t>», або </a:t>
            </a:r>
            <a:r>
              <a:rPr lang="uk-UA" sz="2000" dirty="0" err="1">
                <a:latin typeface="+mj-lt"/>
              </a:rPr>
              <a:t>етномультикультуралізму</a:t>
            </a:r>
            <a:r>
              <a:rPr lang="uk-UA" sz="2000" dirty="0" smtClean="0">
                <a:latin typeface="+mj-lt"/>
              </a:rPr>
              <a:t>.</a:t>
            </a:r>
          </a:p>
          <a:p>
            <a:endParaRPr lang="uk-UA" sz="2000" dirty="0">
              <a:latin typeface="+mj-lt"/>
            </a:endParaRPr>
          </a:p>
          <a:p>
            <a:endParaRPr lang="uk-UA" sz="2000" dirty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4) </a:t>
            </a:r>
            <a:r>
              <a:rPr lang="uk-UA" sz="2000" b="1" i="1" dirty="0" smtClean="0">
                <a:latin typeface="+mj-lt"/>
              </a:rPr>
              <a:t>Етнонаціональна </a:t>
            </a:r>
            <a:r>
              <a:rPr lang="uk-UA" sz="2000" b="1" i="1" dirty="0">
                <a:latin typeface="+mj-lt"/>
              </a:rPr>
              <a:t>політика може бути змішаного типу</a:t>
            </a:r>
            <a:r>
              <a:rPr lang="uk-UA" sz="2000" dirty="0">
                <a:latin typeface="+mj-lt"/>
              </a:rPr>
              <a:t>, тобто мати ознаки кількох підтипів. </a:t>
            </a:r>
            <a:endParaRPr lang="uk-UA" dirty="0"/>
          </a:p>
          <a:p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45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67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Закладаючи </a:t>
            </a:r>
            <a:r>
              <a:rPr 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основу правової бази етнонаціональної політики</a:t>
            </a:r>
            <a:r>
              <a:rPr lang="uk-U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українські законодавці виходили з принципів, що містяться в міжнародних документах, які стосуються, повністю чи частково, захисту прав націй і національних меншин, зокрема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728" y="667362"/>
            <a:ext cx="11558016" cy="5615156"/>
          </a:xfrm>
          <a:prstGeom prst="rect">
            <a:avLst/>
          </a:prstGeom>
          <a:solidFill>
            <a:srgbClr val="D2EC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Загальній Декларації прав людини, ухваленій Генеральною Асамблеєю ООН у 1948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-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Міжнародному пакті про економічні, соціальні і культурні права, ухваленому Генеральною асамблеєю ООН 16 грудня 1966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Конвенції ООН про заборону всіх форм расової дискримінації, ухваленій у 1965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Конвенції про дискримінацію в галузі найму і зайнятості, ухваленій Міжнародною організацією праці (МОП) у 1958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Заключному акті Наради з питань безпеки і співробітництва в Європі "Про правові засади та основні механізми етнонаціональної політики", підписаному в Гельсінкі в 1975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Паризькій хартії для нової Європи, прийнятій державами — учасниками НБСЄ 21 листопада 1990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Резолюції Московської наради країн — учасниць НБСЄ з людського виміру (1991 p.);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Європейській хартії регіональних мов або мов меншин, ухваленій Радою Європи в 1992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Віденській декларації і додатках до неї: "Національні меншини" та "Декларація і план дій проти расизму, ксенофобії, антисемітизму та нетерпимості" (1993 p.);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Рамковій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узгоді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захисту національних меншин, ухваленій Радою Європи у 1994 p.;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Конвенції про забезпечення прав осіб, які належать до національних меншин, підписаній країнами — членами СНД у 1994 р. Цю конвенцію Україна підписала із застереженням: "З урахуванням законодавства України</a:t>
            </a:r>
            <a:r>
              <a:rPr lang="uk-UA" sz="16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  <a:r>
              <a:rPr lang="uk-UA" sz="16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600" i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Названі </a:t>
            </a:r>
            <a:r>
              <a:rPr lang="uk-UA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міжнародні угоди вимагають від країн, які приєдналися до них, усунення і недопущення будь-яких форм дискримінації особи за національною, </a:t>
            </a:r>
            <a:r>
              <a:rPr lang="uk-UA" sz="1600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мовною</a:t>
            </a:r>
            <a:r>
              <a:rPr lang="uk-UA" sz="16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релігійною чи расовою ознакою. </a:t>
            </a:r>
            <a:endParaRPr lang="uk-UA" sz="1600" b="1" dirty="0">
              <a:solidFill>
                <a:srgbClr val="00B050"/>
              </a:solidFill>
              <a:latin typeface="Century Schoolbook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9" y="505261"/>
            <a:ext cx="11656562" cy="951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1476103" y="4704696"/>
            <a:ext cx="9222378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етнонаціональна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» </a:t>
            </a:r>
            <a:r>
              <a:rPr lang="ru-RU" dirty="0" err="1"/>
              <a:t>введене</a:t>
            </a:r>
            <a:r>
              <a:rPr lang="ru-RU" dirty="0"/>
              <a:t> в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обіг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суспільствознавстві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sz="2000" dirty="0"/>
              <a:t>недавно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103" y="2192916"/>
            <a:ext cx="922237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Нині в країнах Заходу політику, що регулює </a:t>
            </a:r>
            <a:r>
              <a:rPr lang="uk-UA" sz="2000" dirty="0" err="1"/>
              <a:t>етнополітичні</a:t>
            </a:r>
            <a:r>
              <a:rPr lang="uk-UA" sz="2000" dirty="0"/>
              <a:t> відносини, називають або національною (</a:t>
            </a:r>
            <a:r>
              <a:rPr lang="en-US" sz="2000" dirty="0"/>
              <a:t>National Policy), </a:t>
            </a:r>
            <a:r>
              <a:rPr lang="uk-UA" sz="2000" dirty="0"/>
              <a:t>або етнічною (</a:t>
            </a:r>
            <a:r>
              <a:rPr lang="en-US" sz="2000" dirty="0" err="1"/>
              <a:t>Ethnopolitics</a:t>
            </a:r>
            <a:r>
              <a:rPr lang="en-US" sz="2000" dirty="0"/>
              <a:t>). </a:t>
            </a:r>
            <a:r>
              <a:rPr lang="uk-UA" sz="2000" dirty="0"/>
              <a:t>В Україні в науковій літературі вживаються як близькі за змістом три поняття: «національна політика», «етнічна політика» і «етнонаціональна політика». </a:t>
            </a:r>
          </a:p>
        </p:txBody>
      </p:sp>
    </p:spTree>
    <p:extLst>
      <p:ext uri="{BB962C8B-B14F-4D97-AF65-F5344CB8AC3E}">
        <p14:creationId xmlns:p14="http://schemas.microsoft.com/office/powerpoint/2010/main" val="280022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40" y="280416"/>
            <a:ext cx="10546080" cy="6247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sz="2000" dirty="0" smtClean="0">
              <a:latin typeface="+mj-lt"/>
            </a:endParaRPr>
          </a:p>
          <a:p>
            <a:endParaRPr lang="uk-UA" sz="2000" dirty="0">
              <a:latin typeface="+mj-lt"/>
            </a:endParaRPr>
          </a:p>
          <a:p>
            <a:r>
              <a:rPr lang="uk-UA" sz="2000" b="1" i="1" dirty="0" smtClean="0">
                <a:latin typeface="+mj-lt"/>
              </a:rPr>
              <a:t>Нація-держава</a:t>
            </a:r>
            <a:r>
              <a:rPr lang="uk-UA" sz="2000" b="1" i="1" dirty="0">
                <a:latin typeface="+mj-lt"/>
              </a:rPr>
              <a:t>, яка домінує, може через підконтрольні їй органи управління демонструвати такі форми </a:t>
            </a:r>
            <a:r>
              <a:rPr lang="uk-UA" sz="2000" b="1" i="1" dirty="0" smtClean="0">
                <a:latin typeface="+mj-lt"/>
              </a:rPr>
              <a:t>дискримінаційної </a:t>
            </a:r>
            <a:r>
              <a:rPr lang="uk-UA" sz="2000" b="1" i="1" dirty="0" err="1" smtClean="0">
                <a:latin typeface="+mj-lt"/>
              </a:rPr>
              <a:t>етнополітичної</a:t>
            </a:r>
            <a:r>
              <a:rPr lang="uk-UA" sz="2000" b="1" i="1" dirty="0" smtClean="0">
                <a:latin typeface="+mj-lt"/>
              </a:rPr>
              <a:t> </a:t>
            </a:r>
            <a:r>
              <a:rPr lang="uk-UA" sz="2000" b="1" i="1" dirty="0">
                <a:latin typeface="+mj-lt"/>
              </a:rPr>
              <a:t>діяльності</a:t>
            </a:r>
            <a:r>
              <a:rPr lang="uk-UA" sz="2000" b="1" i="1" dirty="0" smtClean="0">
                <a:latin typeface="+mj-lt"/>
              </a:rPr>
              <a:t>:</a:t>
            </a:r>
          </a:p>
          <a:p>
            <a:endParaRPr lang="uk-UA" sz="2000" dirty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–здійснення геноциду, </a:t>
            </a:r>
            <a:r>
              <a:rPr lang="uk-UA" sz="2000" dirty="0" err="1" smtClean="0">
                <a:latin typeface="+mj-lt"/>
              </a:rPr>
              <a:t>етноциду</a:t>
            </a:r>
            <a:r>
              <a:rPr lang="uk-UA" sz="2000" dirty="0" smtClean="0">
                <a:latin typeface="+mj-lt"/>
              </a:rPr>
              <a:t>, примусової асиміляції;</a:t>
            </a:r>
            <a:endParaRPr lang="uk-UA" sz="2000" dirty="0">
              <a:latin typeface="+mj-lt"/>
            </a:endParaRPr>
          </a:p>
          <a:p>
            <a:r>
              <a:rPr lang="uk-UA" sz="2000" dirty="0">
                <a:latin typeface="+mj-lt"/>
              </a:rPr>
              <a:t>– депортація етнічних груп у межах держави з метою ліквідації компактності їх проживання та подальшого </a:t>
            </a:r>
            <a:r>
              <a:rPr lang="uk-UA" sz="2000" dirty="0" smtClean="0">
                <a:latin typeface="+mj-lt"/>
              </a:rPr>
              <a:t>розселення, </a:t>
            </a:r>
            <a:r>
              <a:rPr lang="uk-UA" sz="2000" dirty="0">
                <a:latin typeface="+mj-lt"/>
              </a:rPr>
              <a:t>щоб позбавити їх можливості політичної </a:t>
            </a:r>
            <a:r>
              <a:rPr lang="uk-UA" sz="2000" dirty="0" smtClean="0">
                <a:latin typeface="+mj-lt"/>
              </a:rPr>
              <a:t>консолідації;</a:t>
            </a:r>
          </a:p>
          <a:p>
            <a:r>
              <a:rPr lang="uk-UA" sz="2000" dirty="0" smtClean="0">
                <a:latin typeface="+mj-lt"/>
              </a:rPr>
              <a:t>– </a:t>
            </a:r>
            <a:r>
              <a:rPr lang="uk-UA" sz="2000" dirty="0">
                <a:latin typeface="+mj-lt"/>
              </a:rPr>
              <a:t>колонізація території етнічної групи представниками панівної нації з метою зміни ситуації на власну користь (зокрема, заселення в колишньому Радянському Союзі етнічних територій вищеназваних депортованих народів);</a:t>
            </a:r>
          </a:p>
          <a:p>
            <a:r>
              <a:rPr lang="uk-UA" sz="2000" dirty="0">
                <a:latin typeface="+mj-lt"/>
              </a:rPr>
              <a:t>– відверте нехтування державою вимог етнічної групи з метою збереження статус-кво, який задовольняє титульний </a:t>
            </a:r>
            <a:r>
              <a:rPr lang="uk-UA" sz="2000" dirty="0" smtClean="0">
                <a:latin typeface="+mj-lt"/>
              </a:rPr>
              <a:t>етнос.</a:t>
            </a:r>
          </a:p>
          <a:p>
            <a:r>
              <a:rPr lang="uk-UA" sz="2000" b="1" dirty="0" smtClean="0">
                <a:latin typeface="+mj-lt"/>
              </a:rPr>
              <a:t>Або ж:</a:t>
            </a:r>
            <a:endParaRPr lang="uk-UA" sz="2000" b="1" dirty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– узгодження </a:t>
            </a:r>
            <a:r>
              <a:rPr lang="uk-UA" sz="2000" dirty="0" err="1">
                <a:latin typeface="+mj-lt"/>
              </a:rPr>
              <a:t>етнополітичних</a:t>
            </a:r>
            <a:r>
              <a:rPr lang="uk-UA" sz="2000" dirty="0">
                <a:latin typeface="+mj-lt"/>
              </a:rPr>
              <a:t> проблем суб’єктами етнонаціональної політики. В окремих випадках кожен із них одержує право вето, використовуючи його проти можливого тиску з боку титульного або іншого етносу;</a:t>
            </a:r>
          </a:p>
          <a:p>
            <a:r>
              <a:rPr lang="uk-UA" sz="2000" dirty="0">
                <a:latin typeface="+mj-lt"/>
              </a:rPr>
              <a:t>– надання </a:t>
            </a:r>
            <a:r>
              <a:rPr lang="uk-UA" sz="2000" dirty="0" err="1">
                <a:latin typeface="+mj-lt"/>
              </a:rPr>
              <a:t>етногрупі</a:t>
            </a:r>
            <a:r>
              <a:rPr lang="uk-UA" sz="2000" dirty="0">
                <a:latin typeface="+mj-lt"/>
              </a:rPr>
              <a:t> певної автономії на її етнічній території;</a:t>
            </a:r>
          </a:p>
          <a:p>
            <a:r>
              <a:rPr lang="uk-UA" sz="2000" dirty="0">
                <a:latin typeface="+mj-lt"/>
              </a:rPr>
              <a:t>– федералізація країни з метою задоволення етнонаціональних проблем тощо.</a:t>
            </a:r>
          </a:p>
        </p:txBody>
      </p:sp>
    </p:spTree>
    <p:extLst>
      <p:ext uri="{BB962C8B-B14F-4D97-AF65-F5344CB8AC3E}">
        <p14:creationId xmlns:p14="http://schemas.microsoft.com/office/powerpoint/2010/main" val="30030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170" y="1164725"/>
            <a:ext cx="9518073" cy="4154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/>
              <a:t>В перші роки незалежності України </a:t>
            </a:r>
            <a:r>
              <a:rPr lang="uk-UA" sz="2400" dirty="0" smtClean="0"/>
              <a:t>було прийнято </a:t>
            </a:r>
            <a:r>
              <a:rPr lang="uk-UA" sz="2400" dirty="0" smtClean="0"/>
              <a:t>ряд законів, нормативних актів,  що забезпечували регулювання  етнонаціональних питань:</a:t>
            </a:r>
          </a:p>
          <a:p>
            <a:endParaRPr lang="uk-UA" sz="2400" dirty="0" smtClean="0"/>
          </a:p>
          <a:p>
            <a:r>
              <a:rPr lang="uk-UA" sz="2400" dirty="0" smtClean="0"/>
              <a:t>1) </a:t>
            </a:r>
            <a:r>
              <a:rPr lang="uk-UA" sz="2400" dirty="0"/>
              <a:t>Закон України «Про громадянство України» (1991);</a:t>
            </a:r>
          </a:p>
          <a:p>
            <a:r>
              <a:rPr lang="uk-UA" sz="2400" dirty="0" smtClean="0"/>
              <a:t>2) </a:t>
            </a:r>
            <a:r>
              <a:rPr lang="uk-UA" sz="2400" dirty="0"/>
              <a:t>Закон України «Про освіту» (1991</a:t>
            </a:r>
            <a:r>
              <a:rPr lang="uk-UA" sz="2400" dirty="0" smtClean="0"/>
              <a:t>);</a:t>
            </a:r>
          </a:p>
          <a:p>
            <a:r>
              <a:rPr lang="ru-RU" sz="2400" dirty="0" smtClean="0"/>
              <a:t>3) </a:t>
            </a:r>
            <a:r>
              <a:rPr lang="ru-RU" sz="2400" dirty="0" err="1" smtClean="0"/>
              <a:t>Декларація</a:t>
            </a:r>
            <a:r>
              <a:rPr lang="ru-RU" sz="2400" dirty="0" smtClean="0"/>
              <a:t> </a:t>
            </a:r>
            <a:r>
              <a:rPr lang="ru-RU" sz="2400" dirty="0"/>
              <a:t>прав </a:t>
            </a:r>
            <a:r>
              <a:rPr lang="ru-RU" sz="2400" dirty="0" err="1"/>
              <a:t>національностей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прийнята</a:t>
            </a:r>
            <a:r>
              <a:rPr lang="ru-RU" sz="2400" dirty="0" smtClean="0"/>
              <a:t> </a:t>
            </a:r>
            <a:r>
              <a:rPr lang="ru-RU" sz="2400" dirty="0"/>
              <a:t>1 листопада 1991 року. </a:t>
            </a:r>
            <a:endParaRPr lang="uk-UA" sz="2400" dirty="0" smtClean="0"/>
          </a:p>
          <a:p>
            <a:r>
              <a:rPr lang="uk-UA" sz="2400" dirty="0" smtClean="0"/>
              <a:t>4) </a:t>
            </a:r>
            <a:r>
              <a:rPr lang="uk-UA" sz="2400" dirty="0"/>
              <a:t>Закон України «Про національні меншини в Україні» (1992</a:t>
            </a:r>
            <a:r>
              <a:rPr lang="uk-UA" sz="2400" dirty="0" smtClean="0"/>
              <a:t>).</a:t>
            </a:r>
          </a:p>
          <a:p>
            <a:r>
              <a:rPr lang="uk-UA" sz="2400" dirty="0" smtClean="0"/>
              <a:t>5) Конституція України (1996 р.)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330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5564" y="986826"/>
            <a:ext cx="9143999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Декларації</a:t>
            </a:r>
            <a:r>
              <a:rPr lang="ru-RU" sz="2000" b="1" dirty="0"/>
              <a:t> прав </a:t>
            </a:r>
            <a:r>
              <a:rPr lang="ru-RU" sz="2000" b="1" dirty="0" err="1"/>
              <a:t>національностей</a:t>
            </a:r>
            <a:r>
              <a:rPr lang="ru-RU" sz="2000" b="1" dirty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прийнята</a:t>
            </a:r>
            <a:r>
              <a:rPr lang="ru-RU" sz="2000" b="1" dirty="0" smtClean="0"/>
              <a:t> </a:t>
            </a:r>
            <a:r>
              <a:rPr lang="ru-RU" sz="2000" b="1" dirty="0"/>
              <a:t>1 </a:t>
            </a:r>
            <a:r>
              <a:rPr lang="ru-RU" sz="2000" b="1" dirty="0" smtClean="0"/>
              <a:t>листопада 1991 </a:t>
            </a:r>
            <a:r>
              <a:rPr lang="ru-RU" sz="2000" b="1" dirty="0"/>
              <a:t>року. </a:t>
            </a:r>
            <a:endParaRPr lang="ru-RU" sz="2000" b="1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Вона </a:t>
            </a:r>
            <a:r>
              <a:rPr lang="ru-RU" dirty="0"/>
              <a:t>проголосила </a:t>
            </a:r>
            <a:r>
              <a:rPr lang="ru-RU" b="1" i="1" dirty="0" err="1"/>
              <a:t>рівноправність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 smtClean="0"/>
              <a:t>Закріплено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та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обираються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рівних</a:t>
            </a:r>
            <a:r>
              <a:rPr lang="ru-RU" dirty="0" smtClean="0"/>
              <a:t> </a:t>
            </a:r>
            <a:r>
              <a:rPr lang="ru-RU" dirty="0"/>
              <a:t>правах до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, </a:t>
            </a:r>
            <a:r>
              <a:rPr lang="ru-RU" dirty="0" err="1" smtClean="0"/>
              <a:t>займають</a:t>
            </a:r>
            <a:r>
              <a:rPr lang="ru-RU" dirty="0" smtClean="0"/>
              <a:t> будь-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/>
              <a:t>посади в органах </a:t>
            </a:r>
            <a:r>
              <a:rPr lang="ru-RU" dirty="0" err="1"/>
              <a:t>управління</a:t>
            </a:r>
            <a:r>
              <a:rPr lang="ru-RU" dirty="0"/>
              <a:t>, на </a:t>
            </a:r>
            <a:r>
              <a:rPr lang="ru-RU" dirty="0" err="1"/>
              <a:t>підприємствах</a:t>
            </a:r>
            <a:r>
              <a:rPr lang="ru-RU" dirty="0"/>
              <a:t>, в </a:t>
            </a:r>
            <a:r>
              <a:rPr lang="ru-RU" dirty="0" err="1"/>
              <a:t>установах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організаціях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i="1" dirty="0"/>
          </a:p>
          <a:p>
            <a:pPr algn="just"/>
            <a:r>
              <a:rPr lang="ru-RU" b="1" i="1" dirty="0" err="1" smtClean="0"/>
              <a:t>Дискримінація</a:t>
            </a:r>
            <a:r>
              <a:rPr lang="ru-RU" b="1" i="1" dirty="0" smtClean="0"/>
              <a:t> </a:t>
            </a:r>
            <a:r>
              <a:rPr lang="ru-RU" b="1" i="1" dirty="0"/>
              <a:t>за </a:t>
            </a:r>
            <a:r>
              <a:rPr lang="ru-RU" b="1" i="1" dirty="0" err="1"/>
              <a:t>національною</a:t>
            </a:r>
            <a:r>
              <a:rPr lang="ru-RU" b="1" i="1" dirty="0"/>
              <a:t> </a:t>
            </a:r>
            <a:r>
              <a:rPr lang="ru-RU" b="1" i="1" dirty="0" err="1"/>
              <a:t>ознакою</a:t>
            </a:r>
            <a:r>
              <a:rPr lang="ru-RU" b="1" i="1" dirty="0"/>
              <a:t> </a:t>
            </a:r>
            <a:r>
              <a:rPr lang="ru-RU" b="1" i="1" dirty="0" err="1"/>
              <a:t>забороняється</a:t>
            </a:r>
            <a:r>
              <a:rPr lang="ru-RU" b="1" i="1" dirty="0"/>
              <a:t> та </a:t>
            </a:r>
            <a:r>
              <a:rPr lang="ru-RU" b="1" i="1" dirty="0" err="1"/>
              <a:t>карається</a:t>
            </a:r>
            <a:r>
              <a:rPr lang="ru-RU" b="1" i="1" dirty="0"/>
              <a:t> за законом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межах </a:t>
            </a:r>
            <a:r>
              <a:rPr lang="ru-RU" dirty="0" err="1"/>
              <a:t>адміністративно-територіальної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, де компактно </a:t>
            </a:r>
            <a:r>
              <a:rPr lang="ru-RU" dirty="0" err="1"/>
              <a:t>проживає</a:t>
            </a:r>
            <a:r>
              <a:rPr lang="ru-RU" dirty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національність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функціонувати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smtClean="0"/>
              <a:t>державною </a:t>
            </a:r>
            <a:r>
              <a:rPr lang="ru-RU" dirty="0" err="1" smtClean="0"/>
              <a:t>мовою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38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536" y="225331"/>
            <a:ext cx="11720391" cy="6801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Закон України «Про національні меншини в Україні» від 25 червня 1992 р</a:t>
            </a:r>
            <a:r>
              <a:rPr lang="uk-UA" sz="2000" dirty="0"/>
              <a:t>. </a:t>
            </a:r>
            <a:r>
              <a:rPr lang="uk-UA" sz="2000" dirty="0" smtClean="0"/>
              <a:t>(нині дія цього закону призупинена, оскільки прийнятий новий закон)</a:t>
            </a:r>
            <a:endParaRPr lang="uk-UA" sz="2000" dirty="0" smtClean="0"/>
          </a:p>
          <a:p>
            <a:endParaRPr lang="uk-UA" dirty="0"/>
          </a:p>
          <a:p>
            <a:endParaRPr lang="uk-UA" dirty="0" smtClean="0"/>
          </a:p>
          <a:p>
            <a:pPr algn="just"/>
            <a:r>
              <a:rPr lang="uk-UA" dirty="0" smtClean="0"/>
              <a:t>Як </a:t>
            </a:r>
            <a:r>
              <a:rPr lang="uk-UA" dirty="0"/>
              <a:t>визначено Законом, </a:t>
            </a:r>
            <a:r>
              <a:rPr lang="uk-UA" i="1" dirty="0"/>
              <a:t>до </a:t>
            </a:r>
            <a:r>
              <a:rPr lang="uk-UA" b="1" i="1" dirty="0"/>
              <a:t>національних меншин належать групи громадян України, які не є українцями за національністю</a:t>
            </a:r>
            <a:r>
              <a:rPr lang="uk-UA" i="1" dirty="0"/>
              <a:t>, виявляють почуття національного самоусвідомлення та спільності між собою. </a:t>
            </a:r>
            <a:endParaRPr lang="uk-UA" i="1" dirty="0" smtClean="0"/>
          </a:p>
          <a:p>
            <a:pPr algn="just"/>
            <a:endParaRPr lang="uk-UA" i="1" dirty="0"/>
          </a:p>
          <a:p>
            <a:pPr algn="just"/>
            <a:r>
              <a:rPr lang="uk-UA" dirty="0" smtClean="0"/>
              <a:t>Громадяни </a:t>
            </a:r>
            <a:r>
              <a:rPr lang="uk-UA" dirty="0"/>
              <a:t>України, що належать до </a:t>
            </a:r>
            <a:r>
              <a:rPr lang="uk-UA" b="1" i="1" dirty="0"/>
              <a:t>національних меншин, мають право обиратися або призначатися до органів державної влади на рівних засадах на будь-які посади</a:t>
            </a:r>
            <a:r>
              <a:rPr lang="uk-UA" dirty="0"/>
              <a:t>. Відповідно до закону у Верховній Раді, </a:t>
            </a:r>
            <a:r>
              <a:rPr lang="uk-UA" dirty="0" smtClean="0"/>
              <a:t>в </a:t>
            </a:r>
            <a:r>
              <a:rPr lang="uk-UA" dirty="0"/>
              <a:t>разі необхідності – в місцевих радах діють комісії з питань міжнаціональних відносин.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Законом </a:t>
            </a:r>
            <a:r>
              <a:rPr lang="uk-UA" dirty="0"/>
              <a:t>також </a:t>
            </a:r>
            <a:r>
              <a:rPr lang="uk-UA" i="1" dirty="0"/>
              <a:t>гарантується </a:t>
            </a:r>
            <a:r>
              <a:rPr lang="uk-UA" b="1" dirty="0"/>
              <a:t>можливість використання мов національних меншин </a:t>
            </a:r>
            <a:r>
              <a:rPr lang="uk-UA" i="1" dirty="0"/>
              <a:t>поряд з державною мовою в офіційні сфері в місцях, де більшість населення становить певна національна меншина. </a:t>
            </a:r>
            <a:endParaRPr lang="uk-UA" i="1" dirty="0" smtClean="0"/>
          </a:p>
          <a:p>
            <a:pPr algn="just"/>
            <a:endParaRPr lang="uk-UA" i="1" dirty="0" smtClean="0"/>
          </a:p>
          <a:p>
            <a:pPr algn="just"/>
            <a:r>
              <a:rPr lang="uk-UA" dirty="0" smtClean="0"/>
              <a:t>Держава </a:t>
            </a:r>
            <a:r>
              <a:rPr lang="uk-UA" dirty="0"/>
              <a:t>гарантує всім національним меншинам </a:t>
            </a:r>
            <a:r>
              <a:rPr lang="uk-UA" b="1" i="1" dirty="0"/>
              <a:t>права на національно-культурну автономію</a:t>
            </a:r>
            <a:r>
              <a:rPr lang="uk-UA" dirty="0"/>
              <a:t>: </a:t>
            </a:r>
            <a:r>
              <a:rPr lang="uk-UA" i="1" dirty="0"/>
              <a:t>користування і навчання рідною мовою чи вивчення рідної мови в державних навчальних закладах або через національні культурні товариства, розвиток національних культурних традицій, використання національної символіки, відзначення національних свят, сповідування своєї релігії, задоволення потреб у літературі, мистецтві, засобах масової інформації, створення національних культурних і навчальних закладів та будь-яку іншу діяльність, що не суперечить чинному законодавству.</a:t>
            </a:r>
          </a:p>
        </p:txBody>
      </p:sp>
    </p:spTree>
    <p:extLst>
      <p:ext uri="{BB962C8B-B14F-4D97-AF65-F5344CB8AC3E}">
        <p14:creationId xmlns:p14="http://schemas.microsoft.com/office/powerpoint/2010/main" val="2758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0663" y="1220402"/>
            <a:ext cx="1137458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Однією </a:t>
            </a:r>
            <a:r>
              <a:rPr lang="uk-UA" b="1" i="1" dirty="0"/>
              <a:t>з проблем правового регулювання статусу національних меншин в Україні є визначення правового режиму мов </a:t>
            </a:r>
            <a:r>
              <a:rPr lang="uk-UA" dirty="0" smtClean="0"/>
              <a:t>даного суб’єкту </a:t>
            </a:r>
            <a:r>
              <a:rPr lang="uk-UA" dirty="0"/>
              <a:t>конституційно-правових відносин. </a:t>
            </a:r>
            <a:endParaRPr lang="uk-UA" dirty="0" smtClean="0"/>
          </a:p>
          <a:p>
            <a:endParaRPr lang="uk-UA" dirty="0"/>
          </a:p>
          <a:p>
            <a:r>
              <a:rPr lang="uk-UA" dirty="0"/>
              <a:t>15 травня 2003 р. Верховна Рада України </a:t>
            </a:r>
            <a:r>
              <a:rPr lang="uk-UA" dirty="0" smtClean="0"/>
              <a:t>ухвалила </a:t>
            </a:r>
            <a:r>
              <a:rPr lang="uk-UA" b="1" dirty="0" smtClean="0"/>
              <a:t>Закон </a:t>
            </a:r>
            <a:r>
              <a:rPr lang="uk-UA" b="1" dirty="0"/>
              <a:t>України «Про ратифікацію Європейської хартії </a:t>
            </a:r>
            <a:r>
              <a:rPr lang="uk-UA" b="1" dirty="0" smtClean="0"/>
              <a:t>регіональних мов </a:t>
            </a:r>
            <a:r>
              <a:rPr lang="uk-UA" b="1" dirty="0"/>
              <a:t>або мов меншин», </a:t>
            </a:r>
            <a:r>
              <a:rPr lang="uk-UA" dirty="0"/>
              <a:t>відповідно до якого положення </a:t>
            </a:r>
            <a:r>
              <a:rPr lang="uk-UA" dirty="0" smtClean="0"/>
              <a:t>зазначеної Хартії </a:t>
            </a:r>
            <a:r>
              <a:rPr lang="uk-UA" dirty="0"/>
              <a:t>застосовуються до мов таких національних меншин </a:t>
            </a:r>
            <a:r>
              <a:rPr lang="uk-UA" dirty="0" smtClean="0"/>
              <a:t>України, як </a:t>
            </a:r>
            <a:r>
              <a:rPr lang="uk-UA" b="1" i="1" dirty="0"/>
              <a:t>білоруська, болгарська, гагаузька, грецька, єврейська, кримськотатарська, молдавська, </a:t>
            </a:r>
            <a:r>
              <a:rPr lang="uk-UA" b="1" i="1" dirty="0" smtClean="0"/>
              <a:t>німецька, польська</a:t>
            </a:r>
            <a:r>
              <a:rPr lang="uk-UA" b="1" i="1" dirty="0"/>
              <a:t>, російська, </a:t>
            </a:r>
            <a:r>
              <a:rPr lang="uk-UA" b="1" i="1" dirty="0" smtClean="0"/>
              <a:t>румунська, словацька </a:t>
            </a:r>
            <a:r>
              <a:rPr lang="uk-UA" b="1" i="1" dirty="0"/>
              <a:t>та угорська. </a:t>
            </a:r>
            <a:endParaRPr lang="uk-UA" b="1" i="1" dirty="0" smtClean="0"/>
          </a:p>
          <a:p>
            <a:endParaRPr lang="uk-UA" dirty="0"/>
          </a:p>
          <a:p>
            <a:r>
              <a:rPr lang="uk-UA" dirty="0" smtClean="0"/>
              <a:t>Але </a:t>
            </a:r>
            <a:r>
              <a:rPr lang="uk-UA" dirty="0"/>
              <a:t>цей перелік має </a:t>
            </a:r>
            <a:r>
              <a:rPr lang="uk-UA" b="1" dirty="0"/>
              <a:t>деякі недоліки</a:t>
            </a:r>
            <a:r>
              <a:rPr lang="uk-UA" dirty="0"/>
              <a:t>, </a:t>
            </a:r>
            <a:r>
              <a:rPr lang="uk-UA" dirty="0" smtClean="0"/>
              <a:t>зокрема, можна </a:t>
            </a:r>
            <a:r>
              <a:rPr lang="uk-UA" dirty="0"/>
              <a:t>говорити про захист не грецької, а новогрецької мови, </a:t>
            </a:r>
            <a:r>
              <a:rPr lang="uk-UA" dirty="0" smtClean="0"/>
              <a:t>не єврейської</a:t>
            </a:r>
            <a:r>
              <a:rPr lang="uk-UA" dirty="0"/>
              <a:t>, а івриту та (або) </a:t>
            </a:r>
            <a:r>
              <a:rPr lang="uk-UA" dirty="0" err="1"/>
              <a:t>ідішу</a:t>
            </a:r>
            <a:r>
              <a:rPr lang="uk-UA" dirty="0"/>
              <a:t>; крім того, до цього переліку не</a:t>
            </a:r>
          </a:p>
          <a:p>
            <a:r>
              <a:rPr lang="uk-UA" dirty="0"/>
              <a:t>включені такі мови, як караїмська, </a:t>
            </a:r>
            <a:r>
              <a:rPr lang="uk-UA" dirty="0" err="1"/>
              <a:t>кримчацька</a:t>
            </a:r>
            <a:r>
              <a:rPr lang="uk-UA" dirty="0"/>
              <a:t> та ромська, </a:t>
            </a:r>
            <a:r>
              <a:rPr lang="uk-UA" dirty="0" smtClean="0"/>
              <a:t>носії яких </a:t>
            </a:r>
            <a:r>
              <a:rPr lang="uk-UA" dirty="0"/>
              <a:t>традиційно проживають у певних місцевостях нашої країни. </a:t>
            </a:r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77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7" y="169086"/>
            <a:ext cx="98644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28 вересня 2017 року вступив в силу новий Закон України «Про освіту». Окрім створення нормативно-правової бази для масштабної шкільної реформи, закон також регулює питання мови навчання в країні.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382" y="1191054"/>
            <a:ext cx="7107382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Що ж закон каже про мови?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Суперечність була викликана статтею 7 закону, згідно з якою навчання в загальноосвітніх школах по всій Україні повинно проводиться виключно українською мовою. Дане положення змінює поточну ситуацію, що регулюється Законом України «Про засади державної </a:t>
            </a:r>
            <a:r>
              <a:rPr lang="uk-UA" dirty="0" err="1" smtClean="0"/>
              <a:t>мовної</a:t>
            </a:r>
            <a:r>
              <a:rPr lang="uk-UA" dirty="0" smtClean="0"/>
              <a:t> політики» від 2012 року, який дозволяє здійснювати навчання на мовах національних меншин у школах у регіонах, де такі меншини становлять понад десять відсотків населення за умови, що вивчення української мови забезпечується в обсязі, необхідному для соціалізації учнів-представників таких меншин.</a:t>
            </a:r>
          </a:p>
          <a:p>
            <a:endParaRPr lang="uk-UA" dirty="0" smtClean="0"/>
          </a:p>
          <a:p>
            <a:r>
              <a:rPr lang="uk-UA" dirty="0" smtClean="0"/>
              <a:t>Для імплементації нового закону передбачений трирічний перехідний період з поступовим збільшенням предметів для меншин, які вкладатимуться українською мовою.</a:t>
            </a:r>
            <a:endParaRPr lang="uk-UA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1191054"/>
            <a:ext cx="4815146" cy="48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5" y="0"/>
            <a:ext cx="11790219" cy="6463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Намагаючись покращити знання та підвищити присутність української мови в суспільстві, закон викликав хвилю бурхливої критики з боку сусідніх країн, національні меншини яких проживають в Україні, а саме: Болгарії, Греції, </a:t>
            </a:r>
            <a:r>
              <a:rPr lang="uk-UA" dirty="0" smtClean="0"/>
              <a:t>Молдови</a:t>
            </a:r>
            <a:r>
              <a:rPr lang="uk-UA" dirty="0"/>
              <a:t>, </a:t>
            </a:r>
            <a:r>
              <a:rPr lang="uk-UA" dirty="0" smtClean="0"/>
              <a:t>Румунії, Угорщини</a:t>
            </a:r>
            <a:r>
              <a:rPr lang="uk-UA" dirty="0"/>
              <a:t>, та Росії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i="1" dirty="0" smtClean="0"/>
              <a:t>Міжнародна </a:t>
            </a:r>
            <a:r>
              <a:rPr lang="uk-UA" i="1" dirty="0"/>
              <a:t>реакція</a:t>
            </a:r>
            <a:r>
              <a:rPr lang="uk-UA" i="1" dirty="0" smtClean="0"/>
              <a:t>: </a:t>
            </a:r>
          </a:p>
          <a:p>
            <a:endParaRPr lang="uk-UA" dirty="0"/>
          </a:p>
          <a:p>
            <a:r>
              <a:rPr lang="uk-UA" dirty="0" smtClean="0"/>
              <a:t>Парламент </a:t>
            </a:r>
            <a:r>
              <a:rPr lang="uk-UA" b="1" dirty="0"/>
              <a:t>Румунії</a:t>
            </a:r>
            <a:r>
              <a:rPr lang="uk-UA" dirty="0"/>
              <a:t> прийняв резолюцію, яка критикує цей закон, та попереджає, що він перешкодить інтеграції України до ЄС.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Найбільша критика </a:t>
            </a:r>
            <a:r>
              <a:rPr lang="uk-UA" dirty="0"/>
              <a:t>надійшла від Уряду </a:t>
            </a:r>
            <a:r>
              <a:rPr lang="uk-UA" b="1" dirty="0"/>
              <a:t>Угорщини</a:t>
            </a:r>
            <a:r>
              <a:rPr lang="uk-UA" dirty="0"/>
              <a:t>, який звинуватив Україну у порушенні своїх зобов'язань згідно з Угодою про асоціацію між Україною та ЄС (що вступила в повну силу з вересня 2017 р.) поважати демократичні принципи та основні свободи, включаючи права національних </a:t>
            </a:r>
            <a:r>
              <a:rPr lang="uk-UA" dirty="0" smtClean="0"/>
              <a:t>меншин. Також </a:t>
            </a:r>
            <a:r>
              <a:rPr lang="uk-UA" dirty="0"/>
              <a:t>Угорщина звинуватила Україну у невиконанні Резолюції Парламентської Асамблеї Ради Європи (ПАРЕ) 2145 (2017) «Функціонування демократичних інститутів в Україні», яка закликає органи влади «зберегти існуючі права щодо використання мов меншин</a:t>
            </a:r>
            <a:r>
              <a:rPr lang="uk-UA" dirty="0" smtClean="0"/>
              <a:t>». </a:t>
            </a:r>
            <a:r>
              <a:rPr lang="uk-UA" dirty="0"/>
              <a:t>Крім того, угорський Уряд заявив, що нове законодавство не відповідає Європейській конвенції з прав людини (ЄКПЛ), Рамковій конвенції про захист національних меншин («Рамкова конвенція») або Європейської хартії регіональних мов або мов меншин («Європейська хартія</a:t>
            </a:r>
            <a:r>
              <a:rPr lang="uk-UA" dirty="0" smtClean="0"/>
              <a:t>»).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95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696431"/>
            <a:ext cx="11069781" cy="5970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dirty="0"/>
              <a:t>Питанню правового регулювання національно-етнічних відносин присвячені статті 10, 11, 12, 53 </a:t>
            </a:r>
            <a:r>
              <a:rPr lang="uk-UA" sz="2000" b="1" dirty="0" smtClean="0"/>
              <a:t> Конституції </a:t>
            </a:r>
            <a:r>
              <a:rPr lang="uk-UA" sz="2000" b="1" dirty="0"/>
              <a:t>України 1996 року.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Згідно </a:t>
            </a:r>
            <a:r>
              <a:rPr lang="uk-UA" dirty="0"/>
              <a:t>зі ст. 10 Конституції України </a:t>
            </a:r>
            <a:r>
              <a:rPr lang="uk-UA" b="1" i="1" dirty="0"/>
              <a:t>державною мовою </a:t>
            </a:r>
            <a:r>
              <a:rPr lang="uk-UA" b="1" i="1" dirty="0" smtClean="0"/>
              <a:t>в Україні </a:t>
            </a:r>
            <a:r>
              <a:rPr lang="uk-UA" b="1" i="1" dirty="0"/>
              <a:t>є українська мова</a:t>
            </a:r>
            <a:r>
              <a:rPr lang="uk-UA" dirty="0" smtClean="0"/>
              <a:t>, </a:t>
            </a:r>
            <a:r>
              <a:rPr lang="uk-UA" dirty="0"/>
              <a:t>держава забезпечує </a:t>
            </a:r>
            <a:r>
              <a:rPr lang="uk-UA" dirty="0" smtClean="0"/>
              <a:t>всебічний розвиток </a:t>
            </a:r>
            <a:r>
              <a:rPr lang="uk-UA" dirty="0"/>
              <a:t>і функціонування української мови в усіх сферах суспільного життя на всій території України; крім того, </a:t>
            </a:r>
            <a:r>
              <a:rPr lang="uk-UA" dirty="0" smtClean="0"/>
              <a:t>Конституцією </a:t>
            </a:r>
            <a:r>
              <a:rPr lang="uk-UA" b="1" i="1" dirty="0" smtClean="0"/>
              <a:t>гарантується </a:t>
            </a:r>
            <a:r>
              <a:rPr lang="uk-UA" b="1" i="1" dirty="0"/>
              <a:t>вільний розвиток, використання і захист </a:t>
            </a:r>
            <a:r>
              <a:rPr lang="uk-UA" b="1" i="1" dirty="0" smtClean="0"/>
              <a:t>російської, інших </a:t>
            </a:r>
            <a:r>
              <a:rPr lang="uk-UA" b="1" i="1" dirty="0"/>
              <a:t>мов національних меншин України; держава також </a:t>
            </a:r>
            <a:r>
              <a:rPr lang="uk-UA" b="1" i="1" dirty="0" smtClean="0"/>
              <a:t>сприяє вивченню </a:t>
            </a:r>
            <a:r>
              <a:rPr lang="uk-UA" b="1" i="1" dirty="0"/>
              <a:t>мов міжнародного спілкування</a:t>
            </a:r>
            <a:r>
              <a:rPr lang="uk-UA" b="1" i="1" dirty="0" smtClean="0"/>
              <a:t>.</a:t>
            </a:r>
            <a:endParaRPr lang="uk-UA" b="1" i="1" dirty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Ст</a:t>
            </a:r>
            <a:r>
              <a:rPr lang="uk-UA" dirty="0"/>
              <a:t>. 11 Основного Закону встановлює, що держава </a:t>
            </a:r>
            <a:r>
              <a:rPr lang="uk-UA" dirty="0" smtClean="0"/>
              <a:t>сприяє </a:t>
            </a:r>
            <a:r>
              <a:rPr lang="uk-UA" b="1" i="1" dirty="0" smtClean="0"/>
              <a:t>консолідації </a:t>
            </a:r>
            <a:r>
              <a:rPr lang="uk-UA" b="1" i="1" dirty="0"/>
              <a:t>та розвиткові української нації,</a:t>
            </a:r>
            <a:r>
              <a:rPr lang="uk-UA" dirty="0"/>
              <a:t> її історичної </a:t>
            </a:r>
            <a:r>
              <a:rPr lang="uk-UA" dirty="0" smtClean="0"/>
              <a:t>свідомості, традицій </a:t>
            </a:r>
            <a:r>
              <a:rPr lang="uk-UA" dirty="0"/>
              <a:t>і культури, а також розвиткові етнічної, культурної, </a:t>
            </a:r>
            <a:r>
              <a:rPr lang="uk-UA" dirty="0" err="1" smtClean="0"/>
              <a:t>мовної</a:t>
            </a:r>
            <a:r>
              <a:rPr lang="uk-UA" dirty="0" smtClean="0"/>
              <a:t> та </a:t>
            </a:r>
            <a:r>
              <a:rPr lang="uk-UA" dirty="0"/>
              <a:t>релігійної самобутності всіх корінних народів і </a:t>
            </a:r>
            <a:r>
              <a:rPr lang="uk-UA" dirty="0" smtClean="0"/>
              <a:t>національних меншин </a:t>
            </a:r>
            <a:r>
              <a:rPr lang="uk-UA" dirty="0"/>
              <a:t>України.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У </a:t>
            </a:r>
            <a:r>
              <a:rPr lang="uk-UA" dirty="0"/>
              <a:t>ст. 12 зазначається, що Україна дбає про задоволення національно-культурних і </a:t>
            </a:r>
            <a:r>
              <a:rPr lang="uk-UA" dirty="0" err="1"/>
              <a:t>мовних</a:t>
            </a:r>
            <a:r>
              <a:rPr lang="uk-UA" dirty="0"/>
              <a:t> </a:t>
            </a:r>
            <a:r>
              <a:rPr lang="uk-UA" b="1" i="1" dirty="0"/>
              <a:t>потреб українців, які проживають за межами держ</a:t>
            </a:r>
            <a:r>
              <a:rPr lang="uk-UA" dirty="0"/>
              <a:t>ави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У ст. 53 зазначається, що г</a:t>
            </a:r>
            <a:r>
              <a:rPr lang="ru-RU" dirty="0" err="1" smtClean="0"/>
              <a:t>ромадянам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належать до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меншин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b="1" dirty="0" err="1"/>
              <a:t>гарантується</a:t>
            </a:r>
            <a:r>
              <a:rPr lang="ru-RU" b="1" dirty="0"/>
              <a:t> право на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рідною</a:t>
            </a:r>
            <a:r>
              <a:rPr lang="ru-RU" b="1" dirty="0"/>
              <a:t> </a:t>
            </a:r>
            <a:r>
              <a:rPr lang="ru-RU" b="1" dirty="0" err="1"/>
              <a:t>мовою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на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рідної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ru-RU" b="1" dirty="0" err="1"/>
              <a:t>державних</a:t>
            </a:r>
            <a:r>
              <a:rPr lang="ru-RU" b="1" dirty="0"/>
              <a:t> і </a:t>
            </a:r>
            <a:r>
              <a:rPr lang="ru-RU" b="1" dirty="0" err="1"/>
              <a:t>комунальних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закладах </a:t>
            </a:r>
            <a:r>
              <a:rPr lang="ru-RU" b="1" dirty="0" err="1"/>
              <a:t>або</a:t>
            </a:r>
            <a:r>
              <a:rPr lang="ru-RU" b="1" dirty="0"/>
              <a:t> через </a:t>
            </a:r>
            <a:r>
              <a:rPr lang="ru-RU" b="1" dirty="0" err="1"/>
              <a:t>національні</a:t>
            </a:r>
            <a:r>
              <a:rPr lang="ru-RU" b="1" dirty="0"/>
              <a:t> </a:t>
            </a:r>
            <a:r>
              <a:rPr lang="ru-RU" b="1" dirty="0" err="1"/>
              <a:t>культурні</a:t>
            </a:r>
            <a:r>
              <a:rPr lang="ru-RU" b="1" dirty="0"/>
              <a:t> </a:t>
            </a:r>
            <a:r>
              <a:rPr lang="ru-RU" b="1" dirty="0" err="1"/>
              <a:t>товариства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1" y="1376413"/>
            <a:ext cx="4771243" cy="37661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держава, враховуючи багатий етнонаціональний склад українського суспільства, базуючись на ідеї органічної єдності прав особи і прав національностей, гарантує всім громадянам України незалежно від їхнього етнічного походження рівні політичні, економічні, соціальні і культурні права, підтримку національної самосвідомості і самовизначення у формах, які не створюють загрози територіальній цілісності України.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84" y="616017"/>
            <a:ext cx="7323333" cy="56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-23813"/>
            <a:ext cx="8280400" cy="68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1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918" y="232382"/>
            <a:ext cx="10778837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uk-UA" sz="2400" dirty="0"/>
          </a:p>
          <a:p>
            <a:pPr algn="just"/>
            <a:r>
              <a:rPr lang="uk-UA" sz="2400" b="1" i="1" dirty="0"/>
              <a:t>Етнонаціональну політику </a:t>
            </a:r>
            <a:r>
              <a:rPr lang="uk-UA" sz="2400" i="1" dirty="0"/>
              <a:t>визначають як діяльність суб’єктів (держави і </a:t>
            </a:r>
            <a:r>
              <a:rPr lang="uk-UA" sz="2400" i="1" dirty="0" err="1"/>
              <a:t>етноспільнот</a:t>
            </a:r>
            <a:r>
              <a:rPr lang="uk-UA" sz="2400" i="1" dirty="0"/>
              <a:t>), спрямовану на досягнення стабільності </a:t>
            </a:r>
            <a:r>
              <a:rPr lang="uk-UA" sz="2400" i="1" dirty="0" err="1"/>
              <a:t>поліетнічного</a:t>
            </a:r>
            <a:r>
              <a:rPr lang="uk-UA" sz="2400" i="1" dirty="0"/>
              <a:t> суспільства через урахування, узгодження й </a:t>
            </a:r>
            <a:r>
              <a:rPr lang="uk-UA" sz="2400" i="1" dirty="0" smtClean="0"/>
              <a:t>задоволення їх </a:t>
            </a:r>
            <a:r>
              <a:rPr lang="uk-UA" sz="2400" i="1" dirty="0"/>
              <a:t>інтересів і вимог.</a:t>
            </a:r>
          </a:p>
          <a:p>
            <a:pPr algn="just"/>
            <a:endParaRPr lang="uk-UA" sz="2400" b="1" i="1" dirty="0" smtClean="0"/>
          </a:p>
          <a:p>
            <a:pPr algn="just"/>
            <a:endParaRPr lang="uk-UA" sz="2400" b="1" i="1" dirty="0"/>
          </a:p>
          <a:p>
            <a:pPr algn="just"/>
            <a:r>
              <a:rPr lang="uk-UA" sz="2400" b="1" i="1" dirty="0" smtClean="0"/>
              <a:t>Державна етнонаціональна політика </a:t>
            </a:r>
            <a:r>
              <a:rPr lang="uk-UA" sz="2400" b="1" i="1" dirty="0"/>
              <a:t>Укр</a:t>
            </a:r>
            <a:r>
              <a:rPr lang="uk-UA" sz="2400" dirty="0"/>
              <a:t>аїни (державна </a:t>
            </a:r>
            <a:r>
              <a:rPr lang="uk-UA" sz="2400" dirty="0" err="1"/>
              <a:t>етнополітика</a:t>
            </a:r>
            <a:r>
              <a:rPr lang="uk-UA" sz="2400" dirty="0"/>
              <a:t> України) </a:t>
            </a:r>
            <a:r>
              <a:rPr lang="uk-UA" sz="2400" dirty="0" smtClean="0"/>
              <a:t>- органічна </a:t>
            </a:r>
            <a:r>
              <a:rPr lang="uk-UA" sz="2400" dirty="0"/>
              <a:t>складова внутрішньої і зовнішньої політики </a:t>
            </a:r>
            <a:r>
              <a:rPr lang="uk-UA" sz="2400" dirty="0" smtClean="0"/>
              <a:t>держави, сукупність </a:t>
            </a:r>
            <a:r>
              <a:rPr lang="uk-UA" sz="2400" dirty="0"/>
              <a:t>теоретичних підходів, принципів, механізмів, послідовних рішень і дій органів державної влади і органів </a:t>
            </a:r>
            <a:r>
              <a:rPr lang="uk-UA" sz="2400" dirty="0" smtClean="0"/>
              <a:t>місцевого самоврядування</a:t>
            </a:r>
            <a:r>
              <a:rPr lang="uk-UA" sz="2400" dirty="0"/>
              <a:t>, спрямованих на задоволення потреб усіх </a:t>
            </a:r>
            <a:r>
              <a:rPr lang="uk-UA" sz="2400" dirty="0" smtClean="0"/>
              <a:t>етнічних спільнот </a:t>
            </a:r>
            <a:r>
              <a:rPr lang="uk-UA" sz="2400" dirty="0"/>
              <a:t>та окремих громадян України, пов’язаних зі </a:t>
            </a:r>
            <a:r>
              <a:rPr lang="uk-UA" sz="2400" dirty="0" smtClean="0"/>
              <a:t>специфікою їхнього </a:t>
            </a:r>
            <a:r>
              <a:rPr lang="uk-UA" sz="2400" dirty="0"/>
              <a:t>етнокультурного розвитку, та </a:t>
            </a:r>
            <a:r>
              <a:rPr lang="en-US" sz="2400" dirty="0" smtClean="0"/>
              <a:t>c</a:t>
            </a:r>
            <a:r>
              <a:rPr lang="uk-UA" sz="2400" dirty="0" err="1" smtClean="0"/>
              <a:t>прямована</a:t>
            </a:r>
            <a:r>
              <a:rPr lang="uk-UA" sz="2400" dirty="0" smtClean="0"/>
              <a:t> на </a:t>
            </a:r>
            <a:r>
              <a:rPr lang="uk-UA" sz="2400" dirty="0"/>
              <a:t>утвердження у </a:t>
            </a:r>
            <a:r>
              <a:rPr lang="uk-UA" sz="2400" dirty="0" smtClean="0"/>
              <a:t>суспільстві атмосфери </a:t>
            </a:r>
            <a:r>
              <a:rPr lang="uk-UA" sz="2400" dirty="0"/>
              <a:t>міжетнічної толерантності й зміцнення загальнонаціональної єдності.</a:t>
            </a:r>
          </a:p>
        </p:txBody>
      </p:sp>
    </p:spTree>
    <p:extLst>
      <p:ext uri="{BB962C8B-B14F-4D97-AF65-F5344CB8AC3E}">
        <p14:creationId xmlns:p14="http://schemas.microsoft.com/office/powerpoint/2010/main" val="37255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-38100"/>
            <a:ext cx="8450262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7487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134112"/>
            <a:ext cx="9457508" cy="347472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3474720"/>
            <a:ext cx="9366068" cy="338328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1619793"/>
            <a:ext cx="2024743" cy="35922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?</a:t>
            </a:r>
            <a:r>
              <a:rPr lang="uk-UA" sz="1200" dirty="0" smtClean="0">
                <a:solidFill>
                  <a:schemeClr val="tx1"/>
                </a:solidFill>
              </a:rPr>
              <a:t> Як Ви думаєте, чи можна судити про сформованість політичної нації по тому, скільки жителів України вважає себе  в першу чергу  громадянами України?</a:t>
            </a:r>
          </a:p>
          <a:p>
            <a:pPr algn="ctr"/>
            <a:r>
              <a:rPr lang="uk-UA" sz="1200" dirty="0" smtClean="0">
                <a:solidFill>
                  <a:schemeClr val="tx1"/>
                </a:solidFill>
              </a:rPr>
              <a:t>Чим обумовлена зміна ідентичності? </a:t>
            </a:r>
            <a:endParaRPr lang="uk-UA" sz="1200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70055" y="6479176"/>
            <a:ext cx="484632" cy="352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75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404" y="823909"/>
            <a:ext cx="10332721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За </a:t>
            </a:r>
            <a:r>
              <a:rPr lang="uk-UA" dirty="0"/>
              <a:t>даними соціологічних опитувань, </a:t>
            </a:r>
            <a:r>
              <a:rPr lang="uk-UA" dirty="0" smtClean="0"/>
              <a:t>проведених </a:t>
            </a:r>
            <a:r>
              <a:rPr lang="uk-UA" dirty="0"/>
              <a:t>у березні </a:t>
            </a:r>
            <a:r>
              <a:rPr lang="uk-UA" b="1" dirty="0"/>
              <a:t>2017 р. </a:t>
            </a:r>
            <a:r>
              <a:rPr lang="uk-UA" dirty="0"/>
              <a:t>провідними </a:t>
            </a:r>
            <a:r>
              <a:rPr lang="uk-UA" dirty="0" smtClean="0"/>
              <a:t>українськими соціологічними </a:t>
            </a:r>
            <a:r>
              <a:rPr lang="uk-UA" dirty="0"/>
              <a:t>центрами (зокрема такими </a:t>
            </a:r>
            <a:r>
              <a:rPr lang="uk-UA" dirty="0" smtClean="0"/>
              <a:t>як КМІС</a:t>
            </a:r>
            <a:r>
              <a:rPr lang="uk-UA" dirty="0"/>
              <a:t>, Рейтинг, СОЦІС, Центр імені Разумкова</a:t>
            </a:r>
            <a:r>
              <a:rPr lang="uk-UA" dirty="0" smtClean="0"/>
              <a:t>), на </a:t>
            </a:r>
            <a:r>
              <a:rPr lang="uk-UA" dirty="0"/>
              <a:t>сьогодні </a:t>
            </a:r>
            <a:r>
              <a:rPr lang="uk-UA" b="1" i="1" dirty="0"/>
              <a:t>українцями за національністю </a:t>
            </a:r>
            <a:r>
              <a:rPr lang="uk-UA" b="1" i="1" dirty="0" smtClean="0"/>
              <a:t>вважають </a:t>
            </a:r>
            <a:r>
              <a:rPr lang="uk-UA" b="1" i="1" dirty="0"/>
              <a:t>себе 90,6% населення, росіянами − 6,3</a:t>
            </a:r>
            <a:r>
              <a:rPr lang="uk-UA" b="1" i="1" dirty="0" smtClean="0"/>
              <a:t>%, представниками </a:t>
            </a:r>
            <a:r>
              <a:rPr lang="uk-UA" b="1" i="1" dirty="0"/>
              <a:t>інших нацменшин − 2,7% </a:t>
            </a:r>
            <a:r>
              <a:rPr lang="uk-UA" b="1" i="1" dirty="0" smtClean="0"/>
              <a:t>громадян</a:t>
            </a:r>
            <a:r>
              <a:rPr lang="uk-UA" dirty="0" smtClean="0"/>
              <a:t> (</a:t>
            </a:r>
            <a:r>
              <a:rPr lang="en-US" dirty="0" smtClean="0">
                <a:solidFill>
                  <a:srgbClr val="7030A0"/>
                </a:solidFill>
              </a:rPr>
              <a:t>URL</a:t>
            </a:r>
            <a:r>
              <a:rPr lang="uk-UA" dirty="0" smtClean="0">
                <a:solidFill>
                  <a:srgbClr val="7030A0"/>
                </a:solidFill>
              </a:rPr>
              <a:t>: </a:t>
            </a:r>
            <a:r>
              <a:rPr lang="en-US" dirty="0">
                <a:solidFill>
                  <a:srgbClr val="7030A0"/>
                </a:solidFill>
              </a:rPr>
              <a:t>http://www.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pravda.com.ua/news/2017/06/17/7147226</a:t>
            </a:r>
            <a:r>
              <a:rPr lang="en-US" dirty="0" smtClean="0">
                <a:solidFill>
                  <a:srgbClr val="7030A0"/>
                </a:solidFill>
              </a:rPr>
              <a:t>/</a:t>
            </a:r>
            <a:r>
              <a:rPr lang="uk-UA" dirty="0" smtClean="0">
                <a:solidFill>
                  <a:srgbClr val="7030A0"/>
                </a:solidFill>
              </a:rPr>
              <a:t>). </a:t>
            </a:r>
          </a:p>
          <a:p>
            <a:pPr algn="just"/>
            <a:endParaRPr lang="uk-UA" dirty="0">
              <a:solidFill>
                <a:srgbClr val="7030A0"/>
              </a:solidFill>
            </a:endParaRPr>
          </a:p>
          <a:p>
            <a:pPr algn="just"/>
            <a:r>
              <a:rPr lang="uk-UA" dirty="0" smtClean="0"/>
              <a:t>Порівняно </a:t>
            </a:r>
            <a:r>
              <a:rPr lang="uk-UA" dirty="0"/>
              <a:t>з даними Всеукраїнського </a:t>
            </a:r>
            <a:r>
              <a:rPr lang="uk-UA" dirty="0" smtClean="0"/>
              <a:t>перепису </a:t>
            </a:r>
            <a:r>
              <a:rPr lang="uk-UA" dirty="0"/>
              <a:t>населення </a:t>
            </a:r>
            <a:r>
              <a:rPr lang="uk-UA" b="1" i="1" dirty="0"/>
              <a:t>2001 р</a:t>
            </a:r>
            <a:r>
              <a:rPr lang="uk-UA" dirty="0"/>
              <a:t>., коли в цілому по </a:t>
            </a:r>
            <a:r>
              <a:rPr lang="uk-UA" dirty="0" smtClean="0"/>
              <a:t>Україні </a:t>
            </a:r>
            <a:r>
              <a:rPr lang="uk-UA" b="1" i="1" dirty="0" smtClean="0"/>
              <a:t>українцями </a:t>
            </a:r>
            <a:r>
              <a:rPr lang="uk-UA" b="1" i="1" dirty="0"/>
              <a:t>себе ідентифікували 77,8%, </a:t>
            </a:r>
            <a:r>
              <a:rPr lang="uk-UA" b="1" i="1" dirty="0" smtClean="0"/>
              <a:t>росіянами </a:t>
            </a:r>
            <a:r>
              <a:rPr lang="uk-UA" b="1" i="1" dirty="0"/>
              <a:t>– 17,3%, представниками інших нацменшин </a:t>
            </a:r>
            <a:r>
              <a:rPr lang="uk-UA" b="1" i="1" dirty="0" smtClean="0"/>
              <a:t>– 4,9</a:t>
            </a:r>
            <a:r>
              <a:rPr lang="uk-UA" dirty="0"/>
              <a:t>%, бачимо, що суспільно-політична </a:t>
            </a:r>
            <a:r>
              <a:rPr lang="uk-UA" dirty="0" smtClean="0"/>
              <a:t>ситуація протягом цих16 </a:t>
            </a:r>
            <a:r>
              <a:rPr lang="uk-UA" dirty="0"/>
              <a:t>років в Українській </a:t>
            </a:r>
            <a:r>
              <a:rPr lang="uk-UA" dirty="0" smtClean="0"/>
              <a:t>державі </a:t>
            </a:r>
            <a:r>
              <a:rPr lang="uk-UA" dirty="0"/>
              <a:t>(Помаранчева революція, Революція </a:t>
            </a:r>
            <a:r>
              <a:rPr lang="uk-UA" dirty="0" smtClean="0"/>
              <a:t>Гідності, окупація </a:t>
            </a:r>
            <a:r>
              <a:rPr lang="uk-UA" dirty="0"/>
              <a:t>Криму, війна на Сході України) </a:t>
            </a:r>
            <a:r>
              <a:rPr lang="uk-UA" dirty="0" smtClean="0"/>
              <a:t>призвела до </a:t>
            </a:r>
            <a:r>
              <a:rPr lang="uk-UA" dirty="0"/>
              <a:t>збільшення рівня національної свідомості </a:t>
            </a:r>
            <a:r>
              <a:rPr lang="uk-UA" dirty="0" smtClean="0"/>
              <a:t>серед </a:t>
            </a:r>
            <a:r>
              <a:rPr lang="uk-UA" dirty="0"/>
              <a:t>українського населення та зростання </a:t>
            </a:r>
            <a:r>
              <a:rPr lang="uk-UA" dirty="0" smtClean="0"/>
              <a:t>відсотка </a:t>
            </a:r>
            <a:r>
              <a:rPr lang="uk-UA" dirty="0"/>
              <a:t>осіб, які ідентифікують себе як </a:t>
            </a:r>
            <a:r>
              <a:rPr lang="uk-UA" dirty="0" smtClean="0"/>
              <a:t>представники української </a:t>
            </a:r>
            <a:r>
              <a:rPr lang="uk-UA" dirty="0"/>
              <a:t>титульної нації. </a:t>
            </a:r>
          </a:p>
        </p:txBody>
      </p:sp>
    </p:spTree>
    <p:extLst>
      <p:ext uri="{BB962C8B-B14F-4D97-AF65-F5344CB8AC3E}">
        <p14:creationId xmlns:p14="http://schemas.microsoft.com/office/powerpoint/2010/main" val="39245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7537268" cy="65248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Мешканці підконтрольної українському уряду частини Донбасу у порівнянні з 2016 роком втричі частіше стали ідентифікувати себе як етнічні українці.</a:t>
            </a:r>
          </a:p>
          <a:p>
            <a:pPr algn="just"/>
            <a:r>
              <a:rPr lang="uk-UA" sz="1600" b="1" i="1" dirty="0"/>
              <a:t>Такі дані отримали</a:t>
            </a:r>
            <a:r>
              <a:rPr lang="uk-UA" sz="1600" dirty="0"/>
              <a:t> </a:t>
            </a:r>
            <a:r>
              <a:rPr lang="uk-UA" sz="1600" b="1" i="1" dirty="0"/>
              <a:t>соціологи берлінського Центру східноєвропейських та міжнародних досліджень за підсумками дослідження «Настрої та ідентичності Донбасу по обидва боки фронту».</a:t>
            </a:r>
          </a:p>
          <a:p>
            <a:pPr algn="just"/>
            <a:r>
              <a:rPr lang="uk-UA" sz="1600" dirty="0" smtClean="0"/>
              <a:t>У </a:t>
            </a:r>
            <a:r>
              <a:rPr lang="uk-UA" sz="1600" dirty="0"/>
              <a:t>2019 році варіант «етнічний українець» для самоідентифікації обрало найбільше респондентів ― 29%. у 2016-му таких було 11,4% Водночас, з означенням «громадянин України» погодилися 26% опитаних. Під час дослідження 2016 року «громадянами України» себе вважала більшість респондентів – 53%.</a:t>
            </a:r>
          </a:p>
          <a:p>
            <a:pPr algn="just"/>
            <a:r>
              <a:rPr lang="uk-UA" sz="1600" dirty="0" smtClean="0"/>
              <a:t>На </a:t>
            </a:r>
            <a:r>
              <a:rPr lang="uk-UA" sz="1600" dirty="0"/>
              <a:t>думку авторів звіту, це пов’язано з розчаруванням населення прифронтових теренів Донеччини й Луганщини в підтримці з боку центральної влади</a:t>
            </a:r>
            <a:r>
              <a:rPr lang="uk-UA" sz="1600" dirty="0" smtClean="0"/>
              <a:t>.</a:t>
            </a:r>
            <a:endParaRPr lang="uk-UA" sz="1600" dirty="0"/>
          </a:p>
          <a:p>
            <a:pPr algn="just"/>
            <a:r>
              <a:rPr lang="uk-UA" sz="1600" dirty="0"/>
              <a:t>Дослідження також показало, що мешканці так званих «ДНР» та «ЛНР» мають значно більш неоднорідну ідентичність. 21% респондентів ідентифікували себе одночасно і росіянами, і українцями. На другому місці — регіональна самоідентифікація: біля 18% вважають себе передусім жителями Донбасу. Громадянами України ідентифікують себе майже 13% мешканців непідконтрольних територій, а громадянами самопроголошених республік — 12</a:t>
            </a:r>
            <a:r>
              <a:rPr lang="uk-UA" sz="1600" dirty="0" smtClean="0"/>
              <a:t>%. </a:t>
            </a:r>
            <a:r>
              <a:rPr lang="en-US" sz="1600" dirty="0" smtClean="0">
                <a:solidFill>
                  <a:srgbClr val="7030A0"/>
                </a:solidFill>
              </a:rPr>
              <a:t>URL</a:t>
            </a:r>
            <a:r>
              <a:rPr lang="uk-UA" sz="1600" dirty="0" smtClean="0">
                <a:solidFill>
                  <a:srgbClr val="7030A0"/>
                </a:solidFill>
              </a:rPr>
              <a:t>:</a:t>
            </a:r>
            <a:r>
              <a:rPr lang="en-US" sz="1600" dirty="0" smtClean="0">
                <a:solidFill>
                  <a:srgbClr val="7030A0"/>
                </a:solidFill>
              </a:rPr>
              <a:t>https</a:t>
            </a:r>
            <a:r>
              <a:rPr lang="en-US" sz="1600" dirty="0">
                <a:solidFill>
                  <a:srgbClr val="7030A0"/>
                </a:solidFill>
              </a:rPr>
              <a:t>://hromadske.ua/posts/meshkanci-pidkontrolnogo-donbasi-stali-vtrichi-chastishe-identifikuvati-sebe-yak-etnichni-ukrayinci-socopituvannya</a:t>
            </a:r>
            <a:endParaRPr lang="uk-UA" sz="1600" dirty="0" smtClean="0">
              <a:solidFill>
                <a:srgbClr val="7030A0"/>
              </a:solidFill>
            </a:endParaRPr>
          </a:p>
          <a:p>
            <a:pPr algn="just"/>
            <a:endParaRPr lang="uk-UA" sz="1600" dirty="0" smtClean="0"/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69" y="391887"/>
            <a:ext cx="4519748" cy="43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12872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Війна істотно змінила ставлення багатьох громадян до мови, </a:t>
            </a:r>
            <a:r>
              <a:rPr lang="uk-UA" dirty="0" smtClean="0"/>
              <a:t>а почасти </a:t>
            </a:r>
            <a:r>
              <a:rPr lang="uk-UA" dirty="0"/>
              <a:t>вплинула і на їхні власні </a:t>
            </a:r>
            <a:r>
              <a:rPr lang="uk-UA" dirty="0" err="1"/>
              <a:t>мовні</a:t>
            </a:r>
            <a:r>
              <a:rPr lang="uk-UA" dirty="0"/>
              <a:t> практики. Так, за </a:t>
            </a:r>
            <a:r>
              <a:rPr lang="uk-UA" dirty="0" smtClean="0"/>
              <a:t>даними Центру </a:t>
            </a:r>
            <a:r>
              <a:rPr lang="uk-UA" dirty="0"/>
              <a:t>ім. О. Разумкова, в листопаді 2016 року 69% </a:t>
            </a:r>
            <a:r>
              <a:rPr lang="uk-UA" dirty="0" smtClean="0"/>
              <a:t>опитаних назвали </a:t>
            </a:r>
            <a:r>
              <a:rPr lang="uk-UA" dirty="0"/>
              <a:t>своєю рідною мовою українську, 27% – російську. </a:t>
            </a:r>
            <a:endParaRPr lang="uk-UA" dirty="0" smtClean="0"/>
          </a:p>
          <a:p>
            <a:pPr algn="just"/>
            <a:r>
              <a:rPr lang="uk-UA" dirty="0" smtClean="0"/>
              <a:t>У передвоєнному </a:t>
            </a:r>
            <a:r>
              <a:rPr lang="uk-UA" dirty="0"/>
              <a:t>2011 році українську мову вважали рідною 61</a:t>
            </a:r>
            <a:r>
              <a:rPr lang="uk-UA" dirty="0" smtClean="0"/>
              <a:t>%, російську </a:t>
            </a:r>
            <a:r>
              <a:rPr lang="uk-UA" dirty="0"/>
              <a:t>– 36%. Дещо змінився, хоч і не так відчутно, </a:t>
            </a:r>
            <a:r>
              <a:rPr lang="uk-UA" dirty="0" err="1"/>
              <a:t>мововжиток</a:t>
            </a:r>
            <a:r>
              <a:rPr lang="uk-UA" dirty="0"/>
              <a:t> респондентів, тобто не лише символічне </a:t>
            </a:r>
            <a:r>
              <a:rPr lang="uk-UA" dirty="0" smtClean="0"/>
              <a:t>поцінування української </a:t>
            </a:r>
            <a:r>
              <a:rPr lang="uk-UA" dirty="0"/>
              <a:t>як «рідної», а й її практичне використання </a:t>
            </a:r>
            <a:r>
              <a:rPr lang="uk-UA" dirty="0" smtClean="0"/>
              <a:t>у повсякденному </a:t>
            </a:r>
            <a:r>
              <a:rPr lang="uk-UA" dirty="0"/>
              <a:t>побуті – від 52% у 2001 році до 54% у 2016 (</a:t>
            </a:r>
            <a:r>
              <a:rPr lang="uk-UA" dirty="0" smtClean="0"/>
              <a:t>і, відповідно</a:t>
            </a:r>
            <a:r>
              <a:rPr lang="uk-UA" dirty="0"/>
              <a:t>, дещо зменшилося за цей самий час </a:t>
            </a:r>
            <a:r>
              <a:rPr lang="uk-UA" dirty="0" smtClean="0"/>
              <a:t>використання російської </a:t>
            </a:r>
            <a:r>
              <a:rPr lang="uk-UA" dirty="0"/>
              <a:t>– з 45% до 41%) [Українською мовою 2016</a:t>
            </a:r>
            <a:r>
              <a:rPr lang="uk-UA" dirty="0" smtClean="0"/>
              <a:t>] </a:t>
            </a:r>
          </a:p>
          <a:p>
            <a:r>
              <a:rPr lang="uk-UA" dirty="0" smtClean="0"/>
              <a:t>С.153.</a:t>
            </a:r>
            <a:endParaRPr lang="uk-UA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2" y="24030"/>
            <a:ext cx="3477491" cy="3946288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7" y="3918428"/>
            <a:ext cx="4260275" cy="2887682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45" y="4015410"/>
            <a:ext cx="5482827" cy="2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1959791"/>
            <a:ext cx="6192981" cy="4496427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1" y="1959790"/>
            <a:ext cx="5846618" cy="44964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981" y="0"/>
            <a:ext cx="11942618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Загальнонаціональне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проведено Фондом «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»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соціологічною</a:t>
            </a:r>
            <a:r>
              <a:rPr lang="ru-RU" dirty="0"/>
              <a:t> службою Центру </a:t>
            </a:r>
            <a:r>
              <a:rPr lang="ru-RU" dirty="0" err="1"/>
              <a:t>Разумкова</a:t>
            </a:r>
            <a:r>
              <a:rPr lang="ru-RU" dirty="0"/>
              <a:t> з 14 по 19 </a:t>
            </a:r>
            <a:r>
              <a:rPr lang="ru-RU" dirty="0" err="1"/>
              <a:t>серпня</a:t>
            </a:r>
            <a:r>
              <a:rPr lang="ru-RU" dirty="0"/>
              <a:t> 2020 року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та </a:t>
            </a:r>
            <a:r>
              <a:rPr lang="ru-RU" dirty="0" err="1"/>
              <a:t>окупованих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Донецької</a:t>
            </a:r>
            <a:r>
              <a:rPr lang="ru-RU" dirty="0"/>
              <a:t> та </a:t>
            </a:r>
            <a:r>
              <a:rPr lang="ru-RU" dirty="0" err="1"/>
              <a:t>Луганської</a:t>
            </a:r>
            <a:r>
              <a:rPr lang="ru-RU" dirty="0"/>
              <a:t> областей. </a:t>
            </a:r>
            <a:r>
              <a:rPr lang="ru-RU" dirty="0" err="1"/>
              <a:t>Опитано</a:t>
            </a:r>
            <a:r>
              <a:rPr lang="ru-RU" dirty="0"/>
              <a:t> 2018  </a:t>
            </a:r>
            <a:r>
              <a:rPr lang="ru-RU" dirty="0" err="1"/>
              <a:t>респондентів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 </a:t>
            </a:r>
            <a:r>
              <a:rPr lang="ru-RU" dirty="0" err="1"/>
              <a:t>років</a:t>
            </a:r>
            <a:r>
              <a:rPr lang="ru-RU" dirty="0"/>
              <a:t> методом </a:t>
            </a:r>
            <a:r>
              <a:rPr lang="ru-RU" dirty="0" err="1"/>
              <a:t>інтерв’ю</a:t>
            </a:r>
            <a:r>
              <a:rPr lang="ru-RU" dirty="0"/>
              <a:t> «</a:t>
            </a:r>
            <a:r>
              <a:rPr lang="ru-RU" dirty="0" err="1"/>
              <a:t>обличчям</a:t>
            </a:r>
            <a:r>
              <a:rPr lang="ru-RU" dirty="0"/>
              <a:t> до </a:t>
            </a:r>
            <a:r>
              <a:rPr lang="ru-RU" dirty="0" err="1"/>
              <a:t>обличчя</a:t>
            </a:r>
            <a:r>
              <a:rPr lang="ru-RU" dirty="0"/>
              <a:t>»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респондентів</a:t>
            </a:r>
            <a:r>
              <a:rPr lang="ru-RU" dirty="0"/>
              <a:t> за </a:t>
            </a:r>
            <a:r>
              <a:rPr lang="ru-RU" dirty="0" err="1"/>
              <a:t>вибіркою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репрезентує</a:t>
            </a:r>
            <a:r>
              <a:rPr lang="ru-RU" dirty="0"/>
              <a:t> </a:t>
            </a:r>
            <a:r>
              <a:rPr lang="ru-RU" dirty="0" err="1"/>
              <a:t>доросле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Теоретична </a:t>
            </a:r>
            <a:r>
              <a:rPr lang="ru-RU" dirty="0" err="1"/>
              <a:t>похибка</a:t>
            </a:r>
            <a:r>
              <a:rPr lang="ru-RU" dirty="0"/>
              <a:t> </a:t>
            </a:r>
            <a:r>
              <a:rPr lang="ru-RU" dirty="0" err="1"/>
              <a:t>вибірки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2,3%.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здійснене</a:t>
            </a:r>
            <a:r>
              <a:rPr lang="ru-RU" dirty="0"/>
              <a:t> в рамках проекту МАТРА Посольства </a:t>
            </a:r>
            <a:r>
              <a:rPr lang="ru-RU" dirty="0" err="1"/>
              <a:t>Королівства</a:t>
            </a:r>
            <a:r>
              <a:rPr lang="ru-RU" dirty="0"/>
              <a:t> </a:t>
            </a:r>
            <a:r>
              <a:rPr lang="ru-RU" dirty="0" err="1"/>
              <a:t>Нідерландів</a:t>
            </a:r>
            <a:r>
              <a:rPr lang="ru-RU" dirty="0" smtClean="0"/>
              <a:t>. </a:t>
            </a:r>
            <a:r>
              <a:rPr lang="en-US" dirty="0">
                <a:solidFill>
                  <a:srgbClr val="7030A0"/>
                </a:solidFill>
              </a:rPr>
              <a:t>https://dif.org.ua/article/ukrainska-mova-shlyakh-u-nezalezhniy-ukraini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688"/>
            <a:ext cx="11861074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8288"/>
            <a:ext cx="118610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4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C47EC6-D1F7-47A3-A489-BB2A8D74B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-25471" y="0"/>
            <a:ext cx="770643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D705FC-97A6-472C-BA0C-B0A6E0E4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186" y="1762709"/>
            <a:ext cx="3383280" cy="192024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Етнічні групи 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xmlns="" id="{E6E20D36-7ED1-4518-B1C7-004128C49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96157"/>
              </p:ext>
            </p:extLst>
          </p:nvPr>
        </p:nvGraphicFramePr>
        <p:xfrm>
          <a:off x="253964" y="385689"/>
          <a:ext cx="7147560" cy="588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7C81B70A-490B-4349-8309-FAC850581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7925106" y="1379938"/>
            <a:ext cx="3886862" cy="45719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2748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0"/>
            <a:ext cx="118218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" y="0"/>
            <a:ext cx="1203524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8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167349"/>
            <a:ext cx="9241536" cy="46166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Нація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спільнота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на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/>
              <a:t>соціоцивілізаційної</a:t>
            </a:r>
            <a:r>
              <a:rPr lang="ru-RU" dirty="0"/>
              <a:t> </a:t>
            </a:r>
            <a:r>
              <a:rPr lang="ru-RU" dirty="0" err="1"/>
              <a:t>зрілості</a:t>
            </a:r>
            <a:r>
              <a:rPr lang="ru-RU" dirty="0"/>
              <a:t> </a:t>
            </a:r>
            <a:r>
              <a:rPr lang="ru-RU" dirty="0" err="1"/>
              <a:t>етносу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/>
              <a:t>на арену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 </a:t>
            </a:r>
            <a:r>
              <a:rPr lang="ru-RU" dirty="0" smtClean="0"/>
              <a:t>й </a:t>
            </a:r>
            <a:r>
              <a:rPr lang="ru-RU" dirty="0" err="1" smtClean="0"/>
              <a:t>намірами</a:t>
            </a:r>
            <a:r>
              <a:rPr lang="ru-RU" dirty="0" smtClean="0"/>
              <a:t> </a:t>
            </a:r>
            <a:r>
              <a:rPr lang="ru-RU" dirty="0"/>
              <a:t>з метою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вітчизняній</a:t>
            </a:r>
            <a:r>
              <a:rPr lang="ru-RU" dirty="0"/>
              <a:t>, як </a:t>
            </a:r>
            <a:r>
              <a:rPr lang="ru-RU" dirty="0" smtClean="0"/>
              <a:t>і</a:t>
            </a:r>
            <a:r>
              <a:rPr lang="en-US" dirty="0" smtClean="0"/>
              <a:t> </a:t>
            </a:r>
            <a:r>
              <a:rPr lang="ru-RU" dirty="0" err="1" smtClean="0"/>
              <a:t>зарубіжній</a:t>
            </a:r>
            <a:r>
              <a:rPr lang="ru-RU" dirty="0" smtClean="0"/>
              <a:t> </a:t>
            </a:r>
            <a:r>
              <a:rPr lang="ru-RU" dirty="0" err="1"/>
              <a:t>політології</a:t>
            </a:r>
            <a:r>
              <a:rPr lang="ru-RU" dirty="0"/>
              <a:t>, </a:t>
            </a:r>
            <a:r>
              <a:rPr lang="ru-RU" dirty="0" err="1"/>
              <a:t>дефініція</a:t>
            </a:r>
            <a:r>
              <a:rPr lang="ru-RU" dirty="0"/>
              <a:t> «</a:t>
            </a:r>
            <a:r>
              <a:rPr lang="ru-RU" dirty="0" err="1"/>
              <a:t>нація</a:t>
            </a:r>
            <a:r>
              <a:rPr lang="ru-RU" dirty="0"/>
              <a:t>» </a:t>
            </a:r>
            <a:r>
              <a:rPr lang="ru-RU" dirty="0" err="1"/>
              <a:t>вживається</a:t>
            </a:r>
            <a:r>
              <a:rPr lang="ru-RU" dirty="0"/>
              <a:t> в основному у </a:t>
            </a:r>
            <a:r>
              <a:rPr lang="ru-RU" dirty="0" err="1" smtClean="0"/>
              <a:t>двох</a:t>
            </a:r>
            <a:r>
              <a:rPr lang="en-US" dirty="0" smtClean="0"/>
              <a:t> </a:t>
            </a:r>
            <a:r>
              <a:rPr lang="ru-RU" dirty="0" err="1" smtClean="0"/>
              <a:t>значеннях</a:t>
            </a:r>
            <a:r>
              <a:rPr lang="ru-RU" dirty="0"/>
              <a:t>: як </a:t>
            </a:r>
            <a:r>
              <a:rPr lang="ru-RU" b="1" i="1" dirty="0"/>
              <a:t>«</a:t>
            </a:r>
            <a:r>
              <a:rPr lang="ru-RU" b="1" i="1" dirty="0" err="1"/>
              <a:t>етнонація</a:t>
            </a:r>
            <a:r>
              <a:rPr lang="ru-RU" b="1" i="1" dirty="0"/>
              <a:t>» і як «</a:t>
            </a:r>
            <a:r>
              <a:rPr lang="ru-RU" b="1" i="1" dirty="0" err="1"/>
              <a:t>політична</a:t>
            </a:r>
            <a:r>
              <a:rPr lang="ru-RU" b="1" i="1" dirty="0"/>
              <a:t> </a:t>
            </a:r>
            <a:r>
              <a:rPr lang="ru-RU" b="1" i="1" dirty="0" err="1"/>
              <a:t>нація</a:t>
            </a:r>
            <a:r>
              <a:rPr lang="ru-RU" b="1" i="1" dirty="0"/>
              <a:t>» – </a:t>
            </a:r>
            <a:r>
              <a:rPr lang="ru-RU" b="1" i="1" dirty="0" err="1"/>
              <a:t>співгромадянство</a:t>
            </a:r>
            <a:r>
              <a:rPr lang="ru-RU" b="1" i="1" dirty="0"/>
              <a:t>. </a:t>
            </a:r>
            <a:endParaRPr lang="en-US" b="1" i="1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 smtClean="0"/>
              <a:t>першому</a:t>
            </a:r>
            <a:r>
              <a:rPr lang="en-US" dirty="0" smtClean="0"/>
              <a:t> </a:t>
            </a:r>
            <a:r>
              <a:rPr lang="ru-RU" dirty="0" err="1" smtClean="0"/>
              <a:t>значенні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err="1"/>
              <a:t>націю</a:t>
            </a:r>
            <a:r>
              <a:rPr lang="ru-RU" dirty="0"/>
              <a:t> </a:t>
            </a:r>
            <a:r>
              <a:rPr lang="ru-RU" dirty="0" err="1" smtClean="0"/>
              <a:t>трактують</a:t>
            </a:r>
            <a:r>
              <a:rPr lang="ru-RU" dirty="0" smtClean="0"/>
              <a:t> як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етнічне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, </a:t>
            </a:r>
            <a:r>
              <a:rPr lang="ru-RU" dirty="0" smtClean="0"/>
              <a:t>другому – як </a:t>
            </a:r>
            <a:r>
              <a:rPr lang="ru-RU" dirty="0" err="1"/>
              <a:t>політичне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націю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незалежною</a:t>
            </a:r>
            <a:r>
              <a:rPr lang="ru-RU" dirty="0"/>
              <a:t> й </a:t>
            </a:r>
            <a:r>
              <a:rPr lang="ru-RU" dirty="0" err="1"/>
              <a:t>динамічною</a:t>
            </a:r>
            <a:r>
              <a:rPr lang="ru-RU" dirty="0"/>
              <a:t>-культурною</a:t>
            </a:r>
          </a:p>
          <a:p>
            <a:pPr algn="just"/>
            <a:r>
              <a:rPr lang="ru-RU" dirty="0"/>
              <a:t>системою, живим </a:t>
            </a:r>
            <a:r>
              <a:rPr lang="ru-RU" dirty="0" err="1"/>
              <a:t>соціальним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ототожнюючи</a:t>
            </a:r>
            <a:r>
              <a:rPr lang="ru-RU" dirty="0" smtClean="0"/>
              <a:t> </a:t>
            </a:r>
            <a:r>
              <a:rPr lang="ru-RU" dirty="0" err="1"/>
              <a:t>націю</a:t>
            </a:r>
            <a:r>
              <a:rPr lang="ru-RU" dirty="0"/>
              <a:t> з державою, а </a:t>
            </a:r>
            <a:r>
              <a:rPr lang="ru-RU" dirty="0" err="1" smtClean="0"/>
              <a:t>національну</a:t>
            </a:r>
            <a:r>
              <a:rPr lang="ru-RU" dirty="0" smtClean="0"/>
              <a:t> </a:t>
            </a:r>
            <a:r>
              <a:rPr lang="ru-RU" dirty="0" err="1" smtClean="0"/>
              <a:t>приналежність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–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громадянством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Є </a:t>
            </a:r>
            <a:r>
              <a:rPr lang="ru-RU" dirty="0" err="1" smtClean="0"/>
              <a:t>підстави</a:t>
            </a:r>
            <a:r>
              <a:rPr lang="ru-RU" dirty="0" smtClean="0"/>
              <a:t> </a:t>
            </a:r>
            <a:r>
              <a:rPr lang="ru-RU" dirty="0" err="1" smtClean="0"/>
              <a:t>виокремити</a:t>
            </a:r>
            <a:r>
              <a:rPr lang="ru-RU" dirty="0" smtClean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трактуваннях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/>
              <a:t>категорії</a:t>
            </a:r>
            <a:r>
              <a:rPr lang="ru-RU" dirty="0"/>
              <a:t> «</a:t>
            </a:r>
            <a:r>
              <a:rPr lang="ru-RU" dirty="0" err="1"/>
              <a:t>нація</a:t>
            </a:r>
            <a:r>
              <a:rPr lang="ru-RU" dirty="0"/>
              <a:t>»: </a:t>
            </a:r>
            <a:r>
              <a:rPr lang="ru-RU" dirty="0" err="1"/>
              <a:t>державотворча</a:t>
            </a:r>
            <a:r>
              <a:rPr lang="ru-RU" dirty="0"/>
              <a:t> </a:t>
            </a:r>
            <a:r>
              <a:rPr lang="ru-RU" dirty="0" err="1"/>
              <a:t>спільнота</a:t>
            </a:r>
            <a:r>
              <a:rPr lang="ru-RU" dirty="0"/>
              <a:t>, </a:t>
            </a:r>
            <a:r>
              <a:rPr lang="ru-RU" dirty="0" err="1"/>
              <a:t>територія</a:t>
            </a:r>
            <a:r>
              <a:rPr lang="ru-RU" dirty="0"/>
              <a:t>, </a:t>
            </a:r>
            <a:r>
              <a:rPr lang="ru-RU" dirty="0" err="1"/>
              <a:t>економіка</a:t>
            </a:r>
            <a:r>
              <a:rPr lang="ru-RU" dirty="0"/>
              <a:t>, </a:t>
            </a:r>
            <a:r>
              <a:rPr lang="ru-RU" dirty="0" err="1" smtClean="0"/>
              <a:t>єдині</a:t>
            </a:r>
            <a:r>
              <a:rPr lang="ru-RU" dirty="0" smtClean="0"/>
              <a:t> </a:t>
            </a:r>
            <a:r>
              <a:rPr lang="ru-RU" dirty="0" err="1" smtClean="0"/>
              <a:t>юридичні</a:t>
            </a:r>
            <a:r>
              <a:rPr lang="ru-RU" dirty="0" smtClean="0"/>
              <a:t> </a:t>
            </a:r>
            <a:r>
              <a:rPr lang="ru-RU" dirty="0"/>
              <a:t>права та </a:t>
            </a:r>
            <a:r>
              <a:rPr lang="ru-RU" dirty="0" err="1"/>
              <a:t>обов’язки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2701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1084</TotalTime>
  <Words>3587</Words>
  <Application>Microsoft Office PowerPoint</Application>
  <PresentationFormat>Произвольный</PresentationFormat>
  <Paragraphs>254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Етнічні групи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Nina</cp:lastModifiedBy>
  <cp:revision>67</cp:revision>
  <dcterms:created xsi:type="dcterms:W3CDTF">2020-08-30T07:58:18Z</dcterms:created>
  <dcterms:modified xsi:type="dcterms:W3CDTF">2023-09-24T08:01:23Z</dcterms:modified>
</cp:coreProperties>
</file>