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918D-23B9-4B22-B7DE-8E09C146BB1E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8B7F-C761-4D3D-88D7-0AB6B2982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3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8B7F-C761-4D3D-88D7-0AB6B2982F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Теорія поліархії Роберта Даля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9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109" y="952500"/>
            <a:ext cx="5929773" cy="902677"/>
          </a:xfrm>
        </p:spPr>
        <p:txBody>
          <a:bodyPr/>
          <a:lstStyle/>
          <a:p>
            <a:r>
              <a:rPr lang="uk-UA" dirty="0"/>
              <a:t>Чуйність Уряду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8158" y="2919845"/>
            <a:ext cx="5934950" cy="2819400"/>
          </a:xfrm>
        </p:spPr>
        <p:txBody>
          <a:bodyPr/>
          <a:lstStyle/>
          <a:p>
            <a:r>
              <a:rPr lang="uk-UA" dirty="0"/>
              <a:t>Політика, що проводиться в державі прямо залежить від результатів виборів,  переваг виборців, та загальному запиті громадян.</a:t>
            </a:r>
            <a:endParaRPr lang="ru-RU" dirty="0"/>
          </a:p>
        </p:txBody>
      </p:sp>
      <p:pic>
        <p:nvPicPr>
          <p:cNvPr id="3074" name="Picture 2" descr="Зміни до місцевих виборів. Пояснення виборцям та кандидатам - &quot;Репор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97" y="1672935"/>
            <a:ext cx="5542794" cy="342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5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862" y="755072"/>
            <a:ext cx="5929773" cy="1096108"/>
          </a:xfrm>
        </p:spPr>
        <p:txBody>
          <a:bodyPr/>
          <a:lstStyle/>
          <a:p>
            <a:r>
              <a:rPr lang="uk-UA" dirty="0"/>
              <a:t>Свобода Самовираження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685" y="2878282"/>
            <a:ext cx="5934950" cy="2819400"/>
          </a:xfrm>
        </p:spPr>
        <p:txBody>
          <a:bodyPr/>
          <a:lstStyle/>
          <a:p>
            <a:r>
              <a:rPr lang="uk-UA" dirty="0"/>
              <a:t>Громадяни мають право вільно виражати свої думки, критикувати владу, політичну систему, суспільно-економічний порядок і пануючу ідеологію.</a:t>
            </a:r>
            <a:endParaRPr lang="ru-RU" dirty="0"/>
          </a:p>
        </p:txBody>
      </p:sp>
      <p:pic>
        <p:nvPicPr>
          <p:cNvPr id="4098" name="Picture 2" descr="Албанская оппозиция вышла на протест против провала судебной реформы |  Европейская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22" y="3678381"/>
            <a:ext cx="5466270" cy="30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эрия не согласовала акции протеста в центре Москвы в две ближайшие субботы  - Ведом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21" y="575829"/>
            <a:ext cx="5216771" cy="31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30" y="353024"/>
            <a:ext cx="6618400" cy="1131277"/>
          </a:xfrm>
        </p:spPr>
        <p:txBody>
          <a:bodyPr>
            <a:normAutofit fontScale="90000"/>
          </a:bodyPr>
          <a:lstStyle/>
          <a:p>
            <a:r>
              <a:rPr lang="uk-UA" dirty="0"/>
              <a:t>Доступ до альтернативних джерел інформації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5955" y="2512068"/>
            <a:ext cx="5934950" cy="2819400"/>
          </a:xfrm>
        </p:spPr>
        <p:txBody>
          <a:bodyPr/>
          <a:lstStyle/>
          <a:p>
            <a:r>
              <a:rPr lang="uk-UA" dirty="0"/>
              <a:t>Громадяни мають право отримувати інформацію від інших громадян, із ЗМІ, книг і </a:t>
            </a:r>
            <a:r>
              <a:rPr lang="uk-UA" dirty="0" err="1"/>
              <a:t>т.д</a:t>
            </a:r>
            <a:r>
              <a:rPr lang="uk-UA" dirty="0"/>
              <a:t>, котрі не підконтрольні владі, або окремим політичним силам.</a:t>
            </a:r>
            <a:endParaRPr lang="ru-RU" dirty="0"/>
          </a:p>
        </p:txBody>
      </p:sp>
      <p:pic>
        <p:nvPicPr>
          <p:cNvPr id="5122" name="Picture 2" descr="Средства массовой информации как инструмент воспитания современной  молодёжи/Mass media as a tool for the education of modern youth — ВЕК  ИНФОРМАЦИИ (сетевое издани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30" y="831272"/>
            <a:ext cx="5206134" cy="5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6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81" y="19050"/>
            <a:ext cx="5929773" cy="2362200"/>
          </a:xfrm>
        </p:spPr>
        <p:txBody>
          <a:bodyPr/>
          <a:lstStyle/>
          <a:p>
            <a:r>
              <a:rPr lang="uk-UA" dirty="0"/>
              <a:t>Автономність суспільних організацій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381" y="3075709"/>
            <a:ext cx="5934950" cy="2819400"/>
          </a:xfrm>
        </p:spPr>
        <p:txBody>
          <a:bodyPr/>
          <a:lstStyle/>
          <a:p>
            <a:r>
              <a:rPr lang="uk-UA" dirty="0"/>
              <a:t>Громадяни вправі утворювати відносно незалежні суспільства або організації, політичні парті в тому числі.</a:t>
            </a:r>
            <a:endParaRPr lang="ru-RU" dirty="0"/>
          </a:p>
        </p:txBody>
      </p:sp>
      <p:pic>
        <p:nvPicPr>
          <p:cNvPr id="6146" name="Picture 2" descr="Общественные организации Колпинского рай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8" y="1790700"/>
            <a:ext cx="5160384" cy="34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8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374072"/>
            <a:ext cx="5929773" cy="1569027"/>
          </a:xfrm>
        </p:spPr>
        <p:txBody>
          <a:bodyPr/>
          <a:lstStyle/>
          <a:p>
            <a:r>
              <a:rPr lang="uk-UA" dirty="0"/>
              <a:t>Загальний обсяг громадянства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Кожний, постійно проживаючий в країні, дорослий житель повинен обладити усіма правами громадянина, за умови дотримання закону.</a:t>
            </a:r>
            <a:endParaRPr lang="ru-RU" dirty="0"/>
          </a:p>
        </p:txBody>
      </p:sp>
      <p:pic>
        <p:nvPicPr>
          <p:cNvPr id="7170" name="Picture 2" descr="Как восстановить испорченный украинский паспорт - подробная инструкция и  цены - ЗНАЙ Ю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39" y="1362074"/>
            <a:ext cx="4686589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8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538528"/>
          </a:xfrm>
        </p:spPr>
        <p:txBody>
          <a:bodyPr>
            <a:normAutofit fontScale="90000"/>
          </a:bodyPr>
          <a:lstStyle/>
          <a:p>
            <a:r>
              <a:rPr lang="uk-UA" dirty="0"/>
              <a:t>Умови стабільності поліархії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135" y="1320446"/>
            <a:ext cx="9733512" cy="5537554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Р. Даль виділяє наступні умови, котрі уможливлюють стабільність поліархії, серед яких: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Політичні лідери не використовують насильного примусу в боротьбі за владу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Наявність сучасного, динамічного суспільства організованого на </a:t>
            </a:r>
            <a:r>
              <a:rPr lang="uk-UA" dirty="0" err="1"/>
              <a:t>плюрастичних</a:t>
            </a:r>
            <a:r>
              <a:rPr lang="uk-UA" dirty="0"/>
              <a:t> принципах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Високий рівень терпимості в суспільстві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dirty="0"/>
              <a:t>Серед громадян держави, особливо політично активних, необхідна наявність політичної культури </a:t>
            </a:r>
            <a:r>
              <a:rPr lang="uk-UA" dirty="0" err="1"/>
              <a:t>орієнтованної</a:t>
            </a:r>
            <a:r>
              <a:rPr lang="uk-UA" dirty="0"/>
              <a:t> на ідеї демократії і поліархії.</a:t>
            </a:r>
          </a:p>
          <a:p>
            <a:pPr algn="just"/>
            <a:endParaRPr lang="uk-UA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538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713" y="599773"/>
            <a:ext cx="10353762" cy="617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effectLst/>
              </a:rPr>
              <a:t>	Демократія — це мета, а не щось уже досягнуте. Демократія, без сумніву, є утопією, — вважає Р. Даль, — але утопією корисною, оскільки вона вказує напрямки, де можна відшукати альтернативи до існуючої демократії.</a:t>
            </a:r>
            <a:br>
              <a:rPr lang="uk-UA" dirty="0"/>
            </a:br>
            <a:br>
              <a:rPr lang="uk-UA" dirty="0"/>
            </a:br>
            <a:r>
              <a:rPr lang="uk-UA" dirty="0"/>
              <a:t>	</a:t>
            </a:r>
            <a:r>
              <a:rPr lang="uk-UA" dirty="0">
                <a:effectLst/>
              </a:rPr>
              <a:t>Поліархія у Р. Даля — це демократія в дії. Поліархію він розглядає як процес наближення до демократії.</a:t>
            </a:r>
            <a:br>
              <a:rPr lang="uk-UA" dirty="0"/>
            </a:br>
            <a:br>
              <a:rPr lang="uk-UA" dirty="0"/>
            </a:br>
            <a:r>
              <a:rPr lang="uk-UA" dirty="0"/>
              <a:t>	</a:t>
            </a:r>
            <a:r>
              <a:rPr lang="uk-UA" dirty="0">
                <a:effectLst/>
              </a:rPr>
              <a:t>Оскільки поліархія — це стан реальної політичної дійсності, то він вибирає і критерії </a:t>
            </a:r>
            <a:r>
              <a:rPr lang="uk-UA" dirty="0" err="1">
                <a:effectLst/>
              </a:rPr>
              <a:t>поліархічності</a:t>
            </a:r>
            <a:r>
              <a:rPr lang="uk-UA" dirty="0">
                <a:effectLst/>
              </a:rPr>
              <a:t> тієї чи іншої системи. Такими критеріями в нього є ступінь опозиційності чи </a:t>
            </a:r>
            <a:r>
              <a:rPr lang="uk-UA" dirty="0" err="1">
                <a:effectLst/>
              </a:rPr>
              <a:t>конкурентності</a:t>
            </a:r>
            <a:r>
              <a:rPr lang="uk-UA" dirty="0">
                <a:effectLst/>
              </a:rPr>
              <a:t> еліт і рівень участі населення при їх виборі. Для того, щоб досягти поліархії, всі громадяни повинні: а) формулювати свої уподобання; б) висловлювати свої побажання співгромадянам і урядовцям; в) змушувати урядовців розглядати свої вимоги і таким чином контролювати процес прийняття політичних рішень.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88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64" y="218209"/>
            <a:ext cx="11887200" cy="6515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effectLst/>
              </a:rPr>
              <a:t>	Отже, до загальних рис плюралістичних моделей демократії можна віднести: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групи інтересів — головний елемент політичної системи суспільства, який гарантує реалізацію прав і свобод громадянина;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загальна воля — результат компромісу різних політичних груп;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суперництво і баланс групових інтересів — соціальна основа демократії;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дифузія влади та </a:t>
            </a:r>
            <a:r>
              <a:rPr lang="uk-UA" dirty="0" err="1">
                <a:effectLst/>
              </a:rPr>
              <a:t>елітизм</a:t>
            </a:r>
            <a:r>
              <a:rPr lang="uk-UA" dirty="0">
                <a:effectLst/>
              </a:rPr>
              <a:t>;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наявність ціннісного консенсусу, визнання різними групами основних принципів державного устрою.</a:t>
            </a:r>
            <a:br>
              <a:rPr lang="uk-UA" dirty="0"/>
            </a:br>
            <a:br>
              <a:rPr lang="uk-UA" dirty="0"/>
            </a:br>
            <a:r>
              <a:rPr lang="uk-UA" dirty="0"/>
              <a:t>	</a:t>
            </a:r>
            <a:r>
              <a:rPr lang="uk-UA" dirty="0">
                <a:effectLst/>
              </a:rPr>
              <a:t>До слабких сторін даної теорії належать: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ідеалізація, перебільшення групової ідентифікації громадян;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ігнорування, недостатнє врахування нерівного політичного впливу різних соціальних груп;</a:t>
            </a:r>
            <a:br>
              <a:rPr lang="uk-UA" dirty="0"/>
            </a:br>
            <a:br>
              <a:rPr lang="uk-UA" dirty="0"/>
            </a:br>
            <a:r>
              <a:rPr lang="uk-UA" dirty="0">
                <a:effectLst/>
              </a:rPr>
              <a:t>— складність прийняття політичних рішень, коли треба враховувати інтереси і потреби великої кількості соціальних груп.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022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42" y="609600"/>
            <a:ext cx="4070408" cy="1239982"/>
          </a:xfrm>
        </p:spPr>
        <p:txBody>
          <a:bodyPr/>
          <a:lstStyle/>
          <a:p>
            <a:r>
              <a:rPr lang="uk-UA" dirty="0"/>
              <a:t>Роберт Алан Даль </a:t>
            </a:r>
            <a:r>
              <a:rPr lang="uk-UA" b="0" dirty="0"/>
              <a:t>(</a:t>
            </a:r>
            <a:r>
              <a:rPr lang="uk-UA" sz="2400" b="0" dirty="0">
                <a:effectLst/>
              </a:rPr>
              <a:t>17 грудня 1915 - 5 лютого 2014)</a:t>
            </a:r>
            <a:endParaRPr lang="uk-UA" sz="2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4703" y="2365594"/>
            <a:ext cx="5001940" cy="2819399"/>
          </a:xfrm>
        </p:spPr>
        <p:txBody>
          <a:bodyPr>
            <a:noAutofit/>
          </a:bodyPr>
          <a:lstStyle/>
          <a:p>
            <a:r>
              <a:rPr lang="uk-UA" sz="2800" dirty="0">
                <a:effectLst/>
              </a:rPr>
              <a:t>Американський політолог,</a:t>
            </a:r>
          </a:p>
          <a:p>
            <a:pPr algn="just"/>
            <a:r>
              <a:rPr lang="uk-UA" sz="2800" dirty="0">
                <a:effectLst/>
              </a:rPr>
              <a:t>професор Єльського університету, перший лауреат премії </a:t>
            </a:r>
            <a:r>
              <a:rPr lang="uk-UA" sz="2800" dirty="0" err="1">
                <a:effectLst/>
              </a:rPr>
              <a:t>Юхана</a:t>
            </a:r>
            <a:r>
              <a:rPr lang="uk-UA" sz="2800" dirty="0">
                <a:effectLst/>
              </a:rPr>
              <a:t> </a:t>
            </a:r>
            <a:r>
              <a:rPr lang="uk-UA" sz="2800" dirty="0" err="1">
                <a:effectLst/>
              </a:rPr>
              <a:t>Шютте</a:t>
            </a:r>
            <a:r>
              <a:rPr lang="uk-UA" sz="2800" dirty="0">
                <a:effectLst/>
              </a:rPr>
              <a:t> в політичних науках (1995). Член Національної академії наук США (1972). </a:t>
            </a:r>
            <a:endParaRPr lang="uk-UA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35" y="609600"/>
            <a:ext cx="4857750" cy="36385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618" y="2695574"/>
            <a:ext cx="3297382" cy="4070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43" y="3775294"/>
            <a:ext cx="20859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Розвиток Політичної думки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7122" y="2160584"/>
            <a:ext cx="95359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	Роберт Даль є видатним представником американської політичної науки, в ряді своїх всесвітньо відомих книг, таких як «Введення в теорію демократії», «Сучасний політичний аналіз», «Політичні опозиції в західних демократіях», «Дилеми плюралістичної демократії», та інших, він розглядає проблеми трансформації політичних систем, передумов демократії, та співвідношення понять свободи, рівності і демократії.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73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yarchy: Participation and Opposition | Robert A. Dahl | First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09" y="197426"/>
            <a:ext cx="5309755" cy="65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037" y="197426"/>
            <a:ext cx="57877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	Одним із головних внесків американського вченого в сучасну політологію була, розроблена в 50-ті роки минулого століття, концепція поліархії, котра інтерпретується як дійсність відмінна від демократичного ідеалу, але в котрій залишається можливість участі громадян в політиці, а впливові групи і лідери мають можливість відкритого суперництва в боротьбі за владу. </a:t>
            </a:r>
          </a:p>
          <a:p>
            <a:pPr algn="just"/>
            <a:r>
              <a:rPr lang="uk-UA" sz="2400" dirty="0"/>
              <a:t>	Поліархія – особливий тип режиму, для котрого характерні: високий рівень терпимості до опозиції і відносно широкими можливостями впливу  на поведінку уряду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38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Поліархія як політична система</a:t>
            </a:r>
            <a:endParaRPr lang="ru-RU" dirty="0"/>
          </a:p>
        </p:txBody>
      </p:sp>
      <p:pic>
        <p:nvPicPr>
          <p:cNvPr id="4098" name="Picture 2" descr="Конкуренция среди частных кондит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25" y="2495839"/>
            <a:ext cx="7810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714374"/>
          </a:xfrm>
        </p:spPr>
        <p:txBody>
          <a:bodyPr/>
          <a:lstStyle/>
          <a:p>
            <a:r>
              <a:rPr lang="uk-UA" dirty="0"/>
              <a:t>Поняття поліархії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4" y="1866756"/>
            <a:ext cx="9733512" cy="1500187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	Поліархія – політична система, що базується на відкритій політичній конкуренції різних груп в боротьбі за підтримку виборців. Хоча даний термін має довгу історію, в сучасну політологію його ввів саме Роберт Даль, а використовується він задля диференціації сучасних політичних систем і ідеальної, абстрактної, демократії, а також історично існуючих, віджилих форм демократії (рабовласницька демократія, тощо).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75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22" y="110836"/>
            <a:ext cx="10353761" cy="1326321"/>
          </a:xfrm>
        </p:spPr>
        <p:txBody>
          <a:bodyPr/>
          <a:lstStyle/>
          <a:p>
            <a:r>
              <a:rPr lang="uk-UA" dirty="0"/>
              <a:t>ознаки Поліархії</a:t>
            </a:r>
            <a:endParaRPr lang="ru-RU" dirty="0"/>
          </a:p>
        </p:txBody>
      </p:sp>
      <p:pic>
        <p:nvPicPr>
          <p:cNvPr id="5122" name="Picture 2" descr="Шизофрения. Часть 1: признаки и симпто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68" y="1437157"/>
            <a:ext cx="6470903" cy="47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440" y="2078181"/>
            <a:ext cx="3904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Сучасна політологічна наука виділяє сім ознак, котрі є формоутворюючими для поліархії, розглянемо їх окремо.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97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2" y="436418"/>
            <a:ext cx="5929773" cy="1354282"/>
          </a:xfrm>
        </p:spPr>
        <p:txBody>
          <a:bodyPr/>
          <a:lstStyle/>
          <a:p>
            <a:r>
              <a:rPr lang="uk-UA" dirty="0"/>
              <a:t>Виборні державні посади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0245" y="2639290"/>
            <a:ext cx="5934950" cy="2819400"/>
          </a:xfrm>
        </p:spPr>
        <p:txBody>
          <a:bodyPr/>
          <a:lstStyle/>
          <a:p>
            <a:r>
              <a:rPr lang="uk-UA" dirty="0"/>
              <a:t>Сучасні демократії є представницькими: за законом, контроль над політичними рішеннями повністю належить вибраним громадянами політикам.</a:t>
            </a:r>
            <a:endParaRPr lang="ru-RU" dirty="0"/>
          </a:p>
        </p:txBody>
      </p:sp>
      <p:pic>
        <p:nvPicPr>
          <p:cNvPr id="1028" name="Picture 4" descr="Політична &quot;благодійність&quot;, карантин та доступність дільниць: як на  Вінниччині готуються до місцевих виборів - Vеж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34" y="660391"/>
            <a:ext cx="5704896" cy="52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8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500" y="297872"/>
            <a:ext cx="5929773" cy="1342292"/>
          </a:xfrm>
        </p:spPr>
        <p:txBody>
          <a:bodyPr/>
          <a:lstStyle/>
          <a:p>
            <a:r>
              <a:rPr lang="uk-UA" dirty="0"/>
              <a:t>Вільні і регулярні вибори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2911" y="2701636"/>
            <a:ext cx="5934950" cy="2819400"/>
          </a:xfrm>
        </p:spPr>
        <p:txBody>
          <a:bodyPr/>
          <a:lstStyle/>
          <a:p>
            <a:r>
              <a:rPr lang="uk-UA" dirty="0"/>
              <a:t>Необхідним елементом виступають регулярні і чесні вибори, на котрих має ,пасивне і активне, право участі кожний громадянин, в суміші з постійним політичним суперництвом між громадянами та їх об'єднаннями. </a:t>
            </a:r>
            <a:endParaRPr lang="ru-RU" dirty="0"/>
          </a:p>
        </p:txBody>
      </p:sp>
      <p:pic>
        <p:nvPicPr>
          <p:cNvPr id="2050" name="Picture 2" descr="Знайте, где вы голосуете в это воскресенье, 27 сентября в Уругвае |  Ежедневный скачок в д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56" y="609600"/>
            <a:ext cx="4385252" cy="54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2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185</TotalTime>
  <Words>799</Words>
  <Application>Microsoft Macintosh PowerPoint</Application>
  <PresentationFormat>Широкоэкранный</PresentationFormat>
  <Paragraphs>36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Damask</vt:lpstr>
      <vt:lpstr>Теорія поліархії Роберта Даля</vt:lpstr>
      <vt:lpstr>Роберт Алан Даль (17 грудня 1915 - 5 лютого 2014)</vt:lpstr>
      <vt:lpstr>Розвиток Політичної думки</vt:lpstr>
      <vt:lpstr>Презентация PowerPoint</vt:lpstr>
      <vt:lpstr>Поліархія як політична система</vt:lpstr>
      <vt:lpstr>Поняття поліархії </vt:lpstr>
      <vt:lpstr>ознаки Поліархії</vt:lpstr>
      <vt:lpstr>Виборні державні посади</vt:lpstr>
      <vt:lpstr>Вільні і регулярні вибори</vt:lpstr>
      <vt:lpstr>Чуйність Уряду</vt:lpstr>
      <vt:lpstr>Свобода Самовираження</vt:lpstr>
      <vt:lpstr>Доступ до альтернативних джерел інформації</vt:lpstr>
      <vt:lpstr>Автономність суспільних організацій</vt:lpstr>
      <vt:lpstr>Загальний обсяг громадянства</vt:lpstr>
      <vt:lpstr>Умови стабільності поліархії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поліархії Роберта Даля</dc:title>
  <dc:creator>Пользователь Windows</dc:creator>
  <cp:lastModifiedBy>Microsoft Office User</cp:lastModifiedBy>
  <cp:revision>29</cp:revision>
  <dcterms:created xsi:type="dcterms:W3CDTF">2020-12-28T00:41:42Z</dcterms:created>
  <dcterms:modified xsi:type="dcterms:W3CDTF">2021-09-27T23:53:30Z</dcterms:modified>
</cp:coreProperties>
</file>