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BD81B-6E24-444B-B0FF-013B0E47E550}" type="doc">
      <dgm:prSet loTypeId="urn:microsoft.com/office/officeart/2005/8/layout/process1" loCatId="process" qsTypeId="urn:microsoft.com/office/officeart/2005/8/quickstyle/3d1" qsCatId="3D" csTypeId="urn:microsoft.com/office/officeart/2005/8/colors/accent4_4" csCatId="accent4" phldr="1"/>
      <dgm:spPr/>
    </dgm:pt>
    <dgm:pt modelId="{7995DD35-28C4-4B2F-AA13-2B7E98F8B71E}">
      <dgm:prSet phldrT="[Текст]"/>
      <dgm:spPr/>
      <dgm:t>
        <a:bodyPr/>
        <a:lstStyle/>
        <a:p>
          <a:r>
            <a:rPr lang="uk-UA" b="1" dirty="0" smtClean="0">
              <a:latin typeface="Georgia" pitchFamily="18" charset="0"/>
            </a:rPr>
            <a:t>іонний</a:t>
          </a:r>
          <a:endParaRPr lang="ru-RU" b="1" dirty="0">
            <a:latin typeface="Georgia" pitchFamily="18" charset="0"/>
          </a:endParaRPr>
        </a:p>
      </dgm:t>
    </dgm:pt>
    <dgm:pt modelId="{20ACF0B0-1CD8-451E-861B-AEEA7B854940}" type="parTrans" cxnId="{562D1E2E-C55E-43A2-AC05-8CE522864E07}">
      <dgm:prSet/>
      <dgm:spPr/>
      <dgm:t>
        <a:bodyPr/>
        <a:lstStyle/>
        <a:p>
          <a:endParaRPr lang="ru-RU"/>
        </a:p>
      </dgm:t>
    </dgm:pt>
    <dgm:pt modelId="{6905F371-B953-40AF-810E-595C010D95A8}" type="sibTrans" cxnId="{562D1E2E-C55E-43A2-AC05-8CE522864E07}">
      <dgm:prSet/>
      <dgm:spPr/>
      <dgm:t>
        <a:bodyPr/>
        <a:lstStyle/>
        <a:p>
          <a:endParaRPr lang="ru-RU"/>
        </a:p>
      </dgm:t>
    </dgm:pt>
    <dgm:pt modelId="{1782CFF1-D0F9-43C1-BD5A-AAE73ED9F73A}">
      <dgm:prSet phldrT="[Текст]"/>
      <dgm:spPr/>
      <dgm:t>
        <a:bodyPr/>
        <a:lstStyle/>
        <a:p>
          <a:r>
            <a:rPr lang="uk-UA" b="1" dirty="0" smtClean="0">
              <a:latin typeface="Georgia" pitchFamily="18" charset="0"/>
            </a:rPr>
            <a:t>ковалентний полярний і ковалентний неполярний</a:t>
          </a:r>
          <a:endParaRPr lang="ru-RU" b="1" dirty="0">
            <a:latin typeface="Georgia" pitchFamily="18" charset="0"/>
          </a:endParaRPr>
        </a:p>
      </dgm:t>
    </dgm:pt>
    <dgm:pt modelId="{E7F4F2AD-6AF2-4A86-99D5-7F17419903A3}" type="parTrans" cxnId="{036742B8-2AAC-4E6F-9624-51A1AB0C5B7E}">
      <dgm:prSet/>
      <dgm:spPr/>
      <dgm:t>
        <a:bodyPr/>
        <a:lstStyle/>
        <a:p>
          <a:endParaRPr lang="ru-RU"/>
        </a:p>
      </dgm:t>
    </dgm:pt>
    <dgm:pt modelId="{D677B516-9227-4B6D-A839-DCDA46B00617}" type="sibTrans" cxnId="{036742B8-2AAC-4E6F-9624-51A1AB0C5B7E}">
      <dgm:prSet/>
      <dgm:spPr/>
      <dgm:t>
        <a:bodyPr/>
        <a:lstStyle/>
        <a:p>
          <a:endParaRPr lang="ru-RU"/>
        </a:p>
      </dgm:t>
    </dgm:pt>
    <dgm:pt modelId="{4D7A65A0-BBD4-4E23-9FFC-0628AAD133AA}">
      <dgm:prSet/>
      <dgm:spPr/>
      <dgm:t>
        <a:bodyPr/>
        <a:lstStyle/>
        <a:p>
          <a:r>
            <a:rPr lang="uk-UA" b="1" dirty="0" smtClean="0">
              <a:latin typeface="Georgia" pitchFamily="18" charset="0"/>
            </a:rPr>
            <a:t>ступінь окислення</a:t>
          </a:r>
          <a:endParaRPr lang="ru-RU" b="1" dirty="0">
            <a:latin typeface="Georgia" pitchFamily="18" charset="0"/>
          </a:endParaRPr>
        </a:p>
      </dgm:t>
    </dgm:pt>
    <dgm:pt modelId="{5DAB2BF8-9922-4D11-86AD-0495192AB93D}" type="parTrans" cxnId="{ABA28A10-70B8-45C0-B0A9-5A5743F2F3AF}">
      <dgm:prSet/>
      <dgm:spPr/>
      <dgm:t>
        <a:bodyPr/>
        <a:lstStyle/>
        <a:p>
          <a:endParaRPr lang="ru-RU"/>
        </a:p>
      </dgm:t>
    </dgm:pt>
    <dgm:pt modelId="{F8F9FE2D-25BB-45B3-B073-740ADCA764F1}" type="sibTrans" cxnId="{ABA28A10-70B8-45C0-B0A9-5A5743F2F3AF}">
      <dgm:prSet/>
      <dgm:spPr/>
      <dgm:t>
        <a:bodyPr/>
        <a:lstStyle/>
        <a:p>
          <a:endParaRPr lang="ru-RU"/>
        </a:p>
      </dgm:t>
    </dgm:pt>
    <dgm:pt modelId="{DBA921C5-AEE2-4811-A5FC-DE8E983962E8}" type="pres">
      <dgm:prSet presAssocID="{E69BD81B-6E24-444B-B0FF-013B0E47E550}" presName="Name0" presStyleCnt="0">
        <dgm:presLayoutVars>
          <dgm:dir/>
          <dgm:resizeHandles val="exact"/>
        </dgm:presLayoutVars>
      </dgm:prSet>
      <dgm:spPr/>
    </dgm:pt>
    <dgm:pt modelId="{C28411EA-1742-4FE4-88BE-5952FD597FCF}" type="pres">
      <dgm:prSet presAssocID="{7995DD35-28C4-4B2F-AA13-2B7E98F8B71E}" presName="node" presStyleLbl="node1" presStyleIdx="0" presStyleCnt="3">
        <dgm:presLayoutVars>
          <dgm:bulletEnabled val="1"/>
        </dgm:presLayoutVars>
      </dgm:prSet>
      <dgm:spPr/>
    </dgm:pt>
    <dgm:pt modelId="{ABE82D11-F1D4-41F8-953C-DCAF9CC9CFE9}" type="pres">
      <dgm:prSet presAssocID="{6905F371-B953-40AF-810E-595C010D95A8}" presName="sibTrans" presStyleLbl="sibTrans2D1" presStyleIdx="0" presStyleCnt="2"/>
      <dgm:spPr/>
    </dgm:pt>
    <dgm:pt modelId="{57AEE53E-6051-4FF5-8A92-7B416C825BBB}" type="pres">
      <dgm:prSet presAssocID="{6905F371-B953-40AF-810E-595C010D95A8}" presName="connectorText" presStyleLbl="sibTrans2D1" presStyleIdx="0" presStyleCnt="2"/>
      <dgm:spPr/>
    </dgm:pt>
    <dgm:pt modelId="{FD19B531-F8BF-42F4-9FCC-6C240D5E09F7}" type="pres">
      <dgm:prSet presAssocID="{1782CFF1-D0F9-43C1-BD5A-AAE73ED9F73A}" presName="node" presStyleLbl="node1" presStyleIdx="1" presStyleCnt="3">
        <dgm:presLayoutVars>
          <dgm:bulletEnabled val="1"/>
        </dgm:presLayoutVars>
      </dgm:prSet>
      <dgm:spPr/>
    </dgm:pt>
    <dgm:pt modelId="{13685A71-BFF9-4053-B5E1-4732678F2B58}" type="pres">
      <dgm:prSet presAssocID="{D677B516-9227-4B6D-A839-DCDA46B00617}" presName="sibTrans" presStyleLbl="sibTrans2D1" presStyleIdx="1" presStyleCnt="2"/>
      <dgm:spPr/>
    </dgm:pt>
    <dgm:pt modelId="{B68FD071-8E40-483A-98C5-B7915CFCAECE}" type="pres">
      <dgm:prSet presAssocID="{D677B516-9227-4B6D-A839-DCDA46B00617}" presName="connectorText" presStyleLbl="sibTrans2D1" presStyleIdx="1" presStyleCnt="2"/>
      <dgm:spPr/>
    </dgm:pt>
    <dgm:pt modelId="{90A93614-87BA-4F29-B3F6-BE59C20000BD}" type="pres">
      <dgm:prSet presAssocID="{4D7A65A0-BBD4-4E23-9FFC-0628AAD133A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ACBCC7-B653-464C-BFEA-6093FCD076B4}" type="presOf" srcId="{1782CFF1-D0F9-43C1-BD5A-AAE73ED9F73A}" destId="{FD19B531-F8BF-42F4-9FCC-6C240D5E09F7}" srcOrd="0" destOrd="0" presId="urn:microsoft.com/office/officeart/2005/8/layout/process1"/>
    <dgm:cxn modelId="{01A7AD8C-CC5E-4410-8D3C-404FD22AA7B8}" type="presOf" srcId="{7995DD35-28C4-4B2F-AA13-2B7E98F8B71E}" destId="{C28411EA-1742-4FE4-88BE-5952FD597FCF}" srcOrd="0" destOrd="0" presId="urn:microsoft.com/office/officeart/2005/8/layout/process1"/>
    <dgm:cxn modelId="{CC3F5E42-F84B-4B2F-9D32-96270BD5996C}" type="presOf" srcId="{6905F371-B953-40AF-810E-595C010D95A8}" destId="{57AEE53E-6051-4FF5-8A92-7B416C825BBB}" srcOrd="1" destOrd="0" presId="urn:microsoft.com/office/officeart/2005/8/layout/process1"/>
    <dgm:cxn modelId="{710AC673-9C89-434B-BDB0-50ABA5F6BCBD}" type="presOf" srcId="{4D7A65A0-BBD4-4E23-9FFC-0628AAD133AA}" destId="{90A93614-87BA-4F29-B3F6-BE59C20000BD}" srcOrd="0" destOrd="0" presId="urn:microsoft.com/office/officeart/2005/8/layout/process1"/>
    <dgm:cxn modelId="{036742B8-2AAC-4E6F-9624-51A1AB0C5B7E}" srcId="{E69BD81B-6E24-444B-B0FF-013B0E47E550}" destId="{1782CFF1-D0F9-43C1-BD5A-AAE73ED9F73A}" srcOrd="1" destOrd="0" parTransId="{E7F4F2AD-6AF2-4A86-99D5-7F17419903A3}" sibTransId="{D677B516-9227-4B6D-A839-DCDA46B00617}"/>
    <dgm:cxn modelId="{562D1E2E-C55E-43A2-AC05-8CE522864E07}" srcId="{E69BD81B-6E24-444B-B0FF-013B0E47E550}" destId="{7995DD35-28C4-4B2F-AA13-2B7E98F8B71E}" srcOrd="0" destOrd="0" parTransId="{20ACF0B0-1CD8-451E-861B-AEEA7B854940}" sibTransId="{6905F371-B953-40AF-810E-595C010D95A8}"/>
    <dgm:cxn modelId="{45D6BBC3-858E-4C65-8783-05CAE2F93697}" type="presOf" srcId="{D677B516-9227-4B6D-A839-DCDA46B00617}" destId="{13685A71-BFF9-4053-B5E1-4732678F2B58}" srcOrd="0" destOrd="0" presId="urn:microsoft.com/office/officeart/2005/8/layout/process1"/>
    <dgm:cxn modelId="{FFF4B90F-6C70-41E8-B826-1322CD14C4A9}" type="presOf" srcId="{D677B516-9227-4B6D-A839-DCDA46B00617}" destId="{B68FD071-8E40-483A-98C5-B7915CFCAECE}" srcOrd="1" destOrd="0" presId="urn:microsoft.com/office/officeart/2005/8/layout/process1"/>
    <dgm:cxn modelId="{48071441-2E86-41E1-8CB5-7C3593AFD7B0}" type="presOf" srcId="{6905F371-B953-40AF-810E-595C010D95A8}" destId="{ABE82D11-F1D4-41F8-953C-DCAF9CC9CFE9}" srcOrd="0" destOrd="0" presId="urn:microsoft.com/office/officeart/2005/8/layout/process1"/>
    <dgm:cxn modelId="{ABA28A10-70B8-45C0-B0A9-5A5743F2F3AF}" srcId="{E69BD81B-6E24-444B-B0FF-013B0E47E550}" destId="{4D7A65A0-BBD4-4E23-9FFC-0628AAD133AA}" srcOrd="2" destOrd="0" parTransId="{5DAB2BF8-9922-4D11-86AD-0495192AB93D}" sibTransId="{F8F9FE2D-25BB-45B3-B073-740ADCA764F1}"/>
    <dgm:cxn modelId="{4E44D03C-5F96-45B8-976D-AC13EE4B73E5}" type="presOf" srcId="{E69BD81B-6E24-444B-B0FF-013B0E47E550}" destId="{DBA921C5-AEE2-4811-A5FC-DE8E983962E8}" srcOrd="0" destOrd="0" presId="urn:microsoft.com/office/officeart/2005/8/layout/process1"/>
    <dgm:cxn modelId="{308A3FC0-98F1-4724-B371-A6DC887A501C}" type="presParOf" srcId="{DBA921C5-AEE2-4811-A5FC-DE8E983962E8}" destId="{C28411EA-1742-4FE4-88BE-5952FD597FCF}" srcOrd="0" destOrd="0" presId="urn:microsoft.com/office/officeart/2005/8/layout/process1"/>
    <dgm:cxn modelId="{C453EF98-911E-4CCA-B720-E4210F217FF5}" type="presParOf" srcId="{DBA921C5-AEE2-4811-A5FC-DE8E983962E8}" destId="{ABE82D11-F1D4-41F8-953C-DCAF9CC9CFE9}" srcOrd="1" destOrd="0" presId="urn:microsoft.com/office/officeart/2005/8/layout/process1"/>
    <dgm:cxn modelId="{8579C958-8883-4F23-AEB3-8B88808F759A}" type="presParOf" srcId="{ABE82D11-F1D4-41F8-953C-DCAF9CC9CFE9}" destId="{57AEE53E-6051-4FF5-8A92-7B416C825BBB}" srcOrd="0" destOrd="0" presId="urn:microsoft.com/office/officeart/2005/8/layout/process1"/>
    <dgm:cxn modelId="{40999621-8711-498B-9D50-10E56A396FBD}" type="presParOf" srcId="{DBA921C5-AEE2-4811-A5FC-DE8E983962E8}" destId="{FD19B531-F8BF-42F4-9FCC-6C240D5E09F7}" srcOrd="2" destOrd="0" presId="urn:microsoft.com/office/officeart/2005/8/layout/process1"/>
    <dgm:cxn modelId="{09640483-15AE-473A-BC67-A0B0AFEC7206}" type="presParOf" srcId="{DBA921C5-AEE2-4811-A5FC-DE8E983962E8}" destId="{13685A71-BFF9-4053-B5E1-4732678F2B58}" srcOrd="3" destOrd="0" presId="urn:microsoft.com/office/officeart/2005/8/layout/process1"/>
    <dgm:cxn modelId="{34D7B422-3022-40E4-9736-06D451D93141}" type="presParOf" srcId="{13685A71-BFF9-4053-B5E1-4732678F2B58}" destId="{B68FD071-8E40-483A-98C5-B7915CFCAECE}" srcOrd="0" destOrd="0" presId="urn:microsoft.com/office/officeart/2005/8/layout/process1"/>
    <dgm:cxn modelId="{6CF19C3C-D235-485F-B454-1C384684A792}" type="presParOf" srcId="{DBA921C5-AEE2-4811-A5FC-DE8E983962E8}" destId="{90A93614-87BA-4F29-B3F6-BE59C20000B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509C0C-0C62-45F5-918A-C1DFDAE1C0E2}" type="doc">
      <dgm:prSet loTypeId="urn:microsoft.com/office/officeart/2005/8/layout/chevron1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E3CF40CA-1C52-4F27-A5E9-66B6923B9FE8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ковалентний неполярний</a:t>
          </a:r>
          <a:endParaRPr lang="ru-RU" sz="2000" b="1" dirty="0">
            <a:latin typeface="Georgia" pitchFamily="18" charset="0"/>
          </a:endParaRPr>
        </a:p>
      </dgm:t>
    </dgm:pt>
    <dgm:pt modelId="{02DCA864-7627-4DC1-B6B1-94FE508D97E3}" type="parTrans" cxnId="{42DF82C6-8BD2-4C3C-80A6-389854D1EE17}">
      <dgm:prSet/>
      <dgm:spPr/>
      <dgm:t>
        <a:bodyPr/>
        <a:lstStyle/>
        <a:p>
          <a:endParaRPr lang="ru-RU"/>
        </a:p>
      </dgm:t>
    </dgm:pt>
    <dgm:pt modelId="{F6249E65-D2C6-4CF7-ABAF-22DE6801BFEA}" type="sibTrans" cxnId="{42DF82C6-8BD2-4C3C-80A6-389854D1EE17}">
      <dgm:prSet/>
      <dgm:spPr/>
      <dgm:t>
        <a:bodyPr/>
        <a:lstStyle/>
        <a:p>
          <a:endParaRPr lang="ru-RU"/>
        </a:p>
      </dgm:t>
    </dgm:pt>
    <dgm:pt modelId="{07A47EF7-7946-4700-876C-A671F734E3DF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ковалентний полярний</a:t>
          </a:r>
          <a:endParaRPr lang="ru-RU" sz="2000" b="1" dirty="0">
            <a:latin typeface="Georgia" pitchFamily="18" charset="0"/>
          </a:endParaRPr>
        </a:p>
      </dgm:t>
    </dgm:pt>
    <dgm:pt modelId="{1BD07683-0CF8-4881-8772-A1AA60365193}" type="parTrans" cxnId="{F3927FBA-E4A9-414E-8364-C82E582E6E31}">
      <dgm:prSet/>
      <dgm:spPr/>
      <dgm:t>
        <a:bodyPr/>
        <a:lstStyle/>
        <a:p>
          <a:endParaRPr lang="ru-RU"/>
        </a:p>
      </dgm:t>
    </dgm:pt>
    <dgm:pt modelId="{ACCEAE2A-3746-4F49-9E87-B834918C2955}" type="sibTrans" cxnId="{F3927FBA-E4A9-414E-8364-C82E582E6E31}">
      <dgm:prSet/>
      <dgm:spPr/>
      <dgm:t>
        <a:bodyPr/>
        <a:lstStyle/>
        <a:p>
          <a:endParaRPr lang="ru-RU"/>
        </a:p>
      </dgm:t>
    </dgm:pt>
    <dgm:pt modelId="{4C075E1A-F99F-487A-A34F-EDB2D099F4E2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іонний</a:t>
          </a:r>
          <a:endParaRPr lang="ru-RU" sz="2000" b="1" dirty="0">
            <a:latin typeface="Georgia" pitchFamily="18" charset="0"/>
          </a:endParaRPr>
        </a:p>
      </dgm:t>
    </dgm:pt>
    <dgm:pt modelId="{F6C4BB82-7412-4F3A-AF16-1C8EA6DA46D7}" type="parTrans" cxnId="{3F72DFF8-3E7F-41E8-80EB-5727FAD8319B}">
      <dgm:prSet/>
      <dgm:spPr/>
      <dgm:t>
        <a:bodyPr/>
        <a:lstStyle/>
        <a:p>
          <a:endParaRPr lang="ru-RU"/>
        </a:p>
      </dgm:t>
    </dgm:pt>
    <dgm:pt modelId="{434C626B-A8B5-4D8F-BB17-AA3AB4D368F6}" type="sibTrans" cxnId="{3F72DFF8-3E7F-41E8-80EB-5727FAD8319B}">
      <dgm:prSet/>
      <dgm:spPr/>
      <dgm:t>
        <a:bodyPr/>
        <a:lstStyle/>
        <a:p>
          <a:endParaRPr lang="ru-RU"/>
        </a:p>
      </dgm:t>
    </dgm:pt>
    <dgm:pt modelId="{12B84910-4B7F-4AB9-9D27-0D3CE1894B1B}" type="pres">
      <dgm:prSet presAssocID="{15509C0C-0C62-45F5-918A-C1DFDAE1C0E2}" presName="Name0" presStyleCnt="0">
        <dgm:presLayoutVars>
          <dgm:dir/>
          <dgm:animLvl val="lvl"/>
          <dgm:resizeHandles val="exact"/>
        </dgm:presLayoutVars>
      </dgm:prSet>
      <dgm:spPr/>
    </dgm:pt>
    <dgm:pt modelId="{03D8CB56-E2DE-4A94-981A-BF564C58958F}" type="pres">
      <dgm:prSet presAssocID="{E3CF40CA-1C52-4F27-A5E9-66B6923B9FE8}" presName="parTxOnly" presStyleLbl="node1" presStyleIdx="0" presStyleCnt="3" custScaleX="1173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8ABAB-A80A-49ED-8A21-4FA801320BCC}" type="pres">
      <dgm:prSet presAssocID="{F6249E65-D2C6-4CF7-ABAF-22DE6801BFEA}" presName="parTxOnlySpace" presStyleCnt="0"/>
      <dgm:spPr/>
    </dgm:pt>
    <dgm:pt modelId="{C00CC33B-F43C-416E-9169-ED8DA643A418}" type="pres">
      <dgm:prSet presAssocID="{07A47EF7-7946-4700-876C-A671F734E3DF}" presName="parTxOnly" presStyleLbl="node1" presStyleIdx="1" presStyleCnt="3" custScaleX="1128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8E262-3384-4A00-89B2-38C153D306A3}" type="pres">
      <dgm:prSet presAssocID="{ACCEAE2A-3746-4F49-9E87-B834918C2955}" presName="parTxOnlySpace" presStyleCnt="0"/>
      <dgm:spPr/>
    </dgm:pt>
    <dgm:pt modelId="{3E09EDDB-CEA3-4575-B467-68CF335F8ADF}" type="pres">
      <dgm:prSet presAssocID="{4C075E1A-F99F-487A-A34F-EDB2D099F4E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4E40908-C9A4-4C4F-AA90-83F1D52B689D}" type="presOf" srcId="{E3CF40CA-1C52-4F27-A5E9-66B6923B9FE8}" destId="{03D8CB56-E2DE-4A94-981A-BF564C58958F}" srcOrd="0" destOrd="0" presId="urn:microsoft.com/office/officeart/2005/8/layout/chevron1"/>
    <dgm:cxn modelId="{3F72DFF8-3E7F-41E8-80EB-5727FAD8319B}" srcId="{15509C0C-0C62-45F5-918A-C1DFDAE1C0E2}" destId="{4C075E1A-F99F-487A-A34F-EDB2D099F4E2}" srcOrd="2" destOrd="0" parTransId="{F6C4BB82-7412-4F3A-AF16-1C8EA6DA46D7}" sibTransId="{434C626B-A8B5-4D8F-BB17-AA3AB4D368F6}"/>
    <dgm:cxn modelId="{30E69B76-FA07-4EAE-8545-D583F12A964F}" type="presOf" srcId="{4C075E1A-F99F-487A-A34F-EDB2D099F4E2}" destId="{3E09EDDB-CEA3-4575-B467-68CF335F8ADF}" srcOrd="0" destOrd="0" presId="urn:microsoft.com/office/officeart/2005/8/layout/chevron1"/>
    <dgm:cxn modelId="{B9D3A2CF-C38B-4DB7-A6F9-12BEB738FD11}" type="presOf" srcId="{07A47EF7-7946-4700-876C-A671F734E3DF}" destId="{C00CC33B-F43C-416E-9169-ED8DA643A418}" srcOrd="0" destOrd="0" presId="urn:microsoft.com/office/officeart/2005/8/layout/chevron1"/>
    <dgm:cxn modelId="{B472DB75-595C-4181-8690-BFBE92CD1B91}" type="presOf" srcId="{15509C0C-0C62-45F5-918A-C1DFDAE1C0E2}" destId="{12B84910-4B7F-4AB9-9D27-0D3CE1894B1B}" srcOrd="0" destOrd="0" presId="urn:microsoft.com/office/officeart/2005/8/layout/chevron1"/>
    <dgm:cxn modelId="{42DF82C6-8BD2-4C3C-80A6-389854D1EE17}" srcId="{15509C0C-0C62-45F5-918A-C1DFDAE1C0E2}" destId="{E3CF40CA-1C52-4F27-A5E9-66B6923B9FE8}" srcOrd="0" destOrd="0" parTransId="{02DCA864-7627-4DC1-B6B1-94FE508D97E3}" sibTransId="{F6249E65-D2C6-4CF7-ABAF-22DE6801BFEA}"/>
    <dgm:cxn modelId="{F3927FBA-E4A9-414E-8364-C82E582E6E31}" srcId="{15509C0C-0C62-45F5-918A-C1DFDAE1C0E2}" destId="{07A47EF7-7946-4700-876C-A671F734E3DF}" srcOrd="1" destOrd="0" parTransId="{1BD07683-0CF8-4881-8772-A1AA60365193}" sibTransId="{ACCEAE2A-3746-4F49-9E87-B834918C2955}"/>
    <dgm:cxn modelId="{FD8FE686-8143-4431-88F4-7A0EF620E481}" type="presParOf" srcId="{12B84910-4B7F-4AB9-9D27-0D3CE1894B1B}" destId="{03D8CB56-E2DE-4A94-981A-BF564C58958F}" srcOrd="0" destOrd="0" presId="urn:microsoft.com/office/officeart/2005/8/layout/chevron1"/>
    <dgm:cxn modelId="{B01BAC7B-AC3B-4DCB-9DD8-7013ECA25A4C}" type="presParOf" srcId="{12B84910-4B7F-4AB9-9D27-0D3CE1894B1B}" destId="{A6F8ABAB-A80A-49ED-8A21-4FA801320BCC}" srcOrd="1" destOrd="0" presId="urn:microsoft.com/office/officeart/2005/8/layout/chevron1"/>
    <dgm:cxn modelId="{167F8D17-363E-4E55-AC32-7DD4C14A9D76}" type="presParOf" srcId="{12B84910-4B7F-4AB9-9D27-0D3CE1894B1B}" destId="{C00CC33B-F43C-416E-9169-ED8DA643A418}" srcOrd="2" destOrd="0" presId="urn:microsoft.com/office/officeart/2005/8/layout/chevron1"/>
    <dgm:cxn modelId="{1895D342-9915-4FBC-998E-A6291062CA65}" type="presParOf" srcId="{12B84910-4B7F-4AB9-9D27-0D3CE1894B1B}" destId="{EA98E262-3384-4A00-89B2-38C153D306A3}" srcOrd="3" destOrd="0" presId="urn:microsoft.com/office/officeart/2005/8/layout/chevron1"/>
    <dgm:cxn modelId="{EB0BD8CA-E37B-4B9B-BCBE-4F7B7DF1EFB6}" type="presParOf" srcId="{12B84910-4B7F-4AB9-9D27-0D3CE1894B1B}" destId="{3E09EDDB-CEA3-4575-B467-68CF335F8AD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D5E5F2-5D5F-4DBF-8C18-DD0F060CB283}" type="doc">
      <dgm:prSet loTypeId="urn:microsoft.com/office/officeart/2005/8/layout/arrow4" loCatId="process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111AD6DE-4F15-41DF-90E3-FF2379E6A197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</a:rPr>
            <a:t>валентність </a:t>
          </a:r>
          <a:r>
            <a:rPr lang="uk-UA" sz="2400" dirty="0" smtClean="0">
              <a:latin typeface="Georgia" pitchFamily="18" charset="0"/>
            </a:rPr>
            <a:t>– це здатність атома утворювати визначене число хімічних зв’язків з іншими атомами</a:t>
          </a:r>
          <a:endParaRPr lang="ru-RU" sz="2400" dirty="0">
            <a:latin typeface="Georgia" pitchFamily="18" charset="0"/>
          </a:endParaRPr>
        </a:p>
      </dgm:t>
    </dgm:pt>
    <dgm:pt modelId="{BFFEC1A1-48DD-4013-A629-2EFDDC2FB4D6}" type="parTrans" cxnId="{10C9BCC6-141D-4D73-92FB-1550F115274C}">
      <dgm:prSet/>
      <dgm:spPr/>
      <dgm:t>
        <a:bodyPr/>
        <a:lstStyle/>
        <a:p>
          <a:endParaRPr lang="ru-RU"/>
        </a:p>
      </dgm:t>
    </dgm:pt>
    <dgm:pt modelId="{6A981CCE-8A83-4180-8F01-7829A3F3A47A}" type="sibTrans" cxnId="{10C9BCC6-141D-4D73-92FB-1550F115274C}">
      <dgm:prSet/>
      <dgm:spPr/>
      <dgm:t>
        <a:bodyPr/>
        <a:lstStyle/>
        <a:p>
          <a:endParaRPr lang="ru-RU"/>
        </a:p>
      </dgm:t>
    </dgm:pt>
    <dgm:pt modelId="{3F33775A-6670-45AE-B40F-988B1793BA67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</a:rPr>
            <a:t>ступінь окиснення </a:t>
          </a:r>
          <a:r>
            <a:rPr lang="uk-UA" sz="2400" dirty="0" smtClean="0">
              <a:latin typeface="Georgia" pitchFamily="18" charset="0"/>
            </a:rPr>
            <a:t>– це умовний заряд атому в сполуці, який визначено за умови, що вона складається лише з іонів</a:t>
          </a:r>
          <a:endParaRPr lang="ru-RU" sz="2400" dirty="0">
            <a:latin typeface="Georgia" pitchFamily="18" charset="0"/>
          </a:endParaRPr>
        </a:p>
      </dgm:t>
    </dgm:pt>
    <dgm:pt modelId="{ADF3C445-5C9D-4791-8274-6B23EC916C8C}" type="parTrans" cxnId="{63B76DA9-62E1-4675-9836-DCFA9CC4BC61}">
      <dgm:prSet/>
      <dgm:spPr/>
      <dgm:t>
        <a:bodyPr/>
        <a:lstStyle/>
        <a:p>
          <a:endParaRPr lang="ru-RU"/>
        </a:p>
      </dgm:t>
    </dgm:pt>
    <dgm:pt modelId="{2AA7AE90-7C39-4FE0-ADC2-4565224CABB4}" type="sibTrans" cxnId="{63B76DA9-62E1-4675-9836-DCFA9CC4BC61}">
      <dgm:prSet/>
      <dgm:spPr/>
      <dgm:t>
        <a:bodyPr/>
        <a:lstStyle/>
        <a:p>
          <a:endParaRPr lang="ru-RU"/>
        </a:p>
      </dgm:t>
    </dgm:pt>
    <dgm:pt modelId="{091EE4B2-9ACB-4EC0-9ECB-0988DF1586A6}" type="pres">
      <dgm:prSet presAssocID="{18D5E5F2-5D5F-4DBF-8C18-DD0F060CB283}" presName="compositeShape" presStyleCnt="0">
        <dgm:presLayoutVars>
          <dgm:chMax val="2"/>
          <dgm:dir/>
          <dgm:resizeHandles val="exact"/>
        </dgm:presLayoutVars>
      </dgm:prSet>
      <dgm:spPr/>
    </dgm:pt>
    <dgm:pt modelId="{D7B6D01B-081F-4638-A16A-1369D9D8C361}" type="pres">
      <dgm:prSet presAssocID="{111AD6DE-4F15-41DF-90E3-FF2379E6A197}" presName="upArrow" presStyleLbl="node1" presStyleIdx="0" presStyleCnt="2"/>
      <dgm:spPr/>
    </dgm:pt>
    <dgm:pt modelId="{C7536E57-9E5C-4A4B-AC7F-DD2C9BE6FC27}" type="pres">
      <dgm:prSet presAssocID="{111AD6DE-4F15-41DF-90E3-FF2379E6A197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DAD63-6F4E-4CB5-91BA-83F296CD82B4}" type="pres">
      <dgm:prSet presAssocID="{3F33775A-6670-45AE-B40F-988B1793BA67}" presName="downArrow" presStyleLbl="node1" presStyleIdx="1" presStyleCnt="2"/>
      <dgm:spPr/>
    </dgm:pt>
    <dgm:pt modelId="{4E3C4300-CDA8-4655-AC75-E7BE819247B6}" type="pres">
      <dgm:prSet presAssocID="{3F33775A-6670-45AE-B40F-988B1793BA6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623926-AC46-4340-BC4C-43ADA8366E2A}" type="presOf" srcId="{3F33775A-6670-45AE-B40F-988B1793BA67}" destId="{4E3C4300-CDA8-4655-AC75-E7BE819247B6}" srcOrd="0" destOrd="0" presId="urn:microsoft.com/office/officeart/2005/8/layout/arrow4"/>
    <dgm:cxn modelId="{63B76DA9-62E1-4675-9836-DCFA9CC4BC61}" srcId="{18D5E5F2-5D5F-4DBF-8C18-DD0F060CB283}" destId="{3F33775A-6670-45AE-B40F-988B1793BA67}" srcOrd="1" destOrd="0" parTransId="{ADF3C445-5C9D-4791-8274-6B23EC916C8C}" sibTransId="{2AA7AE90-7C39-4FE0-ADC2-4565224CABB4}"/>
    <dgm:cxn modelId="{10C9BCC6-141D-4D73-92FB-1550F115274C}" srcId="{18D5E5F2-5D5F-4DBF-8C18-DD0F060CB283}" destId="{111AD6DE-4F15-41DF-90E3-FF2379E6A197}" srcOrd="0" destOrd="0" parTransId="{BFFEC1A1-48DD-4013-A629-2EFDDC2FB4D6}" sibTransId="{6A981CCE-8A83-4180-8F01-7829A3F3A47A}"/>
    <dgm:cxn modelId="{A7E63AD1-34F8-48A7-9BD6-BDD4FB145DB2}" type="presOf" srcId="{111AD6DE-4F15-41DF-90E3-FF2379E6A197}" destId="{C7536E57-9E5C-4A4B-AC7F-DD2C9BE6FC27}" srcOrd="0" destOrd="0" presId="urn:microsoft.com/office/officeart/2005/8/layout/arrow4"/>
    <dgm:cxn modelId="{961BB3E2-9497-4AB3-8922-4ABD7E4CD6AC}" type="presOf" srcId="{18D5E5F2-5D5F-4DBF-8C18-DD0F060CB283}" destId="{091EE4B2-9ACB-4EC0-9ECB-0988DF1586A6}" srcOrd="0" destOrd="0" presId="urn:microsoft.com/office/officeart/2005/8/layout/arrow4"/>
    <dgm:cxn modelId="{DEC73801-0DD3-4FD9-AB33-1FAD84E316A8}" type="presParOf" srcId="{091EE4B2-9ACB-4EC0-9ECB-0988DF1586A6}" destId="{D7B6D01B-081F-4638-A16A-1369D9D8C361}" srcOrd="0" destOrd="0" presId="urn:microsoft.com/office/officeart/2005/8/layout/arrow4"/>
    <dgm:cxn modelId="{E0C63E6E-F388-4D14-955D-0E69385986E1}" type="presParOf" srcId="{091EE4B2-9ACB-4EC0-9ECB-0988DF1586A6}" destId="{C7536E57-9E5C-4A4B-AC7F-DD2C9BE6FC27}" srcOrd="1" destOrd="0" presId="urn:microsoft.com/office/officeart/2005/8/layout/arrow4"/>
    <dgm:cxn modelId="{733E63A0-3FD5-45F4-9A82-A20BA04214EB}" type="presParOf" srcId="{091EE4B2-9ACB-4EC0-9ECB-0988DF1586A6}" destId="{1EEDAD63-6F4E-4CB5-91BA-83F296CD82B4}" srcOrd="2" destOrd="0" presId="urn:microsoft.com/office/officeart/2005/8/layout/arrow4"/>
    <dgm:cxn modelId="{20F8CE76-3D39-488F-925A-BB3C048D5EDC}" type="presParOf" srcId="{091EE4B2-9ACB-4EC0-9ECB-0988DF1586A6}" destId="{4E3C4300-CDA8-4655-AC75-E7BE819247B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114B6E-F0A0-41D0-95E4-2597B6314D25}" type="doc">
      <dgm:prSet loTypeId="urn:microsoft.com/office/officeart/2005/8/layout/vList2" loCatId="list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6CD05F32-0A83-4A12-A212-82A4F2772D53}">
      <dgm:prSet phldrT="[Текст]"/>
      <dgm:spPr/>
      <dgm:t>
        <a:bodyPr/>
        <a:lstStyle/>
        <a:p>
          <a:r>
            <a:rPr lang="uk-UA" b="0" dirty="0" smtClean="0">
              <a:latin typeface="Georgia" pitchFamily="18" charset="0"/>
            </a:rPr>
            <a:t>Від </a:t>
          </a:r>
          <a:r>
            <a:rPr lang="uk-UA" b="1" dirty="0" smtClean="0">
              <a:latin typeface="Georgia" pitchFamily="18" charset="0"/>
            </a:rPr>
            <a:t>електропровідності</a:t>
          </a:r>
          <a:r>
            <a:rPr lang="uk-UA" b="0" dirty="0" smtClean="0">
              <a:latin typeface="Georgia" pitchFamily="18" charset="0"/>
            </a:rPr>
            <a:t> розчинів до вивчення </a:t>
          </a:r>
          <a:r>
            <a:rPr lang="uk-UA" b="1" dirty="0" smtClean="0">
              <a:latin typeface="Georgia" pitchFamily="18" charset="0"/>
            </a:rPr>
            <a:t>механізму дисоціації</a:t>
          </a:r>
          <a:endParaRPr lang="ru-RU" b="1" dirty="0">
            <a:latin typeface="Georgia" pitchFamily="18" charset="0"/>
          </a:endParaRPr>
        </a:p>
      </dgm:t>
    </dgm:pt>
    <dgm:pt modelId="{904BC979-4945-48A4-92AE-98FDE4E37215}" type="parTrans" cxnId="{F9540F5B-AEEC-4CC7-BCB2-C91D75E3E42C}">
      <dgm:prSet/>
      <dgm:spPr/>
      <dgm:t>
        <a:bodyPr/>
        <a:lstStyle/>
        <a:p>
          <a:endParaRPr lang="ru-RU"/>
        </a:p>
      </dgm:t>
    </dgm:pt>
    <dgm:pt modelId="{9D556BED-35CC-405B-8C70-94644DF2224F}" type="sibTrans" cxnId="{F9540F5B-AEEC-4CC7-BCB2-C91D75E3E42C}">
      <dgm:prSet/>
      <dgm:spPr/>
      <dgm:t>
        <a:bodyPr/>
        <a:lstStyle/>
        <a:p>
          <a:endParaRPr lang="ru-RU"/>
        </a:p>
      </dgm:t>
    </dgm:pt>
    <dgm:pt modelId="{408BA3E8-0544-44C8-8C5F-140AC46DDF13}">
      <dgm:prSet phldrT="[Текст]"/>
      <dgm:spPr/>
      <dgm:t>
        <a:bodyPr/>
        <a:lstStyle/>
        <a:p>
          <a:r>
            <a:rPr lang="uk-UA" b="0" dirty="0" smtClean="0">
              <a:latin typeface="Georgia" pitchFamily="18" charset="0"/>
            </a:rPr>
            <a:t>Від особливостей </a:t>
          </a:r>
          <a:r>
            <a:rPr lang="uk-UA" b="1" dirty="0" smtClean="0">
              <a:latin typeface="Georgia" pitchFamily="18" charset="0"/>
            </a:rPr>
            <a:t>реакції обміну </a:t>
          </a:r>
          <a:r>
            <a:rPr lang="uk-UA" b="0" dirty="0" smtClean="0">
              <a:latin typeface="Georgia" pitchFamily="18" charset="0"/>
            </a:rPr>
            <a:t>і передбачення наявності іонів у розчині до </a:t>
          </a:r>
          <a:r>
            <a:rPr lang="uk-UA" b="1" dirty="0" smtClean="0">
              <a:latin typeface="Georgia" pitchFamily="18" charset="0"/>
            </a:rPr>
            <a:t>пояснень електропровідності і механізму дисоціації</a:t>
          </a:r>
          <a:endParaRPr lang="ru-RU" b="1" dirty="0">
            <a:latin typeface="Georgia" pitchFamily="18" charset="0"/>
          </a:endParaRPr>
        </a:p>
      </dgm:t>
    </dgm:pt>
    <dgm:pt modelId="{862CF698-8E30-4552-8A31-21A224551862}" type="parTrans" cxnId="{BFED2B31-50A1-4A99-8247-EEB1065442C0}">
      <dgm:prSet/>
      <dgm:spPr/>
      <dgm:t>
        <a:bodyPr/>
        <a:lstStyle/>
        <a:p>
          <a:endParaRPr lang="ru-RU"/>
        </a:p>
      </dgm:t>
    </dgm:pt>
    <dgm:pt modelId="{7CE010B7-B19D-4393-AADA-9039A4406A2B}" type="sibTrans" cxnId="{BFED2B31-50A1-4A99-8247-EEB1065442C0}">
      <dgm:prSet/>
      <dgm:spPr/>
      <dgm:t>
        <a:bodyPr/>
        <a:lstStyle/>
        <a:p>
          <a:endParaRPr lang="ru-RU"/>
        </a:p>
      </dgm:t>
    </dgm:pt>
    <dgm:pt modelId="{13D069EC-813C-432A-9705-E91AAE172648}">
      <dgm:prSet phldrT="[Текст]"/>
      <dgm:spPr/>
      <dgm:t>
        <a:bodyPr/>
        <a:lstStyle/>
        <a:p>
          <a:r>
            <a:rPr lang="uk-UA" b="0" dirty="0" smtClean="0">
              <a:latin typeface="Georgia" pitchFamily="18" charset="0"/>
            </a:rPr>
            <a:t>Від дослідження </a:t>
          </a:r>
          <a:r>
            <a:rPr lang="uk-UA" b="1" dirty="0" smtClean="0">
              <a:latin typeface="Georgia" pitchFamily="18" charset="0"/>
            </a:rPr>
            <a:t>відмінностей природи розчинів </a:t>
          </a:r>
          <a:r>
            <a:rPr lang="uk-UA" b="0" dirty="0" smtClean="0">
              <a:latin typeface="Georgia" pitchFamily="18" charset="0"/>
            </a:rPr>
            <a:t>і процесів розчинення речовин з різними </a:t>
          </a:r>
          <a:r>
            <a:rPr lang="uk-UA" b="1" dirty="0" smtClean="0">
              <a:latin typeface="Georgia" pitchFamily="18" charset="0"/>
            </a:rPr>
            <a:t>типами хімічного зв’язку</a:t>
          </a:r>
          <a:r>
            <a:rPr lang="uk-UA" b="0" dirty="0" smtClean="0">
              <a:latin typeface="Georgia" pitchFamily="18" charset="0"/>
            </a:rPr>
            <a:t> до з’ясування суті </a:t>
          </a:r>
          <a:r>
            <a:rPr lang="uk-UA" b="1" dirty="0" smtClean="0">
              <a:latin typeface="Georgia" pitchFamily="18" charset="0"/>
            </a:rPr>
            <a:t>процесу електролітичної дисоціації</a:t>
          </a:r>
          <a:endParaRPr lang="ru-RU" b="1" dirty="0">
            <a:latin typeface="Georgia" pitchFamily="18" charset="0"/>
          </a:endParaRPr>
        </a:p>
      </dgm:t>
    </dgm:pt>
    <dgm:pt modelId="{F4AAF377-41E1-489C-9ACB-B033FB93F07B}" type="parTrans" cxnId="{19040381-9D5B-4B0B-90E7-78CACF70B71C}">
      <dgm:prSet/>
      <dgm:spPr/>
      <dgm:t>
        <a:bodyPr/>
        <a:lstStyle/>
        <a:p>
          <a:endParaRPr lang="ru-RU"/>
        </a:p>
      </dgm:t>
    </dgm:pt>
    <dgm:pt modelId="{DA70F497-E04D-4183-B068-8F36F21DECC7}" type="sibTrans" cxnId="{19040381-9D5B-4B0B-90E7-78CACF70B71C}">
      <dgm:prSet/>
      <dgm:spPr/>
      <dgm:t>
        <a:bodyPr/>
        <a:lstStyle/>
        <a:p>
          <a:endParaRPr lang="ru-RU"/>
        </a:p>
      </dgm:t>
    </dgm:pt>
    <dgm:pt modelId="{3CDB1F53-CEDD-4B47-ADB9-5A2E3A39936B}" type="pres">
      <dgm:prSet presAssocID="{78114B6E-F0A0-41D0-95E4-2597B6314D25}" presName="linear" presStyleCnt="0">
        <dgm:presLayoutVars>
          <dgm:animLvl val="lvl"/>
          <dgm:resizeHandles val="exact"/>
        </dgm:presLayoutVars>
      </dgm:prSet>
      <dgm:spPr/>
    </dgm:pt>
    <dgm:pt modelId="{7DE640AC-B9C8-46A2-ADB1-7AD643FFFE2E}" type="pres">
      <dgm:prSet presAssocID="{6CD05F32-0A83-4A12-A212-82A4F2772D53}" presName="parentText" presStyleLbl="node1" presStyleIdx="0" presStyleCnt="3" custLinFactY="-9899" custLinFactNeighborX="126" custLinFactNeighborY="-100000">
        <dgm:presLayoutVars>
          <dgm:chMax val="0"/>
          <dgm:bulletEnabled val="1"/>
        </dgm:presLayoutVars>
      </dgm:prSet>
      <dgm:spPr/>
    </dgm:pt>
    <dgm:pt modelId="{532C5880-8366-4FAA-82B6-B44B23259511}" type="pres">
      <dgm:prSet presAssocID="{9D556BED-35CC-405B-8C70-94644DF2224F}" presName="spacer" presStyleCnt="0"/>
      <dgm:spPr/>
    </dgm:pt>
    <dgm:pt modelId="{CE48A182-4146-40BD-91EF-169787618BB5}" type="pres">
      <dgm:prSet presAssocID="{408BA3E8-0544-44C8-8C5F-140AC46DDF1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0C8F5BC-FF9D-40C8-8B98-BA877AE86035}" type="pres">
      <dgm:prSet presAssocID="{7CE010B7-B19D-4393-AADA-9039A4406A2B}" presName="spacer" presStyleCnt="0"/>
      <dgm:spPr/>
    </dgm:pt>
    <dgm:pt modelId="{533E4944-FF15-46C5-8BED-A5C9300A323F}" type="pres">
      <dgm:prSet presAssocID="{13D069EC-813C-432A-9705-E91AAE172648}" presName="parentText" presStyleLbl="node1" presStyleIdx="2" presStyleCnt="3" custLinFactY="12962" custLinFactNeighborX="1001" custLinFactNeighborY="100000">
        <dgm:presLayoutVars>
          <dgm:chMax val="0"/>
          <dgm:bulletEnabled val="1"/>
        </dgm:presLayoutVars>
      </dgm:prSet>
      <dgm:spPr/>
    </dgm:pt>
  </dgm:ptLst>
  <dgm:cxnLst>
    <dgm:cxn modelId="{F9540F5B-AEEC-4CC7-BCB2-C91D75E3E42C}" srcId="{78114B6E-F0A0-41D0-95E4-2597B6314D25}" destId="{6CD05F32-0A83-4A12-A212-82A4F2772D53}" srcOrd="0" destOrd="0" parTransId="{904BC979-4945-48A4-92AE-98FDE4E37215}" sibTransId="{9D556BED-35CC-405B-8C70-94644DF2224F}"/>
    <dgm:cxn modelId="{2D0BFE5B-7C64-47AF-999E-92AE89ED71FC}" type="presOf" srcId="{78114B6E-F0A0-41D0-95E4-2597B6314D25}" destId="{3CDB1F53-CEDD-4B47-ADB9-5A2E3A39936B}" srcOrd="0" destOrd="0" presId="urn:microsoft.com/office/officeart/2005/8/layout/vList2"/>
    <dgm:cxn modelId="{9C1C6D1A-6CC3-4C71-A22E-0B8981D67977}" type="presOf" srcId="{408BA3E8-0544-44C8-8C5F-140AC46DDF13}" destId="{CE48A182-4146-40BD-91EF-169787618BB5}" srcOrd="0" destOrd="0" presId="urn:microsoft.com/office/officeart/2005/8/layout/vList2"/>
    <dgm:cxn modelId="{BDEB92C8-43B2-488C-8985-0402F13E36AA}" type="presOf" srcId="{13D069EC-813C-432A-9705-E91AAE172648}" destId="{533E4944-FF15-46C5-8BED-A5C9300A323F}" srcOrd="0" destOrd="0" presId="urn:microsoft.com/office/officeart/2005/8/layout/vList2"/>
    <dgm:cxn modelId="{BFED2B31-50A1-4A99-8247-EEB1065442C0}" srcId="{78114B6E-F0A0-41D0-95E4-2597B6314D25}" destId="{408BA3E8-0544-44C8-8C5F-140AC46DDF13}" srcOrd="1" destOrd="0" parTransId="{862CF698-8E30-4552-8A31-21A224551862}" sibTransId="{7CE010B7-B19D-4393-AADA-9039A4406A2B}"/>
    <dgm:cxn modelId="{25E0A3AD-2059-4796-B424-51FB97AE611F}" type="presOf" srcId="{6CD05F32-0A83-4A12-A212-82A4F2772D53}" destId="{7DE640AC-B9C8-46A2-ADB1-7AD643FFFE2E}" srcOrd="0" destOrd="0" presId="urn:microsoft.com/office/officeart/2005/8/layout/vList2"/>
    <dgm:cxn modelId="{19040381-9D5B-4B0B-90E7-78CACF70B71C}" srcId="{78114B6E-F0A0-41D0-95E4-2597B6314D25}" destId="{13D069EC-813C-432A-9705-E91AAE172648}" srcOrd="2" destOrd="0" parTransId="{F4AAF377-41E1-489C-9ACB-B033FB93F07B}" sibTransId="{DA70F497-E04D-4183-B068-8F36F21DECC7}"/>
    <dgm:cxn modelId="{43A9B46E-E044-4FDB-A73B-09033A122AA0}" type="presParOf" srcId="{3CDB1F53-CEDD-4B47-ADB9-5A2E3A39936B}" destId="{7DE640AC-B9C8-46A2-ADB1-7AD643FFFE2E}" srcOrd="0" destOrd="0" presId="urn:microsoft.com/office/officeart/2005/8/layout/vList2"/>
    <dgm:cxn modelId="{22C55519-3EEC-4F2F-AADC-F901C1FB41AB}" type="presParOf" srcId="{3CDB1F53-CEDD-4B47-ADB9-5A2E3A39936B}" destId="{532C5880-8366-4FAA-82B6-B44B23259511}" srcOrd="1" destOrd="0" presId="urn:microsoft.com/office/officeart/2005/8/layout/vList2"/>
    <dgm:cxn modelId="{1F562665-BC3C-4991-9103-63E1947336E2}" type="presParOf" srcId="{3CDB1F53-CEDD-4B47-ADB9-5A2E3A39936B}" destId="{CE48A182-4146-40BD-91EF-169787618BB5}" srcOrd="2" destOrd="0" presId="urn:microsoft.com/office/officeart/2005/8/layout/vList2"/>
    <dgm:cxn modelId="{732DE37F-DE8D-49B7-8FF4-864AF8943017}" type="presParOf" srcId="{3CDB1F53-CEDD-4B47-ADB9-5A2E3A39936B}" destId="{F0C8F5BC-FF9D-40C8-8B98-BA877AE86035}" srcOrd="3" destOrd="0" presId="urn:microsoft.com/office/officeart/2005/8/layout/vList2"/>
    <dgm:cxn modelId="{8A2C1E54-C440-4C32-80D3-3FF5958A92F8}" type="presParOf" srcId="{3CDB1F53-CEDD-4B47-ADB9-5A2E3A39936B}" destId="{533E4944-FF15-46C5-8BED-A5C9300A32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8411EA-1742-4FE4-88BE-5952FD597FCF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іонний</a:t>
          </a:r>
          <a:endParaRPr lang="ru-RU" sz="2000" b="1" kern="1200" dirty="0">
            <a:latin typeface="Georgia" pitchFamily="18" charset="0"/>
          </a:endParaRPr>
        </a:p>
      </dsp:txBody>
      <dsp:txXfrm>
        <a:off x="7233" y="1614418"/>
        <a:ext cx="2161877" cy="1297126"/>
      </dsp:txXfrm>
    </dsp:sp>
    <dsp:sp modelId="{ABE82D11-F1D4-41F8-953C-DCAF9CC9CFE9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385298" y="1994908"/>
        <a:ext cx="458317" cy="536145"/>
      </dsp:txXfrm>
    </dsp:sp>
    <dsp:sp modelId="{FD19B531-F8BF-42F4-9FCC-6C240D5E09F7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-139622"/>
                <a:satOff val="-4225"/>
                <a:lumOff val="27741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-139622"/>
                <a:satOff val="-4225"/>
                <a:lumOff val="27741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-139622"/>
                <a:satOff val="-4225"/>
                <a:lumOff val="277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ковалентний полярний і ковалентний неполярний</a:t>
          </a:r>
          <a:endParaRPr lang="ru-RU" sz="2000" b="1" kern="1200" dirty="0">
            <a:latin typeface="Georgia" pitchFamily="18" charset="0"/>
          </a:endParaRPr>
        </a:p>
      </dsp:txBody>
      <dsp:txXfrm>
        <a:off x="3033861" y="1614418"/>
        <a:ext cx="2161877" cy="1297126"/>
      </dsp:txXfrm>
    </dsp:sp>
    <dsp:sp modelId="{13685A71-BFF9-4053-B5E1-4732678F2B58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217570"/>
                <a:satOff val="-5929"/>
                <a:lumOff val="32051"/>
                <a:alphaOff val="0"/>
                <a:shade val="51000"/>
                <a:satMod val="130000"/>
              </a:schemeClr>
            </a:gs>
            <a:gs pos="80000">
              <a:schemeClr val="accent4">
                <a:shade val="90000"/>
                <a:hueOff val="-217570"/>
                <a:satOff val="-5929"/>
                <a:lumOff val="32051"/>
                <a:alphaOff val="0"/>
                <a:shade val="93000"/>
                <a:satMod val="130000"/>
              </a:schemeClr>
            </a:gs>
            <a:gs pos="100000">
              <a:schemeClr val="accent4">
                <a:shade val="90000"/>
                <a:hueOff val="-217570"/>
                <a:satOff val="-5929"/>
                <a:lumOff val="320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411926" y="1994908"/>
        <a:ext cx="458317" cy="536145"/>
      </dsp:txXfrm>
    </dsp:sp>
    <dsp:sp modelId="{90A93614-87BA-4F29-B3F6-BE59C20000BD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-139622"/>
                <a:satOff val="-4225"/>
                <a:lumOff val="27741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-139622"/>
                <a:satOff val="-4225"/>
                <a:lumOff val="27741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-139622"/>
                <a:satOff val="-4225"/>
                <a:lumOff val="277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ступінь окислення</a:t>
          </a:r>
          <a:endParaRPr lang="ru-RU" sz="2000" b="1" kern="1200" dirty="0">
            <a:latin typeface="Georgia" pitchFamily="18" charset="0"/>
          </a:endParaRPr>
        </a:p>
      </dsp:txBody>
      <dsp:txXfrm>
        <a:off x="6060489" y="1614418"/>
        <a:ext cx="2161877" cy="12971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D8CB56-E2DE-4A94-981A-BF564C58958F}">
      <dsp:nvSpPr>
        <dsp:cNvPr id="0" name=""/>
        <dsp:cNvSpPr/>
      </dsp:nvSpPr>
      <dsp:spPr>
        <a:xfrm>
          <a:off x="2572" y="1732558"/>
          <a:ext cx="3111172" cy="1060846"/>
        </a:xfrm>
        <a:prstGeom prst="chevron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ковалентний неполярний</a:t>
          </a:r>
          <a:endParaRPr lang="ru-RU" sz="2000" b="1" kern="1200" dirty="0">
            <a:latin typeface="Georgia" pitchFamily="18" charset="0"/>
          </a:endParaRPr>
        </a:p>
      </dsp:txBody>
      <dsp:txXfrm>
        <a:off x="2572" y="1732558"/>
        <a:ext cx="3111172" cy="1060846"/>
      </dsp:txXfrm>
    </dsp:sp>
    <dsp:sp modelId="{C00CC33B-F43C-416E-9169-ED8DA643A418}">
      <dsp:nvSpPr>
        <dsp:cNvPr id="0" name=""/>
        <dsp:cNvSpPr/>
      </dsp:nvSpPr>
      <dsp:spPr>
        <a:xfrm>
          <a:off x="2848533" y="1732558"/>
          <a:ext cx="2991588" cy="1060846"/>
        </a:xfrm>
        <a:prstGeom prst="chevron">
          <a:avLst/>
        </a:prstGeom>
        <a:solidFill>
          <a:schemeClr val="accent4">
            <a:shade val="80000"/>
            <a:hueOff val="-88279"/>
            <a:satOff val="-2183"/>
            <a:lumOff val="124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ковалентний полярний</a:t>
          </a:r>
          <a:endParaRPr lang="ru-RU" sz="2000" b="1" kern="1200" dirty="0">
            <a:latin typeface="Georgia" pitchFamily="18" charset="0"/>
          </a:endParaRPr>
        </a:p>
      </dsp:txBody>
      <dsp:txXfrm>
        <a:off x="2848533" y="1732558"/>
        <a:ext cx="2991588" cy="1060846"/>
      </dsp:txXfrm>
    </dsp:sp>
    <dsp:sp modelId="{3E09EDDB-CEA3-4575-B467-68CF335F8ADF}">
      <dsp:nvSpPr>
        <dsp:cNvPr id="0" name=""/>
        <dsp:cNvSpPr/>
      </dsp:nvSpPr>
      <dsp:spPr>
        <a:xfrm>
          <a:off x="5574909" y="1732558"/>
          <a:ext cx="2652117" cy="1060846"/>
        </a:xfrm>
        <a:prstGeom prst="chevron">
          <a:avLst/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іонний</a:t>
          </a:r>
          <a:endParaRPr lang="ru-RU" sz="2000" b="1" kern="1200" dirty="0">
            <a:latin typeface="Georgia" pitchFamily="18" charset="0"/>
          </a:endParaRPr>
        </a:p>
      </dsp:txBody>
      <dsp:txXfrm>
        <a:off x="5574909" y="1732558"/>
        <a:ext cx="2652117" cy="10608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B6D01B-081F-4638-A16A-1369D9D8C361}">
      <dsp:nvSpPr>
        <dsp:cNvPr id="0" name=""/>
        <dsp:cNvSpPr/>
      </dsp:nvSpPr>
      <dsp:spPr>
        <a:xfrm>
          <a:off x="111277" y="0"/>
          <a:ext cx="2555240" cy="1916430"/>
        </a:xfrm>
        <a:prstGeom prst="up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536E57-9E5C-4A4B-AC7F-DD2C9BE6FC27}">
      <dsp:nvSpPr>
        <dsp:cNvPr id="0" name=""/>
        <dsp:cNvSpPr/>
      </dsp:nvSpPr>
      <dsp:spPr>
        <a:xfrm>
          <a:off x="2743174" y="0"/>
          <a:ext cx="4608576" cy="1916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Georgia" pitchFamily="18" charset="0"/>
            </a:rPr>
            <a:t>валентність </a:t>
          </a:r>
          <a:r>
            <a:rPr lang="uk-UA" sz="2400" kern="1200" dirty="0" smtClean="0">
              <a:latin typeface="Georgia" pitchFamily="18" charset="0"/>
            </a:rPr>
            <a:t>– це здатність атома утворювати визначене число хімічних зв’язків з іншими атомами</a:t>
          </a:r>
          <a:endParaRPr lang="ru-RU" sz="2400" kern="1200" dirty="0">
            <a:latin typeface="Georgia" pitchFamily="18" charset="0"/>
          </a:endParaRPr>
        </a:p>
      </dsp:txBody>
      <dsp:txXfrm>
        <a:off x="2743174" y="0"/>
        <a:ext cx="4608576" cy="1916430"/>
      </dsp:txXfrm>
    </dsp:sp>
    <dsp:sp modelId="{1EEDAD63-6F4E-4CB5-91BA-83F296CD82B4}">
      <dsp:nvSpPr>
        <dsp:cNvPr id="0" name=""/>
        <dsp:cNvSpPr/>
      </dsp:nvSpPr>
      <dsp:spPr>
        <a:xfrm>
          <a:off x="877849" y="2076132"/>
          <a:ext cx="2555240" cy="1916430"/>
        </a:xfrm>
        <a:prstGeom prst="down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3C4300-CDA8-4655-AC75-E7BE819247B6}">
      <dsp:nvSpPr>
        <dsp:cNvPr id="0" name=""/>
        <dsp:cNvSpPr/>
      </dsp:nvSpPr>
      <dsp:spPr>
        <a:xfrm>
          <a:off x="3509746" y="2076132"/>
          <a:ext cx="4608576" cy="1916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Georgia" pitchFamily="18" charset="0"/>
            </a:rPr>
            <a:t>ступінь окиснення </a:t>
          </a:r>
          <a:r>
            <a:rPr lang="uk-UA" sz="2400" kern="1200" dirty="0" smtClean="0">
              <a:latin typeface="Georgia" pitchFamily="18" charset="0"/>
            </a:rPr>
            <a:t>– це умовний заряд атому в сполуці, який визначено за умови, що вона складається лише з іонів</a:t>
          </a:r>
          <a:endParaRPr lang="ru-RU" sz="2400" kern="1200" dirty="0">
            <a:latin typeface="Georgia" pitchFamily="18" charset="0"/>
          </a:endParaRPr>
        </a:p>
      </dsp:txBody>
      <dsp:txXfrm>
        <a:off x="3509746" y="2076132"/>
        <a:ext cx="4608576" cy="19164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E640AC-B9C8-46A2-ADB1-7AD643FFFE2E}">
      <dsp:nvSpPr>
        <dsp:cNvPr id="0" name=""/>
        <dsp:cNvSpPr/>
      </dsp:nvSpPr>
      <dsp:spPr>
        <a:xfrm>
          <a:off x="0" y="305729"/>
          <a:ext cx="8229600" cy="105300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latin typeface="Georgia" pitchFamily="18" charset="0"/>
            </a:rPr>
            <a:t>Від </a:t>
          </a:r>
          <a:r>
            <a:rPr lang="uk-UA" sz="2000" b="1" kern="1200" dirty="0" smtClean="0">
              <a:latin typeface="Georgia" pitchFamily="18" charset="0"/>
            </a:rPr>
            <a:t>електропровідності</a:t>
          </a:r>
          <a:r>
            <a:rPr lang="uk-UA" sz="2000" b="0" kern="1200" dirty="0" smtClean="0">
              <a:latin typeface="Georgia" pitchFamily="18" charset="0"/>
            </a:rPr>
            <a:t> розчинів до вивчення </a:t>
          </a:r>
          <a:r>
            <a:rPr lang="uk-UA" sz="2000" b="1" kern="1200" dirty="0" smtClean="0">
              <a:latin typeface="Georgia" pitchFamily="18" charset="0"/>
            </a:rPr>
            <a:t>механізму дисоціації</a:t>
          </a:r>
          <a:endParaRPr lang="ru-RU" sz="2000" b="1" kern="1200" dirty="0">
            <a:latin typeface="Georgia" pitchFamily="18" charset="0"/>
          </a:endParaRPr>
        </a:p>
      </dsp:txBody>
      <dsp:txXfrm>
        <a:off x="0" y="305729"/>
        <a:ext cx="8229600" cy="1053000"/>
      </dsp:txXfrm>
    </dsp:sp>
    <dsp:sp modelId="{CE48A182-4146-40BD-91EF-169787618BB5}">
      <dsp:nvSpPr>
        <dsp:cNvPr id="0" name=""/>
        <dsp:cNvSpPr/>
      </dsp:nvSpPr>
      <dsp:spPr>
        <a:xfrm>
          <a:off x="0" y="1578165"/>
          <a:ext cx="8229600" cy="105300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-139622"/>
                <a:satOff val="-4225"/>
                <a:lumOff val="27741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-139622"/>
                <a:satOff val="-4225"/>
                <a:lumOff val="27741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-139622"/>
                <a:satOff val="-4225"/>
                <a:lumOff val="277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latin typeface="Georgia" pitchFamily="18" charset="0"/>
            </a:rPr>
            <a:t>Від особливостей </a:t>
          </a:r>
          <a:r>
            <a:rPr lang="uk-UA" sz="2000" b="1" kern="1200" dirty="0" smtClean="0">
              <a:latin typeface="Georgia" pitchFamily="18" charset="0"/>
            </a:rPr>
            <a:t>реакції обміну </a:t>
          </a:r>
          <a:r>
            <a:rPr lang="uk-UA" sz="2000" b="0" kern="1200" dirty="0" smtClean="0">
              <a:latin typeface="Georgia" pitchFamily="18" charset="0"/>
            </a:rPr>
            <a:t>і передбачення наявності іонів у розчині до </a:t>
          </a:r>
          <a:r>
            <a:rPr lang="uk-UA" sz="2000" b="1" kern="1200" dirty="0" smtClean="0">
              <a:latin typeface="Georgia" pitchFamily="18" charset="0"/>
            </a:rPr>
            <a:t>пояснень електропровідності і механізму дисоціації</a:t>
          </a:r>
          <a:endParaRPr lang="ru-RU" sz="2000" b="1" kern="1200" dirty="0">
            <a:latin typeface="Georgia" pitchFamily="18" charset="0"/>
          </a:endParaRPr>
        </a:p>
      </dsp:txBody>
      <dsp:txXfrm>
        <a:off x="0" y="1578165"/>
        <a:ext cx="8229600" cy="1053000"/>
      </dsp:txXfrm>
    </dsp:sp>
    <dsp:sp modelId="{533E4944-FF15-46C5-8BED-A5C9300A323F}">
      <dsp:nvSpPr>
        <dsp:cNvPr id="0" name=""/>
        <dsp:cNvSpPr/>
      </dsp:nvSpPr>
      <dsp:spPr>
        <a:xfrm>
          <a:off x="0" y="2882855"/>
          <a:ext cx="8229600" cy="105300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-139622"/>
                <a:satOff val="-4225"/>
                <a:lumOff val="27741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-139622"/>
                <a:satOff val="-4225"/>
                <a:lumOff val="27741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-139622"/>
                <a:satOff val="-4225"/>
                <a:lumOff val="277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latin typeface="Georgia" pitchFamily="18" charset="0"/>
            </a:rPr>
            <a:t>Від дослідження </a:t>
          </a:r>
          <a:r>
            <a:rPr lang="uk-UA" sz="2000" b="1" kern="1200" dirty="0" smtClean="0">
              <a:latin typeface="Georgia" pitchFamily="18" charset="0"/>
            </a:rPr>
            <a:t>відмінностей природи розчинів </a:t>
          </a:r>
          <a:r>
            <a:rPr lang="uk-UA" sz="2000" b="0" kern="1200" dirty="0" smtClean="0">
              <a:latin typeface="Georgia" pitchFamily="18" charset="0"/>
            </a:rPr>
            <a:t>і процесів розчинення речовин з різними </a:t>
          </a:r>
          <a:r>
            <a:rPr lang="uk-UA" sz="2000" b="1" kern="1200" dirty="0" smtClean="0">
              <a:latin typeface="Georgia" pitchFamily="18" charset="0"/>
            </a:rPr>
            <a:t>типами хімічного зв’язку</a:t>
          </a:r>
          <a:r>
            <a:rPr lang="uk-UA" sz="2000" b="0" kern="1200" dirty="0" smtClean="0">
              <a:latin typeface="Georgia" pitchFamily="18" charset="0"/>
            </a:rPr>
            <a:t> до з’ясування суті </a:t>
          </a:r>
          <a:r>
            <a:rPr lang="uk-UA" sz="2000" b="1" kern="1200" dirty="0" smtClean="0">
              <a:latin typeface="Georgia" pitchFamily="18" charset="0"/>
            </a:rPr>
            <a:t>процесу електролітичної дисоціації</a:t>
          </a:r>
          <a:endParaRPr lang="ru-RU" sz="2000" b="1" kern="1200" dirty="0">
            <a:latin typeface="Georgia" pitchFamily="18" charset="0"/>
          </a:endParaRPr>
        </a:p>
      </dsp:txBody>
      <dsp:txXfrm>
        <a:off x="0" y="2882855"/>
        <a:ext cx="8229600" cy="105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13E5D-7219-437F-9CB2-A95CA75E545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F4652-F66F-458D-8112-E0D318FB07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Georgia" pitchFamily="18" charset="0"/>
              </a:rPr>
              <a:t>МЕТОДИЧНІ ПІДХОДИ ДО ВИВЧЕННЯ ОСНОВНИХ ТЕОРІЙ ШКІЛЬНОГО КУРСУ ХІМІЇ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Georgia" pitchFamily="18" charset="0"/>
              </a:rPr>
              <a:t>Тема</a:t>
            </a:r>
            <a:r>
              <a:rPr lang="uk-UA" sz="3200" i="1" dirty="0">
                <a:latin typeface="Georgia" pitchFamily="18" charset="0"/>
              </a:rPr>
              <a:t> 1.</a:t>
            </a:r>
            <a:r>
              <a:rPr lang="uk-UA" sz="3200" dirty="0">
                <a:latin typeface="Georgia" pitchFamily="18" charset="0"/>
              </a:rPr>
              <a:t> </a:t>
            </a:r>
            <a:r>
              <a:rPr lang="uk-UA" sz="3200" b="1" dirty="0">
                <a:latin typeface="Georgia" pitchFamily="18" charset="0"/>
              </a:rPr>
              <a:t>Розчини</a:t>
            </a:r>
            <a:r>
              <a:rPr lang="uk-UA" sz="3200" dirty="0">
                <a:latin typeface="Georgia" pitchFamily="18" charset="0"/>
              </a:rPr>
              <a:t> 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136904" cy="2736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Присвячена </a:t>
            </a:r>
            <a:r>
              <a:rPr lang="uk-UA" b="1" dirty="0">
                <a:latin typeface="Georgia" pitchFamily="18" charset="0"/>
              </a:rPr>
              <a:t>дисперсним системам, колоїдним </a:t>
            </a:r>
            <a:r>
              <a:rPr lang="uk-UA" dirty="0">
                <a:latin typeface="Georgia" pitchFamily="18" charset="0"/>
              </a:rPr>
              <a:t>й </a:t>
            </a:r>
            <a:r>
              <a:rPr lang="uk-UA" b="1" dirty="0">
                <a:latin typeface="Georgia" pitchFamily="18" charset="0"/>
              </a:rPr>
              <a:t>істинним розчинам</a:t>
            </a:r>
            <a:r>
              <a:rPr lang="uk-UA" dirty="0">
                <a:latin typeface="Georgia" pitchFamily="18" charset="0"/>
              </a:rPr>
              <a:t>. </a:t>
            </a:r>
            <a:endParaRPr lang="uk-UA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Розглядається </a:t>
            </a:r>
            <a:r>
              <a:rPr lang="uk-UA" b="1" dirty="0">
                <a:latin typeface="Georgia" pitchFamily="18" charset="0"/>
              </a:rPr>
              <a:t>будова молекули води</a:t>
            </a:r>
            <a:r>
              <a:rPr lang="uk-UA" dirty="0">
                <a:latin typeface="Georgia" pitchFamily="18" charset="0"/>
              </a:rPr>
              <a:t>, її властивості пояснюються із залученням поняття про </a:t>
            </a:r>
            <a:r>
              <a:rPr lang="uk-UA" b="1" dirty="0">
                <a:latin typeface="Georgia" pitchFamily="18" charset="0"/>
              </a:rPr>
              <a:t>водневий зв’язок</a:t>
            </a:r>
            <a:r>
              <a:rPr lang="uk-UA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Водні розчини кислот, основ і солей та реакції між ними вивчаються з погляду </a:t>
            </a:r>
            <a:r>
              <a:rPr lang="uk-UA" b="1" dirty="0">
                <a:latin typeface="Georgia" pitchFamily="18" charset="0"/>
              </a:rPr>
              <a:t>електролітичної дисоціації</a:t>
            </a:r>
            <a:r>
              <a:rPr lang="uk-UA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Вводиться </a:t>
            </a:r>
            <a:r>
              <a:rPr lang="uk-UA" dirty="0" smtClean="0">
                <a:latin typeface="Georgia" pitchFamily="18" charset="0"/>
              </a:rPr>
              <a:t>поняття  </a:t>
            </a:r>
            <a:r>
              <a:rPr lang="uk-UA" b="1" dirty="0">
                <a:latin typeface="Georgia" pitchFamily="18" charset="0"/>
              </a:rPr>
              <a:t>«</a:t>
            </a:r>
            <a:r>
              <a:rPr lang="uk-UA" b="1" dirty="0" err="1">
                <a:latin typeface="Georgia" pitchFamily="18" charset="0"/>
              </a:rPr>
              <a:t>рН</a:t>
            </a:r>
            <a:r>
              <a:rPr lang="uk-UA" b="1" dirty="0">
                <a:latin typeface="Georgia" pitchFamily="18" charset="0"/>
              </a:rPr>
              <a:t> розчину</a:t>
            </a:r>
            <a:r>
              <a:rPr lang="uk-UA" b="1" dirty="0" smtClean="0">
                <a:latin typeface="Georgia" pitchFamily="18" charset="0"/>
              </a:rPr>
              <a:t>»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5" name="Содержимое 4" descr="суміш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195736" y="3933056"/>
            <a:ext cx="4542656" cy="266429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Georgia" pitchFamily="18" charset="0"/>
              </a:rPr>
              <a:t>Тема 2.</a:t>
            </a:r>
            <a:r>
              <a:rPr lang="uk-UA" sz="3200" b="1" dirty="0">
                <a:latin typeface="Georgia" pitchFamily="18" charset="0"/>
              </a:rPr>
              <a:t> Хімічні реакції 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82453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200" dirty="0">
                <a:latin typeface="Georgia" pitchFamily="18" charset="0"/>
              </a:rPr>
              <a:t>тема має </a:t>
            </a:r>
            <a:r>
              <a:rPr lang="uk-UA" sz="2200" b="1" dirty="0">
                <a:latin typeface="Georgia" pitchFamily="18" charset="0"/>
              </a:rPr>
              <a:t>узагальнюючий </a:t>
            </a:r>
            <a:r>
              <a:rPr lang="uk-UA" sz="2200" b="1" dirty="0" smtClean="0">
                <a:latin typeface="Georgia" pitchFamily="18" charset="0"/>
              </a:rPr>
              <a:t>характер</a:t>
            </a:r>
            <a:r>
              <a:rPr lang="uk-UA" sz="2200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uk-UA" sz="2200" dirty="0" smtClean="0">
                <a:latin typeface="Georgia" pitchFamily="18" charset="0"/>
              </a:rPr>
              <a:t> </a:t>
            </a:r>
            <a:r>
              <a:rPr lang="uk-UA" sz="2200" dirty="0">
                <a:latin typeface="Georgia" pitchFamily="18" charset="0"/>
              </a:rPr>
              <a:t>Формування </a:t>
            </a:r>
            <a:r>
              <a:rPr lang="uk-UA" sz="2200" dirty="0" smtClean="0">
                <a:latin typeface="Georgia" pitchFamily="18" charset="0"/>
              </a:rPr>
              <a:t>ключового </a:t>
            </a:r>
            <a:r>
              <a:rPr lang="uk-UA" sz="2200" dirty="0">
                <a:latin typeface="Georgia" pitchFamily="18" charset="0"/>
              </a:rPr>
              <a:t>поняття хімії відбувається на якісно новому рівні завдяки </a:t>
            </a:r>
            <a:r>
              <a:rPr lang="uk-UA" sz="2200" b="1" dirty="0">
                <a:latin typeface="Georgia" pitchFamily="18" charset="0"/>
              </a:rPr>
              <a:t>розвитку початкових уявлень</a:t>
            </a:r>
            <a:r>
              <a:rPr lang="uk-UA" sz="2200" dirty="0">
                <a:latin typeface="Georgia" pitchFamily="18" charset="0"/>
              </a:rPr>
              <a:t> про хімічну реакцію та можливості залучити попередньо набуті знання про реакції за участю неорганічних речовин</a:t>
            </a:r>
            <a:r>
              <a:rPr lang="uk-UA" sz="2200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uk-UA" sz="2200" dirty="0" smtClean="0">
                <a:latin typeface="Georgia" pitchFamily="18" charset="0"/>
              </a:rPr>
              <a:t> </a:t>
            </a:r>
            <a:r>
              <a:rPr lang="uk-UA" sz="2200" dirty="0">
                <a:latin typeface="Georgia" pitchFamily="18" charset="0"/>
              </a:rPr>
              <a:t>Під час вивчення </a:t>
            </a:r>
            <a:r>
              <a:rPr lang="uk-UA" sz="2200" b="1" dirty="0">
                <a:latin typeface="Georgia" pitchFamily="18" charset="0"/>
              </a:rPr>
              <a:t>окисно-відновних реакцій </a:t>
            </a:r>
            <a:r>
              <a:rPr lang="uk-UA" sz="2200" dirty="0">
                <a:latin typeface="Georgia" pitchFamily="18" charset="0"/>
              </a:rPr>
              <a:t>розглядається поняття </a:t>
            </a:r>
            <a:r>
              <a:rPr lang="uk-UA" sz="2200" b="1" dirty="0">
                <a:latin typeface="Georgia" pitchFamily="18" charset="0"/>
              </a:rPr>
              <a:t>«ступінь окиснення»</a:t>
            </a:r>
            <a:r>
              <a:rPr lang="uk-UA" sz="2200" dirty="0">
                <a:latin typeface="Georgia" pitchFamily="18" charset="0"/>
              </a:rPr>
              <a:t> та правила його визначення у сполуках.</a:t>
            </a:r>
            <a:endParaRPr lang="ru-RU" sz="2200" dirty="0">
              <a:latin typeface="Georgia" pitchFamily="18" charset="0"/>
            </a:endParaRPr>
          </a:p>
        </p:txBody>
      </p:sp>
      <p:pic>
        <p:nvPicPr>
          <p:cNvPr id="5" name="Содержимое 4" descr="00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2636912"/>
            <a:ext cx="3506614" cy="218545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1143000"/>
          </a:xfrm>
        </p:spPr>
        <p:txBody>
          <a:bodyPr>
            <a:normAutofit/>
          </a:bodyPr>
          <a:lstStyle/>
          <a:p>
            <a:r>
              <a:rPr lang="uk-UA" sz="3200" i="1" dirty="0">
                <a:latin typeface="Georgia" pitchFamily="18" charset="0"/>
              </a:rPr>
              <a:t>Тема 3. </a:t>
            </a:r>
            <a:r>
              <a:rPr lang="uk-UA" sz="3200" b="1" dirty="0">
                <a:latin typeface="Georgia" pitchFamily="18" charset="0"/>
              </a:rPr>
              <a:t>Початкові поняття про органічні сполуки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200" dirty="0">
                <a:latin typeface="Georgia" pitchFamily="18" charset="0"/>
              </a:rPr>
              <a:t>Органічні сполуки вивчаються </a:t>
            </a:r>
            <a:r>
              <a:rPr lang="uk-UA" sz="2200" b="1" dirty="0">
                <a:latin typeface="Georgia" pitchFamily="18" charset="0"/>
              </a:rPr>
              <a:t>на рівні молекулярного складу</a:t>
            </a:r>
            <a:r>
              <a:rPr lang="uk-UA" sz="2200" dirty="0">
                <a:latin typeface="Georgia" pitchFamily="18" charset="0"/>
              </a:rPr>
              <a:t>, для вуглеводнів, спиртів і етанової кислоти передбачено також </a:t>
            </a:r>
            <a:r>
              <a:rPr lang="uk-UA" sz="2200" b="1" dirty="0">
                <a:latin typeface="Georgia" pitchFamily="18" charset="0"/>
              </a:rPr>
              <a:t>складання структурних формул</a:t>
            </a:r>
            <a:r>
              <a:rPr lang="uk-UA" sz="2200" dirty="0">
                <a:latin typeface="Georgia" pitchFamily="18" charset="0"/>
              </a:rPr>
              <a:t>. </a:t>
            </a:r>
            <a:endParaRPr lang="uk-UA" sz="2200" dirty="0" smtClean="0">
              <a:latin typeface="Georg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200" b="1" dirty="0" smtClean="0">
                <a:latin typeface="Georgia" pitchFamily="18" charset="0"/>
              </a:rPr>
              <a:t>Хімічні </a:t>
            </a:r>
            <a:r>
              <a:rPr lang="uk-UA" sz="2200" b="1" dirty="0">
                <a:latin typeface="Georgia" pitchFamily="18" charset="0"/>
              </a:rPr>
              <a:t>властивості</a:t>
            </a:r>
            <a:r>
              <a:rPr lang="uk-UA" sz="2200" dirty="0">
                <a:latin typeface="Georgia" pitchFamily="18" charset="0"/>
              </a:rPr>
              <a:t> розглядаються </a:t>
            </a:r>
            <a:r>
              <a:rPr lang="uk-UA" sz="2200" b="1" dirty="0">
                <a:latin typeface="Georgia" pitchFamily="18" charset="0"/>
              </a:rPr>
              <a:t>в обмеженому </a:t>
            </a:r>
            <a:r>
              <a:rPr lang="uk-UA" sz="2200" b="1" dirty="0" smtClean="0">
                <a:latin typeface="Georgia" pitchFamily="18" charset="0"/>
              </a:rPr>
              <a:t>обсязі.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200" dirty="0">
                <a:latin typeface="Georgia" pitchFamily="18" charset="0"/>
              </a:rPr>
              <a:t>Поняття про </a:t>
            </a:r>
            <a:r>
              <a:rPr lang="uk-UA" sz="2200" b="1" dirty="0">
                <a:latin typeface="Georgia" pitchFamily="18" charset="0"/>
              </a:rPr>
              <a:t>гомологію</a:t>
            </a:r>
            <a:r>
              <a:rPr lang="uk-UA" sz="2200" dirty="0">
                <a:latin typeface="Georgia" pitchFamily="18" charset="0"/>
              </a:rPr>
              <a:t> розглядається на прикладі </a:t>
            </a:r>
            <a:r>
              <a:rPr lang="uk-UA" sz="2200" b="1" dirty="0">
                <a:latin typeface="Georgia" pitchFamily="18" charset="0"/>
              </a:rPr>
              <a:t>гомологів метану</a:t>
            </a:r>
            <a:r>
              <a:rPr lang="uk-UA" sz="2200" dirty="0" smtClean="0">
                <a:latin typeface="Georgia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200" b="1" dirty="0" smtClean="0">
                <a:latin typeface="Georgia" pitchFamily="18" charset="0"/>
              </a:rPr>
              <a:t>Ізомерія</a:t>
            </a:r>
            <a:r>
              <a:rPr lang="uk-UA" sz="2200" dirty="0">
                <a:latin typeface="Georgia" pitchFamily="18" charset="0"/>
              </a:rPr>
              <a:t>, правила </a:t>
            </a:r>
            <a:r>
              <a:rPr lang="uk-UA" sz="2200" b="1" dirty="0">
                <a:latin typeface="Georgia" pitchFamily="18" charset="0"/>
              </a:rPr>
              <a:t>утворення назв </a:t>
            </a:r>
            <a:r>
              <a:rPr lang="uk-UA" sz="2200" dirty="0">
                <a:latin typeface="Georgia" pitchFamily="18" charset="0"/>
              </a:rPr>
              <a:t>органічних сполук </a:t>
            </a:r>
            <a:r>
              <a:rPr lang="uk-UA" sz="2200" b="1" dirty="0">
                <a:latin typeface="Georgia" pitchFamily="18" charset="0"/>
              </a:rPr>
              <a:t>не вивчаються</a:t>
            </a:r>
            <a:endParaRPr lang="ru-RU" sz="2200" b="1" dirty="0">
              <a:latin typeface="Georgia" pitchFamily="18" charset="0"/>
            </a:endParaRPr>
          </a:p>
        </p:txBody>
      </p:sp>
      <p:pic>
        <p:nvPicPr>
          <p:cNvPr id="5" name="Содержимое 4" descr="00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780928"/>
            <a:ext cx="3278174" cy="208823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Georgia" pitchFamily="18" charset="0"/>
              </a:rPr>
              <a:t>Тема 4.</a:t>
            </a:r>
            <a:r>
              <a:rPr lang="uk-UA" sz="3200" b="1" dirty="0">
                <a:latin typeface="Georgia" pitchFamily="18" charset="0"/>
              </a:rPr>
              <a:t> Роль хімії в житті суспільства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Тему присвячено </a:t>
            </a:r>
            <a:r>
              <a:rPr lang="uk-UA" b="1" dirty="0">
                <a:latin typeface="Georgia" pitchFamily="18" charset="0"/>
              </a:rPr>
              <a:t>ключовим світоглядним питанням хімії </a:t>
            </a:r>
            <a:r>
              <a:rPr lang="uk-UA" dirty="0">
                <a:latin typeface="Georgia" pitchFamily="18" charset="0"/>
              </a:rPr>
              <a:t>основної школи про </a:t>
            </a:r>
            <a:r>
              <a:rPr lang="uk-UA" b="1" dirty="0">
                <a:latin typeface="Georgia" pitchFamily="18" charset="0"/>
              </a:rPr>
              <a:t>багатоманітність і взаємозв’язки </a:t>
            </a:r>
            <a:r>
              <a:rPr lang="uk-UA" dirty="0">
                <a:latin typeface="Georgia" pitchFamily="18" charset="0"/>
              </a:rPr>
              <a:t>речовин, розглядається </a:t>
            </a:r>
            <a:r>
              <a:rPr lang="uk-UA" b="1" dirty="0">
                <a:latin typeface="Georgia" pitchFamily="18" charset="0"/>
              </a:rPr>
              <a:t>місце хімії </a:t>
            </a:r>
            <a:r>
              <a:rPr lang="uk-UA" dirty="0">
                <a:latin typeface="Georgia" pitchFamily="18" charset="0"/>
              </a:rPr>
              <a:t>серед наук про природу, її </a:t>
            </a:r>
            <a:r>
              <a:rPr lang="uk-UA" b="1" dirty="0">
                <a:latin typeface="Georgia" pitchFamily="18" charset="0"/>
              </a:rPr>
              <a:t>значення</a:t>
            </a:r>
            <a:r>
              <a:rPr lang="uk-UA" dirty="0">
                <a:latin typeface="Georgia" pitchFamily="18" charset="0"/>
              </a:rPr>
              <a:t> для розуміння </a:t>
            </a:r>
            <a:r>
              <a:rPr lang="uk-UA" b="1" dirty="0">
                <a:latin typeface="Georgia" pitchFamily="18" charset="0"/>
              </a:rPr>
              <a:t>наукової картини світу</a:t>
            </a:r>
            <a:r>
              <a:rPr lang="uk-UA" dirty="0">
                <a:latin typeface="Georgia" pitchFamily="18" charset="0"/>
              </a:rPr>
              <a:t>, </a:t>
            </a:r>
            <a:r>
              <a:rPr lang="uk-UA" b="1" dirty="0">
                <a:latin typeface="Georgia" pitchFamily="18" charset="0"/>
              </a:rPr>
              <a:t>роль</a:t>
            </a:r>
            <a:r>
              <a:rPr lang="uk-UA" dirty="0">
                <a:latin typeface="Georgia" pitchFamily="18" charset="0"/>
              </a:rPr>
              <a:t> хімічної науки і виробництва </a:t>
            </a:r>
            <a:r>
              <a:rPr lang="uk-UA" b="1" dirty="0">
                <a:latin typeface="Georgia" pitchFamily="18" charset="0"/>
              </a:rPr>
              <a:t>для забезпечення сталого розвитку людства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5" name="Содержимое 4" descr="00p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636912"/>
            <a:ext cx="4369037" cy="228009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	Таким чином, в </a:t>
            </a:r>
            <a:r>
              <a:rPr lang="uk-UA" dirty="0">
                <a:latin typeface="Georgia" pitchFamily="18" charset="0"/>
              </a:rPr>
              <a:t>основній школі даються відомості з </a:t>
            </a:r>
            <a:r>
              <a:rPr lang="uk-UA" b="1" dirty="0">
                <a:latin typeface="Georgia" pitchFamily="18" charset="0"/>
              </a:rPr>
              <a:t>розділів загальної, неорганічної </a:t>
            </a:r>
            <a:r>
              <a:rPr lang="uk-UA" dirty="0">
                <a:latin typeface="Georgia" pitchFamily="18" charset="0"/>
              </a:rPr>
              <a:t>та </a:t>
            </a:r>
            <a:r>
              <a:rPr lang="uk-UA" b="1" dirty="0">
                <a:latin typeface="Georgia" pitchFamily="18" charset="0"/>
              </a:rPr>
              <a:t>органічної хімії</a:t>
            </a:r>
            <a:r>
              <a:rPr lang="uk-UA" i="1" dirty="0">
                <a:latin typeface="Georgia" pitchFamily="18" charset="0"/>
              </a:rPr>
              <a:t>.</a:t>
            </a:r>
            <a:r>
              <a:rPr lang="uk-UA" dirty="0">
                <a:latin typeface="Georgia" pitchFamily="18" charset="0"/>
              </a:rPr>
              <a:t> </a:t>
            </a:r>
            <a:endParaRPr lang="uk-UA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uk-UA" dirty="0">
                <a:latin typeface="Georgia" pitchFamily="18" charset="0"/>
              </a:rPr>
              <a:t>	</a:t>
            </a:r>
            <a:r>
              <a:rPr lang="uk-UA" dirty="0" smtClean="0">
                <a:latin typeface="Georgia" pitchFamily="18" charset="0"/>
              </a:rPr>
              <a:t>Такий </a:t>
            </a:r>
            <a:r>
              <a:rPr lang="uk-UA" b="1" dirty="0">
                <a:latin typeface="Georgia" pitchFamily="18" charset="0"/>
              </a:rPr>
              <a:t>зміст курсу хімії</a:t>
            </a:r>
            <a:r>
              <a:rPr lang="uk-UA" dirty="0">
                <a:latin typeface="Georgia" pitchFamily="18" charset="0"/>
              </a:rPr>
              <a:t> забезпечує його </a:t>
            </a:r>
            <a:r>
              <a:rPr lang="uk-UA" b="1" dirty="0">
                <a:latin typeface="Georgia" pitchFamily="18" charset="0"/>
              </a:rPr>
              <a:t>відносну завершеність</a:t>
            </a:r>
            <a:r>
              <a:rPr lang="uk-UA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З одного боку, він дає основи хімічних знань, необхідні для повсякденного життя, загальнокультурної підготовки, подальшого особистісного розвитку тих школярів, які не планують здобувати професії, пов’язані з хімією</a:t>
            </a:r>
            <a:r>
              <a:rPr lang="uk-UA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З іншого боку, цей курс є підґрунтям для продовження хімічної освіти випускників основної школи як у старшій школі, так і в інших навчальних закладах.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72819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Підходи до вивчення періодичного закону і періодичної системи хімічних елементів Д.І.Менделєєва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/>
              <a:t>	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Мета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навчання періодичного закону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– формування понять про </a:t>
            </a:r>
            <a:r>
              <a:rPr lang="uk-UA" sz="2400" b="1" dirty="0">
                <a:latin typeface="Georgia" pitchFamily="18" charset="0"/>
              </a:rPr>
              <a:t>періодичний характер властивостей</a:t>
            </a:r>
            <a:r>
              <a:rPr lang="uk-UA" sz="2400" dirty="0">
                <a:latin typeface="Georgia" pitchFamily="18" charset="0"/>
              </a:rPr>
              <a:t> елементів, про </a:t>
            </a:r>
            <a:r>
              <a:rPr lang="uk-UA" sz="2400" b="1" dirty="0">
                <a:latin typeface="Georgia" pitchFamily="18" charset="0"/>
              </a:rPr>
              <a:t>якісні</a:t>
            </a:r>
            <a:r>
              <a:rPr lang="uk-UA" sz="2400" dirty="0">
                <a:latin typeface="Georgia" pitchFamily="18" charset="0"/>
              </a:rPr>
              <a:t> і </a:t>
            </a:r>
            <a:r>
              <a:rPr lang="uk-UA" sz="2400" b="1" dirty="0">
                <a:latin typeface="Georgia" pitchFamily="18" charset="0"/>
              </a:rPr>
              <a:t>кількісні</a:t>
            </a:r>
            <a:r>
              <a:rPr lang="uk-UA" sz="2400" dirty="0">
                <a:latin typeface="Georgia" pitchFamily="18" charset="0"/>
              </a:rPr>
              <a:t> </a:t>
            </a:r>
            <a:r>
              <a:rPr lang="uk-UA" sz="2400" b="1" dirty="0">
                <a:latin typeface="Georgia" pitchFamily="18" charset="0"/>
              </a:rPr>
              <a:t>характеристики</a:t>
            </a:r>
            <a:r>
              <a:rPr lang="uk-UA" sz="2400" dirty="0">
                <a:latin typeface="Georgia" pitchFamily="18" charset="0"/>
              </a:rPr>
              <a:t> </a:t>
            </a:r>
            <a:r>
              <a:rPr lang="uk-UA" sz="2400" b="1" dirty="0">
                <a:latin typeface="Georgia" pitchFamily="18" charset="0"/>
              </a:rPr>
              <a:t>атомів</a:t>
            </a:r>
            <a:r>
              <a:rPr lang="uk-UA" sz="2400" dirty="0">
                <a:latin typeface="Georgia" pitchFamily="18" charset="0"/>
              </a:rPr>
              <a:t>, що забезпечує глибоке розуміння природи </a:t>
            </a:r>
            <a:r>
              <a:rPr lang="uk-UA" sz="2400" b="1" dirty="0">
                <a:latin typeface="Georgia" pitchFamily="18" charset="0"/>
              </a:rPr>
              <a:t>хімічних зв’язків </a:t>
            </a:r>
            <a:r>
              <a:rPr lang="uk-UA" sz="2400" dirty="0">
                <a:latin typeface="Georgia" pitchFamily="18" charset="0"/>
              </a:rPr>
              <a:t>і </a:t>
            </a:r>
            <a:r>
              <a:rPr lang="uk-UA" sz="2400" b="1" dirty="0">
                <a:latin typeface="Georgia" pitchFamily="18" charset="0"/>
              </a:rPr>
              <a:t>будови речовин</a:t>
            </a:r>
            <a:r>
              <a:rPr lang="uk-UA" sz="2400" dirty="0">
                <a:latin typeface="Georgia" pitchFamily="18" charset="0"/>
              </a:rPr>
              <a:t>, </a:t>
            </a:r>
            <a:r>
              <a:rPr lang="uk-UA" sz="2400" b="1" dirty="0">
                <a:latin typeface="Georgia" pitchFamily="18" charset="0"/>
              </a:rPr>
              <a:t>закономірностей</a:t>
            </a:r>
            <a:r>
              <a:rPr lang="uk-UA" sz="2400" dirty="0">
                <a:latin typeface="Georgia" pitchFamily="18" charset="0"/>
              </a:rPr>
              <a:t> перебігу хімічних </a:t>
            </a:r>
            <a:r>
              <a:rPr lang="uk-UA" sz="2400" b="1" dirty="0">
                <a:latin typeface="Georgia" pitchFamily="18" charset="0"/>
              </a:rPr>
              <a:t>процесів</a:t>
            </a:r>
            <a:r>
              <a:rPr lang="uk-UA" sz="2400" dirty="0">
                <a:latin typeface="Georgia" pitchFamily="18" charset="0"/>
              </a:rPr>
              <a:t>, </a:t>
            </a:r>
            <a:r>
              <a:rPr lang="uk-UA" sz="2400" b="1" dirty="0">
                <a:latin typeface="Georgia" pitchFamily="18" charset="0"/>
              </a:rPr>
              <a:t>ґрунтовне засвоєння </a:t>
            </a:r>
            <a:r>
              <a:rPr lang="uk-UA" sz="2400" dirty="0">
                <a:latin typeface="Georgia" pitchFamily="18" charset="0"/>
              </a:rPr>
              <a:t>знань з неорганічної та органічної хімії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1-й підхід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55600">
              <a:buNone/>
            </a:pPr>
            <a:r>
              <a:rPr lang="uk-UA" sz="2600" b="1" dirty="0" smtClean="0">
                <a:latin typeface="Georgia" pitchFamily="18" charset="0"/>
              </a:rPr>
              <a:t>періодичний </a:t>
            </a:r>
            <a:r>
              <a:rPr lang="uk-UA" sz="2600" b="1" dirty="0">
                <a:latin typeface="Georgia" pitchFamily="18" charset="0"/>
              </a:rPr>
              <a:t>закон </a:t>
            </a:r>
            <a:r>
              <a:rPr lang="uk-UA" sz="2600" dirty="0">
                <a:latin typeface="Georgia" pitchFamily="18" charset="0"/>
              </a:rPr>
              <a:t>і </a:t>
            </a:r>
            <a:r>
              <a:rPr lang="uk-UA" sz="2600" b="1" dirty="0">
                <a:latin typeface="Georgia" pitchFamily="18" charset="0"/>
              </a:rPr>
              <a:t>періодичну систему</a:t>
            </a:r>
            <a:r>
              <a:rPr lang="uk-UA" sz="2600" dirty="0">
                <a:latin typeface="Georgia" pitchFamily="18" charset="0"/>
              </a:rPr>
              <a:t> </a:t>
            </a:r>
            <a:r>
              <a:rPr lang="uk-UA" sz="2600" dirty="0" smtClean="0">
                <a:latin typeface="Georgia" pitchFamily="18" charset="0"/>
              </a:rPr>
              <a:t>вивчають </a:t>
            </a:r>
            <a:r>
              <a:rPr lang="uk-UA" sz="2600" b="1" dirty="0" smtClean="0">
                <a:latin typeface="Georgia" pitchFamily="18" charset="0"/>
              </a:rPr>
              <a:t>наприкінці </a:t>
            </a:r>
            <a:r>
              <a:rPr lang="uk-UA" sz="2600" b="1" dirty="0">
                <a:latin typeface="Georgia" pitchFamily="18" charset="0"/>
              </a:rPr>
              <a:t>курсу </a:t>
            </a:r>
            <a:r>
              <a:rPr lang="uk-UA" sz="2600" dirty="0">
                <a:latin typeface="Georgia" pitchFamily="18" charset="0"/>
              </a:rPr>
              <a:t>як узагальнюючий матеріал, а </a:t>
            </a:r>
            <a:r>
              <a:rPr lang="uk-UA" sz="2600" b="1" dirty="0">
                <a:latin typeface="Georgia" pitchFamily="18" charset="0"/>
              </a:rPr>
              <a:t>будову атома </a:t>
            </a:r>
            <a:r>
              <a:rPr lang="uk-UA" sz="2600" dirty="0">
                <a:latin typeface="Georgia" pitchFamily="18" charset="0"/>
              </a:rPr>
              <a:t>розглядати </a:t>
            </a:r>
            <a:r>
              <a:rPr lang="uk-UA" sz="2600" b="1" dirty="0">
                <a:latin typeface="Georgia" pitchFamily="18" charset="0"/>
              </a:rPr>
              <a:t>після цього </a:t>
            </a:r>
            <a:r>
              <a:rPr lang="uk-UA" sz="2600" dirty="0">
                <a:latin typeface="Georgia" pitchFamily="18" charset="0"/>
              </a:rPr>
              <a:t>як переконливе підтвердження його об’єктивності, вся інформація про хімічні елементи та їхні сполуки вивчалась до періодичного закону</a:t>
            </a:r>
            <a:r>
              <a:rPr lang="uk-UA" sz="2600" dirty="0" smtClean="0">
                <a:latin typeface="Georgia" pitchFamily="18" charset="0"/>
              </a:rPr>
              <a:t>.</a:t>
            </a:r>
          </a:p>
          <a:p>
            <a:pPr marL="0" indent="355600">
              <a:buNone/>
            </a:pPr>
            <a:r>
              <a:rPr lang="uk-UA" sz="2600" dirty="0" smtClean="0">
                <a:latin typeface="Georgia" pitchFamily="18" charset="0"/>
              </a:rPr>
              <a:t> </a:t>
            </a:r>
            <a:r>
              <a:rPr lang="uk-UA" sz="2600" b="1" i="1" dirty="0" smtClean="0">
                <a:latin typeface="Georgia" pitchFamily="18" charset="0"/>
              </a:rPr>
              <a:t>Перевагою</a:t>
            </a:r>
            <a:r>
              <a:rPr lang="uk-UA" sz="2600" dirty="0" smtClean="0">
                <a:latin typeface="Georgia" pitchFamily="18" charset="0"/>
              </a:rPr>
              <a:t> </a:t>
            </a:r>
            <a:r>
              <a:rPr lang="uk-UA" sz="2600" dirty="0">
                <a:latin typeface="Georgia" pitchFamily="18" charset="0"/>
              </a:rPr>
              <a:t>такого підходу є те, що підкреслюється реальна об’єктивність періодичного закону, </a:t>
            </a:r>
            <a:r>
              <a:rPr lang="uk-UA" sz="2600" b="1" i="1" dirty="0">
                <a:latin typeface="Georgia" pitchFamily="18" charset="0"/>
              </a:rPr>
              <a:t>недоліками</a:t>
            </a:r>
            <a:r>
              <a:rPr lang="uk-UA" sz="2600" dirty="0">
                <a:latin typeface="Georgia" pitchFamily="18" charset="0"/>
              </a:rPr>
              <a:t> – є відсутність можливості для використання електронної теорії та її підтвердження</a:t>
            </a:r>
            <a:r>
              <a:rPr lang="uk-UA" sz="2600" dirty="0" smtClean="0">
                <a:latin typeface="Georgia" pitchFamily="18" charset="0"/>
              </a:rPr>
              <a:t>;</a:t>
            </a:r>
          </a:p>
          <a:p>
            <a:pPr marL="0" indent="355600">
              <a:buNone/>
            </a:pPr>
            <a:r>
              <a:rPr lang="uk-UA" sz="2600" dirty="0" smtClean="0">
                <a:latin typeface="Georgia" pitchFamily="18" charset="0"/>
              </a:rPr>
              <a:t> Періодичний </a:t>
            </a:r>
            <a:r>
              <a:rPr lang="uk-UA" sz="2600" dirty="0">
                <a:latin typeface="Georgia" pitchFamily="18" charset="0"/>
              </a:rPr>
              <a:t>закон не використовується як метод теоретичного передбачення і засіб пізнання</a:t>
            </a:r>
            <a:r>
              <a:rPr lang="uk-UA" dirty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2-й підхід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400" b="1" dirty="0">
                <a:latin typeface="Georgia" pitchFamily="18" charset="0"/>
              </a:rPr>
              <a:t>періодичний закон </a:t>
            </a:r>
            <a:r>
              <a:rPr lang="uk-UA" sz="2400" dirty="0">
                <a:latin typeface="Georgia" pitchFamily="18" charset="0"/>
              </a:rPr>
              <a:t>вивчають </a:t>
            </a:r>
            <a:r>
              <a:rPr lang="uk-UA" sz="2400" b="1" dirty="0">
                <a:latin typeface="Georgia" pitchFamily="18" charset="0"/>
              </a:rPr>
              <a:t>на початку курсу</a:t>
            </a:r>
            <a:r>
              <a:rPr lang="uk-UA" sz="2400" dirty="0">
                <a:latin typeface="Georgia" pitchFamily="18" charset="0"/>
              </a:rPr>
              <a:t>, розглядаючи всі історичні факти, окремі групи хімічних елементів, а </a:t>
            </a:r>
            <a:r>
              <a:rPr lang="uk-UA" sz="2400" b="1" dirty="0">
                <a:latin typeface="Georgia" pitchFamily="18" charset="0"/>
              </a:rPr>
              <a:t>будова атома </a:t>
            </a:r>
            <a:r>
              <a:rPr lang="uk-UA" sz="2400" dirty="0">
                <a:latin typeface="Georgia" pitchFamily="18" charset="0"/>
              </a:rPr>
              <a:t>вивчаються </a:t>
            </a:r>
            <a:r>
              <a:rPr lang="uk-UA" sz="2400" b="1" dirty="0">
                <a:latin typeface="Georgia" pitchFamily="18" charset="0"/>
              </a:rPr>
              <a:t>після</a:t>
            </a:r>
            <a:r>
              <a:rPr lang="uk-UA" sz="2400" dirty="0">
                <a:latin typeface="Georgia" pitchFamily="18" charset="0"/>
              </a:rPr>
              <a:t> ПЗ</a:t>
            </a:r>
            <a:r>
              <a:rPr lang="uk-UA" sz="2400" dirty="0" smtClean="0">
                <a:latin typeface="Georgia" pitchFamily="18" charset="0"/>
              </a:rPr>
              <a:t>.</a:t>
            </a:r>
          </a:p>
          <a:p>
            <a:pPr marL="0" indent="355600">
              <a:buNone/>
            </a:pPr>
            <a:r>
              <a:rPr lang="uk-UA" sz="2400" dirty="0" smtClean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До </a:t>
            </a:r>
            <a:r>
              <a:rPr lang="uk-UA" sz="2400" b="1" i="1" dirty="0">
                <a:latin typeface="Georgia" pitchFamily="18" charset="0"/>
              </a:rPr>
              <a:t>переваг</a:t>
            </a:r>
            <a:r>
              <a:rPr lang="uk-UA" sz="2400" dirty="0">
                <a:latin typeface="Georgia" pitchFamily="18" charset="0"/>
              </a:rPr>
              <a:t> цього підходу можна віднести те, що здійснюється системний підхід до вивчення груп хімічних елементів, періодичний закон і періодична система стають дійовими засобами навчання і пізнання. </a:t>
            </a:r>
            <a:r>
              <a:rPr lang="uk-UA" sz="2400" b="1" i="1" dirty="0">
                <a:latin typeface="Georgia" pitchFamily="18" charset="0"/>
              </a:rPr>
              <a:t>Недолік</a:t>
            </a:r>
            <a:r>
              <a:rPr lang="uk-UA" sz="2400" dirty="0">
                <a:latin typeface="Georgia" pitchFamily="18" charset="0"/>
              </a:rPr>
              <a:t> полягає у догматичності сприйняття періодичного закону і, як наслідок, до формальності засвоєння знань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3-й підхід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uk-UA" sz="2400" b="1" dirty="0" smtClean="0">
                <a:latin typeface="Georgia" pitchFamily="18" charset="0"/>
              </a:rPr>
              <a:t>періодичний </a:t>
            </a:r>
            <a:r>
              <a:rPr lang="uk-UA" sz="2400" b="1" dirty="0">
                <a:latin typeface="Georgia" pitchFamily="18" charset="0"/>
              </a:rPr>
              <a:t>закон, періодичну систему і будову </a:t>
            </a:r>
            <a:r>
              <a:rPr lang="uk-UA" sz="2400" b="1" dirty="0" smtClean="0">
                <a:latin typeface="Georgia" pitchFamily="18" charset="0"/>
              </a:rPr>
              <a:t>атома </a:t>
            </a:r>
            <a:r>
              <a:rPr lang="uk-UA" sz="2400" dirty="0" smtClean="0">
                <a:latin typeface="Georgia" pitchFamily="18" charset="0"/>
              </a:rPr>
              <a:t>вивчають </a:t>
            </a:r>
            <a:r>
              <a:rPr lang="uk-UA" sz="2400" b="1" dirty="0" smtClean="0">
                <a:latin typeface="Georgia" pitchFamily="18" charset="0"/>
              </a:rPr>
              <a:t>в одній темі </a:t>
            </a:r>
            <a:r>
              <a:rPr lang="uk-UA" sz="2400" dirty="0" smtClean="0">
                <a:latin typeface="Georgia" pitchFamily="18" charset="0"/>
              </a:rPr>
              <a:t>, </a:t>
            </a:r>
            <a:r>
              <a:rPr lang="uk-UA" sz="2400" dirty="0">
                <a:latin typeface="Georgia" pitchFamily="18" charset="0"/>
              </a:rPr>
              <a:t>при цьому на підготовчому етапі вивчалися прості і складні речовини, а групи елементів будуть вивчатися після цієї теми</a:t>
            </a:r>
            <a:r>
              <a:rPr lang="uk-UA" sz="2400" dirty="0" smtClean="0">
                <a:latin typeface="Georgia" pitchFamily="18" charset="0"/>
              </a:rPr>
              <a:t>.</a:t>
            </a:r>
          </a:p>
          <a:p>
            <a:pPr marL="0" indent="355600">
              <a:buNone/>
            </a:pPr>
            <a:r>
              <a:rPr lang="uk-UA" sz="2400" dirty="0" smtClean="0">
                <a:latin typeface="Georgia" pitchFamily="18" charset="0"/>
              </a:rPr>
              <a:t> </a:t>
            </a:r>
            <a:r>
              <a:rPr lang="uk-UA" sz="2400" b="1" i="1" dirty="0">
                <a:latin typeface="Georgia" pitchFamily="18" charset="0"/>
              </a:rPr>
              <a:t>Переваги</a:t>
            </a:r>
            <a:r>
              <a:rPr lang="uk-UA" sz="2400" dirty="0">
                <a:latin typeface="Georgia" pitchFamily="18" charset="0"/>
              </a:rPr>
              <a:t> такого підходу в оптимальному співвідношенні історичного і логічного у вивченні періодичного закону, в системному підході до вивчення хімічних елементів, у застосуванні періодичного закону як засобу пізнання. </a:t>
            </a:r>
            <a:r>
              <a:rPr lang="uk-UA" sz="2400" b="1" i="1" dirty="0">
                <a:latin typeface="Georgia" pitchFamily="18" charset="0"/>
              </a:rPr>
              <a:t>Недолік</a:t>
            </a:r>
            <a:r>
              <a:rPr lang="uk-UA" sz="2400" dirty="0">
                <a:latin typeface="Georgia" pitchFamily="18" charset="0"/>
              </a:rPr>
              <a:t> полягає у небезпеці захопитися історичними фактами і передчасному формулюванні поняття будови атома і на цій основі вивчення періодичного закону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4-й підхід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400" b="1" dirty="0" smtClean="0">
                <a:latin typeface="Georgia" pitchFamily="18" charset="0"/>
              </a:rPr>
              <a:t>періодичний закон </a:t>
            </a:r>
            <a:r>
              <a:rPr lang="uk-UA" sz="2400" b="1" dirty="0">
                <a:latin typeface="Georgia" pitchFamily="18" charset="0"/>
              </a:rPr>
              <a:t>і </a:t>
            </a:r>
            <a:r>
              <a:rPr lang="uk-UA" sz="2400" b="1" dirty="0" smtClean="0">
                <a:latin typeface="Georgia" pitchFamily="18" charset="0"/>
              </a:rPr>
              <a:t>періодична </a:t>
            </a:r>
            <a:r>
              <a:rPr lang="uk-UA" sz="2400" dirty="0" smtClean="0">
                <a:latin typeface="Georgia" pitchFamily="18" charset="0"/>
              </a:rPr>
              <a:t>система</a:t>
            </a:r>
            <a:r>
              <a:rPr lang="uk-UA" sz="2400" dirty="0" smtClean="0">
                <a:latin typeface="Georgia" pitchFamily="18" charset="0"/>
              </a:rPr>
              <a:t> вивчається </a:t>
            </a:r>
            <a:r>
              <a:rPr lang="uk-UA" sz="2400" dirty="0" smtClean="0">
                <a:latin typeface="Georgia" pitchFamily="18" charset="0"/>
              </a:rPr>
              <a:t>на </a:t>
            </a:r>
            <a:r>
              <a:rPr lang="uk-UA" sz="2400" b="1" dirty="0">
                <a:latin typeface="Georgia" pitchFamily="18" charset="0"/>
              </a:rPr>
              <a:t>основі електронної теорії будови атома</a:t>
            </a:r>
            <a:r>
              <a:rPr lang="uk-UA" sz="2400" dirty="0">
                <a:latin typeface="Georgia" pitchFamily="18" charset="0"/>
              </a:rPr>
              <a:t>, </a:t>
            </a:r>
            <a:r>
              <a:rPr lang="uk-UA" sz="2400" b="1" dirty="0">
                <a:latin typeface="Georgia" pitchFamily="18" charset="0"/>
              </a:rPr>
              <a:t>хімічні елементи </a:t>
            </a:r>
            <a:r>
              <a:rPr lang="uk-UA" sz="2400" dirty="0">
                <a:latin typeface="Georgia" pitchFamily="18" charset="0"/>
              </a:rPr>
              <a:t>вивчаються за електронними групами, тобто як </a:t>
            </a:r>
            <a:r>
              <a:rPr lang="uk-UA" sz="2400" b="1" dirty="0">
                <a:latin typeface="Georgia" pitchFamily="18" charset="0"/>
              </a:rPr>
              <a:t>s-, p-, d-, f-елементи</a:t>
            </a:r>
            <a:r>
              <a:rPr lang="uk-UA" sz="2400" dirty="0" smtClean="0">
                <a:latin typeface="Georgia" pitchFamily="18" charset="0"/>
              </a:rPr>
              <a:t>.</a:t>
            </a:r>
          </a:p>
          <a:p>
            <a:pPr marL="0" indent="355600">
              <a:buNone/>
            </a:pPr>
            <a:r>
              <a:rPr lang="uk-UA" sz="2400" dirty="0" smtClean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Підкреслення логіки і стрункості періодичної системи є </a:t>
            </a:r>
            <a:r>
              <a:rPr lang="uk-UA" sz="2400" b="1" i="1" dirty="0">
                <a:latin typeface="Georgia" pitchFamily="18" charset="0"/>
              </a:rPr>
              <a:t>перевагою</a:t>
            </a:r>
            <a:r>
              <a:rPr lang="uk-UA" sz="2400" dirty="0">
                <a:latin typeface="Georgia" pitchFamily="18" charset="0"/>
              </a:rPr>
              <a:t> цього підходу, </a:t>
            </a:r>
            <a:r>
              <a:rPr lang="uk-UA" sz="2400" b="1" i="1" dirty="0">
                <a:latin typeface="Georgia" pitchFamily="18" charset="0"/>
              </a:rPr>
              <a:t>недолік</a:t>
            </a:r>
            <a:r>
              <a:rPr lang="uk-UA" sz="2400" dirty="0">
                <a:latin typeface="Georgia" pitchFamily="18" charset="0"/>
              </a:rPr>
              <a:t> – відсутність сенсу вивчення елементів за групами, адже не всі з них включені в шкільний курс хімії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ПЛАН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b="1" dirty="0">
                <a:latin typeface="Georgia" pitchFamily="18" charset="0"/>
              </a:rPr>
              <a:t>Зміст курсу хімії 8-9 класах.</a:t>
            </a:r>
            <a:endParaRPr lang="ru-RU" b="1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b="1" dirty="0">
                <a:latin typeface="Georgia" pitchFamily="18" charset="0"/>
              </a:rPr>
              <a:t>Методичні підходи до вивчення періодичного закону і періодичної системи хімічних елементів Д.І.Менделєєва.</a:t>
            </a:r>
            <a:endParaRPr lang="ru-RU" b="1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b="1" dirty="0">
                <a:latin typeface="Georgia" pitchFamily="18" charset="0"/>
              </a:rPr>
              <a:t>Формування понять про хімічний зв’язок і будову речовин.</a:t>
            </a:r>
            <a:endParaRPr lang="ru-RU" b="1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b="1" dirty="0">
                <a:latin typeface="Georgia" pitchFamily="18" charset="0"/>
              </a:rPr>
              <a:t>Методичні підходи до вивчення теорії електролітичної дисоціації.</a:t>
            </a:r>
            <a:endParaRPr lang="ru-RU" b="1" dirty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b="1" dirty="0">
                <a:latin typeface="Georgia" pitchFamily="18" charset="0"/>
              </a:rPr>
              <a:t>Методика розширення поняття «хімічна реакція».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5-й підхід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73050">
              <a:buNone/>
            </a:pPr>
            <a:r>
              <a:rPr lang="uk-UA" sz="2400" b="1" dirty="0">
                <a:latin typeface="Georgia" pitchFamily="18" charset="0"/>
              </a:rPr>
              <a:t>будову атома </a:t>
            </a:r>
            <a:r>
              <a:rPr lang="uk-UA" sz="2400" dirty="0">
                <a:latin typeface="Georgia" pitchFamily="18" charset="0"/>
              </a:rPr>
              <a:t>вивчають </a:t>
            </a:r>
            <a:r>
              <a:rPr lang="uk-UA" sz="2400" b="1" dirty="0">
                <a:latin typeface="Georgia" pitchFamily="18" charset="0"/>
              </a:rPr>
              <a:t>до періодичного закону і періодичної системи</a:t>
            </a:r>
            <a:r>
              <a:rPr lang="uk-UA" sz="2400" dirty="0">
                <a:latin typeface="Georgia" pitchFamily="18" charset="0"/>
              </a:rPr>
              <a:t>, </a:t>
            </a:r>
            <a:r>
              <a:rPr lang="uk-UA" sz="2400" b="1" dirty="0">
                <a:latin typeface="Georgia" pitchFamily="18" charset="0"/>
              </a:rPr>
              <a:t>хімічні елементи </a:t>
            </a:r>
            <a:r>
              <a:rPr lang="uk-UA" sz="2400" dirty="0">
                <a:latin typeface="Georgia" pitchFamily="18" charset="0"/>
              </a:rPr>
              <a:t>розглядаються </a:t>
            </a:r>
            <a:r>
              <a:rPr lang="uk-UA" sz="2400" dirty="0" smtClean="0">
                <a:latin typeface="Georgia" pitchFamily="18" charset="0"/>
              </a:rPr>
              <a:t>як  </a:t>
            </a:r>
            <a:r>
              <a:rPr lang="uk-UA" sz="2400" b="1" dirty="0">
                <a:latin typeface="Georgia" pitchFamily="18" charset="0"/>
              </a:rPr>
              <a:t>s-, p-, d-, f-елеме</a:t>
            </a:r>
            <a:r>
              <a:rPr lang="uk-UA" sz="2400" dirty="0">
                <a:latin typeface="Georgia" pitchFamily="18" charset="0"/>
              </a:rPr>
              <a:t>нти</a:t>
            </a:r>
            <a:r>
              <a:rPr lang="uk-UA" sz="2400" dirty="0" smtClean="0">
                <a:latin typeface="Georgia" pitchFamily="18" charset="0"/>
              </a:rPr>
              <a:t>.</a:t>
            </a:r>
          </a:p>
          <a:p>
            <a:pPr marL="0" indent="273050">
              <a:buNone/>
            </a:pPr>
            <a:r>
              <a:rPr lang="uk-UA" sz="2400" dirty="0" smtClean="0">
                <a:latin typeface="Georgia" pitchFamily="18" charset="0"/>
              </a:rPr>
              <a:t> </a:t>
            </a:r>
            <a:r>
              <a:rPr lang="uk-UA" sz="2400" b="1" i="1" dirty="0">
                <a:latin typeface="Georgia" pitchFamily="18" charset="0"/>
              </a:rPr>
              <a:t>Перевагою</a:t>
            </a:r>
            <a:r>
              <a:rPr lang="uk-UA" sz="2400" dirty="0">
                <a:latin typeface="Georgia" pitchFamily="18" charset="0"/>
              </a:rPr>
              <a:t> підходу слід вважати можливість вивчення періодичного закону на основі електронної теорії з використанням дидактичних матеріалів. </a:t>
            </a:r>
            <a:r>
              <a:rPr lang="uk-UA" sz="2400" b="1" i="1" dirty="0">
                <a:latin typeface="Georgia" pitchFamily="18" charset="0"/>
              </a:rPr>
              <a:t>Недоліком</a:t>
            </a:r>
            <a:r>
              <a:rPr lang="uk-UA" sz="2400" dirty="0">
                <a:latin typeface="Georgia" pitchFamily="18" charset="0"/>
              </a:rPr>
              <a:t> є те, що прагматизм домінує над цілями виховання, розумінням історичного розвитку хімічної науки.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Формування понять про хімічний зв’язок і будову речовини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201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latin typeface="Georgia" pitchFamily="18" charset="0"/>
              </a:rPr>
              <a:t>Хімічний зв’язок </a:t>
            </a:r>
            <a:r>
              <a:rPr lang="uk-UA" sz="2400" dirty="0">
                <a:latin typeface="Georgia" pitchFamily="18" charset="0"/>
              </a:rPr>
              <a:t>– одне з центральних понять хімії, яке дозволяє зрозуміти властивості речовини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6" name="Содержимое 5" descr="хім звязок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3229" y="1600200"/>
            <a:ext cx="3948542" cy="4525963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1-й підхід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2-й підхід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Кристалічні </a:t>
            </a:r>
            <a:r>
              <a:rPr lang="uk-UA" sz="3200" b="1" dirty="0">
                <a:latin typeface="Georgia" pitchFamily="18" charset="0"/>
              </a:rPr>
              <a:t>ґратки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4" name="Содержимое 3" descr="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348880"/>
            <a:ext cx="6456872" cy="25180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Georgia" pitchFamily="18" charset="0"/>
              </a:rPr>
              <a:t>Ступінь окиснення. Визначення ступеня окислення атома елемента за хімічною формулою сполуки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Методичні підходи до вивчення основ теорії електролітичної дисоціації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Методика розширення поняття «хімічна реакція»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5634" y="2104746"/>
            <a:ext cx="3656566" cy="3656566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Методика розширення поняття «хімічна реакція»</a:t>
            </a:r>
            <a:endParaRPr lang="ru-RU" sz="3200" dirty="0"/>
          </a:p>
        </p:txBody>
      </p:sp>
      <p:pic>
        <p:nvPicPr>
          <p:cNvPr id="4" name="Содержимое 3" descr="ОВ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204864"/>
            <a:ext cx="5544616" cy="2952328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Методика розширення поняття «хімічна реакція»</a:t>
            </a:r>
            <a:endParaRPr lang="ru-RU" sz="3200" dirty="0"/>
          </a:p>
        </p:txBody>
      </p:sp>
      <p:pic>
        <p:nvPicPr>
          <p:cNvPr id="4" name="Содержимое 3" descr="екзотерм реа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132856"/>
            <a:ext cx="7367702" cy="29523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17463">
              <a:buNone/>
            </a:pPr>
            <a:r>
              <a:rPr lang="uk-UA" b="1" dirty="0">
                <a:latin typeface="Georgia" pitchFamily="18" charset="0"/>
              </a:rPr>
              <a:t>Формування теоретичних хімічних понять та засвоєння основних теорій сучасної хімії становлять зміст хімічної освіти </a:t>
            </a:r>
            <a:r>
              <a:rPr lang="uk-UA" b="1" dirty="0" smtClean="0">
                <a:latin typeface="Georgia" pitchFamily="18" charset="0"/>
              </a:rPr>
              <a:t/>
            </a:r>
            <a:br>
              <a:rPr lang="uk-UA" b="1" dirty="0" smtClean="0">
                <a:latin typeface="Georgia" pitchFamily="18" charset="0"/>
              </a:rPr>
            </a:br>
            <a:r>
              <a:rPr lang="uk-UA" b="1" dirty="0" smtClean="0">
                <a:latin typeface="Georgia" pitchFamily="18" charset="0"/>
              </a:rPr>
              <a:t>8 </a:t>
            </a:r>
            <a:r>
              <a:rPr lang="uk-UA" b="1" dirty="0">
                <a:latin typeface="Georgia" pitchFamily="18" charset="0"/>
              </a:rPr>
              <a:t>і 9 класів ЗЗСО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7" name="Содержимое 6" descr="0e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988840"/>
            <a:ext cx="4383784" cy="288032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Методика розширення поняття «хімічна реакція»</a:t>
            </a:r>
            <a:endParaRPr lang="ru-RU" sz="3200" dirty="0"/>
          </a:p>
        </p:txBody>
      </p:sp>
      <p:pic>
        <p:nvPicPr>
          <p:cNvPr id="4" name="Содержимое 3" descr="оборотні реа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88840"/>
            <a:ext cx="4541848" cy="3549773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Швидкість хімічної </a:t>
            </a:r>
            <a:r>
              <a:rPr lang="uk-UA" sz="3200" b="1" dirty="0" smtClean="0">
                <a:latin typeface="Georgia" pitchFamily="18" charset="0"/>
              </a:rPr>
              <a:t>реакції та </a:t>
            </a:r>
            <a:r>
              <a:rPr lang="uk-UA" sz="3200" b="1" dirty="0">
                <a:latin typeface="Georgia" pitchFamily="18" charset="0"/>
              </a:rPr>
              <a:t>чинники, від яких вона залежить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4" name="Содержимое 3" descr="швидкість хім реа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4494" y="2348880"/>
            <a:ext cx="5339794" cy="2943055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2700">
              <a:buNone/>
            </a:pPr>
            <a:r>
              <a:rPr lang="uk-UA" dirty="0" smtClean="0">
                <a:latin typeface="Georgia" pitchFamily="18" charset="0"/>
              </a:rPr>
              <a:t>	Таким </a:t>
            </a:r>
            <a:r>
              <a:rPr lang="uk-UA" dirty="0">
                <a:latin typeface="Georgia" pitchFamily="18" charset="0"/>
              </a:rPr>
              <a:t>чином, учитель хімії в своїй діяльності може </a:t>
            </a:r>
            <a:r>
              <a:rPr lang="uk-UA" b="1" dirty="0">
                <a:latin typeface="Georgia" pitchFamily="18" charset="0"/>
              </a:rPr>
              <a:t>обирати найбільш ефективні методичні підходи </a:t>
            </a:r>
            <a:r>
              <a:rPr lang="uk-UA" dirty="0">
                <a:latin typeface="Georgia" pitchFamily="18" charset="0"/>
              </a:rPr>
              <a:t>до вивчення основних теорій шкільного курсу хімії, </a:t>
            </a:r>
            <a:r>
              <a:rPr lang="uk-UA" b="1" dirty="0">
                <a:latin typeface="Georgia" pitchFamily="18" charset="0"/>
              </a:rPr>
              <a:t>враховуючи особливості </a:t>
            </a:r>
            <a:r>
              <a:rPr lang="uk-UA" dirty="0">
                <a:latin typeface="Georgia" pitchFamily="18" charset="0"/>
              </a:rPr>
              <a:t>навчальної підготовки </a:t>
            </a:r>
            <a:r>
              <a:rPr lang="uk-UA" b="1" dirty="0">
                <a:latin typeface="Georgia" pitchFamily="18" charset="0"/>
              </a:rPr>
              <a:t>учнів</a:t>
            </a:r>
            <a:r>
              <a:rPr lang="uk-UA" dirty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uk-UA" b="1" dirty="0" smtClean="0">
                <a:latin typeface="Georgia" pitchFamily="18" charset="0"/>
              </a:rPr>
              <a:t>Дякую за увагу !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cap="small" dirty="0">
                <a:latin typeface="Georgia" pitchFamily="18" charset="0"/>
              </a:rPr>
              <a:t>Зміст курсу хімії 8 класу складають наступні теми: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75" indent="0">
              <a:buNone/>
            </a:pPr>
            <a:r>
              <a:rPr lang="uk-UA" sz="2400" b="1" dirty="0">
                <a:latin typeface="Georgia" pitchFamily="18" charset="0"/>
              </a:rPr>
              <a:t>Повторення найважливіших питань кусу хімії 7 класу </a:t>
            </a:r>
            <a:r>
              <a:rPr lang="uk-UA" sz="2400" dirty="0">
                <a:latin typeface="Georgia" pitchFamily="18" charset="0"/>
              </a:rPr>
              <a:t>(орієнтовно 2 години).</a:t>
            </a:r>
            <a:endParaRPr lang="ru-RU" sz="2400" b="1" dirty="0">
              <a:latin typeface="Georgia" pitchFamily="18" charset="0"/>
            </a:endParaRPr>
          </a:p>
          <a:p>
            <a:pPr marL="269875" indent="0">
              <a:buNone/>
            </a:pPr>
            <a:r>
              <a:rPr lang="uk-UA" sz="2400" dirty="0">
                <a:latin typeface="Georgia" pitchFamily="18" charset="0"/>
              </a:rPr>
              <a:t>Тема 1. </a:t>
            </a:r>
            <a:r>
              <a:rPr lang="uk-UA" sz="2400" b="1" dirty="0">
                <a:latin typeface="Georgia" pitchFamily="18" charset="0"/>
              </a:rPr>
              <a:t>Будова атома Періодичний закон і періодична система хімічних елементів</a:t>
            </a:r>
            <a:r>
              <a:rPr lang="uk-UA" sz="2400" dirty="0">
                <a:latin typeface="Georgia" pitchFamily="18" charset="0"/>
              </a:rPr>
              <a:t>. (орієнтовно 15 годин).</a:t>
            </a:r>
            <a:endParaRPr lang="ru-RU" sz="2400" b="1" dirty="0">
              <a:latin typeface="Georgia" pitchFamily="18" charset="0"/>
            </a:endParaRPr>
          </a:p>
          <a:p>
            <a:pPr marL="269875" indent="0">
              <a:buNone/>
            </a:pPr>
            <a:r>
              <a:rPr lang="uk-UA" sz="2400" dirty="0">
                <a:latin typeface="Georgia" pitchFamily="18" charset="0"/>
              </a:rPr>
              <a:t>Тема 2. </a:t>
            </a:r>
            <a:r>
              <a:rPr lang="uk-UA" sz="2400" b="1" dirty="0">
                <a:latin typeface="Georgia" pitchFamily="18" charset="0"/>
              </a:rPr>
              <a:t>Хімічний зв’язок і будова речовин</a:t>
            </a:r>
            <a:r>
              <a:rPr lang="uk-UA" sz="2400" dirty="0">
                <a:latin typeface="Georgia" pitchFamily="18" charset="0"/>
              </a:rPr>
              <a:t>и (орієнтовно 9 годин).</a:t>
            </a:r>
            <a:endParaRPr lang="ru-RU" sz="2400" b="1" dirty="0">
              <a:latin typeface="Georgia" pitchFamily="18" charset="0"/>
            </a:endParaRPr>
          </a:p>
          <a:p>
            <a:pPr marL="269875" indent="0">
              <a:buNone/>
            </a:pPr>
            <a:r>
              <a:rPr lang="uk-UA" sz="2400" dirty="0">
                <a:latin typeface="Georgia" pitchFamily="18" charset="0"/>
              </a:rPr>
              <a:t>Тема 3. </a:t>
            </a:r>
            <a:r>
              <a:rPr lang="uk-UA" sz="2400" b="1" dirty="0">
                <a:latin typeface="Georgia" pitchFamily="18" charset="0"/>
              </a:rPr>
              <a:t>Кількість речовини. Розрахунки за хімічними формулами</a:t>
            </a:r>
            <a:r>
              <a:rPr lang="uk-UA" sz="2400" dirty="0">
                <a:latin typeface="Georgia" pitchFamily="18" charset="0"/>
              </a:rPr>
              <a:t> (орієнтовно 9 годин).</a:t>
            </a:r>
            <a:endParaRPr lang="ru-RU" sz="2400" b="1" dirty="0">
              <a:latin typeface="Georgia" pitchFamily="18" charset="0"/>
            </a:endParaRPr>
          </a:p>
          <a:p>
            <a:pPr marL="269875" indent="0">
              <a:buNone/>
            </a:pPr>
            <a:r>
              <a:rPr lang="uk-UA" sz="2400" dirty="0">
                <a:latin typeface="Georgia" pitchFamily="18" charset="0"/>
              </a:rPr>
              <a:t>Тема 4.</a:t>
            </a:r>
            <a:r>
              <a:rPr lang="uk-UA" sz="2400" b="1" dirty="0">
                <a:latin typeface="Georgia" pitchFamily="18" charset="0"/>
              </a:rPr>
              <a:t> Основні класи неорганічних сполук </a:t>
            </a:r>
            <a:r>
              <a:rPr lang="uk-UA" sz="2400" dirty="0">
                <a:latin typeface="Georgia" pitchFamily="18" charset="0"/>
              </a:rPr>
              <a:t>(орієнтовно 25 годин).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cap="small" dirty="0">
                <a:latin typeface="Georgia" pitchFamily="18" charset="0"/>
              </a:rPr>
              <a:t>Зміст курсу хімії </a:t>
            </a:r>
            <a:r>
              <a:rPr lang="uk-UA" sz="3200" b="1" cap="small" dirty="0" smtClean="0">
                <a:latin typeface="Georgia" pitchFamily="18" charset="0"/>
              </a:rPr>
              <a:t>9 класу </a:t>
            </a:r>
            <a:r>
              <a:rPr lang="uk-UA" sz="3200" b="1" cap="small" dirty="0">
                <a:latin typeface="Georgia" pitchFamily="18" charset="0"/>
              </a:rPr>
              <a:t>складають наступні теми: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9875" indent="0">
              <a:buNone/>
            </a:pPr>
            <a:r>
              <a:rPr lang="uk-UA" sz="2400" b="1" dirty="0">
                <a:latin typeface="Georgia" pitchFamily="18" charset="0"/>
              </a:rPr>
              <a:t>Повторення найважливіших питань кусу хімії 8 класу </a:t>
            </a:r>
            <a:r>
              <a:rPr lang="uk-UA" sz="2400" dirty="0">
                <a:latin typeface="Georgia" pitchFamily="18" charset="0"/>
              </a:rPr>
              <a:t>(орієнтовно </a:t>
            </a:r>
            <a:r>
              <a:rPr lang="uk-UA" sz="2400" dirty="0" smtClean="0">
                <a:latin typeface="Georgia" pitchFamily="18" charset="0"/>
              </a:rPr>
              <a:t>3 </a:t>
            </a:r>
            <a:r>
              <a:rPr lang="uk-UA" sz="2400" dirty="0">
                <a:latin typeface="Georgia" pitchFamily="18" charset="0"/>
              </a:rPr>
              <a:t>години).</a:t>
            </a:r>
            <a:endParaRPr lang="ru-RU" sz="2400" b="1" dirty="0">
              <a:latin typeface="Georgia" pitchFamily="18" charset="0"/>
            </a:endParaRPr>
          </a:p>
          <a:p>
            <a:pPr marL="269875" indent="0">
              <a:buNone/>
            </a:pPr>
            <a:r>
              <a:rPr lang="uk-UA" sz="2400" dirty="0">
                <a:latin typeface="Georgia" pitchFamily="18" charset="0"/>
              </a:rPr>
              <a:t>Тема 1. </a:t>
            </a:r>
            <a:r>
              <a:rPr lang="uk-UA" sz="2400" b="1" dirty="0">
                <a:latin typeface="Georgia" pitchFamily="18" charset="0"/>
              </a:rPr>
              <a:t>Розчини</a:t>
            </a:r>
            <a:r>
              <a:rPr lang="uk-UA" sz="2400" dirty="0">
                <a:latin typeface="Georgia" pitchFamily="18" charset="0"/>
              </a:rPr>
              <a:t> (орієнтовно</a:t>
            </a:r>
            <a:r>
              <a:rPr lang="uk-UA" sz="2400" b="1" dirty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20 годин).</a:t>
            </a:r>
            <a:endParaRPr lang="ru-RU" sz="2400" dirty="0">
              <a:latin typeface="Georgia" pitchFamily="18" charset="0"/>
            </a:endParaRPr>
          </a:p>
          <a:p>
            <a:pPr marL="269875" indent="0">
              <a:buNone/>
            </a:pPr>
            <a:r>
              <a:rPr lang="uk-UA" sz="2400" dirty="0">
                <a:latin typeface="Georgia" pitchFamily="18" charset="0"/>
              </a:rPr>
              <a:t>Тема 2. </a:t>
            </a:r>
            <a:r>
              <a:rPr lang="uk-UA" sz="2400" b="1" dirty="0">
                <a:latin typeface="Georgia" pitchFamily="18" charset="0"/>
              </a:rPr>
              <a:t>Хімічні реакції </a:t>
            </a:r>
            <a:r>
              <a:rPr lang="uk-UA" sz="2400" dirty="0">
                <a:latin typeface="Georgia" pitchFamily="18" charset="0"/>
              </a:rPr>
              <a:t>(орієнтовно 12 годин).</a:t>
            </a:r>
            <a:endParaRPr lang="ru-RU" sz="2400" dirty="0">
              <a:latin typeface="Georgia" pitchFamily="18" charset="0"/>
            </a:endParaRPr>
          </a:p>
          <a:p>
            <a:pPr marL="269875" indent="0">
              <a:buNone/>
            </a:pPr>
            <a:r>
              <a:rPr lang="uk-UA" sz="2400" dirty="0">
                <a:latin typeface="Georgia" pitchFamily="18" charset="0"/>
              </a:rPr>
              <a:t>Тема 3. </a:t>
            </a:r>
            <a:r>
              <a:rPr lang="uk-UA" sz="2400" b="1" dirty="0">
                <a:latin typeface="Georgia" pitchFamily="18" charset="0"/>
              </a:rPr>
              <a:t>Початкові поняття про органічні сполуки </a:t>
            </a:r>
            <a:r>
              <a:rPr lang="uk-UA" sz="2400" dirty="0">
                <a:latin typeface="Georgia" pitchFamily="18" charset="0"/>
              </a:rPr>
              <a:t>(орієнтовно </a:t>
            </a:r>
            <a:r>
              <a:rPr lang="uk-UA" sz="2400" dirty="0" smtClean="0">
                <a:latin typeface="Georgia" pitchFamily="18" charset="0"/>
              </a:rPr>
              <a:t>20 </a:t>
            </a:r>
            <a:r>
              <a:rPr lang="uk-UA" sz="2400" dirty="0">
                <a:latin typeface="Georgia" pitchFamily="18" charset="0"/>
              </a:rPr>
              <a:t>годин).</a:t>
            </a:r>
            <a:endParaRPr lang="ru-RU" sz="2400" dirty="0">
              <a:latin typeface="Georgia" pitchFamily="18" charset="0"/>
            </a:endParaRPr>
          </a:p>
          <a:p>
            <a:pPr marL="269875" indent="0">
              <a:buNone/>
            </a:pPr>
            <a:r>
              <a:rPr lang="uk-UA" sz="2400" dirty="0">
                <a:latin typeface="Georgia" pitchFamily="18" charset="0"/>
              </a:rPr>
              <a:t>Тема 4. </a:t>
            </a:r>
            <a:r>
              <a:rPr lang="uk-UA" sz="2400" b="1" dirty="0">
                <a:latin typeface="Georgia" pitchFamily="18" charset="0"/>
              </a:rPr>
              <a:t>Роль хімії в житті суспільства </a:t>
            </a:r>
            <a:r>
              <a:rPr lang="uk-UA" sz="2400" dirty="0">
                <a:latin typeface="Georgia" pitchFamily="18" charset="0"/>
              </a:rPr>
              <a:t>(орієнтовно 5 годин</a:t>
            </a:r>
            <a:r>
              <a:rPr lang="uk-UA" sz="2400" dirty="0" smtClean="0">
                <a:latin typeface="Georgia" pitchFamily="18" charset="0"/>
              </a:rPr>
              <a:t>).</a:t>
            </a:r>
          </a:p>
          <a:p>
            <a:pPr marL="269875" indent="0">
              <a:buNone/>
            </a:pPr>
            <a:endParaRPr lang="ru-RU" sz="2400" dirty="0">
              <a:latin typeface="Georgia" pitchFamily="18" charset="0"/>
            </a:endParaRPr>
          </a:p>
          <a:p>
            <a:pPr marL="269875" indent="0">
              <a:buNone/>
            </a:pPr>
            <a:r>
              <a:rPr lang="uk-UA" sz="2400" b="1" dirty="0">
                <a:latin typeface="Georgia" pitchFamily="18" charset="0"/>
              </a:rPr>
              <a:t>Усього 68 годин на рі</a:t>
            </a:r>
            <a:r>
              <a:rPr lang="uk-UA" sz="2400" dirty="0">
                <a:latin typeface="Georgia" pitchFamily="18" charset="0"/>
              </a:rPr>
              <a:t>к, 2 години на тиждень, із них 8 годин – резервних.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i="1" dirty="0">
                <a:latin typeface="Georgia" pitchFamily="18" charset="0"/>
              </a:rPr>
              <a:t>Тема 1. </a:t>
            </a:r>
            <a:r>
              <a:rPr lang="uk-UA" sz="3200" b="1" dirty="0">
                <a:latin typeface="Georgia" pitchFamily="18" charset="0"/>
              </a:rPr>
              <a:t>Будова </a:t>
            </a:r>
            <a:r>
              <a:rPr lang="uk-UA" sz="3200" b="1" dirty="0" smtClean="0">
                <a:latin typeface="Georgia" pitchFamily="18" charset="0"/>
              </a:rPr>
              <a:t>атома.</a:t>
            </a:r>
            <a:r>
              <a:rPr lang="uk-UA" sz="3200" b="1" i="1" dirty="0" smtClean="0">
                <a:latin typeface="Georgia" pitchFamily="18" charset="0"/>
              </a:rPr>
              <a:t> </a:t>
            </a:r>
            <a:r>
              <a:rPr lang="uk-UA" sz="3200" b="1" dirty="0">
                <a:latin typeface="Georgia" pitchFamily="18" charset="0"/>
              </a:rPr>
              <a:t>Періодичний закон і періодична система хімічних елементів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5194920" cy="42093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На початок винесено теоретичний матеріал про </a:t>
            </a:r>
            <a:r>
              <a:rPr lang="uk-UA" b="1" dirty="0" smtClean="0">
                <a:latin typeface="Georgia" pitchFamily="18" charset="0"/>
              </a:rPr>
              <a:t>будову атома</a:t>
            </a:r>
            <a:r>
              <a:rPr lang="uk-UA" dirty="0" smtClean="0">
                <a:latin typeface="Georgia" pitchFamily="18" charset="0"/>
              </a:rPr>
              <a:t>, </a:t>
            </a:r>
            <a:r>
              <a:rPr lang="uk-UA" b="1" dirty="0" smtClean="0">
                <a:latin typeface="Georgia" pitchFamily="18" charset="0"/>
              </a:rPr>
              <a:t>періодичний закон</a:t>
            </a:r>
            <a:r>
              <a:rPr lang="uk-UA" dirty="0" smtClean="0">
                <a:latin typeface="Georgia" pitchFamily="18" charset="0"/>
              </a:rPr>
              <a:t>, </a:t>
            </a:r>
            <a:r>
              <a:rPr lang="uk-UA" b="1" dirty="0" smtClean="0">
                <a:latin typeface="Georgia" pitchFamily="18" charset="0"/>
              </a:rPr>
              <a:t>хімічний зв’язок</a:t>
            </a:r>
            <a:r>
              <a:rPr lang="uk-UA" dirty="0" smtClean="0">
                <a:latin typeface="Georgia" pitchFamily="18" charset="0"/>
              </a:rPr>
              <a:t> і </a:t>
            </a:r>
            <a:r>
              <a:rPr lang="uk-UA" b="1" dirty="0" smtClean="0">
                <a:latin typeface="Georgia" pitchFamily="18" charset="0"/>
              </a:rPr>
              <a:t>будову речовин</a:t>
            </a:r>
            <a:r>
              <a:rPr lang="uk-UA" dirty="0" smtClean="0">
                <a:latin typeface="Georgia" pitchFamily="18" charset="0"/>
              </a:rPr>
              <a:t>. Вивчення будови атома дає змогу пояснити причину явища періодичності зміни властивостей хімічних елементів і їхніх сполук, розкрити на вищому теоретичному рівні поняття валентності елементів у хімічних сполуках, з’ясувати електронну природу ковалентного та йонного хімічних зв’язків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6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40152" y="2564904"/>
            <a:ext cx="2533972" cy="25339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Georgia" pitchFamily="18" charset="0"/>
              </a:rPr>
              <a:t>Тема 2. </a:t>
            </a:r>
            <a:r>
              <a:rPr lang="uk-UA" sz="3200" b="1" dirty="0">
                <a:latin typeface="Georgia" pitchFamily="18" charset="0"/>
              </a:rPr>
              <a:t>Хімічний зв’язок і будова речовини</a:t>
            </a:r>
            <a:r>
              <a:rPr lang="uk-UA" sz="3200" b="1" i="1" dirty="0">
                <a:latin typeface="Georgia" pitchFamily="18" charset="0"/>
              </a:rPr>
              <a:t> 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uk-UA" dirty="0" smtClean="0">
                <a:latin typeface="Georgia" pitchFamily="18" charset="0"/>
              </a:rPr>
              <a:t>Розуміння природи хімічного </a:t>
            </a:r>
            <a:r>
              <a:rPr lang="uk-UA" dirty="0" err="1" smtClean="0">
                <a:latin typeface="Georgia" pitchFamily="18" charset="0"/>
              </a:rPr>
              <a:t>зв</a:t>
            </a:r>
            <a:r>
              <a:rPr lang="en-US" dirty="0" smtClean="0">
                <a:latin typeface="Georgia" pitchFamily="18" charset="0"/>
              </a:rPr>
              <a:t>’</a:t>
            </a:r>
            <a:r>
              <a:rPr lang="uk-UA" dirty="0" smtClean="0">
                <a:latin typeface="Georgia" pitchFamily="18" charset="0"/>
              </a:rPr>
              <a:t>язку  забезпечує усвідомлення учнями властивостей неорганічних і органічних сполук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5" name="Содержимое 4" descr="0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31408" y="2924944"/>
            <a:ext cx="3408012" cy="144016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uk-UA" sz="3200" b="1" i="1" dirty="0">
                <a:latin typeface="Georgia" pitchFamily="18" charset="0"/>
              </a:rPr>
              <a:t>Тема 3. </a:t>
            </a:r>
            <a:r>
              <a:rPr lang="uk-UA" sz="3200" b="1" dirty="0">
                <a:latin typeface="Georgia" pitchFamily="18" charset="0"/>
              </a:rPr>
              <a:t>Кількість речовини. Розрахунки за хімічними формулами</a:t>
            </a:r>
            <a:r>
              <a:rPr lang="uk-UA" sz="3200" b="1" i="1" dirty="0">
                <a:latin typeface="Georgia" pitchFamily="18" charset="0"/>
              </a:rPr>
              <a:t> 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Формується поняття </a:t>
            </a:r>
            <a:r>
              <a:rPr lang="uk-UA" dirty="0">
                <a:latin typeface="Georgia" pitchFamily="18" charset="0"/>
              </a:rPr>
              <a:t>про </a:t>
            </a:r>
            <a:r>
              <a:rPr lang="uk-UA" b="1" dirty="0">
                <a:latin typeface="Georgia" pitchFamily="18" charset="0"/>
              </a:rPr>
              <a:t>кількість речовини</a:t>
            </a:r>
            <a:r>
              <a:rPr lang="uk-UA" dirty="0">
                <a:latin typeface="Georgia" pitchFamily="18" charset="0"/>
              </a:rPr>
              <a:t> та одиницю її вимірювання – </a:t>
            </a:r>
            <a:r>
              <a:rPr lang="uk-UA" b="1" dirty="0">
                <a:latin typeface="Georgia" pitchFamily="18" charset="0"/>
              </a:rPr>
              <a:t>моль</a:t>
            </a:r>
            <a:r>
              <a:rPr lang="uk-UA" dirty="0">
                <a:latin typeface="Georgia" pitchFamily="18" charset="0"/>
              </a:rPr>
              <a:t>. Учні вчаться обчислювати молярну масу, відносну густину газів</a:t>
            </a:r>
            <a:r>
              <a:rPr lang="uk-UA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Абстрактні поняття про атоми й молекули набувають реальних кількісних характеристик.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5" name="Содержимое 4" descr="мол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70798"/>
            <a:ext cx="4038600" cy="438476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Georgia" pitchFamily="18" charset="0"/>
              </a:rPr>
              <a:t>Тема 4. </a:t>
            </a:r>
            <a:r>
              <a:rPr lang="uk-UA" sz="3200" b="1" dirty="0">
                <a:latin typeface="Georgia" pitchFamily="18" charset="0"/>
              </a:rPr>
              <a:t>Основні класи неорганічних сполук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uk-UA" b="1" dirty="0" smtClean="0">
                <a:latin typeface="Georgia" pitchFamily="18" charset="0"/>
              </a:rPr>
              <a:t>Тема має </a:t>
            </a:r>
            <a:r>
              <a:rPr lang="uk-UA" b="1" i="1" dirty="0">
                <a:latin typeface="Georgia" pitchFamily="18" charset="0"/>
              </a:rPr>
              <a:t>переважно фактологічний характер</a:t>
            </a:r>
            <a:r>
              <a:rPr lang="uk-UA" b="1" dirty="0">
                <a:latin typeface="Georgia" pitchFamily="18" charset="0"/>
              </a:rPr>
              <a:t>, але з акцентом на взаємозв’язку складу, властивостей, застосування речовин і їхнього екологічного впливу. 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5" name="Содержимое 4" descr="08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16832"/>
            <a:ext cx="3946197" cy="39819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1158</Words>
  <Application>Microsoft Office PowerPoint</Application>
  <PresentationFormat>Экран (4:3)</PresentationFormat>
  <Paragraphs>94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МЕТОДИЧНІ ПІДХОДИ ДО ВИВЧЕННЯ ОСНОВНИХ ТЕОРІЙ ШКІЛЬНОГО КУРСУ ХІМІЇ</vt:lpstr>
      <vt:lpstr>ПЛАН</vt:lpstr>
      <vt:lpstr>Слайд 3</vt:lpstr>
      <vt:lpstr>Зміст курсу хімії 8 класу складають наступні теми:</vt:lpstr>
      <vt:lpstr>Зміст курсу хімії 9 класу складають наступні теми:</vt:lpstr>
      <vt:lpstr>Тема 1. Будова атома. Періодичний закон і періодична система хімічних елементів</vt:lpstr>
      <vt:lpstr>Тема 2. Хімічний зв’язок і будова речовини </vt:lpstr>
      <vt:lpstr>Тема 3. Кількість речовини. Розрахунки за хімічними формулами </vt:lpstr>
      <vt:lpstr>Тема 4. Основні класи неорганічних сполук</vt:lpstr>
      <vt:lpstr>Тема 1. Розчини </vt:lpstr>
      <vt:lpstr>Тема 2. Хімічні реакції </vt:lpstr>
      <vt:lpstr>Тема 3. Початкові поняття про органічні сполуки</vt:lpstr>
      <vt:lpstr>Тема 4. Роль хімії в житті суспільства</vt:lpstr>
      <vt:lpstr>Слайд 14</vt:lpstr>
      <vt:lpstr>Підходи до вивчення періодичного закону і періодичної системи хімічних елементів Д.І.Менделєєва</vt:lpstr>
      <vt:lpstr>1-й підхід </vt:lpstr>
      <vt:lpstr>2-й підхід </vt:lpstr>
      <vt:lpstr>3-й підхід </vt:lpstr>
      <vt:lpstr>4-й підхід </vt:lpstr>
      <vt:lpstr>5-й підхід </vt:lpstr>
      <vt:lpstr>Формування понять про хімічний зв’язок і будову речовини</vt:lpstr>
      <vt:lpstr>1-й підхід </vt:lpstr>
      <vt:lpstr>2-й підхід </vt:lpstr>
      <vt:lpstr>Кристалічні ґратки</vt:lpstr>
      <vt:lpstr>Ступінь окиснення. Визначення ступеня окислення атома елемента за хімічною формулою сполуки</vt:lpstr>
      <vt:lpstr>Методичні підходи до вивчення основ теорії електролітичної дисоціації</vt:lpstr>
      <vt:lpstr>Методика розширення поняття «хімічна реакція»</vt:lpstr>
      <vt:lpstr>Методика розширення поняття «хімічна реакція»</vt:lpstr>
      <vt:lpstr>Методика розширення поняття «хімічна реакція»</vt:lpstr>
      <vt:lpstr>Методика розширення поняття «хімічна реакція»</vt:lpstr>
      <vt:lpstr>Швидкість хімічної реакції та чинники, від яких вона залежить</vt:lpstr>
      <vt:lpstr>Слайд 32</vt:lpstr>
      <vt:lpstr>Дякую за увагу 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ПІДХОДИ ДО ВИВЧЕННЯ ОСНОВНИХ ТЕОРІЙ ШКІЛЬНОГО КУРСУ ХІМІЇ</dc:title>
  <dc:creator>User</dc:creator>
  <cp:lastModifiedBy>User</cp:lastModifiedBy>
  <cp:revision>70</cp:revision>
  <dcterms:created xsi:type="dcterms:W3CDTF">2021-03-25T19:31:05Z</dcterms:created>
  <dcterms:modified xsi:type="dcterms:W3CDTF">2021-03-25T22:09:13Z</dcterms:modified>
</cp:coreProperties>
</file>